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0" roundtripDataSignature="AMtx7mg9RLQi9tGh3hjlAHItzEoOAwRt2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Hakan TEMİ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6-19T18:40:23.154">
    <p:pos x="0" y="0"/>
    <p:text>Ekranları verirken, ilk sunuda ekranlardan örnekleri  küçük kareler halinde verelim. Detaylandırmayı sonraki sunu sayfalarında yapalım. 
Aslında en güzeli, doğrudan bir video koymak, uygulamayı gösteren.
Bu yöntem sunum işini de kolaylaştırır. Sadece videoyu izletirsiniz. Birkaç cümle söyleyip bu kısımları geçersiniz. 
Tercih sizin.</p:text>
    <p:extLst>
      <p:ext uri="{C676402C-5697-4E1C-873F-D02D1690AC5C}">
        <p15:threadingInfo timeZoneBias="0"/>
      </p:ext>
      <p:ext uri="http://customooxmlschemas.google.com/">
        <go:slidesCustomData xmlns:go="http://customooxmlschemas.google.com/" commentPostId="AAABmM-57L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6a345c05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6a345c05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982a7fe1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6982a7fe1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982a7fe1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6982a7fe1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6a6498ac9d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6a6498ac9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2389717" y="612775"/>
            <a:ext cx="7315200" cy="4114800"/>
          </a:xfrm>
          <a:prstGeom prst="rect">
            <a:avLst/>
          </a:prstGeom>
          <a:noFill/>
          <a:ln>
            <a:noFill/>
          </a:ln>
        </p:spPr>
      </p:sp>
      <p:sp>
        <p:nvSpPr>
          <p:cNvPr id="64" name="Google Shape;64;p2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50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ph type="ctrTitle"/>
          </p:nvPr>
        </p:nvSpPr>
        <p:spPr>
          <a:xfrm>
            <a:off x="1980300" y="1952575"/>
            <a:ext cx="8231400" cy="1063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Calibri"/>
              <a:buNone/>
            </a:pPr>
            <a:r>
              <a:rPr b="1" lang="tr-TR" sz="2800"/>
              <a:t>Autonomous Renewable-Powered Irrigation System</a:t>
            </a:r>
            <a:endParaRPr b="1" sz="2800"/>
          </a:p>
        </p:txBody>
      </p:sp>
      <p:sp>
        <p:nvSpPr>
          <p:cNvPr id="86" name="Google Shape;86;p1"/>
          <p:cNvSpPr txBox="1"/>
          <p:nvPr>
            <p:ph idx="1" type="subTitle"/>
          </p:nvPr>
        </p:nvSpPr>
        <p:spPr>
          <a:xfrm>
            <a:off x="667375" y="4356725"/>
            <a:ext cx="11282100" cy="8541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2700"/>
              <a:buNone/>
            </a:pPr>
            <a:r>
              <a:rPr lang="tr-TR" sz="2200">
                <a:solidFill>
                  <a:schemeClr val="dk1"/>
                </a:solidFill>
              </a:rPr>
              <a:t>Hakan Temiz | Muhammed Enes Kandemir | Eren Güler | Hüseyin Gürgün | Gökhan Yavuz</a:t>
            </a:r>
            <a:endParaRPr sz="2700">
              <a:solidFill>
                <a:schemeClr val="dk1"/>
              </a:solidFill>
            </a:endParaRPr>
          </a:p>
          <a:p>
            <a:pPr indent="0" lvl="0" marL="0" rtl="0" algn="ctr">
              <a:lnSpc>
                <a:spcPct val="80000"/>
              </a:lnSpc>
              <a:spcBef>
                <a:spcPts val="540"/>
              </a:spcBef>
              <a:spcAft>
                <a:spcPts val="0"/>
              </a:spcAft>
              <a:buClr>
                <a:srgbClr val="888888"/>
              </a:buClr>
              <a:buSzPts val="2700"/>
              <a:buNone/>
            </a:pPr>
            <a:r>
              <a:t/>
            </a:r>
            <a:endParaRPr sz="3400"/>
          </a:p>
        </p:txBody>
      </p:sp>
      <p:sp>
        <p:nvSpPr>
          <p:cNvPr id="87" name="Google Shape;87;p1"/>
          <p:cNvSpPr txBox="1"/>
          <p:nvPr/>
        </p:nvSpPr>
        <p:spPr>
          <a:xfrm>
            <a:off x="1490550" y="117275"/>
            <a:ext cx="9210900" cy="10098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3100"/>
              <a:buFont typeface="Arial"/>
              <a:buNone/>
            </a:pPr>
            <a:r>
              <a:rPr b="0" i="0" lang="tr-TR" sz="3100" u="none" cap="none" strike="noStrike">
                <a:solidFill>
                  <a:schemeClr val="dk1"/>
                </a:solidFill>
                <a:highlight>
                  <a:schemeClr val="lt1"/>
                </a:highlight>
                <a:latin typeface="Calibri"/>
                <a:ea typeface="Calibri"/>
                <a:cs typeface="Calibri"/>
                <a:sym typeface="Calibri"/>
              </a:rPr>
              <a:t>6th INTERNATIONAL EURASIAN CONFERENCE</a:t>
            </a:r>
            <a:endParaRPr b="0" i="0" sz="3100" u="none" cap="none" strike="noStrike">
              <a:solidFill>
                <a:schemeClr val="dk1"/>
              </a:solidFill>
              <a:highlight>
                <a:schemeClr val="lt1"/>
              </a:highlight>
              <a:latin typeface="Calibri"/>
              <a:ea typeface="Calibri"/>
              <a:cs typeface="Calibri"/>
              <a:sym typeface="Calibri"/>
            </a:endParaRPr>
          </a:p>
          <a:p>
            <a:pPr indent="0" lvl="0" marL="0" marR="38100" rtl="0" algn="ctr">
              <a:lnSpc>
                <a:spcPct val="128571"/>
              </a:lnSpc>
              <a:spcBef>
                <a:spcPts val="0"/>
              </a:spcBef>
              <a:spcAft>
                <a:spcPts val="0"/>
              </a:spcAft>
              <a:buClr>
                <a:srgbClr val="000000"/>
              </a:buClr>
              <a:buSzPts val="3100"/>
              <a:buFont typeface="Arial"/>
              <a:buNone/>
            </a:pPr>
            <a:r>
              <a:rPr b="0" i="0" lang="tr-TR" sz="3100" u="none" cap="none" strike="noStrike">
                <a:solidFill>
                  <a:schemeClr val="dk1"/>
                </a:solidFill>
                <a:highlight>
                  <a:schemeClr val="lt1"/>
                </a:highlight>
                <a:latin typeface="Calibri"/>
                <a:ea typeface="Calibri"/>
                <a:cs typeface="Calibri"/>
                <a:sym typeface="Calibri"/>
              </a:rPr>
              <a:t> ON SCIENCE ENGINEERING and TECHNOLOGY</a:t>
            </a:r>
            <a:endParaRPr b="0" i="0" sz="3100" u="none" cap="none" strike="noStrike">
              <a:solidFill>
                <a:schemeClr val="dk1"/>
              </a:solidFill>
              <a:highlight>
                <a:schemeClr val="lt1"/>
              </a:highlight>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
        <p:nvSpPr>
          <p:cNvPr id="88" name="Google Shape;88;p1"/>
          <p:cNvSpPr txBox="1"/>
          <p:nvPr>
            <p:ph idx="1" type="subTitle"/>
          </p:nvPr>
        </p:nvSpPr>
        <p:spPr>
          <a:xfrm>
            <a:off x="1572625" y="5346125"/>
            <a:ext cx="9597600" cy="10098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rgbClr val="888888"/>
              </a:buClr>
              <a:buSzPts val="2700"/>
              <a:buNone/>
            </a:pPr>
            <a:r>
              <a:rPr lang="tr-TR" sz="2000">
                <a:solidFill>
                  <a:schemeClr val="dk1"/>
                </a:solidFill>
              </a:rPr>
              <a:t>Artvin Coruh University  - Department of Computer Engineering</a:t>
            </a:r>
            <a:endParaRPr sz="2000">
              <a:solidFill>
                <a:schemeClr val="dk1"/>
              </a:solidFill>
            </a:endParaRPr>
          </a:p>
          <a:p>
            <a:pPr indent="0" lvl="0" marL="0" rtl="0" algn="ctr">
              <a:lnSpc>
                <a:spcPct val="90000"/>
              </a:lnSpc>
              <a:spcBef>
                <a:spcPts val="0"/>
              </a:spcBef>
              <a:spcAft>
                <a:spcPts val="0"/>
              </a:spcAft>
              <a:buClr>
                <a:srgbClr val="888888"/>
              </a:buClr>
              <a:buSzPts val="2700"/>
              <a:buNone/>
            </a:pPr>
            <a:r>
              <a:t/>
            </a:r>
            <a:endParaRPr sz="2000">
              <a:solidFill>
                <a:schemeClr val="dk1"/>
              </a:solidFill>
            </a:endParaRPr>
          </a:p>
          <a:p>
            <a:pPr indent="0" lvl="0" marL="0" rtl="0" algn="ctr">
              <a:lnSpc>
                <a:spcPct val="90000"/>
              </a:lnSpc>
              <a:spcBef>
                <a:spcPts val="0"/>
              </a:spcBef>
              <a:spcAft>
                <a:spcPts val="0"/>
              </a:spcAft>
              <a:buClr>
                <a:srgbClr val="888888"/>
              </a:buClr>
              <a:buSzPts val="2700"/>
              <a:buNone/>
            </a:pPr>
            <a:r>
              <a:rPr lang="tr-TR" sz="2000">
                <a:solidFill>
                  <a:schemeClr val="dk1"/>
                </a:solidFill>
              </a:rPr>
              <a:t>25.06.2025 </a:t>
            </a:r>
            <a:endParaRPr sz="2000">
              <a:solidFill>
                <a:schemeClr val="dk1"/>
              </a:solidFill>
            </a:endParaRPr>
          </a:p>
          <a:p>
            <a:pPr indent="0" lvl="0" marL="0" rtl="0" algn="l">
              <a:lnSpc>
                <a:spcPct val="90000"/>
              </a:lnSpc>
              <a:spcBef>
                <a:spcPts val="0"/>
              </a:spcBef>
              <a:spcAft>
                <a:spcPts val="0"/>
              </a:spcAft>
              <a:buClr>
                <a:srgbClr val="888888"/>
              </a:buClr>
              <a:buSzPts val="27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5"/>
                                        </p:tgtEl>
                                        <p:attrNameLst>
                                          <p:attrName>style.visibility</p:attrName>
                                        </p:attrNameLst>
                                      </p:cBhvr>
                                      <p:to>
                                        <p:strVal val="visible"/>
                                      </p:to>
                                    </p:set>
                                    <p:animEffect filter="fade" transition="in">
                                      <p:cBhvr>
                                        <p:cTn dur="400"/>
                                        <p:tgtEl>
                                          <p:spTgt spid="85"/>
                                        </p:tgtEl>
                                      </p:cBhvr>
                                    </p:animEffect>
                                  </p:childTnLst>
                                </p:cTn>
                              </p:par>
                              <p:par>
                                <p:cTn fill="hold" nodeType="withEffect" presetClass="entr" presetID="10" presetSubtype="0">
                                  <p:stCondLst>
                                    <p:cond delay="25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400"/>
                                        <p:tgtEl>
                                          <p:spTgt spid="86">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400"/>
                                        <p:tgtEl>
                                          <p:spTgt spid="8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8"/>
          <p:cNvSpPr/>
          <p:nvPr/>
        </p:nvSpPr>
        <p:spPr>
          <a:xfrm flipH="1">
            <a:off x="0" y="0"/>
            <a:ext cx="12192000" cy="1575900"/>
          </a:xfrm>
          <a:prstGeom prst="rect">
            <a:avLst/>
          </a:prstGeom>
          <a:gradFill>
            <a:gsLst>
              <a:gs pos="0">
                <a:srgbClr val="000000">
                  <a:alpha val="95294"/>
                </a:srgbClr>
              </a:gs>
              <a:gs pos="100000">
                <a:srgbClr val="366092"/>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8"/>
          <p:cNvSpPr/>
          <p:nvPr/>
        </p:nvSpPr>
        <p:spPr>
          <a:xfrm flipH="1" rot="10800000">
            <a:off x="8128857" y="0"/>
            <a:ext cx="4063143" cy="1576412"/>
          </a:xfrm>
          <a:prstGeom prst="rect">
            <a:avLst/>
          </a:prstGeom>
          <a:gradFill>
            <a:gsLst>
              <a:gs pos="0">
                <a:srgbClr val="244061">
                  <a:alpha val="67450"/>
                </a:srgbClr>
              </a:gs>
              <a:gs pos="19000">
                <a:srgbClr val="244061">
                  <a:alpha val="67450"/>
                </a:srgbClr>
              </a:gs>
              <a:gs pos="100000">
                <a:srgbClr val="4F81BD">
                  <a:alpha val="78431"/>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8"/>
          <p:cNvSpPr/>
          <p:nvPr/>
        </p:nvSpPr>
        <p:spPr>
          <a:xfrm rot="5400000">
            <a:off x="5496226" y="-5308262"/>
            <a:ext cx="1576500" cy="12192000"/>
          </a:xfrm>
          <a:prstGeom prst="rect">
            <a:avLst/>
          </a:prstGeom>
          <a:gradFill>
            <a:gsLst>
              <a:gs pos="0">
                <a:srgbClr val="4F81BD">
                  <a:alpha val="0"/>
                </a:srgbClr>
              </a:gs>
              <a:gs pos="23000">
                <a:srgbClr val="4F81BD">
                  <a:alpha val="0"/>
                </a:srgbClr>
              </a:gs>
              <a:gs pos="99000">
                <a:srgbClr val="000000">
                  <a:alpha val="73333"/>
                </a:srgbClr>
              </a:gs>
              <a:gs pos="100000">
                <a:srgbClr val="000000">
                  <a:alpha val="73333"/>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8"/>
          <p:cNvSpPr txBox="1"/>
          <p:nvPr>
            <p:ph type="title"/>
          </p:nvPr>
        </p:nvSpPr>
        <p:spPr>
          <a:xfrm>
            <a:off x="1371597" y="348865"/>
            <a:ext cx="10044000" cy="877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tr-TR" sz="4000">
                <a:solidFill>
                  <a:srgbClr val="FFFFFF"/>
                </a:solidFill>
                <a:latin typeface="Calibri"/>
                <a:ea typeface="Calibri"/>
                <a:cs typeface="Calibri"/>
                <a:sym typeface="Calibri"/>
              </a:rPr>
              <a:t>Goals and Contributions</a:t>
            </a:r>
            <a:endParaRPr sz="4000">
              <a:solidFill>
                <a:srgbClr val="FFFFFF"/>
              </a:solidFill>
              <a:latin typeface="Calibri"/>
              <a:ea typeface="Calibri"/>
              <a:cs typeface="Calibri"/>
              <a:sym typeface="Calibri"/>
            </a:endParaRPr>
          </a:p>
        </p:txBody>
      </p:sp>
      <p:grpSp>
        <p:nvGrpSpPr>
          <p:cNvPr id="218" name="Google Shape;218;p8"/>
          <p:cNvGrpSpPr/>
          <p:nvPr/>
        </p:nvGrpSpPr>
        <p:grpSpPr>
          <a:xfrm>
            <a:off x="744738" y="2900785"/>
            <a:ext cx="10726464" cy="2616392"/>
            <a:chOff x="100682" y="788206"/>
            <a:chExt cx="10726464" cy="2616392"/>
          </a:xfrm>
        </p:grpSpPr>
        <p:sp>
          <p:nvSpPr>
            <p:cNvPr id="219" name="Google Shape;219;p8"/>
            <p:cNvSpPr/>
            <p:nvPr/>
          </p:nvSpPr>
          <p:spPr>
            <a:xfrm>
              <a:off x="562927" y="788206"/>
              <a:ext cx="1445998" cy="1445998"/>
            </a:xfrm>
            <a:prstGeom prst="ellipse">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
            <p:cNvSpPr/>
            <p:nvPr/>
          </p:nvSpPr>
          <p:spPr>
            <a:xfrm>
              <a:off x="871091" y="1096370"/>
              <a:ext cx="829671" cy="82967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100682" y="2684598"/>
              <a:ext cx="2370489"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8"/>
            <p:cNvSpPr txBox="1"/>
            <p:nvPr/>
          </p:nvSpPr>
          <p:spPr>
            <a:xfrm>
              <a:off x="100682" y="2684598"/>
              <a:ext cx="237048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0" i="0" lang="tr-TR" sz="1700" u="none" cap="none" strike="noStrike">
                  <a:solidFill>
                    <a:schemeClr val="dk1"/>
                  </a:solidFill>
                  <a:latin typeface="Calibri"/>
                  <a:ea typeface="Calibri"/>
                  <a:cs typeface="Calibri"/>
                  <a:sym typeface="Calibri"/>
                </a:rPr>
                <a:t>IMPROVE WATER USE EFFICIENCY.</a:t>
              </a:r>
              <a:endParaRPr b="0" i="0" sz="1400" u="none" cap="none" strike="noStrike">
                <a:solidFill>
                  <a:srgbClr val="000000"/>
                </a:solidFill>
                <a:latin typeface="Arial"/>
                <a:ea typeface="Arial"/>
                <a:cs typeface="Arial"/>
                <a:sym typeface="Arial"/>
              </a:endParaRPr>
            </a:p>
          </p:txBody>
        </p:sp>
        <p:sp>
          <p:nvSpPr>
            <p:cNvPr id="223" name="Google Shape;223;p8"/>
            <p:cNvSpPr/>
            <p:nvPr/>
          </p:nvSpPr>
          <p:spPr>
            <a:xfrm>
              <a:off x="3348252" y="788206"/>
              <a:ext cx="1445998" cy="1445998"/>
            </a:xfrm>
            <a:prstGeom prst="ellipse">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8"/>
            <p:cNvSpPr/>
            <p:nvPr/>
          </p:nvSpPr>
          <p:spPr>
            <a:xfrm>
              <a:off x="3656416" y="1096370"/>
              <a:ext cx="829671" cy="82967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
            <p:cNvSpPr/>
            <p:nvPr/>
          </p:nvSpPr>
          <p:spPr>
            <a:xfrm>
              <a:off x="2886007" y="2684598"/>
              <a:ext cx="2370489"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
            <p:cNvSpPr txBox="1"/>
            <p:nvPr/>
          </p:nvSpPr>
          <p:spPr>
            <a:xfrm>
              <a:off x="2886007" y="2684598"/>
              <a:ext cx="237048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0" i="0" lang="tr-TR" sz="1700" u="none" cap="none" strike="noStrike">
                  <a:solidFill>
                    <a:schemeClr val="dk1"/>
                  </a:solidFill>
                  <a:latin typeface="Calibri"/>
                  <a:ea typeface="Calibri"/>
                  <a:cs typeface="Calibri"/>
                  <a:sym typeface="Calibri"/>
                </a:rPr>
                <a:t>REDUCE ENVIRONMENTAL IMPACT.</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a:off x="6133577" y="788206"/>
              <a:ext cx="1445998" cy="1445998"/>
            </a:xfrm>
            <a:prstGeom prst="ellipse">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
            <p:cNvSpPr/>
            <p:nvPr/>
          </p:nvSpPr>
          <p:spPr>
            <a:xfrm>
              <a:off x="6441741" y="1096370"/>
              <a:ext cx="829671" cy="82967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
            <p:cNvSpPr/>
            <p:nvPr/>
          </p:nvSpPr>
          <p:spPr>
            <a:xfrm>
              <a:off x="5671332" y="2684598"/>
              <a:ext cx="2370489"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
            <p:cNvSpPr txBox="1"/>
            <p:nvPr/>
          </p:nvSpPr>
          <p:spPr>
            <a:xfrm>
              <a:off x="5671332" y="2684598"/>
              <a:ext cx="237048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0" i="0" lang="tr-TR" sz="1700" u="none" cap="none" strike="noStrike">
                  <a:solidFill>
                    <a:schemeClr val="dk1"/>
                  </a:solidFill>
                  <a:latin typeface="Calibri"/>
                  <a:ea typeface="Calibri"/>
                  <a:cs typeface="Calibri"/>
                  <a:sym typeface="Calibri"/>
                </a:rPr>
                <a:t>SUPPORT PLANT GROWTH.</a:t>
              </a:r>
              <a:endParaRPr b="0" i="0" sz="1400" u="none" cap="none" strike="noStrike">
                <a:solidFill>
                  <a:srgbClr val="000000"/>
                </a:solidFill>
                <a:latin typeface="Arial"/>
                <a:ea typeface="Arial"/>
                <a:cs typeface="Arial"/>
                <a:sym typeface="Arial"/>
              </a:endParaRPr>
            </a:p>
          </p:txBody>
        </p:sp>
        <p:sp>
          <p:nvSpPr>
            <p:cNvPr id="231" name="Google Shape;231;p8"/>
            <p:cNvSpPr/>
            <p:nvPr/>
          </p:nvSpPr>
          <p:spPr>
            <a:xfrm>
              <a:off x="8918902" y="788206"/>
              <a:ext cx="1445998" cy="1445998"/>
            </a:xfrm>
            <a:prstGeom prst="ellipse">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p:nvPr/>
          </p:nvSpPr>
          <p:spPr>
            <a:xfrm>
              <a:off x="9227066" y="1096370"/>
              <a:ext cx="829671" cy="82967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a:off x="8456657" y="2684598"/>
              <a:ext cx="2370489"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txBox="1"/>
            <p:nvPr/>
          </p:nvSpPr>
          <p:spPr>
            <a:xfrm>
              <a:off x="8456657" y="2684598"/>
              <a:ext cx="237048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0" i="0" lang="tr-TR" sz="1700" u="none" cap="none" strike="noStrike">
                  <a:solidFill>
                    <a:schemeClr val="dk1"/>
                  </a:solidFill>
                  <a:latin typeface="Calibri"/>
                  <a:ea typeface="Calibri"/>
                  <a:cs typeface="Calibri"/>
                  <a:sym typeface="Calibri"/>
                </a:rPr>
                <a:t>PROMOTE SUSTAINABLE IRRIGATION.</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9"/>
          <p:cNvSpPr txBox="1"/>
          <p:nvPr>
            <p:ph idx="1" type="body"/>
          </p:nvPr>
        </p:nvSpPr>
        <p:spPr>
          <a:xfrm>
            <a:off x="70675" y="1425175"/>
            <a:ext cx="12192000" cy="55038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5000"/>
              </a:lnSpc>
              <a:spcBef>
                <a:spcPts val="0"/>
              </a:spcBef>
              <a:spcAft>
                <a:spcPts val="0"/>
              </a:spcAft>
              <a:buClr>
                <a:schemeClr val="dk1"/>
              </a:buClr>
              <a:buSzPts val="2500"/>
              <a:buChar char="•"/>
            </a:pPr>
            <a:r>
              <a:rPr lang="tr-TR" sz="2500"/>
              <a:t>An irrigation system that works with solar energy and is not dependent on the electricity grid has been developed.</a:t>
            </a:r>
            <a:endParaRPr sz="3700"/>
          </a:p>
          <a:p>
            <a:pPr indent="-342900" lvl="0" marL="342900" rtl="0" algn="l">
              <a:lnSpc>
                <a:spcPct val="115000"/>
              </a:lnSpc>
              <a:spcBef>
                <a:spcPts val="400"/>
              </a:spcBef>
              <a:spcAft>
                <a:spcPts val="0"/>
              </a:spcAft>
              <a:buClr>
                <a:schemeClr val="dk1"/>
              </a:buClr>
              <a:buSzPts val="2500"/>
              <a:buChar char="•"/>
            </a:pPr>
            <a:r>
              <a:rPr lang="tr-TR" sz="2500"/>
              <a:t>The system is designed to automatically or semi-automatically irrigate at least two independent zones.</a:t>
            </a:r>
            <a:endParaRPr sz="2500">
              <a:latin typeface="Calibri"/>
              <a:ea typeface="Calibri"/>
              <a:cs typeface="Calibri"/>
              <a:sym typeface="Calibri"/>
            </a:endParaRPr>
          </a:p>
          <a:p>
            <a:pPr indent="-342900" lvl="0" marL="342900" rtl="0" algn="l">
              <a:lnSpc>
                <a:spcPct val="115000"/>
              </a:lnSpc>
              <a:spcBef>
                <a:spcPts val="400"/>
              </a:spcBef>
              <a:spcAft>
                <a:spcPts val="0"/>
              </a:spcAft>
              <a:buSzPts val="2500"/>
              <a:buChar char="•"/>
            </a:pPr>
            <a:r>
              <a:rPr lang="tr-TR" sz="2500"/>
              <a:t>Environmental conditions are monitored in real time with soil moisture, rain and humidity sensors.</a:t>
            </a:r>
            <a:endParaRPr sz="2500"/>
          </a:p>
          <a:p>
            <a:pPr indent="-342900" lvl="0" marL="342900" rtl="0" algn="l">
              <a:lnSpc>
                <a:spcPct val="115000"/>
              </a:lnSpc>
              <a:spcBef>
                <a:spcPts val="400"/>
              </a:spcBef>
              <a:spcAft>
                <a:spcPts val="0"/>
              </a:spcAft>
              <a:buSzPts val="2500"/>
              <a:buChar char="•"/>
            </a:pPr>
            <a:r>
              <a:rPr lang="tr-TR" sz="2500"/>
              <a:t>Irrigation decisions are made automatically based on sensor data or scheduling.</a:t>
            </a:r>
            <a:endParaRPr sz="2500"/>
          </a:p>
          <a:p>
            <a:pPr indent="-342900" lvl="0" marL="342900" rtl="0" algn="l">
              <a:lnSpc>
                <a:spcPct val="115000"/>
              </a:lnSpc>
              <a:spcBef>
                <a:spcPts val="400"/>
              </a:spcBef>
              <a:spcAft>
                <a:spcPts val="0"/>
              </a:spcAft>
              <a:buSzPts val="2500"/>
              <a:buChar char="•"/>
            </a:pPr>
            <a:r>
              <a:rPr lang="tr-TR" sz="2500"/>
              <a:t>Remote control and monitoring can be achieved via wireless communication.</a:t>
            </a:r>
            <a:endParaRPr sz="2500"/>
          </a:p>
          <a:p>
            <a:pPr indent="-342900" lvl="0" marL="342900" rtl="0" algn="l">
              <a:lnSpc>
                <a:spcPct val="115000"/>
              </a:lnSpc>
              <a:spcBef>
                <a:spcPts val="400"/>
              </a:spcBef>
              <a:spcAft>
                <a:spcPts val="0"/>
              </a:spcAft>
              <a:buSzPts val="2500"/>
              <a:buChar char="•"/>
            </a:pPr>
            <a:r>
              <a:rPr lang="tr-TR" sz="2500"/>
              <a:t>Weekly and instant sensor data are presented to the user; historical data can be analyzed.</a:t>
            </a:r>
            <a:endParaRPr sz="2500"/>
          </a:p>
          <a:p>
            <a:pPr indent="0" lvl="0" marL="342900" rtl="0" algn="l">
              <a:lnSpc>
                <a:spcPct val="115000"/>
              </a:lnSpc>
              <a:spcBef>
                <a:spcPts val="400"/>
              </a:spcBef>
              <a:spcAft>
                <a:spcPts val="0"/>
              </a:spcAft>
              <a:buSzPts val="1800"/>
              <a:buNone/>
            </a:pPr>
            <a:r>
              <a:t/>
            </a:r>
            <a:endParaRPr sz="2200"/>
          </a:p>
        </p:txBody>
      </p:sp>
      <p:sp>
        <p:nvSpPr>
          <p:cNvPr id="241" name="Google Shape;241;p9"/>
          <p:cNvSpPr/>
          <p:nvPr/>
        </p:nvSpPr>
        <p:spPr>
          <a:xfrm flipH="1">
            <a:off x="0" y="0"/>
            <a:ext cx="12192000" cy="1575900"/>
          </a:xfrm>
          <a:prstGeom prst="rect">
            <a:avLst/>
          </a:prstGeom>
          <a:gradFill>
            <a:gsLst>
              <a:gs pos="0">
                <a:srgbClr val="000000">
                  <a:alpha val="95294"/>
                </a:srgbClr>
              </a:gs>
              <a:gs pos="100000">
                <a:srgbClr val="366092"/>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tr-TR" sz="4000" u="none" cap="none" strike="noStrike">
                <a:solidFill>
                  <a:schemeClr val="lt1"/>
                </a:solidFill>
                <a:latin typeface="Calibri"/>
                <a:ea typeface="Calibri"/>
                <a:cs typeface="Calibri"/>
                <a:sym typeface="Calibri"/>
              </a:rPr>
              <a:t>Conclusion</a:t>
            </a:r>
            <a:endParaRPr b="0" i="0" sz="40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6a345c0548_0_0"/>
          <p:cNvSpPr/>
          <p:nvPr/>
        </p:nvSpPr>
        <p:spPr>
          <a:xfrm flipH="1">
            <a:off x="0" y="0"/>
            <a:ext cx="12192000" cy="1575900"/>
          </a:xfrm>
          <a:prstGeom prst="rect">
            <a:avLst/>
          </a:prstGeom>
          <a:gradFill>
            <a:gsLst>
              <a:gs pos="0">
                <a:srgbClr val="000000">
                  <a:alpha val="95294"/>
                </a:srgbClr>
              </a:gs>
              <a:gs pos="100000">
                <a:srgbClr val="366092"/>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tr-TR" sz="4000" u="none" cap="none" strike="noStrike">
                <a:solidFill>
                  <a:schemeClr val="lt1"/>
                </a:solidFill>
                <a:latin typeface="Calibri"/>
                <a:ea typeface="Calibri"/>
                <a:cs typeface="Calibri"/>
                <a:sym typeface="Calibri"/>
              </a:rPr>
              <a:t>Conclusion</a:t>
            </a:r>
            <a:endParaRPr b="0" i="0" sz="3200" u="none" cap="none" strike="noStrike">
              <a:solidFill>
                <a:schemeClr val="lt1"/>
              </a:solidFill>
              <a:latin typeface="Calibri"/>
              <a:ea typeface="Calibri"/>
              <a:cs typeface="Calibri"/>
              <a:sym typeface="Calibri"/>
            </a:endParaRPr>
          </a:p>
        </p:txBody>
      </p:sp>
      <p:sp>
        <p:nvSpPr>
          <p:cNvPr id="247" name="Google Shape;247;g36a345c0548_0_0"/>
          <p:cNvSpPr txBox="1"/>
          <p:nvPr/>
        </p:nvSpPr>
        <p:spPr>
          <a:xfrm>
            <a:off x="251225" y="2001300"/>
            <a:ext cx="11604900" cy="33786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15000"/>
              </a:lnSpc>
              <a:spcBef>
                <a:spcPts val="400"/>
              </a:spcBef>
              <a:spcAft>
                <a:spcPts val="0"/>
              </a:spcAft>
              <a:buClr>
                <a:schemeClr val="dk1"/>
              </a:buClr>
              <a:buSzPts val="2500"/>
              <a:buFont typeface="Arial"/>
              <a:buChar char="•"/>
            </a:pPr>
            <a:r>
              <a:rPr b="0" i="0" lang="tr-TR" sz="2500" u="none" cap="none" strike="noStrike">
                <a:solidFill>
                  <a:schemeClr val="dk1"/>
                </a:solidFill>
                <a:latin typeface="Calibri"/>
                <a:ea typeface="Calibri"/>
                <a:cs typeface="Calibri"/>
                <a:sym typeface="Calibri"/>
              </a:rPr>
              <a:t>Water savings were achieved by preventing unnecessary irrigation.</a:t>
            </a:r>
            <a:endParaRPr b="0" i="0" sz="2500" u="none" cap="none" strike="noStrike">
              <a:solidFill>
                <a:schemeClr val="dk1"/>
              </a:solidFill>
              <a:latin typeface="Calibri"/>
              <a:ea typeface="Calibri"/>
              <a:cs typeface="Calibri"/>
              <a:sym typeface="Calibri"/>
            </a:endParaRPr>
          </a:p>
          <a:p>
            <a:pPr indent="-342900" lvl="0" marL="342900" marR="0" rtl="0" algn="l">
              <a:lnSpc>
                <a:spcPct val="115000"/>
              </a:lnSpc>
              <a:spcBef>
                <a:spcPts val="400"/>
              </a:spcBef>
              <a:spcAft>
                <a:spcPts val="0"/>
              </a:spcAft>
              <a:buClr>
                <a:schemeClr val="dk1"/>
              </a:buClr>
              <a:buSzPts val="2500"/>
              <a:buFont typeface="Arial"/>
              <a:buChar char="•"/>
            </a:pPr>
            <a:r>
              <a:rPr b="0" i="0" lang="tr-TR" sz="2500" u="none" cap="none" strike="noStrike">
                <a:solidFill>
                  <a:schemeClr val="dk1"/>
                </a:solidFill>
                <a:latin typeface="Calibri"/>
                <a:ea typeface="Calibri"/>
                <a:cs typeface="Calibri"/>
                <a:sym typeface="Calibri"/>
              </a:rPr>
              <a:t>The need for physical labor has decreased, and all operations can be managed from a single center.</a:t>
            </a:r>
            <a:endParaRPr b="0" i="0" sz="2500" u="none" cap="none" strike="noStrike">
              <a:solidFill>
                <a:schemeClr val="dk1"/>
              </a:solidFill>
              <a:latin typeface="Calibri"/>
              <a:ea typeface="Calibri"/>
              <a:cs typeface="Calibri"/>
              <a:sym typeface="Calibri"/>
            </a:endParaRPr>
          </a:p>
          <a:p>
            <a:pPr indent="-342900" lvl="0" marL="342900" marR="0" rtl="0" algn="l">
              <a:lnSpc>
                <a:spcPct val="115000"/>
              </a:lnSpc>
              <a:spcBef>
                <a:spcPts val="400"/>
              </a:spcBef>
              <a:spcAft>
                <a:spcPts val="0"/>
              </a:spcAft>
              <a:buClr>
                <a:schemeClr val="dk1"/>
              </a:buClr>
              <a:buSzPts val="2500"/>
              <a:buFont typeface="Arial"/>
              <a:buChar char="•"/>
            </a:pPr>
            <a:r>
              <a:rPr b="0" i="0" lang="tr-TR" sz="2500" u="none" cap="none" strike="noStrike">
                <a:solidFill>
                  <a:schemeClr val="dk1"/>
                </a:solidFill>
                <a:latin typeface="Calibri"/>
                <a:ea typeface="Calibri"/>
                <a:cs typeface="Calibri"/>
                <a:sym typeface="Calibri"/>
              </a:rPr>
              <a:t>The system was developed in a modular structure that can be adapted to various areas such as fields, greenhouses and campuses.</a:t>
            </a:r>
            <a:endParaRPr b="0" i="0" sz="2500" u="none" cap="none" strike="noStrike">
              <a:solidFill>
                <a:schemeClr val="dk1"/>
              </a:solidFill>
              <a:latin typeface="Calibri"/>
              <a:ea typeface="Calibri"/>
              <a:cs typeface="Calibri"/>
              <a:sym typeface="Calibri"/>
            </a:endParaRPr>
          </a:p>
          <a:p>
            <a:pPr indent="-342900" lvl="0" marL="342900" marR="0" rtl="0" algn="l">
              <a:lnSpc>
                <a:spcPct val="115000"/>
              </a:lnSpc>
              <a:spcBef>
                <a:spcPts val="400"/>
              </a:spcBef>
              <a:spcAft>
                <a:spcPts val="0"/>
              </a:spcAft>
              <a:buClr>
                <a:schemeClr val="dk1"/>
              </a:buClr>
              <a:buSzPts val="2500"/>
              <a:buFont typeface="Arial"/>
              <a:buChar char="•"/>
            </a:pPr>
            <a:r>
              <a:rPr b="0" i="0" lang="tr-TR" sz="2500" u="none" cap="none" strike="noStrike">
                <a:solidFill>
                  <a:schemeClr val="dk1"/>
                </a:solidFill>
                <a:latin typeface="Calibri"/>
                <a:ea typeface="Calibri"/>
                <a:cs typeface="Calibri"/>
                <a:sym typeface="Calibri"/>
              </a:rPr>
              <a:t>The project is an example of smart agricultural practices and sustainable irrigation systems.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10"/>
          <p:cNvSpPr/>
          <p:nvPr/>
        </p:nvSpPr>
        <p:spPr>
          <a:xfrm>
            <a:off x="1525"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10"/>
          <p:cNvSpPr txBox="1"/>
          <p:nvPr>
            <p:ph type="title"/>
          </p:nvPr>
        </p:nvSpPr>
        <p:spPr>
          <a:xfrm>
            <a:off x="1717146" y="790513"/>
            <a:ext cx="10186500" cy="1543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200"/>
              <a:buFont typeface="Calibri"/>
              <a:buNone/>
            </a:pPr>
            <a:r>
              <a:rPr lang="tr-TR" sz="6600">
                <a:solidFill>
                  <a:schemeClr val="dk1"/>
                </a:solidFill>
                <a:latin typeface="Calibri"/>
                <a:ea typeface="Calibri"/>
                <a:cs typeface="Calibri"/>
                <a:sym typeface="Calibri"/>
              </a:rPr>
              <a:t>Thanks </a:t>
            </a:r>
            <a:r>
              <a:rPr lang="tr-TR" sz="6600"/>
              <a:t>for your attention</a:t>
            </a:r>
            <a:endParaRPr sz="6600">
              <a:solidFill>
                <a:schemeClr val="dk1"/>
              </a:solidFill>
              <a:latin typeface="Calibri"/>
              <a:ea typeface="Calibri"/>
              <a:cs typeface="Calibri"/>
              <a:sym typeface="Calibri"/>
            </a:endParaRPr>
          </a:p>
        </p:txBody>
      </p:sp>
      <p:sp>
        <p:nvSpPr>
          <p:cNvPr id="254" name="Google Shape;254;p10"/>
          <p:cNvSpPr txBox="1"/>
          <p:nvPr/>
        </p:nvSpPr>
        <p:spPr>
          <a:xfrm>
            <a:off x="715490" y="2724801"/>
            <a:ext cx="12367500" cy="168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tr-TR" sz="2100" u="none" cap="none" strike="noStrike">
                <a:solidFill>
                  <a:schemeClr val="dk1"/>
                </a:solidFill>
                <a:latin typeface="Calibri"/>
                <a:ea typeface="Calibri"/>
                <a:cs typeface="Calibri"/>
                <a:sym typeface="Calibri"/>
              </a:rPr>
              <a:t>Hakan Temiz  |  Muhammed Enes Kandemir  |  Eren Güler  |  Hüseyin Gürgün   |  Gökhan Yavuz</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flipH="1">
            <a:off x="2" y="0"/>
            <a:ext cx="12191998" cy="1575955"/>
          </a:xfrm>
          <a:prstGeom prst="rect">
            <a:avLst/>
          </a:prstGeom>
          <a:gradFill>
            <a:gsLst>
              <a:gs pos="0">
                <a:srgbClr val="000000">
                  <a:alpha val="95294"/>
                </a:srgbClr>
              </a:gs>
              <a:gs pos="100000">
                <a:srgbClr val="366092"/>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p:nvPr/>
        </p:nvSpPr>
        <p:spPr>
          <a:xfrm flipH="1" rot="10800000">
            <a:off x="8128857" y="0"/>
            <a:ext cx="4063143" cy="1576412"/>
          </a:xfrm>
          <a:prstGeom prst="rect">
            <a:avLst/>
          </a:prstGeom>
          <a:gradFill>
            <a:gsLst>
              <a:gs pos="0">
                <a:srgbClr val="244061">
                  <a:alpha val="67450"/>
                </a:srgbClr>
              </a:gs>
              <a:gs pos="19000">
                <a:srgbClr val="244061">
                  <a:alpha val="67450"/>
                </a:srgbClr>
              </a:gs>
              <a:gs pos="100000">
                <a:srgbClr val="4F81BD">
                  <a:alpha val="78431"/>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p:nvPr/>
        </p:nvSpPr>
        <p:spPr>
          <a:xfrm rot="5400000">
            <a:off x="5307777" y="-5307778"/>
            <a:ext cx="1576446" cy="12192002"/>
          </a:xfrm>
          <a:prstGeom prst="rect">
            <a:avLst/>
          </a:prstGeom>
          <a:gradFill>
            <a:gsLst>
              <a:gs pos="0">
                <a:srgbClr val="4F81BD">
                  <a:alpha val="0"/>
                </a:srgbClr>
              </a:gs>
              <a:gs pos="23000">
                <a:srgbClr val="4F81BD">
                  <a:alpha val="0"/>
                </a:srgbClr>
              </a:gs>
              <a:gs pos="99000">
                <a:srgbClr val="000000">
                  <a:alpha val="73333"/>
                </a:srgbClr>
              </a:gs>
              <a:gs pos="100000">
                <a:srgbClr val="000000">
                  <a:alpha val="73333"/>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tr-TR" sz="4000">
                <a:solidFill>
                  <a:srgbClr val="FFFFFF"/>
                </a:solidFill>
                <a:latin typeface="Calibri"/>
                <a:ea typeface="Calibri"/>
                <a:cs typeface="Calibri"/>
                <a:sym typeface="Calibri"/>
              </a:rPr>
              <a:t>Introduction - Problem Definition</a:t>
            </a:r>
            <a:endParaRPr/>
          </a:p>
        </p:txBody>
      </p:sp>
      <p:grpSp>
        <p:nvGrpSpPr>
          <p:cNvPr id="98" name="Google Shape;98;p2"/>
          <p:cNvGrpSpPr/>
          <p:nvPr/>
        </p:nvGrpSpPr>
        <p:grpSpPr>
          <a:xfrm>
            <a:off x="704046" y="2931334"/>
            <a:ext cx="10807848" cy="2555294"/>
            <a:chOff x="59990" y="818755"/>
            <a:chExt cx="10807848" cy="2555294"/>
          </a:xfrm>
        </p:grpSpPr>
        <p:sp>
          <p:nvSpPr>
            <p:cNvPr id="99" name="Google Shape;99;p2"/>
            <p:cNvSpPr/>
            <p:nvPr/>
          </p:nvSpPr>
          <p:spPr>
            <a:xfrm>
              <a:off x="947201" y="818755"/>
              <a:ext cx="1451800" cy="14518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59990" y="2654049"/>
              <a:ext cx="3226223"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txBox="1"/>
            <p:nvPr/>
          </p:nvSpPr>
          <p:spPr>
            <a:xfrm>
              <a:off x="59990" y="2654049"/>
              <a:ext cx="3226223"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alibri"/>
                <a:buNone/>
              </a:pPr>
              <a:r>
                <a:rPr b="0" i="0" lang="tr-TR" sz="2200" u="none" cap="none" strike="noStrike">
                  <a:solidFill>
                    <a:schemeClr val="dk1"/>
                  </a:solidFill>
                  <a:latin typeface="Calibri"/>
                  <a:ea typeface="Calibri"/>
                  <a:cs typeface="Calibri"/>
                  <a:sym typeface="Calibri"/>
                </a:rPr>
                <a:t>Irrigation of landscape areas requires intensive labor.</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4738014" y="818755"/>
              <a:ext cx="1451800" cy="14518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3850802" y="2654049"/>
              <a:ext cx="3226223"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txBox="1"/>
            <p:nvPr/>
          </p:nvSpPr>
          <p:spPr>
            <a:xfrm>
              <a:off x="3850802" y="2654049"/>
              <a:ext cx="3226223"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alibri"/>
                <a:buNone/>
              </a:pPr>
              <a:r>
                <a:rPr b="0" i="0" lang="tr-TR" sz="2200" u="none" cap="none" strike="noStrike">
                  <a:solidFill>
                    <a:schemeClr val="dk1"/>
                  </a:solidFill>
                  <a:latin typeface="Calibri"/>
                  <a:ea typeface="Calibri"/>
                  <a:cs typeface="Calibri"/>
                  <a:sym typeface="Calibri"/>
                </a:rPr>
                <a:t>Manual control leads to time/resource waste.</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8528826" y="818755"/>
              <a:ext cx="1451800" cy="1451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7641615" y="2654049"/>
              <a:ext cx="3226223"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txBox="1"/>
            <p:nvPr/>
          </p:nvSpPr>
          <p:spPr>
            <a:xfrm>
              <a:off x="7641615" y="2654049"/>
              <a:ext cx="3226223"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alibri"/>
                <a:buNone/>
              </a:pPr>
              <a:r>
                <a:rPr b="0" i="0" lang="tr-TR" sz="2200" u="none" cap="none" strike="noStrike">
                  <a:solidFill>
                    <a:schemeClr val="dk1"/>
                  </a:solidFill>
                  <a:latin typeface="Calibri"/>
                  <a:ea typeface="Calibri"/>
                  <a:cs typeface="Calibri"/>
                  <a:sym typeface="Calibri"/>
                </a:rPr>
                <a:t>Human errors cause environmental issues.</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3"/>
          <p:cNvSpPr/>
          <p:nvPr/>
        </p:nvSpPr>
        <p:spPr>
          <a:xfrm flipH="1">
            <a:off x="2" y="0"/>
            <a:ext cx="12191998" cy="1575955"/>
          </a:xfrm>
          <a:prstGeom prst="rect">
            <a:avLst/>
          </a:prstGeom>
          <a:gradFill>
            <a:gsLst>
              <a:gs pos="0">
                <a:srgbClr val="000000">
                  <a:alpha val="95294"/>
                </a:srgbClr>
              </a:gs>
              <a:gs pos="100000">
                <a:srgbClr val="366092"/>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3"/>
          <p:cNvSpPr/>
          <p:nvPr/>
        </p:nvSpPr>
        <p:spPr>
          <a:xfrm flipH="1" rot="10800000">
            <a:off x="8128857" y="0"/>
            <a:ext cx="4063143" cy="1576412"/>
          </a:xfrm>
          <a:prstGeom prst="rect">
            <a:avLst/>
          </a:prstGeom>
          <a:gradFill>
            <a:gsLst>
              <a:gs pos="0">
                <a:srgbClr val="244061">
                  <a:alpha val="67450"/>
                </a:srgbClr>
              </a:gs>
              <a:gs pos="19000">
                <a:srgbClr val="244061">
                  <a:alpha val="67450"/>
                </a:srgbClr>
              </a:gs>
              <a:gs pos="100000">
                <a:srgbClr val="4F81BD">
                  <a:alpha val="78431"/>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3"/>
          <p:cNvSpPr/>
          <p:nvPr/>
        </p:nvSpPr>
        <p:spPr>
          <a:xfrm rot="5400000">
            <a:off x="5307777" y="-5307778"/>
            <a:ext cx="1576446" cy="12192002"/>
          </a:xfrm>
          <a:prstGeom prst="rect">
            <a:avLst/>
          </a:prstGeom>
          <a:gradFill>
            <a:gsLst>
              <a:gs pos="0">
                <a:srgbClr val="4F81BD">
                  <a:alpha val="0"/>
                </a:srgbClr>
              </a:gs>
              <a:gs pos="23000">
                <a:srgbClr val="4F81BD">
                  <a:alpha val="0"/>
                </a:srgbClr>
              </a:gs>
              <a:gs pos="99000">
                <a:srgbClr val="000000">
                  <a:alpha val="73333"/>
                </a:srgbClr>
              </a:gs>
              <a:gs pos="100000">
                <a:srgbClr val="000000">
                  <a:alpha val="73333"/>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3"/>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tr-TR" sz="4000">
                <a:solidFill>
                  <a:srgbClr val="FFFFFF"/>
                </a:solidFill>
                <a:latin typeface="Calibri"/>
                <a:ea typeface="Calibri"/>
                <a:cs typeface="Calibri"/>
                <a:sym typeface="Calibri"/>
              </a:rPr>
              <a:t>Existing Issues</a:t>
            </a:r>
            <a:endParaRPr/>
          </a:p>
        </p:txBody>
      </p:sp>
      <p:grpSp>
        <p:nvGrpSpPr>
          <p:cNvPr id="117" name="Google Shape;117;p3"/>
          <p:cNvGrpSpPr/>
          <p:nvPr/>
        </p:nvGrpSpPr>
        <p:grpSpPr>
          <a:xfrm>
            <a:off x="737501" y="2566481"/>
            <a:ext cx="10740938" cy="3285000"/>
            <a:chOff x="93445" y="453902"/>
            <a:chExt cx="10740938" cy="3285000"/>
          </a:xfrm>
        </p:grpSpPr>
        <p:sp>
          <p:nvSpPr>
            <p:cNvPr id="118" name="Google Shape;118;p3"/>
            <p:cNvSpPr/>
            <p:nvPr/>
          </p:nvSpPr>
          <p:spPr>
            <a:xfrm>
              <a:off x="718664" y="453902"/>
              <a:ext cx="1955812" cy="1955812"/>
            </a:xfrm>
            <a:prstGeom prst="ellipse">
              <a:avLst/>
            </a:prstGeom>
            <a:solidFill>
              <a:srgbClr val="BF5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1135476" y="870714"/>
              <a:ext cx="1122187" cy="112218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93445" y="3018902"/>
              <a:ext cx="32062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txBox="1"/>
            <p:nvPr/>
          </p:nvSpPr>
          <p:spPr>
            <a:xfrm>
              <a:off x="93445" y="3018902"/>
              <a:ext cx="3206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300"/>
                <a:buFont typeface="Calibri"/>
                <a:buNone/>
              </a:pPr>
              <a:r>
                <a:rPr b="0" i="0" lang="tr-TR" sz="2300" u="none" cap="none" strike="noStrike">
                  <a:solidFill>
                    <a:schemeClr val="dk1"/>
                  </a:solidFill>
                  <a:latin typeface="Calibri"/>
                  <a:ea typeface="Calibri"/>
                  <a:cs typeface="Calibri"/>
                  <a:sym typeface="Calibri"/>
                </a:rPr>
                <a:t>IRRIGATION DURING RAINFALL.</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4486008" y="453902"/>
              <a:ext cx="1955812" cy="1955812"/>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4902820" y="870714"/>
              <a:ext cx="1122187" cy="112218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3860789" y="3018902"/>
              <a:ext cx="32062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txBox="1"/>
            <p:nvPr/>
          </p:nvSpPr>
          <p:spPr>
            <a:xfrm>
              <a:off x="3860789" y="3018902"/>
              <a:ext cx="3206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300"/>
                <a:buFont typeface="Calibri"/>
                <a:buNone/>
              </a:pPr>
              <a:r>
                <a:rPr b="0" i="0" lang="tr-TR" sz="2300" u="none" cap="none" strike="noStrike">
                  <a:solidFill>
                    <a:schemeClr val="dk1"/>
                  </a:solidFill>
                  <a:latin typeface="Calibri"/>
                  <a:ea typeface="Calibri"/>
                  <a:cs typeface="Calibri"/>
                  <a:sym typeface="Calibri"/>
                </a:rPr>
                <a:t>OVER-IRRIGATION HARMS PLANTS AND SOIL.</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8253352" y="453902"/>
              <a:ext cx="1955812" cy="1955812"/>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8670164" y="870714"/>
              <a:ext cx="1122187" cy="112218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7628133" y="3018902"/>
              <a:ext cx="32062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txBox="1"/>
            <p:nvPr/>
          </p:nvSpPr>
          <p:spPr>
            <a:xfrm>
              <a:off x="7628133" y="3018902"/>
              <a:ext cx="3206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300"/>
                <a:buFont typeface="Calibri"/>
                <a:buNone/>
              </a:pPr>
              <a:r>
                <a:rPr b="0" i="0" lang="tr-TR" sz="2300" u="none" cap="none" strike="noStrike">
                  <a:solidFill>
                    <a:schemeClr val="dk1"/>
                  </a:solidFill>
                  <a:latin typeface="Calibri"/>
                  <a:ea typeface="Calibri"/>
                  <a:cs typeface="Calibri"/>
                  <a:sym typeface="Calibri"/>
                </a:rPr>
                <a:t>TRACKING IRRIGATED ZONES IS ERROR-PRONE.</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4"/>
          <p:cNvSpPr/>
          <p:nvPr/>
        </p:nvSpPr>
        <p:spPr>
          <a:xfrm flipH="1">
            <a:off x="2" y="0"/>
            <a:ext cx="12191998" cy="1575955"/>
          </a:xfrm>
          <a:prstGeom prst="rect">
            <a:avLst/>
          </a:prstGeom>
          <a:gradFill>
            <a:gsLst>
              <a:gs pos="0">
                <a:srgbClr val="000000">
                  <a:alpha val="95294"/>
                </a:srgbClr>
              </a:gs>
              <a:gs pos="100000">
                <a:srgbClr val="366092"/>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4"/>
          <p:cNvSpPr/>
          <p:nvPr/>
        </p:nvSpPr>
        <p:spPr>
          <a:xfrm flipH="1" rot="10800000">
            <a:off x="8128857" y="0"/>
            <a:ext cx="4063143" cy="1576412"/>
          </a:xfrm>
          <a:prstGeom prst="rect">
            <a:avLst/>
          </a:prstGeom>
          <a:gradFill>
            <a:gsLst>
              <a:gs pos="0">
                <a:srgbClr val="244061">
                  <a:alpha val="67450"/>
                </a:srgbClr>
              </a:gs>
              <a:gs pos="19000">
                <a:srgbClr val="244061">
                  <a:alpha val="67450"/>
                </a:srgbClr>
              </a:gs>
              <a:gs pos="100000">
                <a:srgbClr val="4F81BD">
                  <a:alpha val="78431"/>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4"/>
          <p:cNvSpPr/>
          <p:nvPr/>
        </p:nvSpPr>
        <p:spPr>
          <a:xfrm rot="5400000">
            <a:off x="5349601" y="-5307775"/>
            <a:ext cx="1576500" cy="12192000"/>
          </a:xfrm>
          <a:prstGeom prst="rect">
            <a:avLst/>
          </a:prstGeom>
          <a:gradFill>
            <a:gsLst>
              <a:gs pos="0">
                <a:srgbClr val="4F81BD">
                  <a:alpha val="0"/>
                </a:srgbClr>
              </a:gs>
              <a:gs pos="23000">
                <a:srgbClr val="4F81BD">
                  <a:alpha val="0"/>
                </a:srgbClr>
              </a:gs>
              <a:gs pos="99000">
                <a:srgbClr val="000000">
                  <a:alpha val="73333"/>
                </a:srgbClr>
              </a:gs>
              <a:gs pos="100000">
                <a:srgbClr val="000000">
                  <a:alpha val="73333"/>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4"/>
          <p:cNvSpPr txBox="1"/>
          <p:nvPr>
            <p:ph type="title"/>
          </p:nvPr>
        </p:nvSpPr>
        <p:spPr>
          <a:xfrm>
            <a:off x="1513947" y="349315"/>
            <a:ext cx="10044000" cy="877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tr-TR" sz="4000">
                <a:solidFill>
                  <a:srgbClr val="FFFFFF"/>
                </a:solidFill>
                <a:latin typeface="Calibri"/>
                <a:ea typeface="Calibri"/>
                <a:cs typeface="Calibri"/>
                <a:sym typeface="Calibri"/>
              </a:rPr>
              <a:t>Proposed Solution</a:t>
            </a:r>
            <a:endParaRPr/>
          </a:p>
        </p:txBody>
      </p:sp>
      <p:grpSp>
        <p:nvGrpSpPr>
          <p:cNvPr id="139" name="Google Shape;139;p4"/>
          <p:cNvGrpSpPr/>
          <p:nvPr/>
        </p:nvGrpSpPr>
        <p:grpSpPr>
          <a:xfrm>
            <a:off x="4235283" y="2664853"/>
            <a:ext cx="7017036" cy="720000"/>
            <a:chOff x="3850802" y="2654049"/>
            <a:chExt cx="7017036" cy="720000"/>
          </a:xfrm>
        </p:grpSpPr>
        <p:sp>
          <p:nvSpPr>
            <p:cNvPr id="140" name="Google Shape;140;p4"/>
            <p:cNvSpPr/>
            <p:nvPr/>
          </p:nvSpPr>
          <p:spPr>
            <a:xfrm>
              <a:off x="3850802" y="2654049"/>
              <a:ext cx="3226223"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7641615" y="2654049"/>
              <a:ext cx="3226223"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4"/>
          <p:cNvSpPr txBox="1"/>
          <p:nvPr/>
        </p:nvSpPr>
        <p:spPr>
          <a:xfrm>
            <a:off x="4116375" y="3384850"/>
            <a:ext cx="3724800" cy="12645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p:txBody>
      </p:sp>
      <p:sp>
        <p:nvSpPr>
          <p:cNvPr id="143" name="Google Shape;143;p4"/>
          <p:cNvSpPr txBox="1"/>
          <p:nvPr/>
        </p:nvSpPr>
        <p:spPr>
          <a:xfrm>
            <a:off x="-167475" y="1835950"/>
            <a:ext cx="4119900" cy="828900"/>
          </a:xfrm>
          <a:prstGeom prst="rect">
            <a:avLst/>
          </a:prstGeom>
          <a:noFill/>
          <a:ln>
            <a:noFill/>
          </a:ln>
        </p:spPr>
        <p:txBody>
          <a:bodyPr anchorCtr="0" anchor="t" bIns="91425" lIns="91425" spcFirstLastPara="1" rIns="91425" wrap="square" tIns="91425">
            <a:noAutofit/>
          </a:bodyPr>
          <a:lstStyle/>
          <a:p>
            <a:pPr indent="-349250" lvl="0" marL="457200" marR="0" rtl="0" algn="ctr">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Autonomous/semi-autonomous system powered by solar energy</a:t>
            </a:r>
            <a:endParaRPr b="0" i="0" sz="3200" u="none" cap="none" strike="noStrike">
              <a:solidFill>
                <a:schemeClr val="dk1"/>
              </a:solidFill>
              <a:latin typeface="Calibri"/>
              <a:ea typeface="Calibri"/>
              <a:cs typeface="Calibri"/>
              <a:sym typeface="Calibri"/>
            </a:endParaRPr>
          </a:p>
        </p:txBody>
      </p:sp>
      <p:sp>
        <p:nvSpPr>
          <p:cNvPr id="144" name="Google Shape;144;p4"/>
          <p:cNvSpPr txBox="1"/>
          <p:nvPr/>
        </p:nvSpPr>
        <p:spPr>
          <a:xfrm>
            <a:off x="0" y="2840675"/>
            <a:ext cx="4689300" cy="8289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Ability to perform special irrigation in two separate regions</a:t>
            </a:r>
            <a:endParaRPr b="0" i="0" sz="3200" u="none" cap="none" strike="noStrike">
              <a:solidFill>
                <a:schemeClr val="dk1"/>
              </a:solidFill>
              <a:latin typeface="Calibri"/>
              <a:ea typeface="Calibri"/>
              <a:cs typeface="Calibri"/>
              <a:sym typeface="Calibri"/>
            </a:endParaRPr>
          </a:p>
        </p:txBody>
      </p:sp>
      <p:sp>
        <p:nvSpPr>
          <p:cNvPr id="145" name="Google Shape;145;p4"/>
          <p:cNvSpPr txBox="1"/>
          <p:nvPr/>
        </p:nvSpPr>
        <p:spPr>
          <a:xfrm>
            <a:off x="0" y="3748025"/>
            <a:ext cx="3724800" cy="9462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The system can operate in rural areas such as fields without the need for grid electricity.</a:t>
            </a:r>
            <a:endParaRPr b="0" i="0" sz="3200" u="none" cap="none" strike="noStrike">
              <a:solidFill>
                <a:schemeClr val="dk1"/>
              </a:solidFill>
              <a:latin typeface="Calibri"/>
              <a:ea typeface="Calibri"/>
              <a:cs typeface="Calibri"/>
              <a:sym typeface="Calibri"/>
            </a:endParaRPr>
          </a:p>
        </p:txBody>
      </p:sp>
      <p:sp>
        <p:nvSpPr>
          <p:cNvPr id="146" name="Google Shape;146;p4"/>
          <p:cNvSpPr txBox="1"/>
          <p:nvPr/>
        </p:nvSpPr>
        <p:spPr>
          <a:xfrm>
            <a:off x="0" y="4933775"/>
            <a:ext cx="4026900" cy="1028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Thanks to its modular structure, it can be easily adapted to different area sizes.</a:t>
            </a:r>
            <a:endParaRPr b="0" i="0" sz="3200" u="none" cap="none" strike="noStrike">
              <a:solidFill>
                <a:schemeClr val="dk1"/>
              </a:solidFill>
              <a:latin typeface="Calibri"/>
              <a:ea typeface="Calibri"/>
              <a:cs typeface="Calibri"/>
              <a:sym typeface="Calibri"/>
            </a:endParaRPr>
          </a:p>
        </p:txBody>
      </p:sp>
      <p:sp>
        <p:nvSpPr>
          <p:cNvPr id="147" name="Google Shape;147;p4"/>
          <p:cNvSpPr txBox="1"/>
          <p:nvPr/>
        </p:nvSpPr>
        <p:spPr>
          <a:xfrm>
            <a:off x="24675" y="6101025"/>
            <a:ext cx="3735600" cy="6783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  Making irrigation decisions with real-time sensor data</a:t>
            </a:r>
            <a:endParaRPr b="0" i="0" sz="3200" u="none" cap="none" strike="noStrike">
              <a:solidFill>
                <a:schemeClr val="dk1"/>
              </a:solidFill>
              <a:latin typeface="Calibri"/>
              <a:ea typeface="Calibri"/>
              <a:cs typeface="Calibri"/>
              <a:sym typeface="Calibri"/>
            </a:endParaRPr>
          </a:p>
        </p:txBody>
      </p:sp>
      <p:sp>
        <p:nvSpPr>
          <p:cNvPr id="148" name="Google Shape;148;p4"/>
          <p:cNvSpPr txBox="1"/>
          <p:nvPr/>
        </p:nvSpPr>
        <p:spPr>
          <a:xfrm>
            <a:off x="4570150" y="1920788"/>
            <a:ext cx="3441600" cy="7704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Operates independently of electrical grid.</a:t>
            </a:r>
            <a:endParaRPr b="0" i="0" sz="3200" u="none" cap="none" strike="noStrike">
              <a:solidFill>
                <a:schemeClr val="dk1"/>
              </a:solidFill>
              <a:latin typeface="Calibri"/>
              <a:ea typeface="Calibri"/>
              <a:cs typeface="Calibri"/>
              <a:sym typeface="Calibri"/>
            </a:endParaRPr>
          </a:p>
        </p:txBody>
      </p:sp>
      <p:sp>
        <p:nvSpPr>
          <p:cNvPr id="149" name="Google Shape;149;p4"/>
          <p:cNvSpPr txBox="1"/>
          <p:nvPr/>
        </p:nvSpPr>
        <p:spPr>
          <a:xfrm>
            <a:off x="4561500" y="2840675"/>
            <a:ext cx="3152700" cy="9462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Achieving water and energy savings</a:t>
            </a:r>
            <a:endParaRPr b="0" i="0" sz="3200" u="none" cap="none" strike="noStrike">
              <a:solidFill>
                <a:schemeClr val="dk1"/>
              </a:solidFill>
              <a:latin typeface="Calibri"/>
              <a:ea typeface="Calibri"/>
              <a:cs typeface="Calibri"/>
              <a:sym typeface="Calibri"/>
            </a:endParaRPr>
          </a:p>
        </p:txBody>
      </p:sp>
      <p:sp>
        <p:nvSpPr>
          <p:cNvPr id="150" name="Google Shape;150;p4"/>
          <p:cNvSpPr txBox="1"/>
          <p:nvPr/>
        </p:nvSpPr>
        <p:spPr>
          <a:xfrm>
            <a:off x="4537663" y="3819050"/>
            <a:ext cx="2947500" cy="8289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Providing remote control and monitoring</a:t>
            </a:r>
            <a:endParaRPr b="0" i="0" sz="3200" u="none" cap="none" strike="noStrike">
              <a:solidFill>
                <a:schemeClr val="dk1"/>
              </a:solidFill>
              <a:latin typeface="Calibri"/>
              <a:ea typeface="Calibri"/>
              <a:cs typeface="Calibri"/>
              <a:sym typeface="Calibri"/>
            </a:endParaRPr>
          </a:p>
        </p:txBody>
      </p:sp>
      <p:sp>
        <p:nvSpPr>
          <p:cNvPr id="151" name="Google Shape;151;p4"/>
          <p:cNvSpPr txBox="1"/>
          <p:nvPr/>
        </p:nvSpPr>
        <p:spPr>
          <a:xfrm>
            <a:off x="4570150" y="4933775"/>
            <a:ext cx="2947500" cy="7704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Provides time and resource management.</a:t>
            </a:r>
            <a:endParaRPr b="0" i="0" sz="3200" u="none" cap="none" strike="noStrike">
              <a:solidFill>
                <a:schemeClr val="dk1"/>
              </a:solidFill>
              <a:latin typeface="Calibri"/>
              <a:ea typeface="Calibri"/>
              <a:cs typeface="Calibri"/>
              <a:sym typeface="Calibri"/>
            </a:endParaRPr>
          </a:p>
        </p:txBody>
      </p:sp>
      <p:sp>
        <p:nvSpPr>
          <p:cNvPr id="152" name="Google Shape;152;p4"/>
          <p:cNvSpPr txBox="1"/>
          <p:nvPr/>
        </p:nvSpPr>
        <p:spPr>
          <a:xfrm>
            <a:off x="4570150" y="6080175"/>
            <a:ext cx="2947500" cy="7200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Suitable for rural and urban areas.</a:t>
            </a:r>
            <a:endParaRPr b="0" i="0" sz="3200" u="none" cap="none" strike="noStrike">
              <a:solidFill>
                <a:schemeClr val="dk1"/>
              </a:solidFill>
              <a:latin typeface="Calibri"/>
              <a:ea typeface="Calibri"/>
              <a:cs typeface="Calibri"/>
              <a:sym typeface="Calibri"/>
            </a:endParaRPr>
          </a:p>
        </p:txBody>
      </p:sp>
      <p:sp>
        <p:nvSpPr>
          <p:cNvPr id="153" name="Google Shape;153;p4"/>
          <p:cNvSpPr txBox="1"/>
          <p:nvPr/>
        </p:nvSpPr>
        <p:spPr>
          <a:xfrm>
            <a:off x="7841175" y="1978175"/>
            <a:ext cx="4488300" cy="770400"/>
          </a:xfrm>
          <a:prstGeom prst="rect">
            <a:avLst/>
          </a:prstGeom>
          <a:noFill/>
          <a:ln>
            <a:noFill/>
          </a:ln>
        </p:spPr>
        <p:txBody>
          <a:bodyPr anchorCtr="0" anchor="t" bIns="91425" lIns="91425" spcFirstLastPara="1" rIns="91425" wrap="square" tIns="91425">
            <a:noAutofit/>
          </a:bodyPr>
          <a:lstStyle/>
          <a:p>
            <a:pPr indent="-330200" lvl="0" marL="914400" marR="0" rtl="0" algn="l">
              <a:lnSpc>
                <a:spcPct val="90000"/>
              </a:lnSpc>
              <a:spcBef>
                <a:spcPts val="0"/>
              </a:spcBef>
              <a:spcAft>
                <a:spcPts val="0"/>
              </a:spcAft>
              <a:buClr>
                <a:schemeClr val="dk1"/>
              </a:buClr>
              <a:buSzPts val="1600"/>
              <a:buFont typeface="Calibri"/>
              <a:buChar char="●"/>
            </a:pPr>
            <a:r>
              <a:rPr b="0" i="0" lang="tr-TR" sz="1900" u="none" cap="none" strike="noStrike">
                <a:solidFill>
                  <a:schemeClr val="dk1"/>
                </a:solidFill>
                <a:latin typeface="Calibri"/>
                <a:ea typeface="Calibri"/>
                <a:cs typeface="Calibri"/>
                <a:sym typeface="Calibri"/>
              </a:rPr>
              <a:t>Daytime energy storage,night-time irrigation.</a:t>
            </a:r>
            <a:endParaRPr b="0" i="0" sz="2900" u="none" cap="none" strike="noStrike">
              <a:solidFill>
                <a:schemeClr val="dk1"/>
              </a:solidFill>
              <a:latin typeface="Calibri"/>
              <a:ea typeface="Calibri"/>
              <a:cs typeface="Calibri"/>
              <a:sym typeface="Calibri"/>
            </a:endParaRPr>
          </a:p>
        </p:txBody>
      </p:sp>
      <p:sp>
        <p:nvSpPr>
          <p:cNvPr id="154" name="Google Shape;154;p4"/>
          <p:cNvSpPr txBox="1"/>
          <p:nvPr/>
        </p:nvSpPr>
        <p:spPr>
          <a:xfrm>
            <a:off x="7841175" y="2928563"/>
            <a:ext cx="4488300" cy="770400"/>
          </a:xfrm>
          <a:prstGeom prst="rect">
            <a:avLst/>
          </a:prstGeom>
          <a:noFill/>
          <a:ln>
            <a:noFill/>
          </a:ln>
        </p:spPr>
        <p:txBody>
          <a:bodyPr anchorCtr="0" anchor="t" bIns="91425" lIns="91425" spcFirstLastPara="1" rIns="91425" wrap="square" tIns="91425">
            <a:noAutofit/>
          </a:bodyPr>
          <a:lstStyle/>
          <a:p>
            <a:pPr indent="-330200" lvl="0" marL="914400" marR="0" rtl="0" algn="l">
              <a:lnSpc>
                <a:spcPct val="90000"/>
              </a:lnSpc>
              <a:spcBef>
                <a:spcPts val="0"/>
              </a:spcBef>
              <a:spcAft>
                <a:spcPts val="0"/>
              </a:spcAft>
              <a:buClr>
                <a:schemeClr val="dk1"/>
              </a:buClr>
              <a:buSzPts val="1600"/>
              <a:buFont typeface="Calibri"/>
              <a:buChar char="●"/>
            </a:pPr>
            <a:r>
              <a:rPr b="0" i="0" lang="tr-TR" sz="1900" u="none" cap="none" strike="noStrike">
                <a:solidFill>
                  <a:schemeClr val="dk1"/>
                </a:solidFill>
                <a:latin typeface="Calibri"/>
                <a:ea typeface="Calibri"/>
                <a:cs typeface="Calibri"/>
                <a:sym typeface="Calibri"/>
              </a:rPr>
              <a:t>No human intervention needed</a:t>
            </a:r>
            <a:endParaRPr b="0" i="0" sz="2900" u="none" cap="none" strike="noStrike">
              <a:solidFill>
                <a:schemeClr val="dk1"/>
              </a:solidFill>
              <a:latin typeface="Calibri"/>
              <a:ea typeface="Calibri"/>
              <a:cs typeface="Calibri"/>
              <a:sym typeface="Calibri"/>
            </a:endParaRPr>
          </a:p>
        </p:txBody>
      </p:sp>
      <p:sp>
        <p:nvSpPr>
          <p:cNvPr id="155" name="Google Shape;155;p4"/>
          <p:cNvSpPr txBox="1"/>
          <p:nvPr/>
        </p:nvSpPr>
        <p:spPr>
          <a:xfrm>
            <a:off x="7841175" y="3786863"/>
            <a:ext cx="4488300" cy="770400"/>
          </a:xfrm>
          <a:prstGeom prst="rect">
            <a:avLst/>
          </a:prstGeom>
          <a:noFill/>
          <a:ln>
            <a:noFill/>
          </a:ln>
        </p:spPr>
        <p:txBody>
          <a:bodyPr anchorCtr="0" anchor="t" bIns="91425" lIns="91425" spcFirstLastPara="1" rIns="91425" wrap="square" tIns="91425">
            <a:noAutofit/>
          </a:bodyPr>
          <a:lstStyle/>
          <a:p>
            <a:pPr indent="-330200" lvl="0" marL="914400" marR="0" rtl="0" algn="l">
              <a:lnSpc>
                <a:spcPct val="90000"/>
              </a:lnSpc>
              <a:spcBef>
                <a:spcPts val="0"/>
              </a:spcBef>
              <a:spcAft>
                <a:spcPts val="0"/>
              </a:spcAft>
              <a:buClr>
                <a:schemeClr val="dk1"/>
              </a:buClr>
              <a:buSzPts val="1600"/>
              <a:buFont typeface="Calibri"/>
              <a:buChar char="●"/>
            </a:pPr>
            <a:r>
              <a:rPr b="0" i="0" lang="tr-TR" sz="1900" u="none" cap="none" strike="noStrike">
                <a:solidFill>
                  <a:schemeClr val="dk1"/>
                </a:solidFill>
                <a:latin typeface="Calibri"/>
                <a:ea typeface="Calibri"/>
                <a:cs typeface="Calibri"/>
                <a:sym typeface="Calibri"/>
              </a:rPr>
              <a:t> Increases plant health and productivity.</a:t>
            </a:r>
            <a:endParaRPr b="0" i="0" sz="2900" u="none" cap="none" strike="noStrike">
              <a:solidFill>
                <a:schemeClr val="dk1"/>
              </a:solidFill>
              <a:latin typeface="Calibri"/>
              <a:ea typeface="Calibri"/>
              <a:cs typeface="Calibri"/>
              <a:sym typeface="Calibri"/>
            </a:endParaRPr>
          </a:p>
        </p:txBody>
      </p:sp>
      <p:sp>
        <p:nvSpPr>
          <p:cNvPr id="156" name="Google Shape;156;p4"/>
          <p:cNvSpPr txBox="1"/>
          <p:nvPr/>
        </p:nvSpPr>
        <p:spPr>
          <a:xfrm>
            <a:off x="7841175" y="4897913"/>
            <a:ext cx="4488300" cy="770400"/>
          </a:xfrm>
          <a:prstGeom prst="rect">
            <a:avLst/>
          </a:prstGeom>
          <a:noFill/>
          <a:ln>
            <a:noFill/>
          </a:ln>
        </p:spPr>
        <p:txBody>
          <a:bodyPr anchorCtr="0" anchor="t" bIns="91425" lIns="91425" spcFirstLastPara="1" rIns="91425" wrap="square" tIns="91425">
            <a:noAutofit/>
          </a:bodyPr>
          <a:lstStyle/>
          <a:p>
            <a:pPr indent="-330200" lvl="0" marL="914400" marR="0" rtl="0" algn="l">
              <a:lnSpc>
                <a:spcPct val="90000"/>
              </a:lnSpc>
              <a:spcBef>
                <a:spcPts val="0"/>
              </a:spcBef>
              <a:spcAft>
                <a:spcPts val="0"/>
              </a:spcAft>
              <a:buClr>
                <a:schemeClr val="dk1"/>
              </a:buClr>
              <a:buSzPts val="1600"/>
              <a:buFont typeface="Calibri"/>
              <a:buChar char="●"/>
            </a:pPr>
            <a:r>
              <a:rPr b="0" i="0" lang="tr-TR" sz="1900" u="none" cap="none" strike="noStrike">
                <a:solidFill>
                  <a:schemeClr val="dk1"/>
                </a:solidFill>
                <a:latin typeface="Calibri"/>
                <a:ea typeface="Calibri"/>
                <a:cs typeface="Calibri"/>
                <a:sym typeface="Calibri"/>
              </a:rPr>
              <a:t>Since the software and hardware are developed according to open source principles, they are open to development.</a:t>
            </a:r>
            <a:endParaRPr b="0" i="0" sz="2900" u="none" cap="none" strike="noStrike">
              <a:solidFill>
                <a:schemeClr val="dk1"/>
              </a:solidFill>
              <a:latin typeface="Calibri"/>
              <a:ea typeface="Calibri"/>
              <a:cs typeface="Calibri"/>
              <a:sym typeface="Calibri"/>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5"/>
          <p:cNvSpPr/>
          <p:nvPr/>
        </p:nvSpPr>
        <p:spPr>
          <a:xfrm>
            <a:off x="0" y="831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5"/>
          <p:cNvSpPr txBox="1"/>
          <p:nvPr>
            <p:ph type="title"/>
          </p:nvPr>
        </p:nvSpPr>
        <p:spPr>
          <a:xfrm>
            <a:off x="479394" y="1070800"/>
            <a:ext cx="3939688" cy="558312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dk1"/>
              </a:buClr>
              <a:buSzPts val="5600"/>
              <a:buFont typeface="Calibri"/>
              <a:buNone/>
            </a:pPr>
            <a:r>
              <a:rPr lang="tr-TR" sz="5600">
                <a:latin typeface="Calibri"/>
                <a:ea typeface="Calibri"/>
                <a:cs typeface="Calibri"/>
                <a:sym typeface="Calibri"/>
              </a:rPr>
              <a:t>Technical Components</a:t>
            </a:r>
            <a:endParaRPr/>
          </a:p>
        </p:txBody>
      </p:sp>
      <p:cxnSp>
        <p:nvCxnSpPr>
          <p:cNvPr id="163" name="Google Shape;163;p5"/>
          <p:cNvCxnSpPr/>
          <p:nvPr/>
        </p:nvCxnSpPr>
        <p:spPr>
          <a:xfrm>
            <a:off x="4728053" y="1132114"/>
            <a:ext cx="0" cy="5717573"/>
          </a:xfrm>
          <a:prstGeom prst="straightConnector1">
            <a:avLst/>
          </a:prstGeom>
          <a:noFill/>
          <a:ln cap="sq" cmpd="sng" w="25400">
            <a:solidFill>
              <a:schemeClr val="accent1"/>
            </a:solidFill>
            <a:prstDash val="solid"/>
            <a:bevel/>
            <a:headEnd len="sm" w="sm" type="none"/>
            <a:tailEnd len="sm" w="sm" type="none"/>
          </a:ln>
        </p:spPr>
      </p:cxnSp>
      <p:grpSp>
        <p:nvGrpSpPr>
          <p:cNvPr id="164" name="Google Shape;164;p5"/>
          <p:cNvGrpSpPr/>
          <p:nvPr/>
        </p:nvGrpSpPr>
        <p:grpSpPr>
          <a:xfrm>
            <a:off x="5108535" y="1071482"/>
            <a:ext cx="6245265" cy="5587982"/>
            <a:chOff x="0" y="682"/>
            <a:chExt cx="6245265" cy="5587982"/>
          </a:xfrm>
        </p:grpSpPr>
        <p:sp>
          <p:nvSpPr>
            <p:cNvPr id="165" name="Google Shape;165;p5"/>
            <p:cNvSpPr/>
            <p:nvPr/>
          </p:nvSpPr>
          <p:spPr>
            <a:xfrm>
              <a:off x="0" y="682"/>
              <a:ext cx="6245265" cy="159656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482961" y="359909"/>
              <a:ext cx="878111" cy="87811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1844034" y="682"/>
              <a:ext cx="4401230" cy="159656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txBox="1"/>
            <p:nvPr/>
          </p:nvSpPr>
          <p:spPr>
            <a:xfrm>
              <a:off x="1844034" y="682"/>
              <a:ext cx="4401230" cy="1596566"/>
            </a:xfrm>
            <a:prstGeom prst="rect">
              <a:avLst/>
            </a:prstGeom>
            <a:noFill/>
            <a:ln>
              <a:noFill/>
            </a:ln>
          </p:spPr>
          <p:txBody>
            <a:bodyPr anchorCtr="0" anchor="ctr" bIns="168950" lIns="168950" spcFirstLastPara="1" rIns="168950" wrap="square" tIns="168950">
              <a:noAutofit/>
            </a:bodyPr>
            <a:lstStyle/>
            <a:p>
              <a:pPr indent="0" lvl="0" marL="0" marR="0" rtl="0" algn="l">
                <a:lnSpc>
                  <a:spcPct val="100000"/>
                </a:lnSpc>
                <a:spcBef>
                  <a:spcPts val="0"/>
                </a:spcBef>
                <a:spcAft>
                  <a:spcPts val="0"/>
                </a:spcAft>
                <a:buClr>
                  <a:schemeClr val="dk1"/>
                </a:buClr>
                <a:buSzPts val="2500"/>
                <a:buFont typeface="Calibri"/>
                <a:buNone/>
              </a:pPr>
              <a:r>
                <a:rPr b="0" i="0" lang="tr-TR" sz="2500" u="none" cap="none" strike="noStrike">
                  <a:solidFill>
                    <a:schemeClr val="dk1"/>
                  </a:solidFill>
                  <a:latin typeface="Calibri"/>
                  <a:ea typeface="Calibri"/>
                  <a:cs typeface="Calibri"/>
                  <a:sym typeface="Calibri"/>
                </a:rPr>
                <a:t>Energy: Solar panels, batteries.</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0" y="1996390"/>
              <a:ext cx="6245265" cy="159656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482961" y="2355617"/>
              <a:ext cx="878111" cy="87811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1844034" y="1996390"/>
              <a:ext cx="4401230" cy="159656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txBox="1"/>
            <p:nvPr/>
          </p:nvSpPr>
          <p:spPr>
            <a:xfrm>
              <a:off x="1844034" y="1996390"/>
              <a:ext cx="4401230" cy="1596566"/>
            </a:xfrm>
            <a:prstGeom prst="rect">
              <a:avLst/>
            </a:prstGeom>
            <a:noFill/>
            <a:ln>
              <a:noFill/>
            </a:ln>
          </p:spPr>
          <p:txBody>
            <a:bodyPr anchorCtr="0" anchor="ctr" bIns="168950" lIns="168950" spcFirstLastPara="1" rIns="168950" wrap="square" tIns="168950">
              <a:noAutofit/>
            </a:bodyPr>
            <a:lstStyle/>
            <a:p>
              <a:pPr indent="0" lvl="0" marL="0" marR="0" rtl="0" algn="l">
                <a:lnSpc>
                  <a:spcPct val="100000"/>
                </a:lnSpc>
                <a:spcBef>
                  <a:spcPts val="0"/>
                </a:spcBef>
                <a:spcAft>
                  <a:spcPts val="0"/>
                </a:spcAft>
                <a:buClr>
                  <a:schemeClr val="dk1"/>
                </a:buClr>
                <a:buSzPts val="2500"/>
                <a:buFont typeface="Calibri"/>
                <a:buNone/>
              </a:pPr>
              <a:r>
                <a:rPr b="0" i="0" lang="tr-TR" sz="2500" u="none" cap="none" strike="noStrike">
                  <a:solidFill>
                    <a:schemeClr val="dk1"/>
                  </a:solidFill>
                  <a:latin typeface="Calibri"/>
                  <a:ea typeface="Calibri"/>
                  <a:cs typeface="Calibri"/>
                  <a:sym typeface="Calibri"/>
                </a:rPr>
                <a:t>Communication: Wireless (Wi-Fi, LoRa, etc.).</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0" y="3992098"/>
              <a:ext cx="6245265" cy="159656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482961" y="4351325"/>
              <a:ext cx="878111" cy="87811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1844034" y="3992098"/>
              <a:ext cx="4401230" cy="159656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txBox="1"/>
            <p:nvPr/>
          </p:nvSpPr>
          <p:spPr>
            <a:xfrm>
              <a:off x="1844034" y="3992098"/>
              <a:ext cx="4401230" cy="1596566"/>
            </a:xfrm>
            <a:prstGeom prst="rect">
              <a:avLst/>
            </a:prstGeom>
            <a:noFill/>
            <a:ln>
              <a:noFill/>
            </a:ln>
          </p:spPr>
          <p:txBody>
            <a:bodyPr anchorCtr="0" anchor="ctr" bIns="168950" lIns="168950" spcFirstLastPara="1" rIns="168950" wrap="square" tIns="168950">
              <a:noAutofit/>
            </a:bodyPr>
            <a:lstStyle/>
            <a:p>
              <a:pPr indent="0" lvl="0" marL="0" marR="0" rtl="0" algn="l">
                <a:lnSpc>
                  <a:spcPct val="100000"/>
                </a:lnSpc>
                <a:spcBef>
                  <a:spcPts val="0"/>
                </a:spcBef>
                <a:spcAft>
                  <a:spcPts val="0"/>
                </a:spcAft>
                <a:buClr>
                  <a:schemeClr val="dk1"/>
                </a:buClr>
                <a:buSzPts val="2500"/>
                <a:buFont typeface="Calibri"/>
                <a:buNone/>
              </a:pPr>
              <a:r>
                <a:rPr b="0" i="0" lang="tr-TR" sz="2500" u="none" cap="none" strike="noStrike">
                  <a:solidFill>
                    <a:schemeClr val="dk1"/>
                  </a:solidFill>
                  <a:latin typeface="Calibri"/>
                  <a:ea typeface="Calibri"/>
                  <a:cs typeface="Calibri"/>
                  <a:sym typeface="Calibri"/>
                </a:rPr>
                <a:t>Control: Local controllers and remote software.</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6"/>
          <p:cNvSpPr txBox="1"/>
          <p:nvPr/>
        </p:nvSpPr>
        <p:spPr>
          <a:xfrm>
            <a:off x="6447775" y="316525"/>
            <a:ext cx="5074500" cy="1004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Sensors continuously measure environmental data (humidity, soil moisture, rainfall, etc.).</a:t>
            </a:r>
            <a:endParaRPr b="0" i="0" sz="1900" u="none" cap="none" strike="noStrike">
              <a:solidFill>
                <a:schemeClr val="dk1"/>
              </a:solidFill>
              <a:latin typeface="Calibri"/>
              <a:ea typeface="Calibri"/>
              <a:cs typeface="Calibri"/>
              <a:sym typeface="Calibri"/>
            </a:endParaRPr>
          </a:p>
        </p:txBody>
      </p:sp>
      <p:sp>
        <p:nvSpPr>
          <p:cNvPr id="182" name="Google Shape;182;p6"/>
          <p:cNvSpPr txBox="1"/>
          <p:nvPr/>
        </p:nvSpPr>
        <p:spPr>
          <a:xfrm>
            <a:off x="6447775" y="1381650"/>
            <a:ext cx="5074500" cy="1004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This data is transmitted wirelessly to the microcontroller.</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
        <p:nvSpPr>
          <p:cNvPr id="183" name="Google Shape;183;p6"/>
          <p:cNvSpPr txBox="1"/>
          <p:nvPr/>
        </p:nvSpPr>
        <p:spPr>
          <a:xfrm>
            <a:off x="6447775" y="2229075"/>
            <a:ext cx="5074500" cy="1004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The microcontroller determines the need for irrigation by analyzing sensor data.</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
        <p:nvSpPr>
          <p:cNvPr id="184" name="Google Shape;184;p6"/>
          <p:cNvSpPr txBox="1"/>
          <p:nvPr/>
        </p:nvSpPr>
        <p:spPr>
          <a:xfrm>
            <a:off x="6447775" y="3085725"/>
            <a:ext cx="5074500" cy="1004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If needed, the valve in the relevant area is automatically opened.</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sp>
        <p:nvSpPr>
          <p:cNvPr id="185" name="Google Shape;185;p6"/>
          <p:cNvSpPr txBox="1"/>
          <p:nvPr/>
        </p:nvSpPr>
        <p:spPr>
          <a:xfrm>
            <a:off x="6447775" y="3960800"/>
            <a:ext cx="5074500" cy="1004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When the irrigation process is completed, the valve is closed.</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pic>
        <p:nvPicPr>
          <p:cNvPr id="186" name="Google Shape;186;p6"/>
          <p:cNvPicPr preferRelativeResize="0"/>
          <p:nvPr/>
        </p:nvPicPr>
        <p:blipFill rotWithShape="1">
          <a:blip r:embed="rId3">
            <a:alphaModFix/>
          </a:blip>
          <a:srcRect b="0" l="0" r="0" t="0"/>
          <a:stretch/>
        </p:blipFill>
        <p:spPr>
          <a:xfrm>
            <a:off x="93775" y="735200"/>
            <a:ext cx="6144375" cy="5387600"/>
          </a:xfrm>
          <a:prstGeom prst="rect">
            <a:avLst/>
          </a:prstGeom>
          <a:noFill/>
          <a:ln>
            <a:noFill/>
          </a:ln>
        </p:spPr>
      </p:pic>
      <p:sp>
        <p:nvSpPr>
          <p:cNvPr id="187" name="Google Shape;187;p6"/>
          <p:cNvSpPr txBox="1"/>
          <p:nvPr/>
        </p:nvSpPr>
        <p:spPr>
          <a:xfrm>
            <a:off x="6447775" y="4789800"/>
            <a:ext cx="5074500" cy="1004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Calibri"/>
              <a:buChar char="●"/>
            </a:pPr>
            <a:r>
              <a:rPr b="0" i="0" lang="tr-TR" sz="1900" u="none" cap="none" strike="noStrike">
                <a:solidFill>
                  <a:schemeClr val="dk1"/>
                </a:solidFill>
                <a:latin typeface="Calibri"/>
                <a:ea typeface="Calibri"/>
                <a:cs typeface="Calibri"/>
                <a:sym typeface="Calibri"/>
              </a:rPr>
              <a:t>The user can access the system through a simple interface, view the current status and change settings.</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36982a7fe1e_0_2" title="WhatsApp Görsel 2025-06-19 saat 20.47.57_a1ab1162.jpg"/>
          <p:cNvPicPr preferRelativeResize="0"/>
          <p:nvPr/>
        </p:nvPicPr>
        <p:blipFill rotWithShape="1">
          <a:blip r:embed="rId4">
            <a:alphaModFix/>
          </a:blip>
          <a:srcRect b="0" l="0" r="0" t="0"/>
          <a:stretch/>
        </p:blipFill>
        <p:spPr>
          <a:xfrm>
            <a:off x="0" y="0"/>
            <a:ext cx="12192000" cy="4978975"/>
          </a:xfrm>
          <a:prstGeom prst="rect">
            <a:avLst/>
          </a:prstGeom>
          <a:noFill/>
          <a:ln>
            <a:noFill/>
          </a:ln>
        </p:spPr>
      </p:pic>
      <p:sp>
        <p:nvSpPr>
          <p:cNvPr id="193" name="Google Shape;193;g36982a7fe1e_0_2"/>
          <p:cNvSpPr txBox="1"/>
          <p:nvPr/>
        </p:nvSpPr>
        <p:spPr>
          <a:xfrm>
            <a:off x="0" y="5187525"/>
            <a:ext cx="5074500" cy="1004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dk1"/>
              </a:buClr>
              <a:buSzPts val="1700"/>
              <a:buFont typeface="Calibri"/>
              <a:buChar char="●"/>
            </a:pPr>
            <a:r>
              <a:rPr b="0" i="0" lang="tr-TR" sz="1700" u="none" cap="none" strike="noStrike">
                <a:solidFill>
                  <a:schemeClr val="dk1"/>
                </a:solidFill>
                <a:latin typeface="Calibri"/>
                <a:ea typeface="Calibri"/>
                <a:cs typeface="Calibri"/>
                <a:sym typeface="Calibri"/>
              </a:rPr>
              <a:t>The system can also perform automatic irrigation at certain time intervals (timer feature).</a:t>
            </a:r>
            <a:endParaRPr b="0"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
        <p:nvSpPr>
          <p:cNvPr id="194" name="Google Shape;194;g36982a7fe1e_0_2"/>
          <p:cNvSpPr txBox="1"/>
          <p:nvPr/>
        </p:nvSpPr>
        <p:spPr>
          <a:xfrm>
            <a:off x="6816175" y="5187525"/>
            <a:ext cx="5074500" cy="1004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dk1"/>
              </a:buClr>
              <a:buSzPts val="1700"/>
              <a:buFont typeface="Calibri"/>
              <a:buChar char="●"/>
            </a:pPr>
            <a:r>
              <a:rPr b="0" i="0" lang="tr-TR" sz="1700" u="none" cap="none" strike="noStrike">
                <a:solidFill>
                  <a:schemeClr val="dk1"/>
                </a:solidFill>
                <a:latin typeface="Calibri"/>
                <a:ea typeface="Calibri"/>
                <a:cs typeface="Calibri"/>
                <a:sym typeface="Calibri"/>
              </a:rPr>
              <a:t>At least two different irrigation zones can be managed independently of each other.</a:t>
            </a:r>
            <a:endParaRPr b="0"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36982a7fe1e_0_28" title="WhatsApp Görsel 2025-06-19 saat 20.48.21_4bde0bbd.jpg"/>
          <p:cNvPicPr preferRelativeResize="0"/>
          <p:nvPr/>
        </p:nvPicPr>
        <p:blipFill rotWithShape="1">
          <a:blip r:embed="rId3">
            <a:alphaModFix/>
          </a:blip>
          <a:srcRect b="0" l="0" r="0" t="0"/>
          <a:stretch/>
        </p:blipFill>
        <p:spPr>
          <a:xfrm>
            <a:off x="0" y="0"/>
            <a:ext cx="12192000" cy="5146425"/>
          </a:xfrm>
          <a:prstGeom prst="rect">
            <a:avLst/>
          </a:prstGeom>
          <a:noFill/>
          <a:ln>
            <a:noFill/>
          </a:ln>
        </p:spPr>
      </p:pic>
      <p:sp>
        <p:nvSpPr>
          <p:cNvPr id="200" name="Google Shape;200;g36982a7fe1e_0_28"/>
          <p:cNvSpPr txBox="1"/>
          <p:nvPr/>
        </p:nvSpPr>
        <p:spPr>
          <a:xfrm>
            <a:off x="150800" y="5246150"/>
            <a:ext cx="5074500" cy="1004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dk1"/>
              </a:buClr>
              <a:buSzPts val="1700"/>
              <a:buFont typeface="Calibri"/>
              <a:buChar char="●"/>
            </a:pPr>
            <a:r>
              <a:rPr b="0" i="0" lang="tr-TR" sz="1700" u="none" cap="none" strike="noStrike">
                <a:solidFill>
                  <a:schemeClr val="dk1"/>
                </a:solidFill>
                <a:latin typeface="Calibri"/>
                <a:ea typeface="Calibri"/>
                <a:cs typeface="Calibri"/>
                <a:sym typeface="Calibri"/>
              </a:rPr>
              <a:t>Data received from sensors are recorded regularly by the system.</a:t>
            </a:r>
            <a:endParaRPr b="0"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
        <p:nvSpPr>
          <p:cNvPr id="201" name="Google Shape;201;g36982a7fe1e_0_28"/>
          <p:cNvSpPr txBox="1"/>
          <p:nvPr/>
        </p:nvSpPr>
        <p:spPr>
          <a:xfrm>
            <a:off x="6131225" y="5246150"/>
            <a:ext cx="5074500" cy="1004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dk1"/>
              </a:buClr>
              <a:buSzPts val="1700"/>
              <a:buFont typeface="Calibri"/>
              <a:buChar char="●"/>
            </a:pPr>
            <a:r>
              <a:rPr b="0" i="0" lang="tr-TR" sz="1700" u="none" cap="none" strike="noStrike">
                <a:solidFill>
                  <a:schemeClr val="dk1"/>
                </a:solidFill>
                <a:latin typeface="Calibri"/>
                <a:ea typeface="Calibri"/>
                <a:cs typeface="Calibri"/>
                <a:sym typeface="Calibri"/>
              </a:rPr>
              <a:t>Users can view daily and weekly sensor data graphically via the interface.Data received from sensors are recorded regularly by the system.</a:t>
            </a:r>
            <a:endParaRPr b="0"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
        <p:nvSpPr>
          <p:cNvPr id="202" name="Google Shape;202;g36982a7fe1e_0_28"/>
          <p:cNvSpPr txBox="1"/>
          <p:nvPr/>
        </p:nvSpPr>
        <p:spPr>
          <a:xfrm>
            <a:off x="261325" y="5853300"/>
            <a:ext cx="5074500" cy="10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36a6498ac9d_0_3"/>
          <p:cNvPicPr preferRelativeResize="0"/>
          <p:nvPr/>
        </p:nvPicPr>
        <p:blipFill rotWithShape="1">
          <a:blip r:embed="rId3">
            <a:alphaModFix/>
          </a:blip>
          <a:srcRect b="0" l="0" r="0" t="0"/>
          <a:stretch/>
        </p:blipFill>
        <p:spPr>
          <a:xfrm>
            <a:off x="2664700" y="1026075"/>
            <a:ext cx="6862626" cy="5338200"/>
          </a:xfrm>
          <a:prstGeom prst="rect">
            <a:avLst/>
          </a:prstGeom>
          <a:noFill/>
          <a:ln>
            <a:noFill/>
          </a:ln>
        </p:spPr>
      </p:pic>
      <p:sp>
        <p:nvSpPr>
          <p:cNvPr id="208" name="Google Shape;208;g36a6498ac9d_0_3"/>
          <p:cNvSpPr/>
          <p:nvPr/>
        </p:nvSpPr>
        <p:spPr>
          <a:xfrm flipH="1">
            <a:off x="0" y="0"/>
            <a:ext cx="12192000" cy="1172700"/>
          </a:xfrm>
          <a:prstGeom prst="rect">
            <a:avLst/>
          </a:prstGeom>
          <a:gradFill>
            <a:gsLst>
              <a:gs pos="0">
                <a:srgbClr val="000000">
                  <a:alpha val="95294"/>
                </a:srgbClr>
              </a:gs>
              <a:gs pos="100000">
                <a:srgbClr val="366092"/>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tr-TR" sz="4000" u="none" cap="none" strike="noStrike">
                <a:solidFill>
                  <a:schemeClr val="lt1"/>
                </a:solidFill>
                <a:latin typeface="Calibri"/>
                <a:ea typeface="Calibri"/>
                <a:cs typeface="Calibri"/>
                <a:sym typeface="Calibri"/>
              </a:rPr>
              <a:t>Flow Chart</a:t>
            </a:r>
            <a:endParaRPr b="0" i="0" sz="40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