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74" r:id="rId2"/>
    <p:sldId id="401" r:id="rId3"/>
    <p:sldId id="403" r:id="rId4"/>
    <p:sldId id="405" r:id="rId5"/>
    <p:sldId id="406" r:id="rId6"/>
    <p:sldId id="408" r:id="rId7"/>
    <p:sldId id="407" r:id="rId8"/>
    <p:sldId id="411" r:id="rId9"/>
    <p:sldId id="404" r:id="rId10"/>
    <p:sldId id="384" r:id="rId11"/>
    <p:sldId id="386" r:id="rId12"/>
    <p:sldId id="387" r:id="rId13"/>
    <p:sldId id="388" r:id="rId14"/>
    <p:sldId id="389" r:id="rId15"/>
    <p:sldId id="390" r:id="rId16"/>
    <p:sldId id="402" r:id="rId17"/>
    <p:sldId id="393" r:id="rId18"/>
    <p:sldId id="394" r:id="rId19"/>
    <p:sldId id="395" r:id="rId20"/>
    <p:sldId id="396" r:id="rId21"/>
    <p:sldId id="397" r:id="rId22"/>
    <p:sldId id="398" r:id="rId23"/>
  </p:sldIdLst>
  <p:sldSz cx="9144000" cy="6858000" type="screen4x3"/>
  <p:notesSz cx="6858000" cy="965835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itchFamily="2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Helvetica" pitchFamily="2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Helvetica" pitchFamily="2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Helvetica" pitchFamily="2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Helvetica" pitchFamily="2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C6F2A183-E1E2-0D47-8A06-6D89572811FF}">
          <p14:sldIdLst>
            <p14:sldId id="374"/>
            <p14:sldId id="401"/>
            <p14:sldId id="403"/>
            <p14:sldId id="405"/>
            <p14:sldId id="406"/>
            <p14:sldId id="408"/>
            <p14:sldId id="407"/>
            <p14:sldId id="411"/>
            <p14:sldId id="404"/>
            <p14:sldId id="384"/>
            <p14:sldId id="386"/>
            <p14:sldId id="387"/>
            <p14:sldId id="388"/>
            <p14:sldId id="389"/>
            <p14:sldId id="390"/>
            <p14:sldId id="402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EXTRA" id="{A15A04DB-E66B-BE4E-91A3-4D70038B3D7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90">
          <p15:clr>
            <a:srgbClr val="A4A3A4"/>
          </p15:clr>
        </p15:guide>
        <p15:guide id="2" pos="4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7B63AD-FE71-C14B-BE79-90A4175436F0}" v="2" dt="2024-10-16T11:02:23.731"/>
    <p1510:client id="{488DAE0A-8405-4A6E-B6DC-149DCCFC948D}" v="12" dt="2024-10-16T16:22:24.7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5"/>
    <p:restoredTop sz="94770"/>
  </p:normalViewPr>
  <p:slideViewPr>
    <p:cSldViewPr snapToGrid="0">
      <p:cViewPr varScale="1">
        <p:scale>
          <a:sx n="145" d="100"/>
          <a:sy n="145" d="100"/>
        </p:scale>
        <p:origin x="2192" y="176"/>
      </p:cViewPr>
      <p:guideLst>
        <p:guide orient="horz" pos="390"/>
        <p:guide pos="4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43AFFE8-4937-39E0-4472-499DF48BF9E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3338" y="12700"/>
            <a:ext cx="2990851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516016A-7A25-67F6-F2CE-C2E39772D96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12700"/>
            <a:ext cx="2990850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2C00D37-8673-4809-2963-67E4B4E7830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33338" y="9194800"/>
            <a:ext cx="2990851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3736640-9820-0092-FF8A-0BE8BB3D77A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194800"/>
            <a:ext cx="2990850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A740D44-9BC8-1943-B026-89EC6888FEF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E8DDF8F-9BA9-6A57-E01A-B41A5B2DC8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3338" y="12700"/>
            <a:ext cx="2990851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91D655F-F2C2-4E9C-EDA2-47A72C641A2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12700"/>
            <a:ext cx="2990850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D7A703F-CD7E-7035-7CBF-DD17419EC73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33338" y="9194800"/>
            <a:ext cx="2990851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754A75C-873F-4E2F-851A-0CF79309C9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9194800"/>
            <a:ext cx="2990850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969DE8-9FC5-3A44-B539-564B89338BE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168F3A0C-A7BC-FFBE-F5CC-049FDB76589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87875"/>
            <a:ext cx="5029200" cy="43465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Click to edit Master notes styles</a:t>
            </a:r>
          </a:p>
          <a:p>
            <a:pPr lvl="1"/>
            <a:r>
              <a:rPr lang="it-IT" altLang="it-IT" noProof="0"/>
              <a:t>Second Level</a:t>
            </a:r>
          </a:p>
          <a:p>
            <a:pPr lvl="2"/>
            <a:r>
              <a:rPr lang="it-IT" altLang="it-IT" noProof="0"/>
              <a:t>Third Level</a:t>
            </a:r>
          </a:p>
          <a:p>
            <a:pPr lvl="3"/>
            <a:r>
              <a:rPr lang="it-IT" altLang="it-IT" noProof="0"/>
              <a:t>Fourth Level</a:t>
            </a:r>
          </a:p>
          <a:p>
            <a:pPr lvl="4"/>
            <a:r>
              <a:rPr lang="it-IT" altLang="it-IT" noProof="0"/>
              <a:t>Fifth Level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F14769D6-4F7A-72E7-A5FE-D876448B2D8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841375"/>
            <a:ext cx="4521200" cy="3387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5">
            <a:extLst>
              <a:ext uri="{FF2B5EF4-FFF2-40B4-BE49-F238E27FC236}">
                <a16:creationId xmlns:a16="http://schemas.microsoft.com/office/drawing/2014/main" id="{840453FA-9D81-5AAC-F00C-D15E58E139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b="1">
                <a:solidFill>
                  <a:srgbClr val="000000"/>
                </a:solidFill>
                <a:latin typeface="Helvetica" pitchFamily="2" charset="0"/>
              </a:defRPr>
            </a:lvl1pPr>
            <a:lvl2pPr marL="742950" indent="-285750" defTabSz="762000">
              <a:defRPr b="1">
                <a:solidFill>
                  <a:srgbClr val="000000"/>
                </a:solidFill>
                <a:latin typeface="Helvetica" pitchFamily="2" charset="0"/>
              </a:defRPr>
            </a:lvl2pPr>
            <a:lvl3pPr marL="1143000" indent="-228600" defTabSz="762000">
              <a:defRPr b="1">
                <a:solidFill>
                  <a:srgbClr val="000000"/>
                </a:solidFill>
                <a:latin typeface="Helvetica" pitchFamily="2" charset="0"/>
              </a:defRPr>
            </a:lvl3pPr>
            <a:lvl4pPr marL="1600200" indent="-228600" defTabSz="762000">
              <a:defRPr b="1">
                <a:solidFill>
                  <a:srgbClr val="000000"/>
                </a:solidFill>
                <a:latin typeface="Helvetica" pitchFamily="2" charset="0"/>
              </a:defRPr>
            </a:lvl4pPr>
            <a:lvl5pPr marL="2057400" indent="-228600" defTabSz="762000">
              <a:defRPr b="1">
                <a:solidFill>
                  <a:srgbClr val="000000"/>
                </a:solidFill>
                <a:latin typeface="Helvetica" pitchFamily="2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2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2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2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2" charset="0"/>
              </a:defRPr>
            </a:lvl9pPr>
          </a:lstStyle>
          <a:p>
            <a:fld id="{D6EFAE47-1D42-694D-91CB-A10745892529}" type="slidenum">
              <a:rPr lang="it-IT" altLang="it-IT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it-IT" altLang="it-IT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BA5DF0A-0097-FAA9-96E7-4760FF78AE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841375"/>
            <a:ext cx="4518025" cy="3387725"/>
          </a:xfrm>
          <a:ln cap="flat"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4567BB0-DD25-6C8E-A9C5-3622C272BA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501FC-2016-45D5-7744-75F249F4F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181AA5E-ED63-003D-0B2C-CDB4685CB1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69988" y="841375"/>
            <a:ext cx="4518025" cy="3387725"/>
          </a:xfrm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53E6EDB-8EC2-DC8B-DC68-2163CB77C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È</a:t>
            </a:r>
            <a:r>
              <a:rPr lang="en-US"/>
              <a:t> possible </a:t>
            </a:r>
            <a:r>
              <a:rPr lang="en-US" err="1"/>
              <a:t>creare</a:t>
            </a:r>
            <a:r>
              <a:rPr lang="en-US"/>
              <a:t> </a:t>
            </a:r>
            <a:r>
              <a:rPr lang="en-US" err="1"/>
              <a:t>un’imagine</a:t>
            </a:r>
            <a:r>
              <a:rPr lang="en-US"/>
              <a:t> qui?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7EFABFC-BC56-5861-C872-D3D643F3C5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969DE8-9FC5-3A44-B539-564B89338BEA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26660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9988" y="841375"/>
            <a:ext cx="4518025" cy="3387725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È</a:t>
            </a:r>
            <a:r>
              <a:rPr lang="en-US"/>
              <a:t> possible </a:t>
            </a:r>
            <a:r>
              <a:rPr lang="en-US" err="1"/>
              <a:t>creare</a:t>
            </a:r>
            <a:r>
              <a:rPr lang="en-US"/>
              <a:t> </a:t>
            </a:r>
            <a:r>
              <a:rPr lang="en-US" err="1"/>
              <a:t>un’imagine</a:t>
            </a:r>
            <a:r>
              <a:rPr lang="en-US"/>
              <a:t> qui?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969DE8-9FC5-3A44-B539-564B89338BEA}" type="slidenum">
              <a:rPr lang="it-IT" altLang="it-IT" smtClean="0"/>
              <a:pPr>
                <a:defRPr/>
              </a:pPr>
              <a:t>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33714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9988" y="841375"/>
            <a:ext cx="4518025" cy="3387725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È</a:t>
            </a:r>
            <a:r>
              <a:rPr lang="en-US"/>
              <a:t> possible </a:t>
            </a:r>
            <a:r>
              <a:rPr lang="en-US" err="1"/>
              <a:t>rendere</a:t>
            </a:r>
            <a:r>
              <a:rPr lang="en-US"/>
              <a:t> questo </a:t>
            </a:r>
            <a:r>
              <a:rPr lang="en-US" err="1"/>
              <a:t>blu</a:t>
            </a:r>
            <a:r>
              <a:rPr lang="en-US"/>
              <a:t> </a:t>
            </a:r>
            <a:r>
              <a:rPr lang="en-US" err="1"/>
              <a:t>meno</a:t>
            </a:r>
            <a:r>
              <a:rPr lang="en-US"/>
              <a:t> forte?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969DE8-9FC5-3A44-B539-564B89338BEA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1029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9988" y="841375"/>
            <a:ext cx="4518025" cy="3387725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Scrivi</a:t>
            </a:r>
            <a:r>
              <a:rPr lang="en-US" dirty="0"/>
              <a:t> il </a:t>
            </a:r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spelicativo</a:t>
            </a:r>
            <a:r>
              <a:rPr lang="en-US" dirty="0"/>
              <a:t>, non </a:t>
            </a:r>
            <a:r>
              <a:rPr lang="en-US" dirty="0" err="1"/>
              <a:t>abbreviare</a:t>
            </a:r>
            <a:r>
              <a:rPr lang="en-US" dirty="0"/>
              <a:t> il </a:t>
            </a:r>
            <a:r>
              <a:rPr lang="en-US" dirty="0" err="1"/>
              <a:t>nome</a:t>
            </a:r>
            <a:r>
              <a:rPr lang="en-US" dirty="0"/>
              <a:t> di </a:t>
            </a:r>
            <a:r>
              <a:rPr lang="en-US" dirty="0" err="1"/>
              <a:t>TON_IoT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969DE8-9FC5-3A44-B539-564B89338BEA}" type="slidenum">
              <a:rPr lang="it-IT" altLang="it-IT" smtClean="0"/>
              <a:pPr>
                <a:defRPr/>
              </a:pPr>
              <a:t>16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6289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3984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46864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2668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69867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82421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41457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025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2286000"/>
            <a:ext cx="3810000" cy="1981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4419600"/>
            <a:ext cx="3810000" cy="1981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19782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>
            <a:extLst>
              <a:ext uri="{FF2B5EF4-FFF2-40B4-BE49-F238E27FC236}">
                <a16:creationId xmlns:a16="http://schemas.microsoft.com/office/drawing/2014/main" id="{A060AD03-CDA6-11DA-D6D4-75FE429AA6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86000"/>
            <a:ext cx="7772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Fai click per editare il testo </a:t>
            </a:r>
          </a:p>
          <a:p>
            <a:pPr lvl="1"/>
            <a:r>
              <a:rPr lang="it-IT" altLang="it-IT"/>
              <a:t>Fai click per editare il testo del Second Level</a:t>
            </a:r>
          </a:p>
          <a:p>
            <a:pPr lvl="2"/>
            <a:r>
              <a:rPr lang="it-IT" altLang="it-IT"/>
              <a:t>Third Level</a:t>
            </a:r>
          </a:p>
          <a:p>
            <a:pPr lvl="3"/>
            <a:r>
              <a:rPr lang="it-IT" altLang="it-IT" err="1"/>
              <a:t>Fourth</a:t>
            </a:r>
            <a:r>
              <a:rPr lang="it-IT" altLang="it-IT"/>
              <a:t> Level</a:t>
            </a:r>
          </a:p>
          <a:p>
            <a:pPr lvl="4"/>
            <a:r>
              <a:rPr lang="it-IT" altLang="it-IT"/>
              <a:t>Fifth Level</a:t>
            </a:r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063E9449-3926-3753-BE3F-DA30D9FB31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41763" y="1069975"/>
            <a:ext cx="5035550" cy="2301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it-IT" altLang="it-IT" sz="900">
                <a:latin typeface="Helvetica" pitchFamily="2" charset="0"/>
              </a:rPr>
              <a:t>Una strategia per Ottimizzare l’Addestramento degli IDS attraverso la Data </a:t>
            </a:r>
            <a:r>
              <a:rPr lang="it-IT" altLang="it-IT" sz="900" err="1">
                <a:latin typeface="Helvetica" pitchFamily="2" charset="0"/>
              </a:rPr>
              <a:t>Augmentation</a:t>
            </a:r>
            <a:endParaRPr lang="en-US" altLang="it-IT" sz="900"/>
          </a:p>
        </p:txBody>
      </p:sp>
      <p:graphicFrame>
        <p:nvGraphicFramePr>
          <p:cNvPr id="1028" name="Object 14">
            <a:extLst>
              <a:ext uri="{FF2B5EF4-FFF2-40B4-BE49-F238E27FC236}">
                <a16:creationId xmlns:a16="http://schemas.microsoft.com/office/drawing/2014/main" id="{5E99AADD-E7D3-4583-C626-E70FD12F36CB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684213" y="260350"/>
          <a:ext cx="2144712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0" imgW="4540250" imgH="2686050" progId="Photoshop.Image.7">
                  <p:embed/>
                </p:oleObj>
              </mc:Choice>
              <mc:Fallback>
                <p:oleObj name="Image" r:id="rId10" imgW="4540250" imgH="2686050" progId="Photoshop.Image.7">
                  <p:embed/>
                  <p:pic>
                    <p:nvPicPr>
                      <p:cNvPr id="1028" name="Object 14">
                        <a:extLst>
                          <a:ext uri="{FF2B5EF4-FFF2-40B4-BE49-F238E27FC236}">
                            <a16:creationId xmlns:a16="http://schemas.microsoft.com/office/drawing/2014/main" id="{5E99AADD-E7D3-4583-C626-E70FD12F36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0350"/>
                        <a:ext cx="2144712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16">
            <a:extLst>
              <a:ext uri="{FF2B5EF4-FFF2-40B4-BE49-F238E27FC236}">
                <a16:creationId xmlns:a16="http://schemas.microsoft.com/office/drawing/2014/main" id="{828EDBAB-DF9E-B11F-F547-B64EC0A304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1188" y="930275"/>
            <a:ext cx="3816350" cy="3698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r>
              <a:rPr lang="it-IT" altLang="it-IT" sz="900"/>
              <a:t>Scuola Politecnica e delle Scienze di Base</a:t>
            </a:r>
          </a:p>
          <a:p>
            <a:pPr>
              <a:defRPr/>
            </a:pPr>
            <a:r>
              <a:rPr lang="en-US" altLang="it-IT" sz="900" err="1"/>
              <a:t>Corso</a:t>
            </a:r>
            <a:r>
              <a:rPr lang="en-US" altLang="it-IT" sz="900"/>
              <a:t> di </a:t>
            </a:r>
            <a:r>
              <a:rPr lang="en-US" altLang="it-IT" sz="900" err="1"/>
              <a:t>Laurea</a:t>
            </a:r>
            <a:r>
              <a:rPr lang="en-US" altLang="it-IT" sz="900"/>
              <a:t> </a:t>
            </a:r>
            <a:r>
              <a:rPr lang="en-US" altLang="it-IT" sz="900" err="1"/>
              <a:t>Magistrale</a:t>
            </a:r>
            <a:r>
              <a:rPr lang="en-US" altLang="it-IT" sz="900"/>
              <a:t> in </a:t>
            </a:r>
            <a:r>
              <a:rPr lang="en-US" altLang="it-IT" sz="900" err="1"/>
              <a:t>Ingegneria</a:t>
            </a:r>
            <a:r>
              <a:rPr lang="en-US" altLang="it-IT" sz="900"/>
              <a:t> </a:t>
            </a:r>
            <a:r>
              <a:rPr lang="en-US" altLang="it-IT" sz="900" err="1"/>
              <a:t>Informatica</a:t>
            </a:r>
            <a:endParaRPr lang="en-US" altLang="it-IT" sz="9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sz="1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3">
            <a:extLst>
              <a:ext uri="{FF2B5EF4-FFF2-40B4-BE49-F238E27FC236}">
                <a16:creationId xmlns:a16="http://schemas.microsoft.com/office/drawing/2014/main" id="{3FBE840F-9F9F-2443-5D00-301B74D0E59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90563" y="2306638"/>
            <a:ext cx="7618412" cy="192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marL="609600" indent="-609600" algn="l"/>
            <a:r>
              <a:rPr lang="it-IT" altLang="it-IT" sz="1200" b="0">
                <a:effectLst/>
              </a:rPr>
              <a:t>Tesi di Laurea Magistrale in Software Security</a:t>
            </a:r>
            <a:endParaRPr lang="it-IT" altLang="it-IT" sz="1000">
              <a:effectLst/>
            </a:endParaRPr>
          </a:p>
        </p:txBody>
      </p:sp>
      <p:sp>
        <p:nvSpPr>
          <p:cNvPr id="4098" name="Rectangle 8">
            <a:extLst>
              <a:ext uri="{FF2B5EF4-FFF2-40B4-BE49-F238E27FC236}">
                <a16:creationId xmlns:a16="http://schemas.microsoft.com/office/drawing/2014/main" id="{18818E23-0C3C-595F-6653-EE6A1A914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4137025"/>
            <a:ext cx="755808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itchFamily="2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itchFamily="2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itchFamily="2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itchFamily="2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itchFamily="2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itchFamily="2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itchFamily="2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itchFamily="2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itchFamily="2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/>
              <a:t>relatore</a:t>
            </a:r>
          </a:p>
          <a:p>
            <a:pPr>
              <a:buFont typeface="Monotype Sorts" pitchFamily="2" charset="2"/>
              <a:buNone/>
            </a:pPr>
            <a:r>
              <a:rPr lang="it-IT" altLang="it-IT" sz="1200" b="0"/>
              <a:t>Ch.mo Prof. Roberto Natella</a:t>
            </a:r>
          </a:p>
        </p:txBody>
      </p:sp>
      <p:sp>
        <p:nvSpPr>
          <p:cNvPr id="4099" name="Rectangle 10">
            <a:extLst>
              <a:ext uri="{FF2B5EF4-FFF2-40B4-BE49-F238E27FC236}">
                <a16:creationId xmlns:a16="http://schemas.microsoft.com/office/drawing/2014/main" id="{4676E835-AD05-2B1F-DC97-7A906CFA1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4851400"/>
            <a:ext cx="755808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itchFamily="2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itchFamily="2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itchFamily="2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itchFamily="2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itchFamily="2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itchFamily="2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itchFamily="2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itchFamily="2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itchFamily="2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/>
              <a:t>correlatore</a:t>
            </a:r>
          </a:p>
          <a:p>
            <a:pPr>
              <a:buFont typeface="Monotype Sorts" pitchFamily="2" charset="2"/>
              <a:buNone/>
            </a:pPr>
            <a:r>
              <a:rPr lang="it-IT" altLang="it-IT" sz="1200" b="0"/>
              <a:t>Ing. Simona De Vivo</a:t>
            </a:r>
          </a:p>
        </p:txBody>
      </p:sp>
      <p:sp>
        <p:nvSpPr>
          <p:cNvPr id="4100" name="Rectangle 11">
            <a:extLst>
              <a:ext uri="{FF2B5EF4-FFF2-40B4-BE49-F238E27FC236}">
                <a16:creationId xmlns:a16="http://schemas.microsoft.com/office/drawing/2014/main" id="{370F2AB2-1215-FBE8-0B1C-B5DCD648F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5503863"/>
            <a:ext cx="768508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itchFamily="2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itchFamily="2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itchFamily="2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itchFamily="2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itchFamily="2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itchFamily="2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itchFamily="2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itchFamily="2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itchFamily="2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/>
              <a:t>candidato</a:t>
            </a:r>
          </a:p>
          <a:p>
            <a:pPr>
              <a:buFont typeface="Monotype Sorts" pitchFamily="2" charset="2"/>
              <a:buNone/>
            </a:pPr>
            <a:r>
              <a:rPr lang="it-IT" altLang="it-IT" sz="1200" b="0"/>
              <a:t>Luigi Cerrato</a:t>
            </a:r>
          </a:p>
          <a:p>
            <a:pPr>
              <a:buFont typeface="Monotype Sorts" pitchFamily="2" charset="2"/>
              <a:buNone/>
            </a:pPr>
            <a:r>
              <a:rPr lang="it-IT" altLang="it-IT" sz="1200" b="0"/>
              <a:t>Matr. M63001402</a:t>
            </a:r>
          </a:p>
        </p:txBody>
      </p:sp>
      <p:sp>
        <p:nvSpPr>
          <p:cNvPr id="4101" name="Rectangle 13">
            <a:extLst>
              <a:ext uri="{FF2B5EF4-FFF2-40B4-BE49-F238E27FC236}">
                <a16:creationId xmlns:a16="http://schemas.microsoft.com/office/drawing/2014/main" id="{2E6B3681-8073-BB9A-F636-E5AB973B8E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90563" y="2620963"/>
            <a:ext cx="7772400" cy="350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it-IT" altLang="it-IT" sz="1800">
                <a:solidFill>
                  <a:srgbClr val="000000"/>
                </a:solidFill>
                <a:effectLst/>
                <a:latin typeface="Helvetica" pitchFamily="2" charset="0"/>
              </a:rPr>
              <a:t>Una strategia per Ottimizzare l’Addestramento degli IDS attraverso la Data Augmentation</a:t>
            </a:r>
          </a:p>
        </p:txBody>
      </p:sp>
      <p:sp>
        <p:nvSpPr>
          <p:cNvPr id="4102" name="Rectangle 14">
            <a:extLst>
              <a:ext uri="{FF2B5EF4-FFF2-40B4-BE49-F238E27FC236}">
                <a16:creationId xmlns:a16="http://schemas.microsoft.com/office/drawing/2014/main" id="{D02BE29A-FF29-E91C-790F-949CA3EA5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3370263"/>
            <a:ext cx="7612062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itchFamily="2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itchFamily="2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itchFamily="2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itchFamily="2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itchFamily="2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itchFamily="2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itchFamily="2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itchFamily="2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itchFamily="2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 b="0"/>
              <a:t>Anno Accademico 2023/2024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3" name="Rectangle 5">
            <a:extLst>
              <a:ext uri="{FF2B5EF4-FFF2-40B4-BE49-F238E27FC236}">
                <a16:creationId xmlns:a16="http://schemas.microsoft.com/office/drawing/2014/main" id="{A30D753C-5338-7CA1-C71C-C8661FDA871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685925"/>
            <a:ext cx="7772400" cy="5016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z="2400">
                <a:solidFill>
                  <a:schemeClr val="bg2"/>
                </a:solidFill>
                <a:latin typeface="Helvetica" pitchFamily="34" charset="0"/>
              </a:rPr>
              <a:t>Scenario 1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DEB1F367-A46F-07EB-CC13-EECB54FDF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651901"/>
              </p:ext>
            </p:extLst>
          </p:nvPr>
        </p:nvGraphicFramePr>
        <p:xfrm>
          <a:off x="1006475" y="3956050"/>
          <a:ext cx="7131051" cy="18422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25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6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2811"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Accuracy</a:t>
                      </a:r>
                      <a:r>
                        <a:rPr lang="it-IT" sz="1800" dirty="0"/>
                        <a:t> (%)</a:t>
                      </a:r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Precision</a:t>
                      </a:r>
                    </a:p>
                    <a:p>
                      <a:r>
                        <a:rPr lang="it-IT" sz="1800" dirty="0"/>
                        <a:t>(%)</a:t>
                      </a:r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Recall (%)</a:t>
                      </a:r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F1-Score (%)</a:t>
                      </a:r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03">
                <a:tc>
                  <a:txBody>
                    <a:bodyPr/>
                    <a:lstStyle/>
                    <a:p>
                      <a:r>
                        <a:rPr lang="it-IT" sz="1800"/>
                        <a:t>K-</a:t>
                      </a:r>
                      <a:r>
                        <a:rPr lang="it-IT" sz="1800" err="1"/>
                        <a:t>means</a:t>
                      </a:r>
                      <a:endParaRPr lang="it-IT" sz="1800"/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84.09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76.54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98.95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86.31</a:t>
                      </a:r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03">
                <a:tc>
                  <a:txBody>
                    <a:bodyPr/>
                    <a:lstStyle/>
                    <a:p>
                      <a:r>
                        <a:rPr lang="it-IT" sz="1800"/>
                        <a:t>RF (0.25)</a:t>
                      </a:r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70.74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100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42.17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59.32</a:t>
                      </a:r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803">
                <a:tc>
                  <a:txBody>
                    <a:bodyPr/>
                    <a:lstStyle/>
                    <a:p>
                      <a:r>
                        <a:rPr lang="it-IT" sz="1800" dirty="0"/>
                        <a:t>CNN</a:t>
                      </a:r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66.34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99.66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33.42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50.06</a:t>
                      </a:r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232" name="Immagine 2">
            <a:extLst>
              <a:ext uri="{FF2B5EF4-FFF2-40B4-BE49-F238E27FC236}">
                <a16:creationId xmlns:a16="http://schemas.microsoft.com/office/drawing/2014/main" id="{98DA5696-62A7-10BB-4C4A-792357478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3" y="1685925"/>
            <a:ext cx="3375025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BA4E866-6D94-B25C-004A-FDB9F6CB2D43}"/>
              </a:ext>
            </a:extLst>
          </p:cNvPr>
          <p:cNvSpPr txBox="1"/>
          <p:nvPr/>
        </p:nvSpPr>
        <p:spPr>
          <a:xfrm>
            <a:off x="1006475" y="2532618"/>
            <a:ext cx="3931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2"/>
              </a:buClr>
              <a:buFont typeface="Wingdings" pitchFamily="2" charset="2"/>
              <a:buChar char="§"/>
            </a:pPr>
            <a:r>
              <a:rPr lang="it-IT" b="0"/>
              <a:t>Dataset di base, </a:t>
            </a:r>
            <a:r>
              <a:rPr lang="it-IT" b="0">
                <a:solidFill>
                  <a:srgbClr val="FF0000"/>
                </a:solidFill>
              </a:rPr>
              <a:t>bilanciato</a:t>
            </a:r>
            <a:r>
              <a:rPr lang="it-IT" b="0"/>
              <a:t>. </a:t>
            </a:r>
          </a:p>
          <a:p>
            <a:pPr marL="285750" indent="-285750">
              <a:buClr>
                <a:schemeClr val="bg2"/>
              </a:buClr>
              <a:buFont typeface="Wingdings" pitchFamily="2" charset="2"/>
              <a:buChar char="§"/>
            </a:pPr>
            <a:r>
              <a:rPr lang="it-IT" b="0"/>
              <a:t>Frazioniamo ora il traffico maligno</a:t>
            </a:r>
            <a:br>
              <a:rPr lang="it-IT" b="0"/>
            </a:br>
            <a:r>
              <a:rPr lang="it-IT" b="0"/>
              <a:t>generando nuovi scenari </a:t>
            </a:r>
            <a:r>
              <a:rPr lang="it-IT" b="0" err="1"/>
              <a:t>DDoS</a:t>
            </a:r>
            <a:r>
              <a:rPr lang="it-IT" b="0"/>
              <a:t> </a:t>
            </a:r>
            <a:endParaRPr lang="it-IT" b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3" name="Rectangle 5">
            <a:extLst>
              <a:ext uri="{FF2B5EF4-FFF2-40B4-BE49-F238E27FC236}">
                <a16:creationId xmlns:a16="http://schemas.microsoft.com/office/drawing/2014/main" id="{839494BC-D375-B510-9B74-6C342591281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574800"/>
            <a:ext cx="7772400" cy="5016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z="2400">
                <a:solidFill>
                  <a:schemeClr val="bg2"/>
                </a:solidFill>
                <a:latin typeface="Helvetica" pitchFamily="34" charset="0"/>
              </a:rPr>
              <a:t>Scenario 2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D701A9F5-B498-B128-6691-14675CF8E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836230"/>
              </p:ext>
            </p:extLst>
          </p:nvPr>
        </p:nvGraphicFramePr>
        <p:xfrm>
          <a:off x="1006475" y="3949700"/>
          <a:ext cx="7131050" cy="223202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25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6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6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2811"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Accuracy</a:t>
                      </a:r>
                      <a:r>
                        <a:rPr lang="it-IT" sz="1800" dirty="0"/>
                        <a:t> (%)</a:t>
                      </a:r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Precision</a:t>
                      </a:r>
                    </a:p>
                    <a:p>
                      <a:r>
                        <a:rPr lang="it-IT" sz="1800" dirty="0"/>
                        <a:t>(%)</a:t>
                      </a:r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Recall (%)</a:t>
                      </a:r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F1-Score (%)</a:t>
                      </a:r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03">
                <a:tc>
                  <a:txBody>
                    <a:bodyPr/>
                    <a:lstStyle/>
                    <a:p>
                      <a:r>
                        <a:rPr lang="it-IT" sz="1800" dirty="0"/>
                        <a:t>K-</a:t>
                      </a:r>
                      <a:r>
                        <a:rPr lang="it-IT" sz="1800" dirty="0" err="1"/>
                        <a:t>means</a:t>
                      </a:r>
                      <a:endParaRPr lang="it-IT" sz="1800" dirty="0"/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86.53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79.60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98.75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88.14</a:t>
                      </a:r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03">
                <a:tc>
                  <a:txBody>
                    <a:bodyPr/>
                    <a:lstStyle/>
                    <a:p>
                      <a:r>
                        <a:rPr lang="it-IT" sz="1800"/>
                        <a:t>RF (0.25)</a:t>
                      </a:r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97.40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95.11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100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97.49</a:t>
                      </a:r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803">
                <a:tc>
                  <a:txBody>
                    <a:bodyPr/>
                    <a:lstStyle/>
                    <a:p>
                      <a:r>
                        <a:rPr lang="it-IT" sz="1800"/>
                        <a:t>RF (0.50)</a:t>
                      </a:r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99.95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99.90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100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99.95</a:t>
                      </a:r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803">
                <a:tc>
                  <a:txBody>
                    <a:bodyPr/>
                    <a:lstStyle/>
                    <a:p>
                      <a:r>
                        <a:rPr lang="it-IT" sz="1800" dirty="0"/>
                        <a:t>CNN</a:t>
                      </a:r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99.98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100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99.97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99.98</a:t>
                      </a:r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256" name="Immagine 2">
            <a:extLst>
              <a:ext uri="{FF2B5EF4-FFF2-40B4-BE49-F238E27FC236}">
                <a16:creationId xmlns:a16="http://schemas.microsoft.com/office/drawing/2014/main" id="{7129C18E-E290-A014-2E09-E8037F2B1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1825625"/>
            <a:ext cx="24780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0DB94BF-3FEB-E231-842B-F67C24DB6B0F}"/>
              </a:ext>
            </a:extLst>
          </p:cNvPr>
          <p:cNvSpPr txBox="1"/>
          <p:nvPr/>
        </p:nvSpPr>
        <p:spPr>
          <a:xfrm>
            <a:off x="1006475" y="2532618"/>
            <a:ext cx="441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Wingdings" pitchFamily="2" charset="2"/>
              <a:buChar char="§"/>
            </a:pPr>
            <a:r>
              <a:rPr lang="it-IT" b="0"/>
              <a:t>Dataset </a:t>
            </a:r>
            <a:r>
              <a:rPr lang="it-IT" b="0">
                <a:solidFill>
                  <a:srgbClr val="FF0000"/>
                </a:solidFill>
              </a:rPr>
              <a:t>50% </a:t>
            </a:r>
            <a:r>
              <a:rPr lang="it-IT" b="0"/>
              <a:t>simulatore – </a:t>
            </a:r>
            <a:r>
              <a:rPr lang="it-IT" b="0">
                <a:solidFill>
                  <a:srgbClr val="FF0000"/>
                </a:solidFill>
              </a:rPr>
              <a:t>50% </a:t>
            </a:r>
            <a:r>
              <a:rPr lang="it-IT" b="0"/>
              <a:t>Ton</a:t>
            </a:r>
            <a:endParaRPr lang="it-IT" b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3" name="Rectangle 5">
            <a:extLst>
              <a:ext uri="{FF2B5EF4-FFF2-40B4-BE49-F238E27FC236}">
                <a16:creationId xmlns:a16="http://schemas.microsoft.com/office/drawing/2014/main" id="{15E292B7-8750-0F0F-68C0-F6EE86919E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574800"/>
            <a:ext cx="7772400" cy="5016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z="2400">
                <a:solidFill>
                  <a:schemeClr val="bg2"/>
                </a:solidFill>
                <a:latin typeface="Helvetica" pitchFamily="34" charset="0"/>
              </a:rPr>
              <a:t>Scenario 3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814022BC-7C5D-4284-F49C-E7793F2B6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094719"/>
              </p:ext>
            </p:extLst>
          </p:nvPr>
        </p:nvGraphicFramePr>
        <p:xfrm>
          <a:off x="1006475" y="4167188"/>
          <a:ext cx="7131050" cy="223202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25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6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6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2811"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Accuracy</a:t>
                      </a:r>
                      <a:r>
                        <a:rPr lang="it-IT" sz="1800" dirty="0"/>
                        <a:t> (%)</a:t>
                      </a:r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Precision</a:t>
                      </a:r>
                    </a:p>
                    <a:p>
                      <a:r>
                        <a:rPr lang="it-IT" sz="1800" dirty="0"/>
                        <a:t>(%)</a:t>
                      </a:r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Recall (%)</a:t>
                      </a:r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F1-Score (%)</a:t>
                      </a:r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03">
                <a:tc>
                  <a:txBody>
                    <a:bodyPr/>
                    <a:lstStyle/>
                    <a:p>
                      <a:r>
                        <a:rPr lang="it-IT" sz="1800"/>
                        <a:t>K-</a:t>
                      </a:r>
                      <a:r>
                        <a:rPr lang="it-IT" sz="1800" err="1"/>
                        <a:t>means</a:t>
                      </a:r>
                      <a:endParaRPr lang="it-IT" sz="1800"/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86.62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80.71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96.74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88.00</a:t>
                      </a:r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03">
                <a:tc>
                  <a:txBody>
                    <a:bodyPr/>
                    <a:lstStyle/>
                    <a:p>
                      <a:r>
                        <a:rPr lang="it-IT" sz="1800"/>
                        <a:t>RF (0.25)</a:t>
                      </a:r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95.11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91.18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100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95.38</a:t>
                      </a:r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803">
                <a:tc>
                  <a:txBody>
                    <a:bodyPr/>
                    <a:lstStyle/>
                    <a:p>
                      <a:r>
                        <a:rPr lang="it-IT" sz="1800"/>
                        <a:t>RF (0.50)</a:t>
                      </a:r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100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100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100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100</a:t>
                      </a:r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803">
                <a:tc>
                  <a:txBody>
                    <a:bodyPr/>
                    <a:lstStyle/>
                    <a:p>
                      <a:r>
                        <a:rPr lang="it-IT" sz="1800" dirty="0"/>
                        <a:t>CNN</a:t>
                      </a:r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67.90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100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36.41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53.38</a:t>
                      </a:r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280" name="Immagine 2">
            <a:extLst>
              <a:ext uri="{FF2B5EF4-FFF2-40B4-BE49-F238E27FC236}">
                <a16:creationId xmlns:a16="http://schemas.microsoft.com/office/drawing/2014/main" id="{85B1BFB6-BC39-60A9-D000-EBDC0E76B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25" y="1825625"/>
            <a:ext cx="26447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3612805-3D19-4F66-1D02-6DE84EC8A36D}"/>
              </a:ext>
            </a:extLst>
          </p:cNvPr>
          <p:cNvSpPr txBox="1"/>
          <p:nvPr/>
        </p:nvSpPr>
        <p:spPr>
          <a:xfrm>
            <a:off x="1006475" y="2532618"/>
            <a:ext cx="441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Wingdings" pitchFamily="2" charset="2"/>
              <a:buChar char="§"/>
            </a:pPr>
            <a:r>
              <a:rPr lang="it-IT" b="0"/>
              <a:t>Dataset </a:t>
            </a:r>
            <a:r>
              <a:rPr lang="it-IT" b="0">
                <a:solidFill>
                  <a:srgbClr val="FF0000"/>
                </a:solidFill>
              </a:rPr>
              <a:t>70% </a:t>
            </a:r>
            <a:r>
              <a:rPr lang="it-IT" b="0"/>
              <a:t>simulatore – </a:t>
            </a:r>
            <a:r>
              <a:rPr lang="it-IT" b="0">
                <a:solidFill>
                  <a:srgbClr val="FF0000"/>
                </a:solidFill>
              </a:rPr>
              <a:t>30% </a:t>
            </a:r>
            <a:r>
              <a:rPr lang="it-IT" b="0"/>
              <a:t>Ton</a:t>
            </a:r>
            <a:endParaRPr lang="it-IT" b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3" name="Rectangle 5">
            <a:extLst>
              <a:ext uri="{FF2B5EF4-FFF2-40B4-BE49-F238E27FC236}">
                <a16:creationId xmlns:a16="http://schemas.microsoft.com/office/drawing/2014/main" id="{36D39AF3-13B9-171D-CD7F-D0DE3787B1B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574800"/>
            <a:ext cx="7772400" cy="5016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z="2400">
                <a:solidFill>
                  <a:schemeClr val="bg2"/>
                </a:solidFill>
                <a:latin typeface="Helvetica" pitchFamily="34" charset="0"/>
              </a:rPr>
              <a:t>Scenario 4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BD1E397F-98DA-4D29-0B6C-7B1BD209D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11949"/>
              </p:ext>
            </p:extLst>
          </p:nvPr>
        </p:nvGraphicFramePr>
        <p:xfrm>
          <a:off x="1006475" y="4076700"/>
          <a:ext cx="7131050" cy="223202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25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6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6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2811"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Accuracy</a:t>
                      </a:r>
                      <a:r>
                        <a:rPr lang="it-IT" sz="1800" dirty="0"/>
                        <a:t> (%)</a:t>
                      </a:r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Precision</a:t>
                      </a:r>
                    </a:p>
                    <a:p>
                      <a:r>
                        <a:rPr lang="it-IT" sz="1800" dirty="0"/>
                        <a:t>(%)</a:t>
                      </a:r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Recall (%)</a:t>
                      </a:r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F1-Score (%)</a:t>
                      </a:r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03">
                <a:tc>
                  <a:txBody>
                    <a:bodyPr/>
                    <a:lstStyle/>
                    <a:p>
                      <a:r>
                        <a:rPr lang="it-IT" sz="1800"/>
                        <a:t>K-</a:t>
                      </a:r>
                      <a:r>
                        <a:rPr lang="it-IT" sz="1800" err="1"/>
                        <a:t>means</a:t>
                      </a:r>
                      <a:endParaRPr lang="it-IT" sz="1800"/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84.07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78.26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94.97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85.81</a:t>
                      </a:r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03">
                <a:tc>
                  <a:txBody>
                    <a:bodyPr/>
                    <a:lstStyle/>
                    <a:p>
                      <a:r>
                        <a:rPr lang="it-IT" sz="1800"/>
                        <a:t>RF (0.25)</a:t>
                      </a:r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93.30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88.28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100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93.78</a:t>
                      </a:r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803">
                <a:tc>
                  <a:txBody>
                    <a:bodyPr/>
                    <a:lstStyle/>
                    <a:p>
                      <a:r>
                        <a:rPr lang="it-IT" sz="1800"/>
                        <a:t>RF (0.50)</a:t>
                      </a:r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99.91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99.83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100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99.91</a:t>
                      </a:r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803">
                <a:tc>
                  <a:txBody>
                    <a:bodyPr/>
                    <a:lstStyle/>
                    <a:p>
                      <a:r>
                        <a:rPr lang="it-IT" sz="1800" dirty="0"/>
                        <a:t>CNN</a:t>
                      </a:r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99.60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100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99.22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99.60</a:t>
                      </a:r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304" name="Immagine 2">
            <a:extLst>
              <a:ext uri="{FF2B5EF4-FFF2-40B4-BE49-F238E27FC236}">
                <a16:creationId xmlns:a16="http://schemas.microsoft.com/office/drawing/2014/main" id="{DAEAAC65-0BE1-96C5-F0E9-430FDE6C2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1878013"/>
            <a:ext cx="2932113" cy="213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9363F43-C908-A88C-8F32-21197E1D95C0}"/>
              </a:ext>
            </a:extLst>
          </p:cNvPr>
          <p:cNvSpPr txBox="1"/>
          <p:nvPr/>
        </p:nvSpPr>
        <p:spPr>
          <a:xfrm>
            <a:off x="1006475" y="2532618"/>
            <a:ext cx="441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Wingdings" pitchFamily="2" charset="2"/>
              <a:buChar char="§"/>
            </a:pPr>
            <a:r>
              <a:rPr lang="it-IT" b="0"/>
              <a:t>Dataset </a:t>
            </a:r>
            <a:r>
              <a:rPr lang="it-IT" b="0">
                <a:solidFill>
                  <a:srgbClr val="FF0000"/>
                </a:solidFill>
              </a:rPr>
              <a:t>30% </a:t>
            </a:r>
            <a:r>
              <a:rPr lang="it-IT" b="0"/>
              <a:t>simulatore – </a:t>
            </a:r>
            <a:r>
              <a:rPr lang="it-IT" b="0">
                <a:solidFill>
                  <a:srgbClr val="FF0000"/>
                </a:solidFill>
              </a:rPr>
              <a:t>70% </a:t>
            </a:r>
            <a:r>
              <a:rPr lang="it-IT" b="0"/>
              <a:t>Ton</a:t>
            </a:r>
            <a:endParaRPr lang="it-IT" b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3" name="Rectangle 5">
            <a:extLst>
              <a:ext uri="{FF2B5EF4-FFF2-40B4-BE49-F238E27FC236}">
                <a16:creationId xmlns:a16="http://schemas.microsoft.com/office/drawing/2014/main" id="{8B624D20-7C2E-5FBD-E8A7-5F3D6DB0E7D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574800"/>
            <a:ext cx="7772400" cy="5016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z="2400">
                <a:solidFill>
                  <a:schemeClr val="bg2"/>
                </a:solidFill>
                <a:latin typeface="Helvetica" pitchFamily="34" charset="0"/>
              </a:rPr>
              <a:t>Scenario 5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58762007-FE8C-86C3-566C-DE9EC32B9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115166"/>
              </p:ext>
            </p:extLst>
          </p:nvPr>
        </p:nvGraphicFramePr>
        <p:xfrm>
          <a:off x="1006475" y="3965575"/>
          <a:ext cx="7131050" cy="223202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25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6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6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2811"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Accuracy</a:t>
                      </a:r>
                      <a:r>
                        <a:rPr lang="it-IT" sz="1800" dirty="0"/>
                        <a:t> (%)</a:t>
                      </a:r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Precision (%)</a:t>
                      </a:r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Recall (%)</a:t>
                      </a:r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F1-Score (%)</a:t>
                      </a:r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03">
                <a:tc>
                  <a:txBody>
                    <a:bodyPr/>
                    <a:lstStyle/>
                    <a:p>
                      <a:r>
                        <a:rPr lang="it-IT" sz="1800"/>
                        <a:t>K-</a:t>
                      </a:r>
                      <a:r>
                        <a:rPr lang="it-IT" sz="1800" err="1"/>
                        <a:t>means</a:t>
                      </a:r>
                      <a:endParaRPr lang="it-IT" sz="1800"/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86.31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86.42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94.48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90.27</a:t>
                      </a:r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03">
                <a:tc>
                  <a:txBody>
                    <a:bodyPr/>
                    <a:lstStyle/>
                    <a:p>
                      <a:r>
                        <a:rPr lang="it-IT" sz="1800"/>
                        <a:t>RF (0.25)</a:t>
                      </a:r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76.48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74.04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100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85.08</a:t>
                      </a:r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803">
                <a:tc>
                  <a:txBody>
                    <a:bodyPr/>
                    <a:lstStyle/>
                    <a:p>
                      <a:r>
                        <a:rPr lang="it-IT" sz="1800"/>
                        <a:t>RF (0.50)</a:t>
                      </a:r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99.99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99.99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100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99.99</a:t>
                      </a:r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803">
                <a:tc>
                  <a:txBody>
                    <a:bodyPr/>
                    <a:lstStyle/>
                    <a:p>
                      <a:r>
                        <a:rPr lang="it-IT" sz="1800" dirty="0"/>
                        <a:t>CNN</a:t>
                      </a:r>
                    </a:p>
                  </a:txBody>
                  <a:tcPr marL="91424" marR="9142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96.96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99.96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95.50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97.68</a:t>
                      </a:r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328" name="Immagine 3">
            <a:extLst>
              <a:ext uri="{FF2B5EF4-FFF2-40B4-BE49-F238E27FC236}">
                <a16:creationId xmlns:a16="http://schemas.microsoft.com/office/drawing/2014/main" id="{DE21C9B3-BD1B-07D1-AFA7-15F308367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1776413"/>
            <a:ext cx="2900363" cy="213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504166C-9291-FBDE-2014-B6DE134DB4EB}"/>
              </a:ext>
            </a:extLst>
          </p:cNvPr>
          <p:cNvSpPr txBox="1"/>
          <p:nvPr/>
        </p:nvSpPr>
        <p:spPr>
          <a:xfrm>
            <a:off x="1006475" y="2532618"/>
            <a:ext cx="4418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Wingdings" pitchFamily="2" charset="2"/>
              <a:buChar char="§"/>
            </a:pPr>
            <a:r>
              <a:rPr lang="it-IT" b="0"/>
              <a:t>Dataset </a:t>
            </a:r>
            <a:r>
              <a:rPr lang="it-IT" b="0">
                <a:solidFill>
                  <a:srgbClr val="FF0000"/>
                </a:solidFill>
              </a:rPr>
              <a:t>50% </a:t>
            </a:r>
            <a:r>
              <a:rPr lang="it-IT" b="0"/>
              <a:t>simulatore – </a:t>
            </a:r>
            <a:r>
              <a:rPr lang="it-IT" b="0">
                <a:solidFill>
                  <a:srgbClr val="FF0000"/>
                </a:solidFill>
              </a:rPr>
              <a:t>50% </a:t>
            </a:r>
            <a:r>
              <a:rPr lang="it-IT" b="0"/>
              <a:t>Ton (</a:t>
            </a:r>
            <a:r>
              <a:rPr lang="it-IT" b="0" err="1"/>
              <a:t>DDoS</a:t>
            </a:r>
            <a:r>
              <a:rPr lang="it-IT" b="0"/>
              <a:t> + XSS)</a:t>
            </a:r>
            <a:endParaRPr lang="it-IT" b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1" name="Rectangle 11">
            <a:extLst>
              <a:ext uri="{FF2B5EF4-FFF2-40B4-BE49-F238E27FC236}">
                <a16:creationId xmlns:a16="http://schemas.microsoft.com/office/drawing/2014/main" id="{957EC3F5-2E19-8E9C-42F4-1B0558641F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K-Means</a:t>
            </a:r>
            <a:r>
              <a:rPr lang="it-IT" altLang="it-IT" b="0" dirty="0"/>
              <a:t>: Bilanciato in performance e «comportamento», lavora bene con i falsi negativi.</a:t>
            </a:r>
          </a:p>
          <a:p>
            <a:pPr>
              <a:defRPr/>
            </a:pPr>
            <a:endParaRPr lang="it-IT" altLang="it-IT" b="0" dirty="0"/>
          </a:p>
          <a:p>
            <a:pPr>
              <a:defRPr/>
            </a:pPr>
            <a:r>
              <a:rPr lang="it-IT" altLang="it-IT" dirty="0"/>
              <a:t>Random </a:t>
            </a:r>
            <a:r>
              <a:rPr lang="it-IT" altLang="it-IT" dirty="0" err="1"/>
              <a:t>Forest</a:t>
            </a:r>
            <a:r>
              <a:rPr lang="it-IT" altLang="it-IT" dirty="0"/>
              <a:t> </a:t>
            </a:r>
            <a:r>
              <a:rPr lang="it-IT" altLang="it-IT" b="0" dirty="0"/>
              <a:t>(</a:t>
            </a:r>
            <a:r>
              <a:rPr lang="it-IT" altLang="it-IT" dirty="0"/>
              <a:t>RF</a:t>
            </a:r>
            <a:r>
              <a:rPr lang="it-IT" altLang="it-IT" b="0" dirty="0"/>
              <a:t>): Ottime prestazioni. Coglie relazioni non lineari e complesse </a:t>
            </a:r>
            <a:r>
              <a:rPr lang="it-IT" altLang="it-IT" b="0" dirty="0">
                <a:sym typeface="Wingdings" pitchFamily="2" charset="2"/>
              </a:rPr>
              <a:t> lavora bene anche con </a:t>
            </a:r>
            <a:r>
              <a:rPr lang="it-IT" altLang="it-IT" b="0" dirty="0">
                <a:solidFill>
                  <a:srgbClr val="FF0000"/>
                </a:solidFill>
                <a:sym typeface="Wingdings" pitchFamily="2" charset="2"/>
              </a:rPr>
              <a:t>dataset eterogenei </a:t>
            </a:r>
            <a:r>
              <a:rPr lang="it-IT" altLang="it-IT" b="0" dirty="0">
                <a:sym typeface="Wingdings" pitchFamily="2" charset="2"/>
              </a:rPr>
              <a:t>ed in condizioni in cui non si hanno molti dati e/o </a:t>
            </a:r>
            <a:r>
              <a:rPr lang="it-IT" altLang="it-IT" b="0" dirty="0">
                <a:solidFill>
                  <a:srgbClr val="FF0000"/>
                </a:solidFill>
                <a:sym typeface="Wingdings" pitchFamily="2" charset="2"/>
              </a:rPr>
              <a:t>sbilanciamenti</a:t>
            </a:r>
            <a:r>
              <a:rPr lang="it-IT" altLang="it-IT" b="0" dirty="0">
                <a:sym typeface="Wingdings" pitchFamily="2" charset="2"/>
              </a:rPr>
              <a:t>.</a:t>
            </a:r>
          </a:p>
          <a:p>
            <a:pPr>
              <a:defRPr/>
            </a:pPr>
            <a:endParaRPr lang="it-IT" altLang="it-IT" b="0" dirty="0"/>
          </a:p>
          <a:p>
            <a:pPr>
              <a:defRPr/>
            </a:pPr>
            <a:r>
              <a:rPr lang="it-IT" altLang="it-IT" dirty="0" err="1"/>
              <a:t>Convolutional</a:t>
            </a:r>
            <a:r>
              <a:rPr lang="it-IT" altLang="it-IT" dirty="0"/>
              <a:t> </a:t>
            </a:r>
            <a:r>
              <a:rPr lang="it-IT" altLang="it-IT" dirty="0" err="1"/>
              <a:t>Neural</a:t>
            </a:r>
            <a:r>
              <a:rPr lang="it-IT" altLang="it-IT" dirty="0"/>
              <a:t> Network</a:t>
            </a:r>
            <a:r>
              <a:rPr lang="it-IT" altLang="it-IT" b="0" dirty="0"/>
              <a:t> (</a:t>
            </a:r>
            <a:r>
              <a:rPr lang="it-IT" altLang="it-IT" dirty="0"/>
              <a:t>CNN</a:t>
            </a:r>
            <a:r>
              <a:rPr lang="it-IT" altLang="it-IT" b="0" dirty="0"/>
              <a:t>): Difficoltà con sbilanciamenti e risulta conservativo in alcuni casi (Dataset 1 e 3). </a:t>
            </a:r>
            <a:br>
              <a:rPr lang="it-IT" altLang="it-IT" b="0" dirty="0"/>
            </a:br>
            <a:r>
              <a:rPr lang="it-IT" altLang="it-IT" b="0" dirty="0"/>
              <a:t>Necessità di una quantità maggiore di dati </a:t>
            </a:r>
            <a:r>
              <a:rPr lang="it-IT" altLang="it-IT" b="0" dirty="0">
                <a:sym typeface="Wingdings" pitchFamily="2" charset="2"/>
              </a:rPr>
              <a:t> </a:t>
            </a:r>
            <a:r>
              <a:rPr lang="it-IT" altLang="it-IT" b="0" dirty="0">
                <a:solidFill>
                  <a:srgbClr val="FF0000"/>
                </a:solidFill>
                <a:sym typeface="Wingdings" pitchFamily="2" charset="2"/>
              </a:rPr>
              <a:t>basse performance </a:t>
            </a:r>
            <a:r>
              <a:rPr lang="it-IT" altLang="it-IT" b="0" dirty="0">
                <a:sym typeface="Wingdings" pitchFamily="2" charset="2"/>
              </a:rPr>
              <a:t>in alcuni scenari con pochi dati.</a:t>
            </a:r>
            <a:endParaRPr lang="it-IT" altLang="it-IT" b="0" dirty="0"/>
          </a:p>
          <a:p>
            <a:pPr marL="0" indent="0">
              <a:buFont typeface="Monotype Sorts" pitchFamily="2" charset="2"/>
              <a:buNone/>
              <a:defRPr/>
            </a:pPr>
            <a:endParaRPr lang="it-IT" altLang="it-IT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23EFBF1E-2656-D121-6283-F0E484677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74800"/>
            <a:ext cx="7772400" cy="50165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pPr>
              <a:defRPr/>
            </a:pPr>
            <a:r>
              <a:rPr lang="it-IT" altLang="it-IT" sz="2400" kern="0">
                <a:solidFill>
                  <a:schemeClr val="bg2"/>
                </a:solidFill>
                <a:latin typeface="Helvetica" pitchFamily="34" charset="0"/>
              </a:rPr>
              <a:t>Considerazioni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E8F4156-2BA3-E161-C02A-9A32AE2B5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74800"/>
            <a:ext cx="7772400" cy="50165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pPr>
              <a:defRPr/>
            </a:pPr>
            <a:r>
              <a:rPr lang="it-IT" altLang="it-IT" sz="2400" kern="0" dirty="0">
                <a:solidFill>
                  <a:schemeClr val="bg2"/>
                </a:solidFill>
                <a:latin typeface="Helvetica" pitchFamily="34" charset="0"/>
              </a:rPr>
              <a:t>L’impatto della Tecnica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D0EB509-ED38-336C-B7F5-DDDC7166B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397125"/>
            <a:ext cx="7772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0" indent="0">
              <a:buFont typeface="Monotype Sorts" pitchFamily="2" charset="2"/>
              <a:buNone/>
              <a:defRPr/>
            </a:pPr>
            <a:endParaRPr lang="it-IT" altLang="it-IT" b="0" dirty="0"/>
          </a:p>
          <a:p>
            <a:pPr>
              <a:defRPr/>
            </a:pPr>
            <a:r>
              <a:rPr lang="it-IT" altLang="it-IT" b="0" dirty="0"/>
              <a:t>Cosa succede se rimuovo il contributo del simulatore?</a:t>
            </a:r>
          </a:p>
          <a:p>
            <a:pPr marL="0" indent="0">
              <a:buNone/>
              <a:defRPr/>
            </a:pPr>
            <a:endParaRPr lang="it-IT" altLang="it-IT" b="0" dirty="0"/>
          </a:p>
          <a:p>
            <a:pPr>
              <a:defRPr/>
            </a:pPr>
            <a:r>
              <a:rPr lang="it-IT" b="0" dirty="0"/>
              <a:t>In parentesi [ ] sarà riportato il risultato utilizzando il simulatore.</a:t>
            </a:r>
            <a:r>
              <a:rPr lang="it-IT" altLang="it-IT" b="0" dirty="0"/>
              <a:t> 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it-IT" altLang="it-IT" b="0" dirty="0"/>
          </a:p>
          <a:p>
            <a:pPr marL="0" indent="0">
              <a:buFont typeface="Monotype Sorts" pitchFamily="2" charset="2"/>
              <a:buNone/>
              <a:defRPr/>
            </a:pPr>
            <a:endParaRPr lang="it-IT" altLang="it-IT" b="0" dirty="0"/>
          </a:p>
          <a:p>
            <a:pPr marL="0" indent="0">
              <a:buFont typeface="Monotype Sorts" pitchFamily="2" charset="2"/>
              <a:buNone/>
              <a:defRPr/>
            </a:pPr>
            <a:r>
              <a:rPr lang="it-IT" altLang="it-IT" b="0" dirty="0">
                <a:solidFill>
                  <a:srgbClr val="FF0000"/>
                </a:solidFill>
              </a:rPr>
              <a:t>Obiettivo</a:t>
            </a:r>
            <a:r>
              <a:rPr lang="it-IT" altLang="it-IT" b="0" dirty="0"/>
              <a:t> : Valutare l’impatto della tecnica, individuando il contesto operativo più favorevole.</a:t>
            </a:r>
          </a:p>
          <a:p>
            <a:pPr>
              <a:defRPr/>
            </a:pPr>
            <a:endParaRPr lang="it-IT" altLang="it-IT" b="0" kern="0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3" name="Rectangle 5">
            <a:extLst>
              <a:ext uri="{FF2B5EF4-FFF2-40B4-BE49-F238E27FC236}">
                <a16:creationId xmlns:a16="http://schemas.microsoft.com/office/drawing/2014/main" id="{36CD0ECF-4863-A3DD-AC65-B1260EE01A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581150"/>
            <a:ext cx="7772400" cy="5016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z="2400">
                <a:solidFill>
                  <a:schemeClr val="bg2"/>
                </a:solidFill>
                <a:latin typeface="Helvetica" pitchFamily="34" charset="0"/>
              </a:rPr>
              <a:t>Dataset2 </a:t>
            </a:r>
            <a:r>
              <a:rPr lang="it-IT" altLang="it-IT" sz="2400" err="1">
                <a:solidFill>
                  <a:schemeClr val="bg2"/>
                </a:solidFill>
                <a:latin typeface="Helvetica" pitchFamily="34" charset="0"/>
              </a:rPr>
              <a:t>Ton_Only</a:t>
            </a:r>
            <a:endParaRPr lang="it-IT" altLang="it-IT" sz="2400">
              <a:solidFill>
                <a:schemeClr val="bg2"/>
              </a:solidFill>
              <a:latin typeface="Helvetica" pitchFamily="34" charset="0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62A4EC32-10AF-E10A-6EE8-688AA1058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016555"/>
              </p:ext>
            </p:extLst>
          </p:nvPr>
        </p:nvGraphicFramePr>
        <p:xfrm>
          <a:off x="1006475" y="3763963"/>
          <a:ext cx="7131050" cy="273228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25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6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6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2691"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24" marR="91424" marT="45712" marB="45712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Accuracy</a:t>
                      </a:r>
                      <a:r>
                        <a:rPr lang="it-IT" sz="1800" dirty="0"/>
                        <a:t> (%)</a:t>
                      </a:r>
                    </a:p>
                  </a:txBody>
                  <a:tcPr marL="91424" marR="91424" marT="45712" marB="45712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Precision</a:t>
                      </a:r>
                    </a:p>
                    <a:p>
                      <a:r>
                        <a:rPr lang="it-IT" sz="1800" dirty="0"/>
                        <a:t>(%)</a:t>
                      </a:r>
                    </a:p>
                  </a:txBody>
                  <a:tcPr marL="91424" marR="91424" marT="45712" marB="45712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Recall (%)</a:t>
                      </a:r>
                    </a:p>
                  </a:txBody>
                  <a:tcPr marL="91424" marR="91424" marT="45712" marB="45712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F1-Score (%)</a:t>
                      </a:r>
                    </a:p>
                  </a:txBody>
                  <a:tcPr marL="91424" marR="91424" marT="45712" marB="45712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65">
                <a:tc>
                  <a:txBody>
                    <a:bodyPr/>
                    <a:lstStyle/>
                    <a:p>
                      <a:r>
                        <a:rPr lang="it-IT" sz="1800"/>
                        <a:t>K-</a:t>
                      </a:r>
                      <a:r>
                        <a:rPr lang="it-IT" sz="1800" err="1"/>
                        <a:t>means</a:t>
                      </a:r>
                      <a:endParaRPr lang="it-IT" sz="1800"/>
                    </a:p>
                  </a:txBody>
                  <a:tcPr marL="91424" marR="91424" marT="45712" marB="45712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98.47 [86.53]</a:t>
                      </a:r>
                    </a:p>
                  </a:txBody>
                  <a:tcPr marL="91424" marR="91424" marT="45712" marB="45712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97.49 [79.60]</a:t>
                      </a:r>
                    </a:p>
                  </a:txBody>
                  <a:tcPr marL="91424" marR="91424" marT="45712" marB="4571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99.57 [98.75] </a:t>
                      </a:r>
                    </a:p>
                  </a:txBody>
                  <a:tcPr marL="91424" marR="91424" marT="45712" marB="45712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98.52 [88.14]</a:t>
                      </a:r>
                    </a:p>
                  </a:txBody>
                  <a:tcPr marL="91424" marR="91424" marT="45712" marB="457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34">
                <a:tc>
                  <a:txBody>
                    <a:bodyPr/>
                    <a:lstStyle/>
                    <a:p>
                      <a:r>
                        <a:rPr lang="it-IT" sz="1800"/>
                        <a:t>RF (0.25)</a:t>
                      </a:r>
                    </a:p>
                  </a:txBody>
                  <a:tcPr marL="91424" marR="91424" marT="45712" marB="45712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49.34[97.40]</a:t>
                      </a:r>
                    </a:p>
                  </a:txBody>
                  <a:tcPr marL="91424" marR="91424" marT="45712" marB="45712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100 [95.11]</a:t>
                      </a:r>
                    </a:p>
                  </a:txBody>
                  <a:tcPr marL="91424" marR="91424" marT="45712" marB="4571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0.02 [100]</a:t>
                      </a:r>
                    </a:p>
                  </a:txBody>
                  <a:tcPr marL="91424" marR="91424" marT="45712" marB="45712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0.05 [97.49]</a:t>
                      </a:r>
                    </a:p>
                  </a:txBody>
                  <a:tcPr marL="91424" marR="91424" marT="45712" marB="457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34">
                <a:tc>
                  <a:txBody>
                    <a:bodyPr/>
                    <a:lstStyle/>
                    <a:p>
                      <a:r>
                        <a:rPr lang="it-IT" sz="1800"/>
                        <a:t>RF (0.50)</a:t>
                      </a:r>
                    </a:p>
                  </a:txBody>
                  <a:tcPr marL="91424" marR="91424" marT="45712" marB="45712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49.34 [99.95]</a:t>
                      </a:r>
                    </a:p>
                  </a:txBody>
                  <a:tcPr marL="91424" marR="91424" marT="45712" marB="45712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0 [99.90]</a:t>
                      </a:r>
                    </a:p>
                  </a:txBody>
                  <a:tcPr marL="91424" marR="91424" marT="45712" marB="45712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0 [100]</a:t>
                      </a:r>
                    </a:p>
                  </a:txBody>
                  <a:tcPr marL="91424" marR="91424" marT="45712" marB="45712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0 [99.95]</a:t>
                      </a:r>
                    </a:p>
                  </a:txBody>
                  <a:tcPr marL="91424" marR="91424" marT="45712" marB="457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965">
                <a:tc>
                  <a:txBody>
                    <a:bodyPr/>
                    <a:lstStyle/>
                    <a:p>
                      <a:r>
                        <a:rPr lang="it-IT" sz="1800" dirty="0"/>
                        <a:t>CNN</a:t>
                      </a:r>
                    </a:p>
                  </a:txBody>
                  <a:tcPr marL="91424" marR="91424" marT="45712" marB="45712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93.16 [99.98]</a:t>
                      </a:r>
                    </a:p>
                  </a:txBody>
                  <a:tcPr marL="91424" marR="91424" marT="45712" marB="45712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99.68 [100]</a:t>
                      </a:r>
                    </a:p>
                  </a:txBody>
                  <a:tcPr marL="91424" marR="91424" marT="45712" marB="45712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86.77 [99.97]</a:t>
                      </a:r>
                    </a:p>
                  </a:txBody>
                  <a:tcPr marL="91424" marR="91424" marT="45712" marB="4571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92.78 [99.98]</a:t>
                      </a:r>
                    </a:p>
                  </a:txBody>
                  <a:tcPr marL="91424" marR="91424" marT="45712" marB="457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400" name="Immagine 4" descr="Immagine che contiene diagramma, testo, schermata, cerchio&#10;&#10;Descrizione generata automaticamente">
            <a:extLst>
              <a:ext uri="{FF2B5EF4-FFF2-40B4-BE49-F238E27FC236}">
                <a16:creationId xmlns:a16="http://schemas.microsoft.com/office/drawing/2014/main" id="{E9F43F91-B317-0DC9-0CFB-C7228D41C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2120900"/>
            <a:ext cx="4975225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3" name="Rectangle 5">
            <a:extLst>
              <a:ext uri="{FF2B5EF4-FFF2-40B4-BE49-F238E27FC236}">
                <a16:creationId xmlns:a16="http://schemas.microsoft.com/office/drawing/2014/main" id="{D55DD656-1AA8-1055-B88B-D1C03AF623E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574800"/>
            <a:ext cx="7772400" cy="5016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z="2400">
                <a:solidFill>
                  <a:schemeClr val="bg2"/>
                </a:solidFill>
                <a:latin typeface="Helvetica" pitchFamily="34" charset="0"/>
              </a:rPr>
              <a:t>Dataset3 </a:t>
            </a:r>
            <a:r>
              <a:rPr lang="it-IT" altLang="it-IT" sz="2400" err="1">
                <a:solidFill>
                  <a:schemeClr val="bg2"/>
                </a:solidFill>
                <a:latin typeface="Helvetica" pitchFamily="34" charset="0"/>
              </a:rPr>
              <a:t>Ton_Only</a:t>
            </a:r>
            <a:endParaRPr lang="it-IT" altLang="it-IT" sz="2400">
              <a:solidFill>
                <a:schemeClr val="bg2"/>
              </a:solidFill>
              <a:latin typeface="Helvetica" pitchFamily="34" charset="0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FB02F31D-A73D-9A9C-625B-BF425553E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128760"/>
              </p:ext>
            </p:extLst>
          </p:nvPr>
        </p:nvGraphicFramePr>
        <p:xfrm>
          <a:off x="906463" y="3681413"/>
          <a:ext cx="7132636" cy="298291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25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6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65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2825"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44" marR="91444" marT="45721" marB="45721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Accuracy</a:t>
                      </a:r>
                      <a:r>
                        <a:rPr lang="it-IT" sz="1800" dirty="0"/>
                        <a:t> (%)</a:t>
                      </a:r>
                    </a:p>
                  </a:txBody>
                  <a:tcPr marL="91444" marR="91444" marT="45721" marB="45721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Precision</a:t>
                      </a:r>
                    </a:p>
                    <a:p>
                      <a:r>
                        <a:rPr lang="it-IT" sz="1800" dirty="0"/>
                        <a:t>(%)</a:t>
                      </a:r>
                    </a:p>
                  </a:txBody>
                  <a:tcPr marL="91444" marR="91444" marT="45721" marB="45721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Recall (%)</a:t>
                      </a:r>
                    </a:p>
                  </a:txBody>
                  <a:tcPr marL="91444" marR="91444" marT="45721" marB="45721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F1-Score (%)</a:t>
                      </a:r>
                    </a:p>
                  </a:txBody>
                  <a:tcPr marL="91444" marR="91444" marT="45721" marB="45721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92">
                <a:tc>
                  <a:txBody>
                    <a:bodyPr/>
                    <a:lstStyle/>
                    <a:p>
                      <a:r>
                        <a:rPr lang="it-IT" sz="1800"/>
                        <a:t>K-</a:t>
                      </a:r>
                      <a:r>
                        <a:rPr lang="it-IT" sz="1800" err="1"/>
                        <a:t>means</a:t>
                      </a:r>
                      <a:endParaRPr lang="it-IT" sz="1800"/>
                    </a:p>
                  </a:txBody>
                  <a:tcPr marL="91444" marR="91444" marT="45721" marB="45721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97.40 [86.62]</a:t>
                      </a:r>
                    </a:p>
                  </a:txBody>
                  <a:tcPr marL="91444" marR="91444" marT="45721" marB="45721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95.15 [80.71]</a:t>
                      </a:r>
                    </a:p>
                  </a:txBody>
                  <a:tcPr marL="91444" marR="91444" marT="45721" marB="45721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100 [96.74]</a:t>
                      </a:r>
                    </a:p>
                  </a:txBody>
                  <a:tcPr marL="91444" marR="91444" marT="45721" marB="45721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97.51 [88.00]</a:t>
                      </a:r>
                    </a:p>
                  </a:txBody>
                  <a:tcPr marL="91444" marR="91444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92">
                <a:tc>
                  <a:txBody>
                    <a:bodyPr/>
                    <a:lstStyle/>
                    <a:p>
                      <a:r>
                        <a:rPr lang="it-IT" sz="1800"/>
                        <a:t>RF (0.25)</a:t>
                      </a:r>
                    </a:p>
                  </a:txBody>
                  <a:tcPr marL="91444" marR="91444" marT="45721" marB="45721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57.72 [95.11]</a:t>
                      </a:r>
                    </a:p>
                  </a:txBody>
                  <a:tcPr marL="91444" marR="91444" marT="45721" marB="45721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54.51 [91.18]</a:t>
                      </a:r>
                    </a:p>
                  </a:txBody>
                  <a:tcPr marL="91444" marR="91444" marT="45721" marB="45721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100 [100]</a:t>
                      </a:r>
                    </a:p>
                  </a:txBody>
                  <a:tcPr marL="91444" marR="91444" marT="45721" marB="45721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70.56 [95.38]</a:t>
                      </a:r>
                    </a:p>
                  </a:txBody>
                  <a:tcPr marL="91444" marR="91444"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811">
                <a:tc>
                  <a:txBody>
                    <a:bodyPr/>
                    <a:lstStyle/>
                    <a:p>
                      <a:r>
                        <a:rPr lang="it-IT" sz="1800"/>
                        <a:t>RF (0.50)</a:t>
                      </a:r>
                    </a:p>
                  </a:txBody>
                  <a:tcPr marL="91444" marR="91444" marT="45721" marB="45721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86.44 [100]</a:t>
                      </a:r>
                    </a:p>
                  </a:txBody>
                  <a:tcPr marL="91444" marR="91444" marT="45721" marB="45721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78.12 [100]</a:t>
                      </a:r>
                    </a:p>
                  </a:txBody>
                  <a:tcPr marL="91444" marR="91444" marT="45721" marB="45721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100 [100]</a:t>
                      </a:r>
                    </a:p>
                  </a:txBody>
                  <a:tcPr marL="91444" marR="91444" marT="45721" marB="45721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88.29 [100]</a:t>
                      </a:r>
                    </a:p>
                  </a:txBody>
                  <a:tcPr marL="91444" marR="91444"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92">
                <a:tc>
                  <a:txBody>
                    <a:bodyPr/>
                    <a:lstStyle/>
                    <a:p>
                      <a:r>
                        <a:rPr lang="it-IT" sz="1800" dirty="0"/>
                        <a:t>CNN</a:t>
                      </a:r>
                    </a:p>
                  </a:txBody>
                  <a:tcPr marL="91444" marR="91444" marT="45721" marB="45721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98.89 [67.90]</a:t>
                      </a:r>
                    </a:p>
                  </a:txBody>
                  <a:tcPr marL="91444" marR="91444" marT="45721" marB="45721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97.87 [100]</a:t>
                      </a:r>
                    </a:p>
                  </a:txBody>
                  <a:tcPr marL="91444" marR="91444" marT="45721" marB="45721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100 [36.41]</a:t>
                      </a:r>
                    </a:p>
                  </a:txBody>
                  <a:tcPr marL="91444" marR="91444" marT="45721" marB="45721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98.92 [53.38]</a:t>
                      </a:r>
                    </a:p>
                  </a:txBody>
                  <a:tcPr marL="91444" marR="91444"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Immagine 3" descr="Immagine che contiene diagramma, schermata, cerchio, testo&#10;&#10;Descrizione generata automaticamente">
            <a:extLst>
              <a:ext uri="{FF2B5EF4-FFF2-40B4-BE49-F238E27FC236}">
                <a16:creationId xmlns:a16="http://schemas.microsoft.com/office/drawing/2014/main" id="{7E1620FF-61EE-9C5D-30A7-7FFD02219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581" y="2007870"/>
            <a:ext cx="49784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3" name="Rectangle 5">
            <a:extLst>
              <a:ext uri="{FF2B5EF4-FFF2-40B4-BE49-F238E27FC236}">
                <a16:creationId xmlns:a16="http://schemas.microsoft.com/office/drawing/2014/main" id="{7EA2CA9B-5B4E-EDBE-91CD-595BA27A9D6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574800"/>
            <a:ext cx="7772400" cy="5016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z="2400">
                <a:solidFill>
                  <a:schemeClr val="bg2"/>
                </a:solidFill>
                <a:latin typeface="Helvetica" pitchFamily="34" charset="0"/>
              </a:rPr>
              <a:t>Dataset4 </a:t>
            </a:r>
            <a:r>
              <a:rPr lang="it-IT" altLang="it-IT" sz="2400" err="1">
                <a:solidFill>
                  <a:schemeClr val="bg2"/>
                </a:solidFill>
                <a:latin typeface="Helvetica" pitchFamily="34" charset="0"/>
              </a:rPr>
              <a:t>Ton_Only</a:t>
            </a:r>
            <a:endParaRPr lang="it-IT" altLang="it-IT" sz="2400">
              <a:solidFill>
                <a:schemeClr val="bg2"/>
              </a:solidFill>
              <a:latin typeface="Helvetica" pitchFamily="34" charset="0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6813C423-CB92-688E-F62A-C28BE452F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137631"/>
              </p:ext>
            </p:extLst>
          </p:nvPr>
        </p:nvGraphicFramePr>
        <p:xfrm>
          <a:off x="685800" y="3848100"/>
          <a:ext cx="7772400" cy="268605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44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146"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T="45725" marB="45725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Accuracy</a:t>
                      </a:r>
                      <a:r>
                        <a:rPr lang="it-IT" sz="1800" dirty="0"/>
                        <a:t> (%)</a:t>
                      </a:r>
                    </a:p>
                  </a:txBody>
                  <a:tcPr marT="45725" marB="45725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Precision</a:t>
                      </a:r>
                    </a:p>
                    <a:p>
                      <a:r>
                        <a:rPr lang="it-IT" sz="1800" dirty="0"/>
                        <a:t>(%)</a:t>
                      </a:r>
                    </a:p>
                  </a:txBody>
                  <a:tcPr marT="45725" marB="45725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Recall (%)</a:t>
                      </a:r>
                    </a:p>
                  </a:txBody>
                  <a:tcPr marT="45725" marB="45725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F1-Score (%)</a:t>
                      </a:r>
                    </a:p>
                  </a:txBody>
                  <a:tcPr marT="45725" marB="45725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476">
                <a:tc>
                  <a:txBody>
                    <a:bodyPr/>
                    <a:lstStyle/>
                    <a:p>
                      <a:r>
                        <a:rPr lang="it-IT" sz="1800"/>
                        <a:t>K-</a:t>
                      </a:r>
                      <a:r>
                        <a:rPr lang="it-IT" sz="1800" err="1"/>
                        <a:t>means</a:t>
                      </a:r>
                      <a:endParaRPr lang="it-IT" sz="1800"/>
                    </a:p>
                  </a:txBody>
                  <a:tcPr marT="45725" marB="45725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97.03 [84.07]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94.50 [78.26]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100 [94.97]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97.17 [85.81]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476">
                <a:tc>
                  <a:txBody>
                    <a:bodyPr/>
                    <a:lstStyle/>
                    <a:p>
                      <a:r>
                        <a:rPr lang="it-IT" sz="1800"/>
                        <a:t>RF (0.25)</a:t>
                      </a:r>
                    </a:p>
                  </a:txBody>
                  <a:tcPr marT="45725" marB="45725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57.18 [93.30]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54.14 [88.28]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100 [100]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70.00 [93.78]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476">
                <a:tc>
                  <a:txBody>
                    <a:bodyPr/>
                    <a:lstStyle/>
                    <a:p>
                      <a:r>
                        <a:rPr lang="it-IT" sz="1800"/>
                        <a:t>RF (0.50)</a:t>
                      </a:r>
                    </a:p>
                  </a:txBody>
                  <a:tcPr marT="45725" marB="45725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86.21 [99.91]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78.46 [99.83]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100 [100]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88.46 [99.91]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476">
                <a:tc>
                  <a:txBody>
                    <a:bodyPr/>
                    <a:lstStyle/>
                    <a:p>
                      <a:r>
                        <a:rPr lang="it-IT" sz="1800" dirty="0"/>
                        <a:t>CNN</a:t>
                      </a:r>
                    </a:p>
                  </a:txBody>
                  <a:tcPr marT="45725" marB="45725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98.82 [99.60]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97.72 [100]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100 [99.22]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98.85 [99.60]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Immagine 2" descr="Immagine che contiene diagramma, schermata, cerchio, Carattere&#10;&#10;Descrizione generata automaticamente">
            <a:extLst>
              <a:ext uri="{FF2B5EF4-FFF2-40B4-BE49-F238E27FC236}">
                <a16:creationId xmlns:a16="http://schemas.microsoft.com/office/drawing/2014/main" id="{36685130-8D5D-B294-F8DD-C792BB3CB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460" y="2114550"/>
            <a:ext cx="525908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236E55C-B10F-E1F7-921E-52196CC59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74800"/>
            <a:ext cx="7772400" cy="50165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pPr>
              <a:defRPr/>
            </a:pPr>
            <a:r>
              <a:rPr lang="it-IT" altLang="it-IT" sz="2400" kern="0">
                <a:solidFill>
                  <a:schemeClr val="bg2"/>
                </a:solidFill>
                <a:latin typeface="Helvetica" pitchFamily="34" charset="0"/>
              </a:rPr>
              <a:t>Il contesto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3B48C3AB-1934-526F-5701-65D9B879C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46300"/>
            <a:ext cx="7772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2"/>
              </a:buBlip>
              <a:defRPr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2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2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2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2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2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2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0" indent="0">
              <a:buFont typeface="Monotype Sorts" pitchFamily="2" charset="2"/>
              <a:buNone/>
              <a:defRPr/>
            </a:pPr>
            <a:endParaRPr lang="it-IT" altLang="it-IT" dirty="0"/>
          </a:p>
          <a:p>
            <a:pPr>
              <a:defRPr/>
            </a:pPr>
            <a:r>
              <a:rPr lang="it-IT" altLang="it-IT" b="0" dirty="0"/>
              <a:t>Lo sviluppo delle infrastrutture IoT, oltre a portare molti vantaggi, comporta</a:t>
            </a:r>
            <a:r>
              <a:rPr lang="it-IT" altLang="it-IT" dirty="0"/>
              <a:t> nuove sfide </a:t>
            </a:r>
            <a:r>
              <a:rPr lang="it-IT" altLang="it-IT" b="0" dirty="0"/>
              <a:t>per la</a:t>
            </a:r>
            <a:r>
              <a:rPr lang="it-IT" altLang="it-IT" dirty="0"/>
              <a:t> sicurezza informatica. </a:t>
            </a:r>
            <a:r>
              <a:rPr lang="it-IT" altLang="it-IT" b="0" dirty="0"/>
              <a:t>Questi contesti, infatti, sono spesso bersaglio di diversi attacchi tra cui i </a:t>
            </a:r>
            <a:r>
              <a:rPr lang="it-IT" altLang="it-IT" dirty="0">
                <a:solidFill>
                  <a:srgbClr val="FF0000"/>
                </a:solidFill>
              </a:rPr>
              <a:t>Distributed </a:t>
            </a:r>
            <a:r>
              <a:rPr lang="it-IT" altLang="it-IT" dirty="0" err="1">
                <a:solidFill>
                  <a:srgbClr val="FF0000"/>
                </a:solidFill>
              </a:rPr>
              <a:t>Denial</a:t>
            </a:r>
            <a:r>
              <a:rPr lang="it-IT" altLang="it-IT" dirty="0">
                <a:solidFill>
                  <a:srgbClr val="FF0000"/>
                </a:solidFill>
              </a:rPr>
              <a:t> of Service </a:t>
            </a:r>
            <a:r>
              <a:rPr lang="it-IT" altLang="it-IT" b="0" dirty="0"/>
              <a:t>(</a:t>
            </a:r>
            <a:r>
              <a:rPr lang="it-IT" altLang="it-IT" dirty="0" err="1">
                <a:solidFill>
                  <a:srgbClr val="FF0000"/>
                </a:solidFill>
              </a:rPr>
              <a:t>DDoS</a:t>
            </a:r>
            <a:r>
              <a:rPr lang="it-IT" altLang="it-IT" b="0" dirty="0"/>
              <a:t>)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it-IT" altLang="it-IT" dirty="0"/>
          </a:p>
          <a:p>
            <a:pPr marL="0" indent="0">
              <a:buFont typeface="Monotype Sorts" pitchFamily="2" charset="2"/>
              <a:buNone/>
              <a:defRPr/>
            </a:pPr>
            <a:r>
              <a:rPr lang="it-IT" altLang="it-IT" b="0" dirty="0"/>
              <a:t>Assumono un ruolo fondamentale gli </a:t>
            </a:r>
            <a:r>
              <a:rPr lang="it-IT" altLang="it-IT" dirty="0" err="1"/>
              <a:t>Intrusion</a:t>
            </a:r>
            <a:r>
              <a:rPr lang="it-IT" altLang="it-IT" dirty="0"/>
              <a:t> </a:t>
            </a:r>
            <a:r>
              <a:rPr lang="it-IT" altLang="it-IT" dirty="0" err="1"/>
              <a:t>Detection</a:t>
            </a:r>
            <a:r>
              <a:rPr lang="it-IT" altLang="it-IT" dirty="0"/>
              <a:t> Systems </a:t>
            </a:r>
            <a:r>
              <a:rPr lang="it-IT" altLang="it-IT" b="0" dirty="0"/>
              <a:t>(</a:t>
            </a:r>
            <a:r>
              <a:rPr lang="it-IT" altLang="it-IT" dirty="0">
                <a:solidFill>
                  <a:srgbClr val="FF0000"/>
                </a:solidFill>
              </a:rPr>
              <a:t>IDS</a:t>
            </a:r>
            <a:r>
              <a:rPr lang="it-IT" altLang="it-IT" b="0" dirty="0"/>
              <a:t>).</a:t>
            </a:r>
          </a:p>
          <a:p>
            <a:pPr>
              <a:defRPr/>
            </a:pPr>
            <a:r>
              <a:rPr lang="it-IT" altLang="it-IT" b="0" i="1" dirty="0"/>
              <a:t>Classificazione degli attacchi</a:t>
            </a:r>
          </a:p>
          <a:p>
            <a:pPr>
              <a:defRPr/>
            </a:pPr>
            <a:r>
              <a:rPr lang="it-IT" altLang="it-IT" b="0" i="1" dirty="0" err="1"/>
              <a:t>Anomaly</a:t>
            </a:r>
            <a:r>
              <a:rPr lang="it-IT" altLang="it-IT" b="0" i="1" dirty="0"/>
              <a:t> / Signature </a:t>
            </a:r>
            <a:r>
              <a:rPr lang="it-IT" altLang="it-IT" b="0" i="1" dirty="0" err="1"/>
              <a:t>Based</a:t>
            </a:r>
            <a:endParaRPr lang="it-IT" altLang="it-IT" b="0" i="1" dirty="0"/>
          </a:p>
          <a:p>
            <a:pPr>
              <a:defRPr/>
            </a:pPr>
            <a:r>
              <a:rPr lang="it-IT" altLang="it-IT" b="0" i="1" dirty="0"/>
              <a:t>Posizionabili in vari punti dell’infrastruttura</a:t>
            </a:r>
          </a:p>
          <a:p>
            <a:pPr>
              <a:defRPr/>
            </a:pPr>
            <a:endParaRPr lang="it-IT" altLang="it-IT" dirty="0"/>
          </a:p>
          <a:p>
            <a:pPr marL="0" indent="0">
              <a:buNone/>
              <a:defRPr/>
            </a:pPr>
            <a:endParaRPr lang="it-IT" altLang="it-IT" dirty="0"/>
          </a:p>
          <a:p>
            <a:pPr marL="0" indent="0">
              <a:buFont typeface="Monotype Sorts" pitchFamily="2" charset="2"/>
              <a:buNone/>
              <a:defRPr/>
            </a:pPr>
            <a:endParaRPr lang="it-IT" altLang="it-IT" dirty="0"/>
          </a:p>
          <a:p>
            <a:pPr marL="0" indent="0">
              <a:buFont typeface="Monotype Sorts" pitchFamily="2" charset="2"/>
              <a:buNone/>
              <a:defRPr/>
            </a:pPr>
            <a:endParaRPr lang="it-IT" altLang="it-IT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3" name="Rectangle 5">
            <a:extLst>
              <a:ext uri="{FF2B5EF4-FFF2-40B4-BE49-F238E27FC236}">
                <a16:creationId xmlns:a16="http://schemas.microsoft.com/office/drawing/2014/main" id="{A78FA9F6-0BA6-3F43-2582-E5B28E41F6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574800"/>
            <a:ext cx="7772400" cy="5016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z="2400">
                <a:solidFill>
                  <a:schemeClr val="bg2"/>
                </a:solidFill>
                <a:latin typeface="Helvetica" pitchFamily="34" charset="0"/>
              </a:rPr>
              <a:t>Dataset5 </a:t>
            </a:r>
            <a:r>
              <a:rPr lang="it-IT" altLang="it-IT" sz="2400" err="1">
                <a:solidFill>
                  <a:schemeClr val="bg2"/>
                </a:solidFill>
                <a:latin typeface="Helvetica" pitchFamily="34" charset="0"/>
              </a:rPr>
              <a:t>Ton_Only</a:t>
            </a:r>
            <a:endParaRPr lang="it-IT" altLang="it-IT" sz="2400">
              <a:solidFill>
                <a:schemeClr val="bg2"/>
              </a:solidFill>
              <a:latin typeface="Helvetica" pitchFamily="34" charset="0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1AC8618-065B-A678-A0DD-C50D195B9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723705"/>
              </p:ext>
            </p:extLst>
          </p:nvPr>
        </p:nvGraphicFramePr>
        <p:xfrm>
          <a:off x="587375" y="3619500"/>
          <a:ext cx="7772400" cy="303537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44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997"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T="45714" marB="4571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Accuracy</a:t>
                      </a:r>
                      <a:r>
                        <a:rPr lang="it-IT" sz="1800" dirty="0"/>
                        <a:t> (%)</a:t>
                      </a:r>
                    </a:p>
                  </a:txBody>
                  <a:tcPr marT="45714" marB="4571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Precision</a:t>
                      </a:r>
                    </a:p>
                    <a:p>
                      <a:r>
                        <a:rPr lang="it-IT" sz="1800" dirty="0"/>
                        <a:t>(%)</a:t>
                      </a:r>
                    </a:p>
                  </a:txBody>
                  <a:tcPr marT="45714" marB="4571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Recall (%)</a:t>
                      </a:r>
                    </a:p>
                  </a:txBody>
                  <a:tcPr marT="45714" marB="4571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F1-Score (%)</a:t>
                      </a:r>
                    </a:p>
                  </a:txBody>
                  <a:tcPr marT="45714" marB="4571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826">
                <a:tc>
                  <a:txBody>
                    <a:bodyPr/>
                    <a:lstStyle/>
                    <a:p>
                      <a:r>
                        <a:rPr lang="it-IT" sz="1800"/>
                        <a:t>K-</a:t>
                      </a:r>
                      <a:r>
                        <a:rPr lang="it-IT" sz="1800" err="1"/>
                        <a:t>means</a:t>
                      </a:r>
                      <a:endParaRPr lang="it-IT" sz="1800"/>
                    </a:p>
                  </a:txBody>
                  <a:tcPr marT="45714" marB="4571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97.85 [86.31]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96.03 [86.42]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99.92 [94.48]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97.94 [90.27]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826">
                <a:tc>
                  <a:txBody>
                    <a:bodyPr/>
                    <a:lstStyle/>
                    <a:p>
                      <a:r>
                        <a:rPr lang="it-IT" sz="1800"/>
                        <a:t>RF (0.25)</a:t>
                      </a:r>
                    </a:p>
                  </a:txBody>
                  <a:tcPr marT="45714" marB="4571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52.28 [76.48]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51.50 [74.04]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100 [100]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67.99 [85.08]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826">
                <a:tc>
                  <a:txBody>
                    <a:bodyPr/>
                    <a:lstStyle/>
                    <a:p>
                      <a:r>
                        <a:rPr lang="it-IT" sz="1800"/>
                        <a:t>RF (0.50)</a:t>
                      </a:r>
                    </a:p>
                  </a:txBody>
                  <a:tcPr marT="45714" marB="4571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99.90 [99.99]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99.92 [99.99]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100 [100]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99.91 [99.99]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826">
                <a:tc>
                  <a:txBody>
                    <a:bodyPr/>
                    <a:lstStyle/>
                    <a:p>
                      <a:r>
                        <a:rPr lang="it-IT" sz="1800" dirty="0"/>
                        <a:t>CNN</a:t>
                      </a:r>
                    </a:p>
                  </a:txBody>
                  <a:tcPr marT="45714" marB="45714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98.50 [96.96]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98.25 [99.96]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99.85 [95.50]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98.92 [97.68]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8472" name="Immagine 3" descr="Immagine che contiene diagramma, schermata, cerchio, linea&#10;&#10;Descrizione generata automaticamente">
            <a:extLst>
              <a:ext uri="{FF2B5EF4-FFF2-40B4-BE49-F238E27FC236}">
                <a16:creationId xmlns:a16="http://schemas.microsoft.com/office/drawing/2014/main" id="{0CB1E34D-598A-AC88-8BE0-7A8857897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1958975"/>
            <a:ext cx="49784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1" name="Rectangle 11">
            <a:extLst>
              <a:ext uri="{FF2B5EF4-FFF2-40B4-BE49-F238E27FC236}">
                <a16:creationId xmlns:a16="http://schemas.microsoft.com/office/drawing/2014/main" id="{47762D6B-9FF2-EC26-1204-D57A30A3CF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K-Means</a:t>
            </a:r>
            <a:r>
              <a:rPr lang="it-IT" altLang="it-IT" b="0"/>
              <a:t>: Introdurre il simulatore, </a:t>
            </a:r>
            <a:r>
              <a:rPr lang="it-IT" altLang="it-IT" b="0">
                <a:solidFill>
                  <a:srgbClr val="FF0000"/>
                </a:solidFill>
              </a:rPr>
              <a:t>riduce l’</a:t>
            </a:r>
            <a:r>
              <a:rPr lang="it-IT" altLang="it-IT" b="0" err="1">
                <a:solidFill>
                  <a:srgbClr val="FF0000"/>
                </a:solidFill>
              </a:rPr>
              <a:t>overfitting</a:t>
            </a:r>
            <a:r>
              <a:rPr lang="it-IT" altLang="it-IT" b="0">
                <a:solidFill>
                  <a:srgbClr val="FF0000"/>
                </a:solidFill>
              </a:rPr>
              <a:t> </a:t>
            </a:r>
            <a:r>
              <a:rPr lang="it-IT" altLang="it-IT" b="0"/>
              <a:t>complicando le predizioni </a:t>
            </a:r>
            <a:br>
              <a:rPr lang="it-IT" altLang="it-IT" b="0"/>
            </a:br>
            <a:endParaRPr lang="it-IT" altLang="it-IT" b="0"/>
          </a:p>
          <a:p>
            <a:pPr>
              <a:defRPr/>
            </a:pPr>
            <a:r>
              <a:rPr lang="it-IT" altLang="it-IT"/>
              <a:t>RF</a:t>
            </a:r>
            <a:r>
              <a:rPr lang="it-IT" altLang="it-IT" b="0"/>
              <a:t>: Ottime Prestazioni, algoritmo robusto che cattura relazioni complesse </a:t>
            </a:r>
            <a:r>
              <a:rPr lang="it-IT" altLang="it-IT" b="0">
                <a:sym typeface="Wingdings" pitchFamily="2" charset="2"/>
              </a:rPr>
              <a:t> </a:t>
            </a:r>
            <a:r>
              <a:rPr lang="it-IT" altLang="it-IT" b="0">
                <a:solidFill>
                  <a:srgbClr val="FF0000"/>
                </a:solidFill>
                <a:sym typeface="Wingdings" pitchFamily="2" charset="2"/>
              </a:rPr>
              <a:t>beneficia di una generalizzazione </a:t>
            </a:r>
            <a:r>
              <a:rPr lang="it-IT" altLang="it-IT" b="0">
                <a:sym typeface="Wingdings" pitchFamily="2" charset="2"/>
              </a:rPr>
              <a:t>e cattura nuovi pattern di attacco.</a:t>
            </a:r>
            <a:br>
              <a:rPr lang="it-IT" altLang="it-IT" b="0">
                <a:sym typeface="Wingdings" pitchFamily="2" charset="2"/>
              </a:rPr>
            </a:br>
            <a:endParaRPr lang="it-IT" altLang="it-IT" b="0"/>
          </a:p>
          <a:p>
            <a:pPr>
              <a:defRPr/>
            </a:pPr>
            <a:r>
              <a:rPr lang="it-IT" altLang="it-IT"/>
              <a:t>CNN</a:t>
            </a:r>
            <a:r>
              <a:rPr lang="it-IT" altLang="it-IT" b="0"/>
              <a:t>: Le reti neurali  dipendono molto di più della distribuzione e complessità dei dati di addestramento. In alcuni casi il simulatore potrebbe fornire dati aggiuntivi, in altri casi potrebbe essere utile per generare traffico e ridurre l’</a:t>
            </a:r>
            <a:r>
              <a:rPr lang="it-IT" altLang="it-IT" b="0" err="1"/>
              <a:t>overfitting</a:t>
            </a:r>
            <a:r>
              <a:rPr lang="it-IT" altLang="it-IT" b="0"/>
              <a:t> (Dataset 3).</a:t>
            </a:r>
            <a:br>
              <a:rPr lang="it-IT" altLang="it-IT" b="0"/>
            </a:br>
            <a:endParaRPr lang="it-IT" altLang="it-IT" b="0"/>
          </a:p>
          <a:p>
            <a:pPr>
              <a:defRPr/>
            </a:pPr>
            <a:r>
              <a:rPr lang="it-IT" altLang="it-IT" b="0"/>
              <a:t>Con questa tipologia di algoritmi è necessario non sbilanciare troppo il dataset ed individuare il giusto </a:t>
            </a:r>
            <a:r>
              <a:rPr lang="it-IT" altLang="it-IT" b="0">
                <a:solidFill>
                  <a:srgbClr val="FF0000"/>
                </a:solidFill>
              </a:rPr>
              <a:t>trade-off</a:t>
            </a:r>
            <a:r>
              <a:rPr lang="it-IT" altLang="it-IT" b="0"/>
              <a:t>. 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6F750639-5507-F442-C6A0-0699A1373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74800"/>
            <a:ext cx="7772400" cy="50165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pPr>
              <a:defRPr/>
            </a:pPr>
            <a:r>
              <a:rPr lang="it-IT" altLang="it-IT" sz="2400" kern="0">
                <a:solidFill>
                  <a:schemeClr val="bg2"/>
                </a:solidFill>
                <a:latin typeface="Helvetica" pitchFamily="34" charset="0"/>
              </a:rPr>
              <a:t>Considerazioni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D7665E0-F159-E1EE-D448-C104CD152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178175"/>
            <a:ext cx="7772400" cy="50165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pPr>
              <a:defRPr/>
            </a:pPr>
            <a:r>
              <a:rPr lang="it-IT" altLang="it-IT" sz="3200" kern="0">
                <a:solidFill>
                  <a:schemeClr val="bg2"/>
                </a:solidFill>
                <a:latin typeface="Helvetica" pitchFamily="34" charset="0"/>
              </a:rPr>
              <a:t>Grazie per l’attenzione !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7DA57F7-01C4-E906-9768-57DEAD07E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74800"/>
            <a:ext cx="7772400" cy="50165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pPr>
              <a:defRPr/>
            </a:pPr>
            <a:r>
              <a:rPr lang="it-IT" altLang="it-IT" sz="2400" kern="0" dirty="0">
                <a:solidFill>
                  <a:schemeClr val="bg2"/>
                </a:solidFill>
                <a:latin typeface="Helvetica" pitchFamily="34" charset="0"/>
              </a:rPr>
              <a:t>Le sfide nell’addestramento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D009E17A-EF99-8057-2264-EDDFB85F3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46300"/>
            <a:ext cx="7772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2"/>
              </a:buBlip>
              <a:defRPr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2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2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2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2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2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2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>
              <a:defRPr/>
            </a:pPr>
            <a:r>
              <a:rPr lang="it-IT" altLang="it-IT" b="0" dirty="0"/>
              <a:t>Mancanza di </a:t>
            </a:r>
            <a:r>
              <a:rPr lang="it-IT" altLang="it-IT" dirty="0"/>
              <a:t>dataset</a:t>
            </a:r>
            <a:r>
              <a:rPr lang="it-IT" altLang="it-IT" b="0" dirty="0"/>
              <a:t> bilanciati e realistici</a:t>
            </a:r>
          </a:p>
          <a:p>
            <a:pPr>
              <a:defRPr/>
            </a:pPr>
            <a:r>
              <a:rPr lang="it-IT" altLang="it-IT" b="0" dirty="0"/>
              <a:t>Difficoltà nel riconoscere nuovi tipi di attacchi </a:t>
            </a:r>
            <a:r>
              <a:rPr lang="it-IT" altLang="it-IT" b="0" dirty="0">
                <a:solidFill>
                  <a:srgbClr val="FF0000"/>
                </a:solidFill>
              </a:rPr>
              <a:t>(zero-day)</a:t>
            </a:r>
          </a:p>
          <a:p>
            <a:pPr>
              <a:defRPr/>
            </a:pPr>
            <a:r>
              <a:rPr lang="it-IT" altLang="it-IT" b="0" dirty="0"/>
              <a:t>Necessità di </a:t>
            </a:r>
            <a:r>
              <a:rPr lang="it-IT" altLang="it-IT" dirty="0"/>
              <a:t>bilanciare</a:t>
            </a:r>
            <a:r>
              <a:rPr lang="it-IT" altLang="it-IT" b="0" dirty="0"/>
              <a:t> falsi positivi e falsi negativi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it-IT" altLang="it-IT" b="0" dirty="0">
              <a:solidFill>
                <a:srgbClr val="FF0000"/>
              </a:solidFill>
            </a:endParaRPr>
          </a:p>
          <a:p>
            <a:pPr marL="0" indent="0">
              <a:buFont typeface="Monotype Sorts" pitchFamily="2" charset="2"/>
              <a:buNone/>
              <a:defRPr/>
            </a:pPr>
            <a:endParaRPr lang="it-IT" altLang="it-IT" dirty="0">
              <a:solidFill>
                <a:srgbClr val="FF0000"/>
              </a:solidFill>
            </a:endParaRPr>
          </a:p>
          <a:p>
            <a:pPr marL="0" indent="0">
              <a:buFont typeface="Monotype Sorts" pitchFamily="2" charset="2"/>
              <a:buNone/>
              <a:defRPr/>
            </a:pPr>
            <a:endParaRPr lang="it-IT" altLang="it-IT" dirty="0">
              <a:solidFill>
                <a:srgbClr val="FF0000"/>
              </a:solidFill>
            </a:endParaRPr>
          </a:p>
          <a:p>
            <a:pPr marL="0" indent="0">
              <a:buFont typeface="Monotype Sorts" pitchFamily="2" charset="2"/>
              <a:buNone/>
              <a:defRPr/>
            </a:pPr>
            <a:r>
              <a:rPr lang="it-IT" altLang="it-IT" dirty="0">
                <a:solidFill>
                  <a:srgbClr val="FF0000"/>
                </a:solidFill>
              </a:rPr>
              <a:t>Soluzione Proposta: </a:t>
            </a:r>
            <a:r>
              <a:rPr lang="it-IT" altLang="it-IT" b="0" dirty="0"/>
              <a:t>Utilizzare la tecnica di</a:t>
            </a:r>
            <a:r>
              <a:rPr lang="it-IT" altLang="it-IT" dirty="0"/>
              <a:t> Data </a:t>
            </a:r>
            <a:r>
              <a:rPr lang="it-IT" altLang="it-IT" dirty="0" err="1"/>
              <a:t>Augmentation</a:t>
            </a:r>
            <a:r>
              <a:rPr lang="it-IT" altLang="it-IT" dirty="0"/>
              <a:t> </a:t>
            </a:r>
            <a:r>
              <a:rPr lang="it-IT" altLang="it-IT" b="0" dirty="0"/>
              <a:t>con il supporto del simulatore</a:t>
            </a:r>
            <a:r>
              <a:rPr lang="it-IT" altLang="it-IT" dirty="0"/>
              <a:t> </a:t>
            </a:r>
            <a:r>
              <a:rPr lang="it-IT" altLang="it-IT" dirty="0" err="1"/>
              <a:t>DDoShield</a:t>
            </a:r>
            <a:r>
              <a:rPr lang="it-IT" altLang="it-IT" dirty="0"/>
              <a:t>-IoT </a:t>
            </a:r>
            <a:r>
              <a:rPr lang="it-IT" altLang="it-IT" b="0" dirty="0"/>
              <a:t>per arricchire i dataset e migliorare le prestazioni.</a:t>
            </a:r>
            <a:endParaRPr lang="it-IT" altLang="it-IT" b="0" dirty="0">
              <a:solidFill>
                <a:srgbClr val="FF0000"/>
              </a:solidFill>
            </a:endParaRPr>
          </a:p>
          <a:p>
            <a:pPr>
              <a:defRPr/>
            </a:pPr>
            <a:endParaRPr lang="it-IT" altLang="it-IT" dirty="0"/>
          </a:p>
          <a:p>
            <a:pPr marL="0" indent="0">
              <a:buFont typeface="Monotype Sorts" pitchFamily="2" charset="2"/>
              <a:buNone/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 marL="0" indent="0">
              <a:buFont typeface="Monotype Sorts" pitchFamily="2" charset="2"/>
              <a:buNone/>
              <a:defRPr/>
            </a:pPr>
            <a:endParaRPr lang="it-IT" altLang="it-IT" dirty="0"/>
          </a:p>
          <a:p>
            <a:pPr marL="0" indent="0">
              <a:buFont typeface="Monotype Sorts" pitchFamily="2" charset="2"/>
              <a:buNone/>
              <a:defRPr/>
            </a:pPr>
            <a:endParaRPr lang="it-IT" altLang="it-IT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9FA878-41AC-1182-4950-184A7E145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FTP, RTMP, HTTP e Mirai Botnet per il traffico </a:t>
            </a:r>
            <a:r>
              <a:rPr lang="en-US" b="0" dirty="0" err="1"/>
              <a:t>malevolo</a:t>
            </a:r>
            <a:r>
              <a:rPr lang="en-US" b="0" dirty="0"/>
              <a:t> 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BEF9B97C-C2D1-2CD8-37BD-9D38ED7FE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74800"/>
            <a:ext cx="7772400" cy="50165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pPr>
              <a:defRPr/>
            </a:pPr>
            <a:r>
              <a:rPr lang="it-IT" altLang="it-IT" sz="2400" kern="0" dirty="0" err="1">
                <a:solidFill>
                  <a:schemeClr val="bg2"/>
                </a:solidFill>
                <a:latin typeface="Helvetica" pitchFamily="34" charset="0"/>
              </a:rPr>
              <a:t>DDoShield</a:t>
            </a:r>
            <a:r>
              <a:rPr lang="it-IT" altLang="it-IT" sz="2400" kern="0" dirty="0">
                <a:solidFill>
                  <a:schemeClr val="bg2"/>
                </a:solidFill>
                <a:latin typeface="Helvetica" pitchFamily="34" charset="0"/>
              </a:rPr>
              <a:t>-IoT</a:t>
            </a:r>
          </a:p>
        </p:txBody>
      </p:sp>
      <p:pic>
        <p:nvPicPr>
          <p:cNvPr id="5" name="Immagine 4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7BA7F9A7-AA1F-7046-2FFF-37529C1FF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4" y="2792968"/>
            <a:ext cx="7282832" cy="360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5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228C8B-3251-0FA0-B372-900363A97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Telemetry: </a:t>
            </a:r>
            <a:r>
              <a:rPr lang="en-US" b="0" dirty="0">
                <a:solidFill>
                  <a:schemeClr val="accent3">
                    <a:lumMod val="10000"/>
                  </a:schemeClr>
                </a:solidFill>
              </a:rPr>
              <a:t>Dati </a:t>
            </a:r>
            <a:r>
              <a:rPr lang="en-US" b="0" dirty="0" err="1">
                <a:solidFill>
                  <a:schemeClr val="accent3">
                    <a:lumMod val="10000"/>
                  </a:schemeClr>
                </a:solidFill>
              </a:rPr>
              <a:t>estratti</a:t>
            </a:r>
            <a:r>
              <a:rPr lang="en-US" b="0" dirty="0">
                <a:solidFill>
                  <a:schemeClr val="accent3">
                    <a:lumMod val="10000"/>
                  </a:schemeClr>
                </a:solidFill>
              </a:rPr>
              <a:t> </a:t>
            </a:r>
            <a:r>
              <a:rPr lang="en-US" b="0" dirty="0" err="1">
                <a:solidFill>
                  <a:schemeClr val="accent3">
                    <a:lumMod val="10000"/>
                  </a:schemeClr>
                </a:solidFill>
              </a:rPr>
              <a:t>dai</a:t>
            </a:r>
            <a:r>
              <a:rPr lang="en-US" b="0" dirty="0">
                <a:solidFill>
                  <a:schemeClr val="accent3">
                    <a:lumMod val="10000"/>
                  </a:schemeClr>
                </a:solidFill>
              </a:rPr>
              <a:t> </a:t>
            </a:r>
            <a:r>
              <a:rPr lang="en-US" b="0" dirty="0" err="1">
                <a:solidFill>
                  <a:schemeClr val="accent3">
                    <a:lumMod val="10000"/>
                  </a:schemeClr>
                </a:solidFill>
              </a:rPr>
              <a:t>sensori</a:t>
            </a:r>
            <a:r>
              <a:rPr lang="en-US" b="0" dirty="0">
                <a:solidFill>
                  <a:schemeClr val="accent3">
                    <a:lumMod val="10000"/>
                  </a:schemeClr>
                </a:solidFill>
              </a:rPr>
              <a:t> IoT</a:t>
            </a:r>
            <a:br>
              <a:rPr lang="en-US" b="0" dirty="0">
                <a:solidFill>
                  <a:schemeClr val="accent3">
                    <a:lumMod val="10000"/>
                  </a:schemeClr>
                </a:solidFill>
              </a:rPr>
            </a:br>
            <a:endParaRPr lang="en-US" b="0" dirty="0">
              <a:solidFill>
                <a:schemeClr val="accent3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Operating Systems: </a:t>
            </a:r>
            <a:r>
              <a:rPr lang="en-US" b="0" dirty="0" err="1">
                <a:solidFill>
                  <a:schemeClr val="accent3">
                    <a:lumMod val="10000"/>
                  </a:schemeClr>
                </a:solidFill>
              </a:rPr>
              <a:t>Sistemi</a:t>
            </a:r>
            <a:r>
              <a:rPr lang="en-US" b="0" dirty="0">
                <a:solidFill>
                  <a:schemeClr val="accent3">
                    <a:lumMod val="10000"/>
                  </a:schemeClr>
                </a:solidFill>
              </a:rPr>
              <a:t> </a:t>
            </a:r>
            <a:r>
              <a:rPr lang="en-US" b="0" dirty="0" err="1">
                <a:solidFill>
                  <a:schemeClr val="accent3">
                    <a:lumMod val="10000"/>
                  </a:schemeClr>
                </a:solidFill>
              </a:rPr>
              <a:t>Operativi</a:t>
            </a:r>
            <a:r>
              <a:rPr lang="en-US" b="0" dirty="0">
                <a:solidFill>
                  <a:schemeClr val="accent3">
                    <a:lumMod val="10000"/>
                  </a:schemeClr>
                </a:solidFill>
              </a:rPr>
              <a:t> Windows e Linux</a:t>
            </a:r>
            <a:br>
              <a:rPr lang="en-US" b="0" dirty="0">
                <a:solidFill>
                  <a:schemeClr val="accent3">
                    <a:lumMod val="10000"/>
                  </a:schemeClr>
                </a:solidFill>
              </a:rPr>
            </a:br>
            <a:endParaRPr lang="en-US" b="0" dirty="0">
              <a:solidFill>
                <a:schemeClr val="accent3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Network</a:t>
            </a:r>
            <a:r>
              <a:rPr lang="en-US" dirty="0">
                <a:solidFill>
                  <a:schemeClr val="accent3">
                    <a:lumMod val="10000"/>
                  </a:schemeClr>
                </a:solidFill>
              </a:rPr>
              <a:t>: </a:t>
            </a:r>
            <a:r>
              <a:rPr lang="en-US" b="0" dirty="0">
                <a:solidFill>
                  <a:schemeClr val="accent3">
                    <a:lumMod val="10000"/>
                  </a:schemeClr>
                </a:solidFill>
              </a:rPr>
              <a:t>Dati </a:t>
            </a:r>
            <a:r>
              <a:rPr lang="en-US" b="0" dirty="0" err="1">
                <a:solidFill>
                  <a:schemeClr val="accent3">
                    <a:lumMod val="10000"/>
                  </a:schemeClr>
                </a:solidFill>
              </a:rPr>
              <a:t>estratti</a:t>
            </a:r>
            <a:r>
              <a:rPr lang="en-US" b="0" dirty="0">
                <a:solidFill>
                  <a:schemeClr val="accent3">
                    <a:lumMod val="10000"/>
                  </a:schemeClr>
                </a:solidFill>
              </a:rPr>
              <a:t> </a:t>
            </a:r>
            <a:r>
              <a:rPr lang="en-US" b="0" dirty="0" err="1">
                <a:solidFill>
                  <a:schemeClr val="accent3">
                    <a:lumMod val="10000"/>
                  </a:schemeClr>
                </a:solidFill>
              </a:rPr>
              <a:t>dalla</a:t>
            </a:r>
            <a:r>
              <a:rPr lang="en-US" b="0" dirty="0">
                <a:solidFill>
                  <a:schemeClr val="accent3">
                    <a:lumMod val="10000"/>
                  </a:schemeClr>
                </a:solidFill>
              </a:rPr>
              <a:t> rete</a:t>
            </a:r>
          </a:p>
          <a:p>
            <a:pPr marL="0" indent="0">
              <a:buNone/>
            </a:pPr>
            <a:endParaRPr lang="en-US" b="0" dirty="0">
              <a:solidFill>
                <a:schemeClr val="accent3">
                  <a:lumMod val="10000"/>
                </a:schemeClr>
              </a:solidFill>
            </a:endParaRPr>
          </a:p>
          <a:p>
            <a:r>
              <a:rPr lang="en-US" b="0" dirty="0">
                <a:solidFill>
                  <a:schemeClr val="accent3">
                    <a:lumMod val="10000"/>
                  </a:schemeClr>
                </a:solidFill>
              </a:rPr>
              <a:t>Traffico </a:t>
            </a:r>
            <a:r>
              <a:rPr lang="en-US" dirty="0">
                <a:solidFill>
                  <a:schemeClr val="accent3">
                    <a:lumMod val="10000"/>
                  </a:schemeClr>
                </a:solidFill>
              </a:rPr>
              <a:t>Benigno</a:t>
            </a:r>
            <a:r>
              <a:rPr lang="en-US" b="0" dirty="0">
                <a:solidFill>
                  <a:schemeClr val="accent3">
                    <a:lumMod val="10000"/>
                  </a:schemeClr>
                </a:solidFill>
              </a:rPr>
              <a:t> (FTP, HTTP, MQTT...)</a:t>
            </a:r>
          </a:p>
          <a:p>
            <a:endParaRPr lang="en-US" b="0" dirty="0">
              <a:solidFill>
                <a:schemeClr val="accent3">
                  <a:lumMod val="10000"/>
                </a:schemeClr>
              </a:solidFill>
            </a:endParaRPr>
          </a:p>
          <a:p>
            <a:r>
              <a:rPr lang="en-US" b="0" dirty="0">
                <a:solidFill>
                  <a:schemeClr val="accent3">
                    <a:lumMod val="10000"/>
                  </a:schemeClr>
                </a:solidFill>
              </a:rPr>
              <a:t>Traffico </a:t>
            </a:r>
            <a:r>
              <a:rPr lang="en-US" dirty="0" err="1">
                <a:solidFill>
                  <a:schemeClr val="accent3">
                    <a:lumMod val="10000"/>
                  </a:schemeClr>
                </a:solidFill>
              </a:rPr>
              <a:t>Maligno</a:t>
            </a:r>
            <a:r>
              <a:rPr lang="en-US" dirty="0">
                <a:solidFill>
                  <a:schemeClr val="accent3">
                    <a:lumMod val="10000"/>
                  </a:schemeClr>
                </a:solidFill>
              </a:rPr>
              <a:t> </a:t>
            </a:r>
            <a:r>
              <a:rPr lang="en-US" b="0" dirty="0" err="1">
                <a:solidFill>
                  <a:schemeClr val="accent3">
                    <a:lumMod val="10000"/>
                  </a:schemeClr>
                </a:solidFill>
              </a:rPr>
              <a:t>generato</a:t>
            </a:r>
            <a:r>
              <a:rPr lang="en-US" b="0" dirty="0">
                <a:solidFill>
                  <a:schemeClr val="accent3">
                    <a:lumMod val="10000"/>
                  </a:schemeClr>
                </a:solidFill>
              </a:rPr>
              <a:t> da Offensive Systems(Kali Linux)</a:t>
            </a:r>
          </a:p>
          <a:p>
            <a:pPr lvl="1"/>
            <a:r>
              <a:rPr lang="en-US" b="0" dirty="0" err="1">
                <a:solidFill>
                  <a:schemeClr val="accent3">
                    <a:lumMod val="10000"/>
                  </a:schemeClr>
                </a:solidFill>
              </a:rPr>
              <a:t>Nove</a:t>
            </a:r>
            <a:r>
              <a:rPr lang="en-US" b="0" dirty="0">
                <a:solidFill>
                  <a:schemeClr val="accent3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10000"/>
                  </a:schemeClr>
                </a:solidFill>
              </a:rPr>
              <a:t>Famiglie</a:t>
            </a:r>
            <a:r>
              <a:rPr lang="en-US" b="0" dirty="0">
                <a:solidFill>
                  <a:schemeClr val="accent3">
                    <a:lumMod val="10000"/>
                  </a:schemeClr>
                </a:solidFill>
              </a:rPr>
              <a:t> ( DDoS, XSS, Injection, MITM, backdoor…)</a:t>
            </a:r>
            <a:br>
              <a:rPr lang="en-US" dirty="0">
                <a:solidFill>
                  <a:schemeClr val="accent3">
                    <a:lumMod val="10000"/>
                  </a:schemeClr>
                </a:solidFill>
              </a:rPr>
            </a:br>
            <a:br>
              <a:rPr lang="en-US" b="0" dirty="0">
                <a:solidFill>
                  <a:schemeClr val="accent3">
                    <a:lumMod val="10000"/>
                  </a:schemeClr>
                </a:solidFill>
              </a:rPr>
            </a:br>
            <a:endParaRPr lang="en-US" b="0" dirty="0">
              <a:solidFill>
                <a:schemeClr val="accent3">
                  <a:lumMod val="10000"/>
                </a:schemeClr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3FE5445-6B05-AC2D-9998-FC5FFCE0A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74800"/>
            <a:ext cx="7772400" cy="50165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pPr>
              <a:defRPr/>
            </a:pPr>
            <a:r>
              <a:rPr lang="it-IT" altLang="it-IT" sz="2400" kern="0" dirty="0" err="1">
                <a:solidFill>
                  <a:schemeClr val="bg2"/>
                </a:solidFill>
                <a:latin typeface="Helvetica" pitchFamily="34" charset="0"/>
              </a:rPr>
              <a:t>TON_IoT</a:t>
            </a:r>
            <a:r>
              <a:rPr lang="it-IT" altLang="it-IT" sz="2400" kern="0" dirty="0">
                <a:solidFill>
                  <a:schemeClr val="bg2"/>
                </a:solidFill>
                <a:latin typeface="Helvetica" pitchFamily="34" charset="0"/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28086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C8597E-D68B-F2A3-CE13-05FC98955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Tecnica</a:t>
            </a:r>
            <a:r>
              <a:rPr lang="en-US" b="0" dirty="0"/>
              <a:t> </a:t>
            </a:r>
            <a:r>
              <a:rPr lang="en-US" b="0" dirty="0" err="1"/>
              <a:t>usata</a:t>
            </a:r>
            <a:r>
              <a:rPr lang="en-US" b="0" dirty="0"/>
              <a:t> per </a:t>
            </a:r>
            <a:r>
              <a:rPr lang="en-US" dirty="0" err="1"/>
              <a:t>aumentare</a:t>
            </a:r>
            <a:r>
              <a:rPr lang="en-US" b="0" dirty="0"/>
              <a:t> la </a:t>
            </a:r>
            <a:r>
              <a:rPr lang="en-US" b="0" dirty="0" err="1"/>
              <a:t>quantità</a:t>
            </a:r>
            <a:r>
              <a:rPr lang="en-US" b="0" dirty="0"/>
              <a:t> </a:t>
            </a:r>
            <a:r>
              <a:rPr lang="en-US" b="0" dirty="0" err="1"/>
              <a:t>dei</a:t>
            </a:r>
            <a:r>
              <a:rPr lang="en-US" b="0" dirty="0"/>
              <a:t> </a:t>
            </a:r>
            <a:r>
              <a:rPr lang="en-US" b="0" dirty="0" err="1"/>
              <a:t>dati</a:t>
            </a:r>
            <a:r>
              <a:rPr lang="en-US" b="0" dirty="0"/>
              <a:t> di </a:t>
            </a:r>
            <a:r>
              <a:rPr lang="en-US" b="0" dirty="0" err="1"/>
              <a:t>adestramento</a:t>
            </a: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r>
              <a:rPr lang="en-US" b="0" dirty="0" err="1"/>
              <a:t>Utilizzando</a:t>
            </a:r>
            <a:r>
              <a:rPr lang="en-US" b="0" dirty="0"/>
              <a:t> il </a:t>
            </a:r>
            <a:r>
              <a:rPr lang="en-US" b="0" dirty="0" err="1"/>
              <a:t>simulatore</a:t>
            </a:r>
            <a:r>
              <a:rPr lang="en-US" b="0" dirty="0"/>
              <a:t> </a:t>
            </a:r>
            <a:r>
              <a:rPr lang="en-US" b="0" dirty="0" err="1"/>
              <a:t>DDoShield</a:t>
            </a:r>
            <a:r>
              <a:rPr lang="en-US" b="0" dirty="0"/>
              <a:t> </a:t>
            </a:r>
            <a:r>
              <a:rPr lang="en-US" b="0" dirty="0" err="1"/>
              <a:t>possiamo</a:t>
            </a:r>
            <a:r>
              <a:rPr lang="en-US" b="0" dirty="0"/>
              <a:t> </a:t>
            </a:r>
            <a:r>
              <a:rPr lang="en-US" b="0" dirty="0" err="1"/>
              <a:t>generare</a:t>
            </a:r>
            <a:r>
              <a:rPr lang="en-US" b="0" dirty="0"/>
              <a:t> </a:t>
            </a:r>
            <a:r>
              <a:rPr lang="en-US" dirty="0"/>
              <a:t>nuovo</a:t>
            </a:r>
            <a:r>
              <a:rPr lang="en-US" b="0" dirty="0"/>
              <a:t> </a:t>
            </a:r>
            <a:r>
              <a:rPr lang="en-US" dirty="0"/>
              <a:t>traffico</a:t>
            </a:r>
            <a:r>
              <a:rPr lang="en-US" b="0" dirty="0"/>
              <a:t> </a:t>
            </a:r>
          </a:p>
          <a:p>
            <a:endParaRPr lang="en-US" b="0" dirty="0"/>
          </a:p>
          <a:p>
            <a:r>
              <a:rPr lang="en-US" b="0" dirty="0" err="1"/>
              <a:t>Particolarmente</a:t>
            </a:r>
            <a:r>
              <a:rPr lang="en-US" b="0" dirty="0"/>
              <a:t> utile con dataset di </a:t>
            </a:r>
            <a:r>
              <a:rPr lang="en-US" dirty="0" err="1"/>
              <a:t>pochi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b="0" dirty="0"/>
              <a:t>o dataset </a:t>
            </a:r>
            <a:r>
              <a:rPr lang="en-US" dirty="0" err="1"/>
              <a:t>sbilanciati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2F96AF4-BC8F-CB03-EFBA-B35BA2842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74800"/>
            <a:ext cx="7772400" cy="50165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pPr>
              <a:defRPr/>
            </a:pPr>
            <a:r>
              <a:rPr lang="it-IT" altLang="it-IT" sz="2400" kern="0" dirty="0">
                <a:solidFill>
                  <a:schemeClr val="bg2"/>
                </a:solidFill>
                <a:latin typeface="Helvetica" pitchFamily="34" charset="0"/>
              </a:rPr>
              <a:t>Data </a:t>
            </a:r>
            <a:r>
              <a:rPr lang="it-IT" altLang="it-IT" sz="2400" kern="0" dirty="0" err="1">
                <a:solidFill>
                  <a:schemeClr val="bg2"/>
                </a:solidFill>
                <a:latin typeface="Helvetica" pitchFamily="34" charset="0"/>
              </a:rPr>
              <a:t>Augmentation</a:t>
            </a:r>
            <a:endParaRPr lang="it-IT" altLang="it-IT" sz="2400" kern="0" dirty="0">
              <a:solidFill>
                <a:schemeClr val="bg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85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F1F3ED-7255-92D7-E3B6-218B63C44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Un IDS con </a:t>
            </a:r>
            <a:r>
              <a:rPr lang="en-US" b="0" dirty="0" err="1"/>
              <a:t>approccio</a:t>
            </a:r>
            <a:r>
              <a:rPr lang="en-US" b="0" dirty="0"/>
              <a:t> </a:t>
            </a:r>
            <a:r>
              <a:rPr lang="en-US" b="0" dirty="0">
                <a:solidFill>
                  <a:srgbClr val="FF0000"/>
                </a:solidFill>
              </a:rPr>
              <a:t>Anomaly Based </a:t>
            </a:r>
            <a:r>
              <a:rPr lang="en-US" b="0" dirty="0" err="1"/>
              <a:t>identifica</a:t>
            </a:r>
            <a:r>
              <a:rPr lang="en-US" b="0" dirty="0"/>
              <a:t> </a:t>
            </a:r>
            <a:r>
              <a:rPr lang="en-US" b="0" dirty="0" err="1"/>
              <a:t>attività</a:t>
            </a:r>
            <a:r>
              <a:rPr lang="en-US" b="0" dirty="0"/>
              <a:t> </a:t>
            </a:r>
            <a:r>
              <a:rPr lang="en-US" b="0" dirty="0" err="1"/>
              <a:t>che</a:t>
            </a:r>
            <a:r>
              <a:rPr lang="en-US" b="0" dirty="0"/>
              <a:t> </a:t>
            </a:r>
            <a:r>
              <a:rPr lang="en-US" b="0" dirty="0" err="1"/>
              <a:t>si</a:t>
            </a:r>
            <a:r>
              <a:rPr lang="en-US" b="0" dirty="0"/>
              <a:t> </a:t>
            </a:r>
            <a:r>
              <a:rPr lang="en-US" b="0" dirty="0" err="1"/>
              <a:t>discostano</a:t>
            </a:r>
            <a:r>
              <a:rPr lang="en-US" b="0" dirty="0"/>
              <a:t> da un </a:t>
            </a:r>
            <a:r>
              <a:rPr lang="en-US" b="0" dirty="0" err="1"/>
              <a:t>modello</a:t>
            </a:r>
            <a:r>
              <a:rPr lang="en-US" b="0" dirty="0"/>
              <a:t> di </a:t>
            </a:r>
            <a:r>
              <a:rPr lang="en-US" b="0" dirty="0" err="1"/>
              <a:t>comportamento</a:t>
            </a:r>
            <a:r>
              <a:rPr lang="en-US" b="0" dirty="0"/>
              <a:t> “</a:t>
            </a:r>
            <a:r>
              <a:rPr lang="en-US" b="0" dirty="0" err="1"/>
              <a:t>normale</a:t>
            </a:r>
            <a:r>
              <a:rPr lang="en-US" b="0" dirty="0"/>
              <a:t>” </a:t>
            </a:r>
            <a:r>
              <a:rPr lang="en-US" b="0" dirty="0" err="1"/>
              <a:t>predefinito</a:t>
            </a:r>
            <a:r>
              <a:rPr lang="en-US" b="0" dirty="0"/>
              <a:t>.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dirty="0"/>
              <a:t>K-Means: </a:t>
            </a:r>
            <a:r>
              <a:rPr lang="en-US" b="0" dirty="0"/>
              <a:t>Un </a:t>
            </a:r>
            <a:r>
              <a:rPr lang="en-US" b="0" dirty="0" err="1"/>
              <a:t>algoritmo</a:t>
            </a:r>
            <a:r>
              <a:rPr lang="en-US" b="0" dirty="0"/>
              <a:t> di clustering non </a:t>
            </a:r>
            <a:r>
              <a:rPr lang="en-US" b="0" dirty="0" err="1"/>
              <a:t>supervisionato</a:t>
            </a:r>
            <a:r>
              <a:rPr lang="en-US" b="0" dirty="0"/>
              <a:t> </a:t>
            </a:r>
            <a:r>
              <a:rPr lang="en-US" b="0" dirty="0" err="1"/>
              <a:t>che</a:t>
            </a:r>
            <a:r>
              <a:rPr lang="en-US" b="0" dirty="0"/>
              <a:t> </a:t>
            </a:r>
            <a:r>
              <a:rPr lang="en-US" b="0" dirty="0" err="1"/>
              <a:t>raggruppa</a:t>
            </a:r>
            <a:r>
              <a:rPr lang="en-US" b="0" dirty="0"/>
              <a:t> I </a:t>
            </a:r>
            <a:r>
              <a:rPr lang="en-US" b="0" dirty="0" err="1"/>
              <a:t>dati</a:t>
            </a:r>
            <a:r>
              <a:rPr lang="en-US" b="0" dirty="0"/>
              <a:t> in </a:t>
            </a:r>
            <a:r>
              <a:rPr lang="en-US" dirty="0">
                <a:solidFill>
                  <a:srgbClr val="FF0000"/>
                </a:solidFill>
              </a:rPr>
              <a:t>cluster</a:t>
            </a:r>
            <a:r>
              <a:rPr lang="en-US" b="0" dirty="0"/>
              <a:t>, </a:t>
            </a:r>
            <a:r>
              <a:rPr lang="en-US" b="0" dirty="0" err="1"/>
              <a:t>identificando</a:t>
            </a:r>
            <a:r>
              <a:rPr lang="en-US" b="0" dirty="0"/>
              <a:t> le </a:t>
            </a:r>
            <a:r>
              <a:rPr lang="en-US" b="0" dirty="0" err="1"/>
              <a:t>similarità</a:t>
            </a:r>
            <a:r>
              <a:rPr lang="en-US" b="0" dirty="0"/>
              <a:t> </a:t>
            </a:r>
            <a:r>
              <a:rPr lang="en-US" b="0" dirty="0" err="1"/>
              <a:t>tra</a:t>
            </a:r>
            <a:r>
              <a:rPr lang="en-US" b="0" dirty="0"/>
              <a:t> le </a:t>
            </a:r>
            <a:r>
              <a:rPr lang="en-US" b="0" dirty="0" err="1"/>
              <a:t>istanze</a:t>
            </a:r>
            <a:r>
              <a:rPr lang="en-US" b="0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Random Forest (RF): </a:t>
            </a:r>
            <a:r>
              <a:rPr lang="en-US" b="0" dirty="0" err="1"/>
              <a:t>Algoritmo</a:t>
            </a:r>
            <a:r>
              <a:rPr lang="en-US" b="0" dirty="0"/>
              <a:t> di </a:t>
            </a:r>
            <a:r>
              <a:rPr lang="en-US" b="0" dirty="0" err="1"/>
              <a:t>apprendimento</a:t>
            </a:r>
            <a:r>
              <a:rPr lang="en-US" b="0" dirty="0"/>
              <a:t> </a:t>
            </a:r>
            <a:r>
              <a:rPr lang="en-US" b="0" dirty="0" err="1"/>
              <a:t>supervisionato</a:t>
            </a:r>
            <a:r>
              <a:rPr lang="en-US" b="0" dirty="0"/>
              <a:t> </a:t>
            </a:r>
            <a:r>
              <a:rPr lang="en-US" b="0" dirty="0" err="1"/>
              <a:t>basato</a:t>
            </a:r>
            <a:r>
              <a:rPr lang="en-US" b="0" dirty="0"/>
              <a:t> </a:t>
            </a:r>
            <a:r>
              <a:rPr lang="en-US" b="0" dirty="0" err="1"/>
              <a:t>su</a:t>
            </a:r>
            <a:r>
              <a:rPr lang="en-US" b="0" dirty="0"/>
              <a:t> un </a:t>
            </a:r>
            <a:r>
              <a:rPr lang="en-US" b="0" dirty="0" err="1"/>
              <a:t>insieme</a:t>
            </a:r>
            <a:r>
              <a:rPr lang="en-US" b="0" dirty="0"/>
              <a:t> di </a:t>
            </a:r>
            <a:r>
              <a:rPr lang="en-US" b="0" dirty="0" err="1"/>
              <a:t>alberi</a:t>
            </a:r>
            <a:r>
              <a:rPr lang="en-US" b="0" dirty="0"/>
              <a:t> </a:t>
            </a:r>
            <a:r>
              <a:rPr lang="en-US" b="0" dirty="0" err="1"/>
              <a:t>decisionali</a:t>
            </a:r>
            <a:r>
              <a:rPr lang="en-US" b="0" dirty="0"/>
              <a:t>, </a:t>
            </a:r>
            <a:r>
              <a:rPr lang="en-US" b="0" dirty="0" err="1"/>
              <a:t>noto</a:t>
            </a:r>
            <a:r>
              <a:rPr lang="en-US" b="0" dirty="0"/>
              <a:t> per la </a:t>
            </a:r>
            <a:r>
              <a:rPr lang="en-US" b="0" dirty="0" err="1"/>
              <a:t>sua</a:t>
            </a:r>
            <a:r>
              <a:rPr lang="en-US" b="0" dirty="0"/>
              <a:t> </a:t>
            </a:r>
            <a:r>
              <a:rPr lang="en-US" b="0" dirty="0" err="1"/>
              <a:t>robustezza</a:t>
            </a:r>
            <a:r>
              <a:rPr lang="en-US" b="0" dirty="0"/>
              <a:t> e </a:t>
            </a:r>
            <a:r>
              <a:rPr lang="en-US" b="0" dirty="0" err="1"/>
              <a:t>capacità</a:t>
            </a:r>
            <a:r>
              <a:rPr lang="en-US" b="0" dirty="0"/>
              <a:t> di </a:t>
            </a:r>
            <a:r>
              <a:rPr lang="en-US" b="0" dirty="0" err="1"/>
              <a:t>gestire</a:t>
            </a:r>
            <a:r>
              <a:rPr lang="en-US" b="0" dirty="0"/>
              <a:t> </a:t>
            </a:r>
            <a:r>
              <a:rPr lang="en-US" b="0" dirty="0" err="1"/>
              <a:t>dati</a:t>
            </a:r>
            <a:r>
              <a:rPr lang="en-US" b="0" dirty="0"/>
              <a:t> </a:t>
            </a:r>
            <a:r>
              <a:rPr lang="en-US" b="0" dirty="0" err="1"/>
              <a:t>complessi</a:t>
            </a:r>
            <a:r>
              <a:rPr lang="en-US" b="0" dirty="0"/>
              <a:t> e </a:t>
            </a:r>
            <a:r>
              <a:rPr lang="en-US" b="0" dirty="0" err="1"/>
              <a:t>rumorosi</a:t>
            </a:r>
            <a:r>
              <a:rPr lang="en-US" b="0" dirty="0"/>
              <a:t>.</a:t>
            </a:r>
          </a:p>
          <a:p>
            <a:endParaRPr lang="en-US" dirty="0"/>
          </a:p>
          <a:p>
            <a:r>
              <a:rPr lang="en-US" dirty="0" err="1"/>
              <a:t>Convulational</a:t>
            </a:r>
            <a:r>
              <a:rPr lang="en-US" dirty="0"/>
              <a:t> Neural Network (CNN): </a:t>
            </a:r>
            <a:r>
              <a:rPr lang="en-US" b="0" dirty="0" err="1"/>
              <a:t>Reti</a:t>
            </a:r>
            <a:r>
              <a:rPr lang="en-US" b="0" dirty="0"/>
              <a:t> </a:t>
            </a:r>
            <a:r>
              <a:rPr lang="en-US" dirty="0" err="1"/>
              <a:t>neurali</a:t>
            </a:r>
            <a:r>
              <a:rPr lang="en-US" b="0" dirty="0"/>
              <a:t> profonde </a:t>
            </a:r>
            <a:r>
              <a:rPr lang="en-US" b="0" dirty="0" err="1"/>
              <a:t>progettate</a:t>
            </a:r>
            <a:r>
              <a:rPr lang="en-US" b="0" dirty="0"/>
              <a:t> per </a:t>
            </a:r>
            <a:r>
              <a:rPr lang="en-US" b="0" dirty="0" err="1"/>
              <a:t>l'analisi</a:t>
            </a:r>
            <a:r>
              <a:rPr lang="en-US" b="0" dirty="0"/>
              <a:t> di </a:t>
            </a:r>
            <a:r>
              <a:rPr lang="en-US" b="0" dirty="0" err="1"/>
              <a:t>dati</a:t>
            </a:r>
            <a:r>
              <a:rPr lang="en-US" b="0" dirty="0"/>
              <a:t> </a:t>
            </a:r>
            <a:r>
              <a:rPr lang="en-US" b="0" dirty="0" err="1"/>
              <a:t>strutturati</a:t>
            </a:r>
            <a:r>
              <a:rPr lang="en-US" b="0" dirty="0"/>
              <a:t>, come </a:t>
            </a:r>
            <a:r>
              <a:rPr lang="en-US" b="0" dirty="0" err="1"/>
              <a:t>immagini</a:t>
            </a:r>
            <a:r>
              <a:rPr lang="en-US" b="0" dirty="0"/>
              <a:t> e </a:t>
            </a:r>
            <a:r>
              <a:rPr lang="en-US" b="0" dirty="0" err="1"/>
              <a:t>sequenze</a:t>
            </a:r>
            <a:r>
              <a:rPr lang="en-US" b="0" dirty="0"/>
              <a:t> </a:t>
            </a:r>
            <a:r>
              <a:rPr lang="en-US" b="0" dirty="0" err="1"/>
              <a:t>temporali</a:t>
            </a:r>
            <a:endParaRPr lang="en-US" b="0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79DE70E-FE31-849A-CF3E-DAF8347C4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74800"/>
            <a:ext cx="7772400" cy="50165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pPr>
              <a:defRPr/>
            </a:pPr>
            <a:r>
              <a:rPr lang="it-IT" altLang="it-IT" sz="2400" kern="0" dirty="0">
                <a:solidFill>
                  <a:schemeClr val="bg2"/>
                </a:solidFill>
                <a:latin typeface="Helvetica" pitchFamily="34" charset="0"/>
              </a:rPr>
              <a:t>Algoritmi – </a:t>
            </a:r>
            <a:r>
              <a:rPr lang="it-IT" altLang="it-IT" sz="2400" kern="0" dirty="0" err="1">
                <a:solidFill>
                  <a:schemeClr val="bg2"/>
                </a:solidFill>
                <a:latin typeface="Helvetica" pitchFamily="34" charset="0"/>
              </a:rPr>
              <a:t>Anomaly</a:t>
            </a:r>
            <a:r>
              <a:rPr lang="it-IT" altLang="it-IT" sz="2400" kern="0" dirty="0">
                <a:solidFill>
                  <a:schemeClr val="bg2"/>
                </a:solidFill>
                <a:latin typeface="Helvetica" pitchFamily="34" charset="0"/>
              </a:rPr>
              <a:t> </a:t>
            </a:r>
            <a:r>
              <a:rPr lang="it-IT" altLang="it-IT" sz="2400" kern="0" dirty="0" err="1">
                <a:solidFill>
                  <a:schemeClr val="bg2"/>
                </a:solidFill>
                <a:latin typeface="Helvetica" pitchFamily="34" charset="0"/>
              </a:rPr>
              <a:t>Based</a:t>
            </a:r>
            <a:r>
              <a:rPr lang="it-IT" altLang="it-IT" sz="2400" kern="0" dirty="0">
                <a:solidFill>
                  <a:schemeClr val="bg2"/>
                </a:solidFill>
                <a:latin typeface="Helvetic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317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1B45E-1FC0-2677-4A6C-741DA9BE2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AE4A7D3-6ABF-46AD-29E3-0B2A475AC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74800"/>
            <a:ext cx="7772400" cy="50165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pPr>
              <a:defRPr/>
            </a:pPr>
            <a:r>
              <a:rPr lang="it-IT" altLang="it-IT" sz="2400" kern="0">
                <a:solidFill>
                  <a:schemeClr val="bg2"/>
                </a:solidFill>
                <a:latin typeface="Helvetica" pitchFamily="34" charset="0"/>
              </a:rPr>
              <a:t>Workflow</a:t>
            </a:r>
          </a:p>
        </p:txBody>
      </p:sp>
      <p:pic>
        <p:nvPicPr>
          <p:cNvPr id="5" name="Immagine 4" descr="Immagine che contiene diagramma, Piano, schizzo, Disegno tecnico&#10;&#10;Descrizione generata automaticamente">
            <a:extLst>
              <a:ext uri="{FF2B5EF4-FFF2-40B4-BE49-F238E27FC236}">
                <a16:creationId xmlns:a16="http://schemas.microsoft.com/office/drawing/2014/main" id="{EE305ACB-8C25-0E23-4B8A-9EFC89EFB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51105"/>
            <a:ext cx="7772400" cy="34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7925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294F4-2CFB-E15A-AF97-C6A45DC5A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655A162-C81A-9495-547F-B1C0BD612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74800"/>
            <a:ext cx="7772400" cy="50165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pPr>
              <a:defRPr/>
            </a:pPr>
            <a:r>
              <a:rPr lang="it-IT" altLang="it-IT" sz="2400" kern="0">
                <a:solidFill>
                  <a:schemeClr val="bg2"/>
                </a:solidFill>
                <a:latin typeface="Helvetica" pitchFamily="34" charset="0"/>
              </a:rPr>
              <a:t>Workflow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377AF33-7FF1-80BF-D8C9-7E8B77CF5B88}"/>
              </a:ext>
            </a:extLst>
          </p:cNvPr>
          <p:cNvSpPr txBox="1"/>
          <p:nvPr/>
        </p:nvSpPr>
        <p:spPr>
          <a:xfrm>
            <a:off x="685800" y="2184408"/>
            <a:ext cx="8247185" cy="42473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buClr>
                <a:schemeClr val="bg2"/>
              </a:buClr>
              <a:buFont typeface="+mj-lt"/>
              <a:buAutoNum type="arabicPeriod"/>
              <a:defRPr/>
            </a:pPr>
            <a:r>
              <a:rPr lang="it-IT" altLang="it-IT" b="0" dirty="0">
                <a:solidFill>
                  <a:srgbClr val="FF0000"/>
                </a:solidFill>
                <a:effectLst>
                  <a:outerShdw blurRad="38100" dist="38100" dir="2700000" algn="tr" rotWithShape="0">
                    <a:schemeClr val="accent4">
                      <a:lumMod val="90000"/>
                    </a:schemeClr>
                  </a:outerShdw>
                </a:effectLst>
                <a:latin typeface="+mn-lt"/>
              </a:rPr>
              <a:t>Definizione dei diversi scenari</a:t>
            </a:r>
            <a:r>
              <a:rPr lang="it-IT" altLang="it-IT" b="0" dirty="0">
                <a:effectLst>
                  <a:outerShdw blurRad="38100" dist="38100" dir="2700000" algn="tr" rotWithShape="0">
                    <a:schemeClr val="accent4">
                      <a:lumMod val="90000"/>
                    </a:schemeClr>
                  </a:outerShdw>
                </a:effectLst>
                <a:latin typeface="+mn-lt"/>
              </a:rPr>
              <a:t>: Identificazione dei dataset da generare e delle proporzioni di traffico tra le </a:t>
            </a:r>
            <a:r>
              <a:rPr lang="it-IT" altLang="it-IT" b="0" u="sng" dirty="0">
                <a:effectLst>
                  <a:outerShdw blurRad="38100" dist="38100" dir="2700000" algn="tr" rotWithShape="0">
                    <a:schemeClr val="accent4">
                      <a:lumMod val="90000"/>
                    </a:schemeClr>
                  </a:outerShdw>
                </a:effectLst>
                <a:latin typeface="+mn-lt"/>
              </a:rPr>
              <a:t>sorgenti </a:t>
            </a:r>
            <a:r>
              <a:rPr lang="it-IT" altLang="it-IT" b="0" u="sng" dirty="0" err="1">
                <a:effectLst>
                  <a:outerShdw blurRad="38100" dist="38100" dir="2700000" algn="tr" rotWithShape="0">
                    <a:schemeClr val="accent4">
                      <a:lumMod val="90000"/>
                    </a:schemeClr>
                  </a:outerShdw>
                </a:effectLst>
                <a:latin typeface="+mn-lt"/>
              </a:rPr>
              <a:t>Ton_IoT</a:t>
            </a:r>
            <a:r>
              <a:rPr lang="it-IT" altLang="it-IT" b="0" u="sng" dirty="0">
                <a:effectLst>
                  <a:outerShdw blurRad="38100" dist="38100" dir="2700000" algn="tr" rotWithShape="0">
                    <a:schemeClr val="accent4">
                      <a:lumMod val="90000"/>
                    </a:schemeClr>
                  </a:outerShdw>
                </a:effectLst>
                <a:latin typeface="+mn-lt"/>
              </a:rPr>
              <a:t> e </a:t>
            </a:r>
            <a:r>
              <a:rPr lang="it-IT" altLang="it-IT" b="0" u="sng" dirty="0" err="1">
                <a:effectLst>
                  <a:outerShdw blurRad="38100" dist="38100" dir="2700000" algn="tr" rotWithShape="0">
                    <a:schemeClr val="accent4">
                      <a:lumMod val="90000"/>
                    </a:schemeClr>
                  </a:outerShdw>
                </a:effectLst>
                <a:latin typeface="+mn-lt"/>
              </a:rPr>
              <a:t>DDoShield</a:t>
            </a:r>
            <a:r>
              <a:rPr lang="it-IT" altLang="it-IT" b="0" u="sng" dirty="0">
                <a:effectLst>
                  <a:outerShdw blurRad="38100" dist="38100" dir="2700000" algn="tr" rotWithShape="0">
                    <a:schemeClr val="accent4">
                      <a:lumMod val="90000"/>
                    </a:schemeClr>
                  </a:outerShdw>
                </a:effectLst>
                <a:latin typeface="+mn-lt"/>
              </a:rPr>
              <a:t>.</a:t>
            </a:r>
            <a:br>
              <a:rPr lang="it-IT" altLang="it-IT" b="0" u="sng" dirty="0">
                <a:effectLst>
                  <a:outerShdw blurRad="38100" dist="38100" dir="2700000" algn="tr" rotWithShape="0">
                    <a:schemeClr val="accent4">
                      <a:lumMod val="90000"/>
                    </a:schemeClr>
                  </a:outerShdw>
                </a:effectLst>
                <a:latin typeface="+mn-lt"/>
              </a:rPr>
            </a:br>
            <a:endParaRPr lang="it-IT" altLang="it-IT" b="0" u="sng" dirty="0">
              <a:effectLst>
                <a:outerShdw blurRad="38100" dist="38100" dir="2700000" algn="tr" rotWithShape="0">
                  <a:schemeClr val="accent4">
                    <a:lumMod val="90000"/>
                  </a:schemeClr>
                </a:outerShdw>
              </a:effectLst>
              <a:latin typeface="+mn-lt"/>
            </a:endParaRPr>
          </a:p>
          <a:p>
            <a:pPr>
              <a:buClr>
                <a:schemeClr val="bg2"/>
              </a:buClr>
              <a:buFont typeface="+mj-lt"/>
              <a:buAutoNum type="arabicPeriod"/>
              <a:defRPr/>
            </a:pPr>
            <a:r>
              <a:rPr lang="it-IT" altLang="it-IT" b="0" dirty="0">
                <a:solidFill>
                  <a:srgbClr val="FF0000"/>
                </a:solidFill>
                <a:effectLst>
                  <a:outerShdw blurRad="38100" dist="38100" dir="2700000" algn="tr" rotWithShape="0">
                    <a:schemeClr val="accent4">
                      <a:lumMod val="90000"/>
                    </a:schemeClr>
                  </a:outerShdw>
                </a:effectLst>
                <a:latin typeface="+mn-lt"/>
              </a:rPr>
              <a:t>Raccolta dei dati</a:t>
            </a:r>
            <a:r>
              <a:rPr lang="it-IT" altLang="it-IT" b="0" dirty="0">
                <a:effectLst>
                  <a:outerShdw blurRad="38100" dist="38100" dir="2700000" algn="tr" rotWithShape="0">
                    <a:schemeClr val="accent4">
                      <a:lumMod val="90000"/>
                    </a:schemeClr>
                  </a:outerShdw>
                </a:effectLst>
                <a:latin typeface="+mn-lt"/>
              </a:rPr>
              <a:t>: Creazione dei file .</a:t>
            </a:r>
            <a:r>
              <a:rPr lang="it-IT" altLang="it-IT" b="0" dirty="0" err="1">
                <a:effectLst>
                  <a:outerShdw blurRad="38100" dist="38100" dir="2700000" algn="tr" rotWithShape="0">
                    <a:schemeClr val="accent4">
                      <a:lumMod val="90000"/>
                    </a:schemeClr>
                  </a:outerShdw>
                </a:effectLst>
                <a:latin typeface="+mn-lt"/>
              </a:rPr>
              <a:t>pcap</a:t>
            </a:r>
            <a:r>
              <a:rPr lang="it-IT" altLang="it-IT" b="0" dirty="0">
                <a:effectLst>
                  <a:outerShdw blurRad="38100" dist="38100" dir="2700000" algn="tr" rotWithShape="0">
                    <a:schemeClr val="accent4">
                      <a:lumMod val="90000"/>
                    </a:schemeClr>
                  </a:outerShdw>
                </a:effectLst>
                <a:latin typeface="+mn-lt"/>
              </a:rPr>
              <a:t> per ogni scenario.</a:t>
            </a:r>
            <a:br>
              <a:rPr lang="it-IT" altLang="it-IT" b="0" dirty="0">
                <a:effectLst>
                  <a:outerShdw blurRad="38100" dist="38100" dir="2700000" algn="tr" rotWithShape="0">
                    <a:schemeClr val="accent4">
                      <a:lumMod val="90000"/>
                    </a:schemeClr>
                  </a:outerShdw>
                </a:effectLst>
                <a:latin typeface="+mn-lt"/>
              </a:rPr>
            </a:br>
            <a:endParaRPr lang="it-IT" altLang="it-IT" b="0" dirty="0">
              <a:effectLst>
                <a:outerShdw blurRad="38100" dist="38100" dir="2700000" algn="tr" rotWithShape="0">
                  <a:schemeClr val="accent4">
                    <a:lumMod val="90000"/>
                  </a:schemeClr>
                </a:outerShdw>
              </a:effectLst>
              <a:latin typeface="+mn-lt"/>
            </a:endParaRPr>
          </a:p>
          <a:p>
            <a:pPr>
              <a:buClr>
                <a:schemeClr val="bg2"/>
              </a:buClr>
              <a:buFont typeface="+mj-lt"/>
              <a:buAutoNum type="arabicPeriod"/>
              <a:defRPr/>
            </a:pPr>
            <a:r>
              <a:rPr lang="it-IT" altLang="it-IT" b="0" dirty="0">
                <a:solidFill>
                  <a:srgbClr val="FF0000"/>
                </a:solidFill>
                <a:effectLst>
                  <a:outerShdw blurRad="38100" dist="38100" dir="2700000" algn="tr" rotWithShape="0">
                    <a:schemeClr val="accent4">
                      <a:lumMod val="90000"/>
                    </a:schemeClr>
                  </a:outerShdw>
                </a:effectLst>
                <a:latin typeface="+mn-lt"/>
              </a:rPr>
              <a:t>Estrazione delle feature d’interesse</a:t>
            </a:r>
            <a:r>
              <a:rPr lang="it-IT" altLang="it-IT" b="0" dirty="0">
                <a:effectLst>
                  <a:outerShdw blurRad="38100" dist="38100" dir="2700000" algn="tr" rotWithShape="0">
                    <a:schemeClr val="accent4">
                      <a:lumMod val="90000"/>
                    </a:schemeClr>
                  </a:outerShdw>
                </a:effectLst>
                <a:latin typeface="+mn-lt"/>
              </a:rPr>
              <a:t>: Analisi dei dataset al fine di estrarre le feature rilevanti e migliorare la qualità dei dati.</a:t>
            </a:r>
            <a:br>
              <a:rPr lang="it-IT" altLang="it-IT" b="0" dirty="0">
                <a:effectLst>
                  <a:outerShdw blurRad="38100" dist="38100" dir="2700000" algn="tr" rotWithShape="0">
                    <a:schemeClr val="accent4">
                      <a:lumMod val="90000"/>
                    </a:schemeClr>
                  </a:outerShdw>
                </a:effectLst>
                <a:latin typeface="+mn-lt"/>
              </a:rPr>
            </a:br>
            <a:endParaRPr lang="it-IT" altLang="it-IT" b="0" dirty="0">
              <a:effectLst>
                <a:outerShdw blurRad="38100" dist="38100" dir="2700000" algn="tr" rotWithShape="0">
                  <a:schemeClr val="accent4">
                    <a:lumMod val="90000"/>
                  </a:schemeClr>
                </a:outerShdw>
              </a:effectLst>
              <a:latin typeface="+mn-lt"/>
            </a:endParaRPr>
          </a:p>
          <a:p>
            <a:pPr>
              <a:buClr>
                <a:schemeClr val="bg2"/>
              </a:buClr>
              <a:buFont typeface="+mj-lt"/>
              <a:buAutoNum type="arabicPeriod"/>
              <a:defRPr/>
            </a:pPr>
            <a:r>
              <a:rPr lang="it-IT" altLang="it-IT" b="0" dirty="0">
                <a:solidFill>
                  <a:srgbClr val="FF0000"/>
                </a:solidFill>
                <a:effectLst>
                  <a:outerShdw blurRad="38100" dist="38100" dir="2700000" algn="tr" rotWithShape="0">
                    <a:schemeClr val="accent4">
                      <a:lumMod val="90000"/>
                    </a:schemeClr>
                  </a:outerShdw>
                </a:effectLst>
                <a:latin typeface="+mn-lt"/>
              </a:rPr>
              <a:t>Creazione di un Test-Set</a:t>
            </a:r>
            <a:r>
              <a:rPr lang="it-IT" altLang="it-IT" b="0" dirty="0">
                <a:effectLst>
                  <a:outerShdw blurRad="38100" dist="38100" dir="2700000" algn="tr" rotWithShape="0">
                    <a:schemeClr val="accent4">
                      <a:lumMod val="90000"/>
                    </a:schemeClr>
                  </a:outerShdw>
                </a:effectLst>
                <a:latin typeface="+mn-lt"/>
              </a:rPr>
              <a:t>: Generazione un set di dati di test distinto da quelli utilizzati per l’addestramento (dati da </a:t>
            </a:r>
            <a:r>
              <a:rPr lang="it-IT" altLang="it-IT" b="0" dirty="0" err="1">
                <a:effectLst>
                  <a:outerShdw blurRad="38100" dist="38100" dir="2700000" algn="tr" rotWithShape="0">
                    <a:schemeClr val="accent4">
                      <a:lumMod val="90000"/>
                    </a:schemeClr>
                  </a:outerShdw>
                </a:effectLst>
                <a:latin typeface="+mn-lt"/>
              </a:rPr>
              <a:t>Ton_IoT</a:t>
            </a:r>
            <a:r>
              <a:rPr lang="it-IT" altLang="it-IT" b="0" dirty="0">
                <a:effectLst>
                  <a:outerShdw blurRad="38100" dist="38100" dir="2700000" algn="tr" rotWithShape="0">
                    <a:schemeClr val="accent4">
                      <a:lumMod val="90000"/>
                    </a:schemeClr>
                  </a:outerShdw>
                </a:effectLst>
                <a:latin typeface="+mn-lt"/>
              </a:rPr>
              <a:t>).</a:t>
            </a:r>
            <a:br>
              <a:rPr lang="it-IT" altLang="it-IT" b="0" dirty="0">
                <a:effectLst>
                  <a:outerShdw blurRad="38100" dist="38100" dir="2700000" algn="tr" rotWithShape="0">
                    <a:schemeClr val="accent4">
                      <a:lumMod val="90000"/>
                    </a:schemeClr>
                  </a:outerShdw>
                </a:effectLst>
                <a:latin typeface="+mn-lt"/>
              </a:rPr>
            </a:br>
            <a:endParaRPr lang="it-IT" altLang="it-IT" b="0" dirty="0">
              <a:effectLst>
                <a:outerShdw blurRad="38100" dist="38100" dir="2700000" algn="tr" rotWithShape="0">
                  <a:schemeClr val="accent4">
                    <a:lumMod val="90000"/>
                  </a:schemeClr>
                </a:outerShdw>
              </a:effectLst>
              <a:latin typeface="+mn-lt"/>
            </a:endParaRPr>
          </a:p>
          <a:p>
            <a:pPr>
              <a:buClr>
                <a:schemeClr val="bg2"/>
              </a:buClr>
              <a:buFont typeface="+mj-lt"/>
              <a:buAutoNum type="arabicPeriod"/>
              <a:defRPr/>
            </a:pPr>
            <a:r>
              <a:rPr lang="it-IT" altLang="it-IT" b="0" dirty="0">
                <a:solidFill>
                  <a:srgbClr val="FF0000"/>
                </a:solidFill>
                <a:effectLst>
                  <a:outerShdw blurRad="38100" dist="38100" dir="2700000" algn="tr" rotWithShape="0">
                    <a:schemeClr val="accent4">
                      <a:lumMod val="90000"/>
                    </a:schemeClr>
                  </a:outerShdw>
                </a:effectLst>
                <a:latin typeface="+mn-lt"/>
              </a:rPr>
              <a:t>Addestramento dei modelli</a:t>
            </a:r>
            <a:r>
              <a:rPr lang="it-IT" altLang="it-IT" b="0" dirty="0">
                <a:effectLst>
                  <a:outerShdw blurRad="38100" dist="38100" dir="2700000" algn="tr" rotWithShape="0">
                    <a:schemeClr val="accent4">
                      <a:lumMod val="90000"/>
                    </a:schemeClr>
                  </a:outerShdw>
                </a:effectLst>
                <a:latin typeface="+mn-lt"/>
              </a:rPr>
              <a:t>: Fase di </a:t>
            </a:r>
            <a:r>
              <a:rPr lang="it-IT" altLang="it-IT" b="0" dirty="0" err="1">
                <a:effectLst>
                  <a:outerShdw blurRad="38100" dist="38100" dir="2700000" algn="tr" rotWithShape="0">
                    <a:schemeClr val="accent4">
                      <a:lumMod val="90000"/>
                    </a:schemeClr>
                  </a:outerShdw>
                </a:effectLst>
                <a:latin typeface="+mn-lt"/>
              </a:rPr>
              <a:t>train</a:t>
            </a:r>
            <a:r>
              <a:rPr lang="it-IT" altLang="it-IT" b="0" dirty="0">
                <a:effectLst>
                  <a:outerShdw blurRad="38100" dist="38100" dir="2700000" algn="tr" rotWithShape="0">
                    <a:schemeClr val="accent4">
                      <a:lumMod val="90000"/>
                    </a:schemeClr>
                  </a:outerShdw>
                </a:effectLst>
                <a:latin typeface="+mn-lt"/>
              </a:rPr>
              <a:t>, test e misurazione delle performance degli algoritmi di apprendimento.</a:t>
            </a:r>
            <a:br>
              <a:rPr lang="it-IT" altLang="it-IT" b="0" dirty="0">
                <a:effectLst>
                  <a:outerShdw blurRad="38100" dist="38100" dir="2700000" algn="tr" rotWithShape="0">
                    <a:schemeClr val="accent4">
                      <a:lumMod val="90000"/>
                    </a:schemeClr>
                  </a:outerShdw>
                </a:effectLst>
                <a:latin typeface="+mn-lt"/>
              </a:rPr>
            </a:br>
            <a:endParaRPr lang="it-IT" altLang="it-IT" b="0" dirty="0">
              <a:effectLst>
                <a:outerShdw blurRad="38100" dist="38100" dir="2700000" algn="tr" rotWithShape="0">
                  <a:schemeClr val="accent4">
                    <a:lumMod val="90000"/>
                  </a:schemeClr>
                </a:outerShdw>
              </a:effectLst>
              <a:latin typeface="+mn-lt"/>
            </a:endParaRPr>
          </a:p>
          <a:p>
            <a:pPr>
              <a:buClr>
                <a:schemeClr val="bg2"/>
              </a:buClr>
              <a:buFont typeface="+mj-lt"/>
              <a:buAutoNum type="arabicPeriod"/>
              <a:defRPr/>
            </a:pPr>
            <a:r>
              <a:rPr lang="it-IT" altLang="it-IT" b="0" dirty="0">
                <a:solidFill>
                  <a:srgbClr val="FF0000"/>
                </a:solidFill>
                <a:effectLst>
                  <a:outerShdw blurRad="38100" dist="38100" dir="2700000" algn="tr" rotWithShape="0">
                    <a:schemeClr val="accent4">
                      <a:lumMod val="90000"/>
                    </a:schemeClr>
                  </a:outerShdw>
                </a:effectLst>
                <a:latin typeface="+mn-lt"/>
              </a:rPr>
              <a:t>Analisi e discussione dei Risultati</a:t>
            </a:r>
            <a:r>
              <a:rPr lang="it-IT" altLang="it-IT" b="0" dirty="0">
                <a:effectLst>
                  <a:outerShdw blurRad="38100" dist="38100" dir="2700000" algn="tr" rotWithShape="0">
                    <a:schemeClr val="accent4">
                      <a:lumMod val="90000"/>
                    </a:schemeClr>
                  </a:outerShdw>
                </a:effectLst>
                <a:latin typeface="+mn-lt"/>
              </a:rPr>
              <a:t>: Valutazione delle metriche e conclusioni.</a:t>
            </a:r>
          </a:p>
        </p:txBody>
      </p:sp>
    </p:spTree>
    <p:extLst>
      <p:ext uri="{BB962C8B-B14F-4D97-AF65-F5344CB8AC3E}">
        <p14:creationId xmlns:p14="http://schemas.microsoft.com/office/powerpoint/2010/main" val="135072427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udiags.ppt - Blue Diagonals">
  <a:themeElements>
    <a:clrScheme name="">
      <a:dk1>
        <a:srgbClr val="081D58"/>
      </a:dk1>
      <a:lt1>
        <a:srgbClr val="FFFFFF"/>
      </a:lt1>
      <a:dk2>
        <a:srgbClr val="3365FB"/>
      </a:dk2>
      <a:lt2>
        <a:srgbClr val="FAFD00"/>
      </a:lt2>
      <a:accent1>
        <a:srgbClr val="F57B49"/>
      </a:accent1>
      <a:accent2>
        <a:srgbClr val="F95AB7"/>
      </a:accent2>
      <a:accent3>
        <a:srgbClr val="ADB8FD"/>
      </a:accent3>
      <a:accent4>
        <a:srgbClr val="DADADA"/>
      </a:accent4>
      <a:accent5>
        <a:srgbClr val="F9BFB1"/>
      </a:accent5>
      <a:accent6>
        <a:srgbClr val="E251A6"/>
      </a:accent6>
      <a:hlink>
        <a:srgbClr val="FC0128"/>
      </a:hlink>
      <a:folHlink>
        <a:srgbClr val="618FFD"/>
      </a:folHlink>
    </a:clrScheme>
    <a:fontScheme name="bludiags.ppt - Blue Diagonals">
      <a:majorFont>
        <a:latin typeface="Book Antiqu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lnDef>
  </a:objectDefaults>
  <a:extraClrSchemeLst>
    <a:extraClrScheme>
      <a:clrScheme name="bludiags.ppt - Blue Diagonal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diags.ppt - Blue Diagonal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1322</Words>
  <Application>Microsoft Macintosh PowerPoint</Application>
  <PresentationFormat>Presentazione su schermo (4:3)</PresentationFormat>
  <Paragraphs>331</Paragraphs>
  <Slides>22</Slides>
  <Notes>5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9" baseType="lpstr">
      <vt:lpstr>Book Antiqua</vt:lpstr>
      <vt:lpstr>Helvetica</vt:lpstr>
      <vt:lpstr>Monotype Sorts</vt:lpstr>
      <vt:lpstr>Times New Roman</vt:lpstr>
      <vt:lpstr>Wingdings</vt:lpstr>
      <vt:lpstr>bludiags.ppt - Blue Diagonals</vt:lpstr>
      <vt:lpstr>Image</vt:lpstr>
      <vt:lpstr>Una strategia per Ottimizzare l’Addestramento degli IDS attraverso la Data Augmentation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Scenario 1</vt:lpstr>
      <vt:lpstr>Scenario 2</vt:lpstr>
      <vt:lpstr>Scenario 3</vt:lpstr>
      <vt:lpstr>Scenario 4</vt:lpstr>
      <vt:lpstr>Scenario 5</vt:lpstr>
      <vt:lpstr>Presentazione standard di PowerPoint</vt:lpstr>
      <vt:lpstr>Presentazione standard di PowerPoint</vt:lpstr>
      <vt:lpstr>Dataset2 Ton_Only</vt:lpstr>
      <vt:lpstr>Dataset3 Ton_Only</vt:lpstr>
      <vt:lpstr>Dataset4 Ton_Only</vt:lpstr>
      <vt:lpstr>Dataset5 Ton_Only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revision>1</cp:revision>
  <dcterms:created xsi:type="dcterms:W3CDTF">2013-11-20T15:49:25Z</dcterms:created>
  <dcterms:modified xsi:type="dcterms:W3CDTF">2024-10-18T08:19:08Z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2024-10-12T13:14:39Z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0332adc1-5e9c-452c-a468-a12782ae4d0b</vt:lpwstr>
  </property>
  <property fmtid="{D5CDD505-2E9C-101B-9397-08002B2CF9AE}" pid="8" name="MSIP_Label_2ad0b24d-6422-44b0-b3de-abb3a9e8c81a_ContentBits">
    <vt:lpwstr>0</vt:lpwstr>
  </property>
</Properties>
</file>