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4" r:id="rId4"/>
    <p:sldId id="285" r:id="rId5"/>
    <p:sldId id="287" r:id="rId6"/>
    <p:sldId id="289" r:id="rId7"/>
    <p:sldId id="290" r:id="rId8"/>
    <p:sldId id="291" r:id="rId9"/>
    <p:sldId id="292" r:id="rId10"/>
    <p:sldId id="288" r:id="rId11"/>
    <p:sldId id="283" r:id="rId12"/>
    <p:sldId id="293" r:id="rId13"/>
    <p:sldId id="294" r:id="rId14"/>
    <p:sldId id="304" r:id="rId15"/>
    <p:sldId id="297" r:id="rId16"/>
    <p:sldId id="298" r:id="rId17"/>
    <p:sldId id="299" r:id="rId18"/>
    <p:sldId id="300" r:id="rId19"/>
    <p:sldId id="301" r:id="rId20"/>
    <p:sldId id="302" r:id="rId21"/>
    <p:sldId id="282" r:id="rId22"/>
    <p:sldId id="259" r:id="rId23"/>
    <p:sldId id="306" r:id="rId24"/>
    <p:sldId id="307" r:id="rId25"/>
    <p:sldId id="260" r:id="rId26"/>
    <p:sldId id="308" r:id="rId27"/>
    <p:sldId id="263" r:id="rId28"/>
    <p:sldId id="309" r:id="rId29"/>
    <p:sldId id="264" r:id="rId30"/>
    <p:sldId id="310" r:id="rId31"/>
    <p:sldId id="312" r:id="rId32"/>
    <p:sldId id="279" r:id="rId33"/>
    <p:sldId id="262" r:id="rId34"/>
    <p:sldId id="311" r:id="rId35"/>
    <p:sldId id="280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AD5"/>
    <a:srgbClr val="D75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 2 – macchine di </a:t>
            </a:r>
            <a:r>
              <a:rPr lang="it-IT" dirty="0" err="1"/>
              <a:t>Turing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09/03/2023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Naturalmente, sul nastro di 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parità</a:t>
                </a:r>
                <a:r>
                  <a:rPr lang="it-IT" dirty="0">
                    <a:solidFill>
                      <a:schemeClr val="tx1"/>
                    </a:solidFill>
                  </a:rPr>
                  <a:t>  possiamo scrivere ciò che vogliamo: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esempio, possiamo scrivere la sequenza di caratteri p010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vedere cosa succede facendo partire questa nuova computazione: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.. Ohibò!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non contiene alcuna quintupla che inizia con la coppia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quindi, nessuna quintupla può essere eseguita</a:t>
                </a:r>
              </a:p>
              <a:p>
                <a:r>
                  <a:rPr lang="it-IT" u="sng" dirty="0">
                    <a:solidFill>
                      <a:schemeClr val="tx1"/>
                    </a:solidFill>
                  </a:rPr>
                  <a:t>E di questo torneremo a parlare nelle prossime lezioni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  <a:blipFill rotWithShape="0">
                <a:blip r:embed="rId2"/>
                <a:stretch>
                  <a:fillRect l="-478" t="-6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4" t="25282" r="21976" b="60520"/>
          <a:stretch/>
        </p:blipFill>
        <p:spPr>
          <a:xfrm>
            <a:off x="3455718" y="2683821"/>
            <a:ext cx="5511169" cy="21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7101" y="422229"/>
            <a:ext cx="8911687" cy="683829"/>
          </a:xfrm>
        </p:spPr>
        <p:txBody>
          <a:bodyPr/>
          <a:lstStyle/>
          <a:p>
            <a:r>
              <a:rPr lang="it-IT" dirty="0"/>
              <a:t>Definizione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05605" y="1248561"/>
                <a:ext cx="9483183" cy="528286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Riassumiamo: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ad un nastro è completamente caratterizzata dai cinque elementi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ossia, un insieme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finito</a:t>
                </a:r>
                <a:r>
                  <a:rPr lang="it-IT" dirty="0">
                    <a:solidFill>
                      <a:schemeClr val="tx1"/>
                    </a:solidFill>
                  </a:rPr>
                  <a:t> di caratteri che prende il nome di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alfabeto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, ossia, un insieme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finito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stati interni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uno stato interno particolare (</a:t>
                </a:r>
                <a:r>
                  <a:rPr lang="it-IT" i="1" dirty="0">
                    <a:solidFill>
                      <a:schemeClr val="tx1"/>
                    </a:solidFill>
                  </a:rPr>
                  <a:t>generalmente</a:t>
                </a:r>
                <a:r>
                  <a:rPr lang="it-IT" dirty="0">
                    <a:solidFill>
                      <a:schemeClr val="tx1"/>
                    </a:solidFill>
                  </a:rPr>
                  <a:t> indicato 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chiamato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stato iniziale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sottoinsieme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stati finali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Q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{sinistra, fermo, destra} di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quintuple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che, sappiamo, deve essere non ambiguo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 non contiene coppie di quintuple che hanno uguali i primi due elementi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in effetti,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è una funzione</a:t>
                </a:r>
                <a:r>
                  <a:rPr lang="it-IT" sz="1600" dirty="0">
                    <a:solidFill>
                      <a:schemeClr val="tx1"/>
                    </a:solidFill>
                  </a:rPr>
                  <a:t>: 	</a:t>
                </a:r>
                <a:r>
                  <a:rPr lang="it-IT" sz="1600" b="1" dirty="0">
                    <a:solidFill>
                      <a:srgbClr val="394AD5"/>
                    </a:solidFill>
                  </a:rPr>
                  <a:t>P: Q </a:t>
                </a:r>
                <a14:m>
                  <m:oMath xmlns:m="http://schemas.openxmlformats.org/officeDocument/2006/math">
                    <m:r>
                      <a:rPr lang="it-IT" sz="1600" b="1" i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600" b="1" i="0" dirty="0" smtClean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Q </a:t>
                </a:r>
                <a14:m>
                  <m:oMath xmlns:m="http://schemas.openxmlformats.org/officeDocument/2006/math">
                    <m:r>
                      <a:rPr lang="it-IT" sz="1600" b="1" i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sz="1600" b="1" dirty="0">
                    <a:solidFill>
                      <a:srgbClr val="394AD5"/>
                    </a:solidFill>
                  </a:rPr>
                  <a:t> {sinistra, fermo, destra}</a:t>
                </a:r>
              </a:p>
              <a:p>
                <a:pPr lvl="6"/>
                <a:endParaRPr lang="it-IT" sz="800" b="1" dirty="0">
                  <a:solidFill>
                    <a:srgbClr val="394AD5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possiamo dire che: 		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una macchina di Turing (ad un nastro)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è</a:t>
                </a:r>
                <a:r>
                  <a:rPr lang="it-IT" b="1" dirty="0">
                    <a:solidFill>
                      <a:srgbClr val="FF0000"/>
                    </a:solidFill>
                  </a:rPr>
                  <a:t> una quintupla〈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b="1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dare per assodata l’esistenza di unità di controllo e nastro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605" y="1248561"/>
                <a:ext cx="9483183" cy="5282868"/>
              </a:xfrm>
              <a:blipFill>
                <a:blip r:embed="rId2"/>
                <a:stretch>
                  <a:fillRect l="-402" t="-4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7101" y="279726"/>
            <a:ext cx="8911687" cy="683829"/>
          </a:xfrm>
        </p:spPr>
        <p:txBody>
          <a:bodyPr/>
          <a:lstStyle/>
          <a:p>
            <a:r>
              <a:rPr lang="it-IT" dirty="0"/>
              <a:t>Definizione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05605" y="1082307"/>
                <a:ext cx="9483183" cy="5556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E che dire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a più nastri? È (quasi) la stessa cosa: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a k nastri è completamente caratterizzata da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un </a:t>
                </a:r>
                <a:r>
                  <a:rPr lang="it-IT" sz="1700" b="1" i="1" dirty="0">
                    <a:solidFill>
                      <a:srgbClr val="394AD5"/>
                    </a:solidFill>
                  </a:rPr>
                  <a:t>alfabeto</a:t>
                </a:r>
                <a14:m>
                  <m:oMath xmlns:m="http://schemas.openxmlformats.org/officeDocument/2006/math">
                    <m:r>
                      <a:rPr lang="it-IT" sz="17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7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ossia, un insieme </a:t>
                </a:r>
                <a:r>
                  <a:rPr lang="it-IT" sz="1700" i="1" u="sng" dirty="0">
                    <a:solidFill>
                      <a:schemeClr val="tx1"/>
                    </a:solidFill>
                  </a:rPr>
                  <a:t>finito</a:t>
                </a:r>
                <a:r>
                  <a:rPr lang="it-IT" sz="1700" dirty="0">
                    <a:solidFill>
                      <a:schemeClr val="tx1"/>
                    </a:solidFill>
                  </a:rPr>
                  <a:t> di caratteri 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un insieme </a:t>
                </a:r>
                <a:r>
                  <a:rPr lang="it-IT" sz="1700" i="1" u="sng" dirty="0">
                    <a:solidFill>
                      <a:schemeClr val="tx1"/>
                    </a:solidFill>
                  </a:rPr>
                  <a:t>finito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700" dirty="0">
                    <a:solidFill>
                      <a:schemeClr val="tx1"/>
                    </a:solidFill>
                  </a:rPr>
                  <a:t> di </a:t>
                </a:r>
                <a:r>
                  <a:rPr lang="it-IT" sz="1700" b="1" i="1" dirty="0">
                    <a:solidFill>
                      <a:srgbClr val="394AD5"/>
                    </a:solidFill>
                  </a:rPr>
                  <a:t>stati interni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uno stato interno </a:t>
                </a:r>
                <a:r>
                  <a:rPr lang="it-IT" sz="1700" b="1" i="1" dirty="0">
                    <a:solidFill>
                      <a:srgbClr val="394AD5"/>
                    </a:solidFill>
                  </a:rPr>
                  <a:t>iniziale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un sottoinsieme Q</a:t>
                </a:r>
                <a:r>
                  <a:rPr lang="it-IT" sz="1700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sz="1700" dirty="0">
                    <a:solidFill>
                      <a:schemeClr val="tx1"/>
                    </a:solidFill>
                  </a:rPr>
                  <a:t> di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700" dirty="0">
                    <a:solidFill>
                      <a:schemeClr val="tx1"/>
                    </a:solidFill>
                  </a:rPr>
                  <a:t> di </a:t>
                </a:r>
                <a:r>
                  <a:rPr lang="it-IT" sz="1700" b="1" i="1" dirty="0">
                    <a:solidFill>
                      <a:srgbClr val="394AD5"/>
                    </a:solidFill>
                  </a:rPr>
                  <a:t>stati finali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un insieme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700" dirty="0">
                    <a:solidFill>
                      <a:schemeClr val="tx1"/>
                    </a:solidFill>
                  </a:rPr>
                  <a:t> di </a:t>
                </a:r>
                <a:r>
                  <a:rPr lang="it-IT" sz="1700" b="1" i="1" dirty="0">
                    <a:solidFill>
                      <a:srgbClr val="394AD5"/>
                    </a:solidFill>
                  </a:rPr>
                  <a:t>quintuple</a:t>
                </a:r>
                <a:r>
                  <a:rPr lang="it-IT" sz="1700" dirty="0">
                    <a:solidFill>
                      <a:schemeClr val="tx1"/>
                    </a:solidFill>
                  </a:rPr>
                  <a:t>, ove in questo caso una quintupla ha la forma 					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 〉</a:t>
                </a:r>
              </a:p>
              <a:p>
                <a:pPr lvl="2"/>
                <a:r>
                  <a:rPr lang="it-IT" sz="17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 sono i caratteri che devono essere letti sui k nastri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500" dirty="0">
                    <a:solidFill>
                      <a:schemeClr val="tx1"/>
                    </a:solidFill>
                  </a:rPr>
                  <a:t> è il carattere che deve essere letto sul nastro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500" dirty="0">
                    <a:solidFill>
                      <a:schemeClr val="tx1"/>
                    </a:solidFill>
                  </a:rPr>
                  <a:t> è il carattere che deve essere letto sul nastro 2, ...</a:t>
                </a:r>
              </a:p>
              <a:p>
                <a:pPr lvl="2"/>
                <a:r>
                  <a:rPr lang="it-IT" sz="17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 sono i caratteri che devono essere scritti sui k nastri (sovrascrivendo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 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b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500" dirty="0">
                    <a:solidFill>
                      <a:schemeClr val="tx1"/>
                    </a:solidFill>
                  </a:rPr>
                  <a:t> è il carattere che deve essere scritto sul nastro 1, ...</a:t>
                </a:r>
              </a:p>
              <a:p>
                <a:pPr lvl="2"/>
                <a:r>
                  <a:rPr lang="it-IT" sz="17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7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), sono i movimenti che devono essere eseguiti dalle k testine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500" dirty="0">
                    <a:solidFill>
                      <a:schemeClr val="tx1"/>
                    </a:solidFill>
                  </a:rPr>
                  <a:t> è il movimento che deve essere compiuto dalla testina sul nastro 1, ...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605" y="1082307"/>
                <a:ext cx="9483183" cy="5556000"/>
              </a:xfrm>
              <a:blipFill rotWithShape="0">
                <a:blip r:embed="rId2"/>
                <a:stretch>
                  <a:fillRect l="-450" t="-1207" r="-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31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7101" y="279726"/>
            <a:ext cx="8911687" cy="683829"/>
          </a:xfrm>
        </p:spPr>
        <p:txBody>
          <a:bodyPr/>
          <a:lstStyle/>
          <a:p>
            <a:r>
              <a:rPr lang="it-IT" dirty="0"/>
              <a:t>Definizione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05605" y="1082307"/>
                <a:ext cx="9483183" cy="555600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Dunque, possiamo dire che, in generale,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una macchina di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Turing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è</a:t>
                </a:r>
                <a:r>
                  <a:rPr lang="it-IT" b="1" dirty="0">
                    <a:solidFill>
                      <a:srgbClr val="FF0000"/>
                    </a:solidFill>
                  </a:rPr>
                  <a:t> una quintupla〈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b="1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〉</a:t>
                </a:r>
              </a:p>
              <a:p>
                <a:pPr lvl="7"/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e sulle macchine a k nastri torneremo nelle prossime lezioni</a:t>
                </a: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u="sng" dirty="0">
                    <a:solidFill>
                      <a:schemeClr val="tx1"/>
                    </a:solidFill>
                  </a:rPr>
                  <a:t>OSSERVAZIONE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		         </a:t>
                </a:r>
                <a:r>
                  <a:rPr lang="it-IT" dirty="0">
                    <a:solidFill>
                      <a:schemeClr val="tx1"/>
                    </a:solidFill>
                  </a:rPr>
                  <a:t>per capire quale sia il numero di nastri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			       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P〉è</a:t>
                </a:r>
                <a:r>
                  <a:rPr lang="it-IT" dirty="0">
                    <a:solidFill>
                      <a:schemeClr val="tx1"/>
                    </a:solidFill>
                  </a:rPr>
                  <a:t> sufficiente osservare le quintuple contenute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numero di componenti del secondo elemento di una quintupla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(che specifica ciò che deve essere letto sul/sui nastro/nastri per poter eseguire una quintupla) corrisponde al numero di nastri!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esempio, se le quintuple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hanno la forma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〉allora si tratta di una macchina ad un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le quintuple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hanno la forma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), ... 〉allora si tratta di una macchina a due nastri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così via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605" y="1082307"/>
                <a:ext cx="9483183" cy="5556000"/>
              </a:xfrm>
              <a:blipFill rotWithShape="0">
                <a:blip r:embed="rId2"/>
                <a:stretch>
                  <a:fillRect l="-450" t="-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0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7101" y="279726"/>
            <a:ext cx="8911687" cy="683829"/>
          </a:xfrm>
        </p:spPr>
        <p:txBody>
          <a:bodyPr/>
          <a:lstStyle/>
          <a:p>
            <a:r>
              <a:rPr lang="it-IT" dirty="0"/>
              <a:t>Definizione di </a:t>
            </a:r>
            <a:r>
              <a:rPr lang="it-IT" b="1" dirty="0">
                <a:solidFill>
                  <a:srgbClr val="394AD5"/>
                </a:solidFill>
              </a:rPr>
              <a:t>M</a:t>
            </a:r>
            <a:r>
              <a:rPr lang="it-IT" dirty="0"/>
              <a:t>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48109" y="1165434"/>
                <a:ext cx="9483183" cy="50216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Dunque, possiamo dire che, in generale,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una macchina di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Turing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è</a:t>
                </a:r>
                <a:r>
                  <a:rPr lang="it-IT" b="1" dirty="0">
                    <a:solidFill>
                      <a:srgbClr val="FF0000"/>
                    </a:solidFill>
                  </a:rPr>
                  <a:t> una quintupla〈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b="1" dirty="0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〉</a:t>
                </a:r>
              </a:p>
              <a:p>
                <a:pPr lvl="7"/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come dovremmo aver compreso,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è la descrizione di un procedimento di calcolo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è un </a:t>
                </a:r>
                <a:r>
                  <a:rPr lang="it-IT" i="1" dirty="0">
                    <a:solidFill>
                      <a:srgbClr val="FF0000"/>
                    </a:solidFill>
                  </a:rPr>
                  <a:t>algoritmo</a:t>
                </a:r>
                <a:r>
                  <a:rPr lang="it-IT" dirty="0">
                    <a:solidFill>
                      <a:srgbClr val="FF0000"/>
                    </a:solidFill>
                  </a:rPr>
                  <a:t> descritto utilizzando le regole introdotte da Alan </a:t>
                </a:r>
                <a:r>
                  <a:rPr lang="it-IT" dirty="0" err="1">
                    <a:solidFill>
                      <a:srgbClr val="FF0000"/>
                    </a:solidFill>
                  </a:rPr>
                  <a:t>Turing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qualche modo, dunque, un programma scritto nel linguaggio progettato da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Le regole introdotte da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per descrivere procedimenti di calcolo costituiscono un </a:t>
                </a:r>
                <a:r>
                  <a:rPr lang="it-IT" dirty="0">
                    <a:solidFill>
                      <a:srgbClr val="394AD5"/>
                    </a:solidFill>
                  </a:rPr>
                  <a:t>modello di calcolo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tanto quanto ciascun linguaggio di programmazione, ad esempio, è un modello di calcolo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 tanti altri modelli ai quali accenneremo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modello di calcolo che prende il nome di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Macchina di </a:t>
                </a:r>
                <a:r>
                  <a:rPr lang="it-IT" b="1" i="1" dirty="0" err="1">
                    <a:solidFill>
                      <a:srgbClr val="394AD5"/>
                    </a:solidFill>
                  </a:rPr>
                  <a:t>Turing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 </a:t>
                </a:r>
                <a:r>
                  <a:rPr lang="it-IT" sz="800" dirty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repetita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iuvant</a:t>
                </a:r>
                <a:r>
                  <a:rPr lang="it-IT" sz="600" dirty="0">
                    <a:solidFill>
                      <a:schemeClr val="tx1"/>
                    </a:solidFill>
                  </a:rPr>
                  <a:t>																																	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109" y="1165434"/>
                <a:ext cx="9483183" cy="5021610"/>
              </a:xfrm>
              <a:blipFill rotWithShape="0">
                <a:blip r:embed="rId2"/>
                <a:stretch>
                  <a:fillRect l="-450" t="-12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4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1984" y="1153560"/>
            <a:ext cx="9483183" cy="553224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Vediamo, ora, un esempio di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 due nastri</a:t>
            </a:r>
          </a:p>
          <a:p>
            <a:r>
              <a:rPr lang="it-IT" dirty="0">
                <a:solidFill>
                  <a:schemeClr val="tx1"/>
                </a:solidFill>
              </a:rPr>
              <a:t>ESERCIZIO: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s-IS" dirty="0">
                <a:solidFill>
                  <a:schemeClr val="tx1"/>
                </a:solidFill>
              </a:rPr>
              <a:t>rogettare una macchina di Turing a due nastri che, avendo sul primo nastro due numeri interi della stessa lunghezza, calcola il valore della loro somma scrivendo il risultato sul secondo nastro </a:t>
            </a:r>
            <a:r>
              <a:rPr lang="it-IT" dirty="0">
                <a:solidFill>
                  <a:schemeClr val="tx1"/>
                </a:solidFill>
              </a:rPr>
              <a:t>– ossia, si richiede di progettare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 esegua la somma “in riga” di due numeri</a:t>
            </a:r>
            <a:endParaRPr lang="is-IS" dirty="0">
              <a:solidFill>
                <a:schemeClr val="tx1"/>
              </a:solidFill>
            </a:endParaRPr>
          </a:p>
          <a:p>
            <a:r>
              <a:rPr lang="is-IS" dirty="0">
                <a:solidFill>
                  <a:schemeClr val="tx1"/>
                </a:solidFill>
              </a:rPr>
              <a:t>OSSERVAZIONE 1: poiché i due numeri devono essere scritti entrambi sul primo nastro e ciascuno di essi è una sequenza di cifre ‘0’,‘1’, ... , ‘9’, è necessario utilizzare un ulteriore carattere (un </a:t>
            </a:r>
            <a:r>
              <a:rPr lang="is-IS" i="1" dirty="0">
                <a:solidFill>
                  <a:schemeClr val="tx1"/>
                </a:solidFill>
              </a:rPr>
              <a:t>carattere separatore</a:t>
            </a:r>
            <a:r>
              <a:rPr lang="is-IS" dirty="0">
                <a:solidFill>
                  <a:schemeClr val="tx1"/>
                </a:solidFill>
              </a:rPr>
              <a:t>) che permetta di separare i due numeri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scegliamo, quindi, il ‘+’ come carattere separatore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e, di conseguenza, assumiamo che sul primo nastro siano scritte due sequenze di cifre ‘0’,‘1’, ... , ‘9’ separate da un ‘+’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OSSERVAZIONE 2: nella macchina che stiamo per progettare, i due nastri hanno funzioni (e, dunque, significati) differenti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il secondo nastro serve soltanto a contenere il risultato – è il </a:t>
            </a:r>
            <a:r>
              <a:rPr lang="it-IT" b="1" i="1" dirty="0">
                <a:solidFill>
                  <a:srgbClr val="394AD5"/>
                </a:solidFill>
              </a:rPr>
              <a:t>nastro di output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il primo nastro serve a contenere i dati del problema e a svolgere le azioni richieste per ottenere il risultato – è il </a:t>
            </a:r>
            <a:r>
              <a:rPr lang="it-IT" b="1" i="1" dirty="0">
                <a:solidFill>
                  <a:srgbClr val="394AD5"/>
                </a:solidFill>
              </a:rPr>
              <a:t>nastro di input e di lavoro</a:t>
            </a:r>
          </a:p>
        </p:txBody>
      </p:sp>
    </p:spTree>
    <p:extLst>
      <p:ext uri="{BB962C8B-B14F-4D97-AF65-F5344CB8AC3E}">
        <p14:creationId xmlns:p14="http://schemas.microsoft.com/office/powerpoint/2010/main" val="83425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1984" y="1153560"/>
            <a:ext cx="9483183" cy="5532248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ESERCIZIO: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s-IS" dirty="0">
                <a:solidFill>
                  <a:schemeClr val="tx1"/>
                </a:solidFill>
              </a:rPr>
              <a:t>rogettare una macchina di Turing a due nastri che, avendo sul primo nastro due sequenze di cifre ‘0’,‘1’, ... , ‘9’ </a:t>
            </a:r>
            <a:r>
              <a:rPr lang="is-IS" i="1" u="sng" dirty="0">
                <a:solidFill>
                  <a:schemeClr val="tx1"/>
                </a:solidFill>
              </a:rPr>
              <a:t>della stessa lunghezza </a:t>
            </a:r>
            <a:r>
              <a:rPr lang="is-IS" dirty="0">
                <a:solidFill>
                  <a:schemeClr val="tx1"/>
                </a:solidFill>
              </a:rPr>
              <a:t>separate da un ‘+’, calcola il valore della loro somma scrivendo il risultato sul secondo nastro </a:t>
            </a:r>
          </a:p>
          <a:p>
            <a:r>
              <a:rPr lang="it-IT" dirty="0">
                <a:solidFill>
                  <a:schemeClr val="tx1"/>
                </a:solidFill>
              </a:rPr>
              <a:t>IDEA DELLA SOLUZIONE:  </a:t>
            </a:r>
          </a:p>
          <a:p>
            <a:pPr lvl="1"/>
            <a:r>
              <a:rPr lang="it-IT" dirty="0">
                <a:solidFill>
                  <a:srgbClr val="394AD5"/>
                </a:solidFill>
              </a:rPr>
              <a:t>a partire dallo stato iniziale e con la testina posizionata sul carattere più a sinistra sul primo nastro, ci posizioniamo sul carattere più a destra del primo numero ossia, sul carattere che si trova immediatamente a sinistra di ‘+’, senza mai muovere la testina sul secondo nastro</a:t>
            </a:r>
          </a:p>
          <a:p>
            <a:pPr lvl="1"/>
            <a:r>
              <a:rPr lang="it-IT" dirty="0">
                <a:solidFill>
                  <a:srgbClr val="394AD5"/>
                </a:solidFill>
              </a:rPr>
              <a:t>(*) poi, ricordando la cifra letta e il valore del riporto, cancelliamo quella cifra sostituendola con un ‘+’ e ci posizioniamo sul carattere più a destra del secondo numero (che si trova a sinistra del ◻) </a:t>
            </a:r>
          </a:p>
          <a:p>
            <a:pPr lvl="1"/>
            <a:r>
              <a:rPr lang="it-IT" dirty="0">
                <a:solidFill>
                  <a:srgbClr val="394AD5"/>
                </a:solidFill>
              </a:rPr>
              <a:t>poi, eseguiamo la somma fra la cifra del primo numero che ci stiamo ricordando e quello che stiamo leggendo: cancelliamo la cifra che stiamo leggendo sul primo nastro sostituendola con un ◻ e scriviamo sul secondo nastro la cifra appena calcolata muovendo, in seguito, la sua testina a sinistra e ricordando il nuovo riporto</a:t>
            </a:r>
          </a:p>
          <a:p>
            <a:pPr lvl="1"/>
            <a:r>
              <a:rPr lang="it-IT" dirty="0">
                <a:solidFill>
                  <a:srgbClr val="394AD5"/>
                </a:solidFill>
              </a:rPr>
              <a:t>poi, ricordando il valore del riporto della somma delle due cifre appena calcolata, spostiamo la testina sul primo nastro a sinistra dell’ultimo ‘+’</a:t>
            </a:r>
          </a:p>
          <a:p>
            <a:pPr lvl="1"/>
            <a:r>
              <a:rPr lang="it-IT" dirty="0">
                <a:solidFill>
                  <a:srgbClr val="394AD5"/>
                </a:solidFill>
              </a:rPr>
              <a:t>e ripetiamo da (*)</a:t>
            </a:r>
          </a:p>
        </p:txBody>
      </p:sp>
    </p:spTree>
    <p:extLst>
      <p:ext uri="{BB962C8B-B14F-4D97-AF65-F5344CB8AC3E}">
        <p14:creationId xmlns:p14="http://schemas.microsoft.com/office/powerpoint/2010/main" val="172147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41984" y="1153560"/>
                <a:ext cx="9677081" cy="553224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394AD5"/>
                    </a:solidFill>
                  </a:rPr>
                  <a:t>a partire dallo stato iniziale e con la testina posizionata sul carattere più a sinistra sul primo nastro, ci posizioniamo sul carattere più a destra del primo numero ossia, sul carattere che si trova immediatamente a sinistra di ‘+’, senza mai muovere la testina sul secondo nastro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chiamiamo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lo stato iniziale,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indichiamo (in breve) con con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sinistra, con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fermo e con d destra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utilizziamo le quintuple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(0,◻), (0,◻),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... ,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(9,◻), (9,◻),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che abbreviamo con: </a:t>
                </a:r>
                <a:r>
                  <a:rPr lang="it-IT" sz="1600" b="1" dirty="0">
                    <a:solidFill>
                      <a:srgbClr val="D758CD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D758CD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b="1" dirty="0">
                    <a:solidFill>
                      <a:srgbClr val="D758CD"/>
                    </a:solidFill>
                  </a:rPr>
                  <a:t> {0, ... , 9}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D758C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sz="1600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rgbClr val="D758CD"/>
                    </a:solidFill>
                  </a:rPr>
                  <a:t> , (x,◻), (x,◻),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D758C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sz="1600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rgbClr val="D758CD"/>
                    </a:solidFill>
                  </a:rPr>
                  <a:t> , (</a:t>
                </a:r>
                <a:r>
                  <a:rPr lang="it-IT" sz="1600" b="1" dirty="0" err="1">
                    <a:solidFill>
                      <a:srgbClr val="D758CD"/>
                    </a:solidFill>
                  </a:rPr>
                  <a:t>d,f</a:t>
                </a:r>
                <a:r>
                  <a:rPr lang="it-IT" sz="1600" b="1" dirty="0">
                    <a:solidFill>
                      <a:srgbClr val="D758CD"/>
                    </a:solidFill>
                  </a:rPr>
                  <a:t>)〉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è una forma che useremo molto frequentemente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la quintupla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(+,◻), (+,◻),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𝐢𝐬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osserviamo che lo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corrisponde all’azione “vai a destra finché incontri ‘+’ “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quando incontriamo ‘+’ dobbiamo smettere di muoverci a destra sul primo nastro e tornare indietro di una posizione: dobbiamo, cioè, eseguire un’azione diversa da quella regolata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questo, quando sul primo nastro leggiamo ‘+’, entriamo nello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𝐢𝐬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al quale corrisponde l’azione “muoviti a sinistra sul primo nastro”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984" y="1153560"/>
                <a:ext cx="9677081" cy="5532248"/>
              </a:xfrm>
              <a:blipFill rotWithShape="0">
                <a:blip r:embed="rId2"/>
                <a:stretch>
                  <a:fillRect l="-441" t="-551" r="-2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8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41984" y="1153560"/>
                <a:ext cx="9522702" cy="5532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rgbClr val="394AD5"/>
                    </a:solidFill>
                  </a:rPr>
                  <a:t>(*) poi, ricordando la cifra letta e il valore del riporto, cancelliamo quella cifra sostituendola con un ‘+’ e ci posizioniamo sul carattere più a destra del secondo numero (che si trova a sinistra del ◻)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memorizziamo la cifra letta e il valore del riporto nello stato: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 ... , 9} , entriamo nello stato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se leggiamo x e il riporto è 0, entriamo nello stato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se leggiamo x e il riporto è 1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utilizziamo le quintuple: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 ... , 9}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is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(x,◻),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in questo modo, si crea una sequenza di ‘+’ via via che le cifre del primo numero vengono cancellate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poi, per posizionarci sul carattere più a destra del secondo numero (che si trova a sinistra del ◻) utilizziamo le quintuple: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 ... , 9}〈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(x,◻),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(x,◻),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poi le quintuple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(◻,◻), (◻,◻),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 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(◻,◻), (◻,◻),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di nuovo: l’azione corrispondente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““vai a destra finché incontri ◻”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quando incontriamo ◻ dobbiamo smettere di muoverci a destra sul primo nastro e tornare indietro di una posizione: dobbiamo, cioè, eseguire un’azione diversa da quella regolata da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per questo, quando sul primo nastro leggiamo ◻, entriamo in uno degli stati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ai quale corrisponde l’azione “muoviti a sinistra sul primo nastro”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984" y="1153560"/>
                <a:ext cx="9522702" cy="5532248"/>
              </a:xfrm>
              <a:blipFill rotWithShape="0">
                <a:blip r:embed="rId2"/>
                <a:stretch>
                  <a:fillRect l="-448" t="-1101" r="-6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22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41984" y="1153560"/>
                <a:ext cx="9483183" cy="553224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394AD5"/>
                    </a:solidFill>
                  </a:rPr>
                  <a:t>poi, eseguiamo la somma fra la cifra del primo numero che ci stiamo ricordando e quello che stiamo leggendo: cancelliamo la cifra che stiamo leggendo sul primo nastro sostituendola con un ◻ , scriviamo sul secondo nastro la cifra appena calcolata muovendo, in seguito, la sua testina a sinistra , e memorizziamo il nuovo riporto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utilizziamo le (200) quintuple:</a:t>
                </a:r>
                <a:r>
                  <a:rPr lang="it-IT" sz="800" dirty="0">
                    <a:solidFill>
                      <a:schemeClr val="tx1"/>
                    </a:solidFill>
                  </a:rPr>
                  <a:t>	</a:t>
                </a:r>
                <a:r>
                  <a:rPr lang="it-IT" dirty="0">
                    <a:solidFill>
                      <a:schemeClr val="tx1"/>
                    </a:solidFill>
                  </a:rPr>
                  <a:t>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(0,◻), (◻,0),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,〈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(0,◻), (◻,1),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)〉,																			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(0,◻), (◻,1),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(0,◻), (◻,2),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</a:t>
                </a:r>
                <a:r>
                  <a:rPr lang="it-IT" dirty="0">
                    <a:solidFill>
                      <a:schemeClr val="tx1"/>
                    </a:solidFill>
                  </a:rPr>
                  <a:t>...  </a:t>
                </a:r>
                <a:r>
                  <a:rPr lang="it-IT" sz="800" dirty="0">
                    <a:solidFill>
                      <a:schemeClr val="tx1"/>
                    </a:solidFill>
                  </a:rPr>
                  <a:t>	 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〈</a:t>
                </a:r>
                <a:r>
                  <a:rPr lang="it-IT" sz="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(3,◻), (◻,9),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(3,◻), (◻,0),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												...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(9,◻), (◻,8),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 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(9,◻), (◻,9),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f,s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cui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sono gli stati che corrispondono a “torno a sinistra a cercare la nuova cifra del primo addendo ricordando il riporto”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anche in questo caso, il valore del riporto è memorizzato nello stato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984" y="1153560"/>
                <a:ext cx="9483183" cy="5532248"/>
              </a:xfrm>
              <a:blipFill>
                <a:blip r:embed="rId2"/>
                <a:stretch>
                  <a:fillRect l="-267" t="-458" r="-1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2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/>
              <a:t>Definizione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93730" y="1307938"/>
                <a:ext cx="9483183" cy="555006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che abbiamo visto informalmente durante la scorsa lezione utilizza 3 nastri: sui primi due nastri, prima che la macchina inizi ad operare, vengono scritti (dall’utente) i due numeri da sommare, sul terzo, inizialmente vuoto, la macchina scrive il risultato nel corso della sua computazione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Dobbiamo, ora, formalizzare questi concetti e, allo scopo, cominciamo con il limitarci a considerare macchine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che utilizzano </a:t>
                </a:r>
                <a:r>
                  <a:rPr lang="it-IT" u="sng" dirty="0">
                    <a:solidFill>
                      <a:schemeClr val="tx1"/>
                    </a:solidFill>
                  </a:rPr>
                  <a:t>un solo nastro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definizione 1.3 a pag. 9 della dispensa 1 presenta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u="sng" dirty="0">
                    <a:solidFill>
                      <a:schemeClr val="tx1"/>
                    </a:solidFill>
                  </a:rPr>
                  <a:t>ad un nastro </a:t>
                </a:r>
                <a:r>
                  <a:rPr lang="it-IT" dirty="0">
                    <a:solidFill>
                      <a:schemeClr val="tx1"/>
                    </a:solidFill>
                  </a:rPr>
                  <a:t>come: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unità di controllo che, ad ogni istante, può trovarsi in uno stato interno appartenente ad un certo 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che contiene, fra gli altri, lo stato particolare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fa partire la computazione e un sottoinsieme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di stati che fanno terminare la computazione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nastro suddiviso in un infinito numero di celle, ciascuna delle quali, ad ogni istante, può essere vuota o contenere un simbolo appartenente ad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 sul quale nastro si muove una testina di lettura/scrittura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ogni istante, dipendentemente dallo stato interno e da ciò che è letto dalla testina, viene eseguita una quintupla scelta in un 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di quintuple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3730" y="1307938"/>
                <a:ext cx="9483183" cy="5550061"/>
              </a:xfrm>
              <a:blipFill rotWithShape="0">
                <a:blip r:embed="rId2"/>
                <a:stretch>
                  <a:fillRect l="-450" t="-659" r="-1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374728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41984" y="1153560"/>
                <a:ext cx="9618496" cy="553224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394AD5"/>
                    </a:solidFill>
                  </a:rPr>
                  <a:t>poi, ricordando il valore del riporto della somma delle due cifre appena calcolata, spostiamo la testina sul primo nastro a sinistra dell’ultimo ‘+’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utilizziamo le quintuple: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 ... , 9}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(x,◻),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(x,◻),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appena viene letto un ‘+’ sul primo nastro, è necessario cambiare stato e continuare a muoversi a sinistra: 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(+,◻), (+,◻),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(+,◻),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s,f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fare in modo che la prima cifra incontrata al termine della sequenza di ‘1’ venga riconosciuta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quando, poi, viene letta una cifra sul primo nastro, si ricomincia dal passo (*):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 ... , 9}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(x,◻),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 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se, invece, sul primo nastro viene letto un ◻ allora la somma è terminata (</a:t>
                </a:r>
                <a:r>
                  <a:rPr lang="it-IT" u="sng" dirty="0">
                    <a:solidFill>
                      <a:schemeClr val="tx1"/>
                    </a:solidFill>
                  </a:rPr>
                  <a:t>perché i due numeri hanno lo stesso numero di cifre</a:t>
                </a:r>
                <a:r>
                  <a:rPr lang="it-IT" dirty="0">
                    <a:solidFill>
                      <a:schemeClr val="tx1"/>
                    </a:solidFill>
                  </a:rPr>
                  <a:t>) e, dunque, viene scritto ’1’ sul nastro di output se il riporto è 1 e poi la macchina termina la computazione: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(◻,◻), (◻,◻),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)〉e〈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(◻,◻), (◻,1),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Osserviamo che il punto  “</a:t>
                </a:r>
                <a:r>
                  <a:rPr lang="it-IT" dirty="0">
                    <a:solidFill>
                      <a:srgbClr val="394AD5"/>
                    </a:solidFill>
                  </a:rPr>
                  <a:t>e ripetiamo da (*)</a:t>
                </a:r>
                <a:r>
                  <a:rPr lang="it-IT" dirty="0">
                    <a:solidFill>
                      <a:schemeClr val="tx1"/>
                    </a:solidFill>
                  </a:rPr>
                  <a:t>” si realizza tornando in uno degli stati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al passo 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984" y="1153560"/>
                <a:ext cx="9618496" cy="5532248"/>
              </a:xfrm>
              <a:blipFill>
                <a:blip r:embed="rId2"/>
                <a:stretch>
                  <a:fillRect l="-264" t="-458" r="-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6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8803" y="291601"/>
            <a:ext cx="9129547" cy="683829"/>
          </a:xfrm>
        </p:spPr>
        <p:txBody>
          <a:bodyPr/>
          <a:lstStyle/>
          <a:p>
            <a:r>
              <a:rPr lang="it-IT" dirty="0"/>
              <a:t>Esercizi: progetto di macchine di </a:t>
            </a:r>
            <a:r>
              <a:rPr lang="it-IT" dirty="0" err="1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1984" y="1324100"/>
            <a:ext cx="9483183" cy="5533900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OSSERVAZIONE: la macchina che calcola la “somma in riga” di due numeri </a:t>
            </a:r>
            <a:r>
              <a:rPr lang="it-IT" i="1" dirty="0">
                <a:solidFill>
                  <a:schemeClr val="tx1"/>
                </a:solidFill>
              </a:rPr>
              <a:t>funziona soltanto se i due numeri hanno lo stesso numero di cifre</a:t>
            </a:r>
          </a:p>
          <a:p>
            <a:r>
              <a:rPr lang="it-IT" dirty="0">
                <a:solidFill>
                  <a:schemeClr val="tx1"/>
                </a:solidFill>
              </a:rPr>
              <a:t>ESERCIZIO (complesso):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s-IS" dirty="0">
                <a:solidFill>
                  <a:schemeClr val="tx1"/>
                </a:solidFill>
              </a:rPr>
              <a:t>rogettare una macchina di Turing </a:t>
            </a:r>
            <a:r>
              <a:rPr lang="is-IS" u="sng" dirty="0">
                <a:solidFill>
                  <a:schemeClr val="tx1"/>
                </a:solidFill>
              </a:rPr>
              <a:t>ad un solo nastro</a:t>
            </a:r>
            <a:r>
              <a:rPr lang="is-IS" dirty="0">
                <a:solidFill>
                  <a:schemeClr val="tx1"/>
                </a:solidFill>
              </a:rPr>
              <a:t> che, avendo sul nastro due sequenze di cifre ‘0’,‘1’, ... , ‘9’ separate da un ‘+’ , </a:t>
            </a:r>
            <a:r>
              <a:rPr lang="it-IT" dirty="0">
                <a:solidFill>
                  <a:schemeClr val="tx1"/>
                </a:solidFill>
              </a:rPr>
              <a:t>scrive (in una posizione opportuna) il valore della somma dei due numeri rappresentati dalle due sequenze – ossia, si richiede di progettare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 esegua la somma “in riga” di due numeri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questa macchina è descritta nel paragrafo 1.6 della dispensa 1 e funziona anche quando gli operandi non hanno lo stesso numero di cifre: provare a svolgere l’esercizio </a:t>
            </a:r>
            <a:r>
              <a:rPr lang="it-IT" b="1" dirty="0">
                <a:solidFill>
                  <a:schemeClr val="tx1"/>
                </a:solidFill>
              </a:rPr>
              <a:t>senza</a:t>
            </a:r>
            <a:r>
              <a:rPr lang="it-IT" dirty="0">
                <a:solidFill>
                  <a:schemeClr val="tx1"/>
                </a:solidFill>
              </a:rPr>
              <a:t> guardare quella macchina</a:t>
            </a:r>
          </a:p>
          <a:p>
            <a:r>
              <a:rPr lang="it-IT" dirty="0">
                <a:solidFill>
                  <a:schemeClr val="tx1"/>
                </a:solidFill>
              </a:rPr>
              <a:t>ESERCIZIO (facile): progettare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ad un solo nastro che, avendo sul nastro una sequenza di ‘a’ e di ‘b’, scrive (in una posizione opportuna) il valore 1 se la sequenza è palindroma, 0 altrimenti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Si ricordi che una parola è palindroma se rimane identica letta da sinistra a destra o da destra a sinistra (esempio: </a:t>
            </a:r>
            <a:r>
              <a:rPr lang="it-IT" dirty="0" err="1">
                <a:solidFill>
                  <a:schemeClr val="tx1"/>
                </a:solidFill>
              </a:rPr>
              <a:t>abba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L’esempio a pagina 9 mostra una macchina molto simile a quella richiesta: anche in questo caso, provare a svolgere l’esercizio </a:t>
            </a:r>
            <a:r>
              <a:rPr lang="it-IT" b="1" dirty="0">
                <a:solidFill>
                  <a:schemeClr val="tx1"/>
                </a:solidFill>
              </a:rPr>
              <a:t>senza</a:t>
            </a:r>
            <a:r>
              <a:rPr lang="it-IT" dirty="0">
                <a:solidFill>
                  <a:schemeClr val="tx1"/>
                </a:solidFill>
              </a:rPr>
              <a:t> guardare quella macchina</a:t>
            </a:r>
          </a:p>
          <a:p>
            <a:r>
              <a:rPr lang="it-IT" dirty="0">
                <a:solidFill>
                  <a:schemeClr val="tx1"/>
                </a:solidFill>
              </a:rPr>
              <a:t>Correggerò gli esercizi degli studenti che me li invieranno via e-mail </a:t>
            </a:r>
          </a:p>
        </p:txBody>
      </p:sp>
    </p:spTree>
    <p:extLst>
      <p:ext uri="{BB962C8B-B14F-4D97-AF65-F5344CB8AC3E}">
        <p14:creationId xmlns:p14="http://schemas.microsoft.com/office/powerpoint/2010/main" val="211478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/>
              <a:t>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8"/>
                <a:ext cx="9483183" cy="5164113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Il modello di calcolo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richiede che in ogni macchina l’insieme degli stati e l’alfabeto abbiano cardinalità </a:t>
                </a:r>
                <a:r>
                  <a:rPr lang="it-IT" b="1" dirty="0">
                    <a:solidFill>
                      <a:schemeClr val="tx1"/>
                    </a:solidFill>
                  </a:rPr>
                  <a:t>finita </a:t>
                </a:r>
                <a:r>
                  <a:rPr lang="it-IT" dirty="0">
                    <a:solidFill>
                      <a:schemeClr val="tx1"/>
                    </a:solidFill>
                  </a:rPr>
                  <a:t>– e lo stesso vale per il numero di nastri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Cerchiamo di capire perché ripensando, ancora una volta, alla somma di due numeri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fosse possibile avere un numero infinito di stati interni e un numero infinito di caratteri dell’alfabeto, il progetto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che esegue la “somma in riga” di due numeri (scrivendo il risultato sul secondo nastro) sarebbe banale: basterebbe porre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{+} 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x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 e utilizzare le quintuple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b="1" dirty="0" err="1">
                    <a:solidFill>
                      <a:srgbClr val="D758CD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b="1" dirty="0" err="1">
                    <a:solidFill>
                      <a:srgbClr val="D758CD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,◻),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D758C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𝐧</m:t>
                        </m:r>
                      </m:sub>
                      <m:sup>
                        <m:r>
                          <a:rPr lang="it-IT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che legge il primo numero (scritto in una singola cella del primo nastro), entra nello stato interno corrispondente e muove la testina del primo nastro a destra per andare a cercare il secondo numero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(+,◻),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 che “scavalca” il ‘+’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b="1" dirty="0" err="1">
                    <a:solidFill>
                      <a:srgbClr val="D758CD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394AD5"/>
                    </a:solidFill>
                  </a:rPr>
                  <a:t>m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D758C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𝐧</m:t>
                        </m:r>
                      </m:sub>
                      <m:sup>
                        <m:r>
                          <a:rPr lang="it-IT" b="1" i="0">
                            <a:solidFill>
                              <a:srgbClr val="D758CD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b="1" dirty="0">
                    <a:solidFill>
                      <a:srgbClr val="394AD5"/>
                    </a:solidFill>
                  </a:rPr>
                  <a:t>m</a:t>
                </a:r>
                <a:r>
                  <a:rPr lang="it-IT" dirty="0">
                    <a:solidFill>
                      <a:schemeClr val="tx1"/>
                    </a:solidFill>
                  </a:rPr>
                  <a:t>,◻), (</a:t>
                </a:r>
                <a:r>
                  <a:rPr lang="it-IT" b="1" dirty="0" err="1">
                    <a:solidFill>
                      <a:srgbClr val="394AD5"/>
                    </a:solidFill>
                  </a:rPr>
                  <a:t>m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dove </a:t>
                </a:r>
                <a:r>
                  <a:rPr lang="it-IT" b="1" dirty="0">
                    <a:solidFill>
                      <a:srgbClr val="FF0000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b="1" dirty="0" err="1">
                    <a:solidFill>
                      <a:srgbClr val="394AD5"/>
                    </a:solidFill>
                  </a:rPr>
                  <a:t>m</a:t>
                </a:r>
                <a:r>
                  <a:rPr lang="it-IT" dirty="0" err="1">
                    <a:solidFill>
                      <a:schemeClr val="tx1"/>
                    </a:solidFill>
                  </a:rPr>
                  <a:t>+</a:t>
                </a:r>
                <a:r>
                  <a:rPr lang="it-IT" b="1" dirty="0" err="1">
                    <a:solidFill>
                      <a:srgbClr val="D758CD"/>
                    </a:solidFill>
                  </a:rPr>
                  <a:t>n</a:t>
                </a:r>
                <a:endParaRPr lang="it-IT" b="1" dirty="0">
                  <a:solidFill>
                    <a:srgbClr val="D758CD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Facile!</a:t>
                </a:r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8"/>
                <a:ext cx="9483183" cy="5164113"/>
              </a:xfrm>
              <a:blipFill rotWithShape="0">
                <a:blip r:embed="rId2"/>
                <a:stretch>
                  <a:fillRect l="-450" t="-708" r="-9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2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798" y="339102"/>
            <a:ext cx="8911687" cy="683829"/>
          </a:xfrm>
        </p:spPr>
        <p:txBody>
          <a:bodyPr/>
          <a:lstStyle/>
          <a:p>
            <a:r>
              <a:rPr lang="it-IT" dirty="0"/>
              <a:t>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4358" y="1165434"/>
                <a:ext cx="9483183" cy="534224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fosse possibile avere un numero infinito di stati interni e un numero infinito di caratteri dell’alfabeto, il progetto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che esegue la “somma in riga” di due numeri (scrivendo il risultato sul secondo nastro) sarebbe banale: basterebbe porre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 e utilizzare le quintuple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,◻),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									     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(+,◻), (+,◻),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									     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 m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(m,◻), (</a:t>
                </a:r>
                <a:r>
                  <a:rPr lang="it-IT" dirty="0" err="1">
                    <a:solidFill>
                      <a:schemeClr val="tx1"/>
                    </a:solidFill>
                  </a:rPr>
                  <a:t>m,h</a:t>
                </a:r>
                <a:r>
                  <a:rPr lang="it-IT" dirty="0">
                    <a:solidFill>
                      <a:schemeClr val="tx1"/>
                    </a:solidFill>
                  </a:rPr>
                  <a:t>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:r>
                  <a:rPr lang="it-IT" dirty="0" err="1">
                    <a:solidFill>
                      <a:schemeClr val="tx1"/>
                    </a:solidFill>
                  </a:rPr>
                  <a:t>d,f</a:t>
                </a:r>
                <a:r>
                  <a:rPr lang="it-IT" dirty="0">
                    <a:solidFill>
                      <a:schemeClr val="tx1"/>
                    </a:solidFill>
                  </a:rPr>
                  <a:t>)〉, dove h = </a:t>
                </a:r>
                <a:r>
                  <a:rPr lang="it-IT" dirty="0" err="1">
                    <a:solidFill>
                      <a:schemeClr val="tx1"/>
                    </a:solidFill>
                  </a:rPr>
                  <a:t>m+n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Facile! </a:t>
                </a:r>
                <a:r>
                  <a:rPr lang="it-IT" i="1" dirty="0">
                    <a:solidFill>
                      <a:schemeClr val="tx1"/>
                    </a:solidFill>
                  </a:rPr>
                  <a:t>Troppo</a:t>
                </a:r>
                <a:r>
                  <a:rPr lang="it-IT" dirty="0">
                    <a:solidFill>
                      <a:schemeClr val="tx1"/>
                    </a:solidFill>
                  </a:rPr>
                  <a:t> facile... E, infatti, la cosa non funziona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punto è che questa “macchina” non potremmo </a:t>
                </a:r>
                <a:r>
                  <a:rPr lang="it-IT" b="1" dirty="0">
                    <a:solidFill>
                      <a:schemeClr val="tx1"/>
                    </a:solidFill>
                  </a:rPr>
                  <a:t>costruirla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possiamo pensare che gli stati siano realizzati, ad esempio, mediante lampadine: a ciascuno stato corrisponde una lampadina (che è accesa o spenta a seconda che la macchina si trovi o meno in quello stato)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che ciascuna quintupla sia una sorta di circuito che si occupa, fra l’altro, di controllare, accendere e spegnere le lampadine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dovremmo, dunque, predisporre tante lampadine e tanti circuiti quanti sono i numeri naturali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... e mi sa che non ce la faremmo nel corso della nostra vita ...</a:t>
                </a:r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358" y="1165434"/>
                <a:ext cx="9483183" cy="5342244"/>
              </a:xfrm>
              <a:blipFill rotWithShape="0">
                <a:blip r:embed="rId2"/>
                <a:stretch>
                  <a:fillRect l="-450" t="-570" r="-386" b="-7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6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798" y="339102"/>
            <a:ext cx="8911687" cy="683829"/>
          </a:xfrm>
        </p:spPr>
        <p:txBody>
          <a:bodyPr/>
          <a:lstStyle/>
          <a:p>
            <a:r>
              <a:rPr lang="it-IT" dirty="0"/>
              <a:t>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4358" y="1165434"/>
                <a:ext cx="9483183" cy="534224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Fuor di metafora (di lampadine e bulloni), il punto è che la forma abbreviata “per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A” dobbiamo poterla scrivere </a:t>
                </a:r>
                <a:r>
                  <a:rPr lang="it-IT" u="sng" dirty="0">
                    <a:solidFill>
                      <a:schemeClr val="tx1"/>
                    </a:solidFill>
                  </a:rPr>
                  <a:t>in forma esplicita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anche se la notazione implicita “per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A”  è parecchio comoda,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dobbiamo poter scrivere esplicitamente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tutti</a:t>
                </a:r>
                <a:r>
                  <a:rPr lang="it-IT" dirty="0">
                    <a:solidFill>
                      <a:schemeClr val="tx1"/>
                    </a:solidFill>
                  </a:rPr>
                  <a:t> gli stati e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quintuple che occorrono a descrivere completamente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lo stesso vale per il numero di nastri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affinché questo sia possibile è necessario che il numero di stati, il numero di simboli dell’alfabeto, il numero di quintuple e il numero di nastri siano </a:t>
                </a:r>
                <a:r>
                  <a:rPr lang="it-IT" b="1" dirty="0">
                    <a:solidFill>
                      <a:schemeClr val="tx1"/>
                    </a:solidFill>
                  </a:rPr>
                  <a:t>finiti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che numero di stati, numero di simboli dell’alfabeto, numero di quintuple e numero di nastri siano scelti una volta per tutte,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non di volta in volta a seconda del dato particolare sul quale vogliamo operare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</a:rPr>
                  <a:t> possiamo, ribadiamo, scrivere </a:t>
                </a:r>
                <a:r>
                  <a:rPr lang="it-IT" dirty="0">
                    <a:solidFill>
                      <a:srgbClr val="394AD5"/>
                    </a:solidFill>
                  </a:rPr>
                  <a:t>per ogni </a:t>
                </a:r>
                <a:r>
                  <a:rPr lang="it-IT" dirty="0" err="1">
                    <a:solidFill>
                      <a:srgbClr val="394AD5"/>
                    </a:solidFill>
                  </a:rPr>
                  <a:t>n</a:t>
                </a:r>
                <a:r>
                  <a:rPr lang="it-IT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94AD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394AD5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rgbClr val="394AD5"/>
                    </a:solidFill>
                  </a:rPr>
                  <a:t> 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394AD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i</m:t>
                        </m:r>
                      </m:sub>
                      <m:sup>
                        <m:r>
                          <a:rPr lang="it-IT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394AD5"/>
                    </a:solidFill>
                  </a:rPr>
                  <a:t>, (</a:t>
                </a:r>
                <a:r>
                  <a:rPr lang="it-IT" dirty="0" err="1">
                    <a:solidFill>
                      <a:srgbClr val="394AD5"/>
                    </a:solidFill>
                  </a:rPr>
                  <a:t>n</a:t>
                </a:r>
                <a:r>
                  <a:rPr lang="it-IT" dirty="0">
                    <a:solidFill>
                      <a:srgbClr val="394AD5"/>
                    </a:solidFill>
                  </a:rPr>
                  <a:t>,◻), (</a:t>
                </a:r>
                <a:r>
                  <a:rPr lang="it-IT" dirty="0" err="1">
                    <a:solidFill>
                      <a:srgbClr val="394AD5"/>
                    </a:solidFill>
                  </a:rPr>
                  <a:t>n</a:t>
                </a:r>
                <a:r>
                  <a:rPr lang="it-IT" dirty="0">
                    <a:solidFill>
                      <a:srgbClr val="394AD5"/>
                    </a:solidFill>
                  </a:rPr>
                  <a:t>,◻),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394AD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n</m:t>
                        </m:r>
                      </m:sub>
                      <m:sup>
                        <m:r>
                          <a:rPr lang="it-IT" i="1">
                            <a:solidFill>
                              <a:srgbClr val="394AD5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394AD5"/>
                    </a:solidFill>
                  </a:rPr>
                  <a:t>, (</a:t>
                </a:r>
                <a:r>
                  <a:rPr lang="it-IT" dirty="0" err="1">
                    <a:solidFill>
                      <a:srgbClr val="394AD5"/>
                    </a:solidFill>
                  </a:rPr>
                  <a:t>d,f</a:t>
                </a:r>
                <a:r>
                  <a:rPr lang="it-IT" dirty="0">
                    <a:solidFill>
                      <a:srgbClr val="394AD5"/>
                    </a:solidFill>
                  </a:rPr>
                  <a:t>)〉,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è necessario che numero di stati, numero di simboli dell’alfabeto, numero di quintuple e numero di nastri siano </a:t>
                </a:r>
                <a:r>
                  <a:rPr lang="it-IT" b="1" i="1" dirty="0">
                    <a:solidFill>
                      <a:srgbClr val="D758CD"/>
                    </a:solidFill>
                  </a:rPr>
                  <a:t>costanti </a:t>
                </a:r>
              </a:p>
              <a:p>
                <a:pPr lvl="1"/>
                <a:r>
                  <a:rPr lang="it-IT" b="1" dirty="0">
                    <a:solidFill>
                      <a:srgbClr val="D758CD"/>
                    </a:solidFill>
                  </a:rPr>
                  <a:t>ossia, indipendenti dall’input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358" y="1165434"/>
                <a:ext cx="9483183" cy="5342244"/>
              </a:xfrm>
              <a:blipFill>
                <a:blip r:embed="rId2"/>
                <a:stretch>
                  <a:fillRect l="-401" t="-474" r="-1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7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6318" y="288444"/>
            <a:ext cx="9745688" cy="1280890"/>
          </a:xfrm>
        </p:spPr>
        <p:txBody>
          <a:bodyPr/>
          <a:lstStyle/>
          <a:p>
            <a:r>
              <a:rPr lang="it-IT" dirty="0"/>
              <a:t>Tante definizioni per le macchine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6318" y="1153697"/>
                <a:ext cx="8915400" cy="540148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 paragrafo 2.1 della dispensa 2 vengono presentate alcune definizioni formali relative alle macchine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parole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stati globali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transizioni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computazioni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Queste definizioni devono essere tenute sempre presenti!!!!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che viene utilizzata la parola </a:t>
                </a:r>
                <a:r>
                  <a:rPr lang="it-IT" i="1" dirty="0">
                    <a:solidFill>
                      <a:schemeClr val="tx1"/>
                    </a:solidFill>
                  </a:rPr>
                  <a:t>deterministica</a:t>
                </a:r>
                <a:r>
                  <a:rPr lang="it-IT" dirty="0">
                    <a:solidFill>
                      <a:schemeClr val="tx1"/>
                    </a:solidFill>
                  </a:rPr>
                  <a:t>: questo significa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è una funzione (avremo tempo e modo di affrontarla bene e a lungo, questa questione)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Innanzi tutto: dato un alfabeto finito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una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parola</a:t>
                </a:r>
                <a:r>
                  <a:rPr lang="it-IT" dirty="0">
                    <a:solidFill>
                      <a:schemeClr val="tx1"/>
                    </a:solidFill>
                  </a:rPr>
                  <a:t> su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una sequenza </a:t>
                </a:r>
                <a:r>
                  <a:rPr lang="it-IT" b="1" dirty="0">
                    <a:solidFill>
                      <a:schemeClr val="tx1"/>
                    </a:solidFill>
                  </a:rPr>
                  <a:t>finita</a:t>
                </a:r>
                <a:r>
                  <a:rPr lang="it-IT" dirty="0">
                    <a:solidFill>
                      <a:schemeClr val="tx1"/>
                    </a:solidFill>
                  </a:rPr>
                  <a:t> di elementi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esempio, 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 è una parola sull’alfabeto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= { a, b, c 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L’</a:t>
                </a:r>
                <a:r>
                  <a:rPr lang="it-IT" b="1" dirty="0">
                    <a:solidFill>
                      <a:srgbClr val="FF0000"/>
                    </a:solidFill>
                  </a:rPr>
                  <a:t>insieme della parole </a:t>
                </a:r>
                <a:r>
                  <a:rPr lang="it-IT" dirty="0">
                    <a:solidFill>
                      <a:schemeClr val="tx1"/>
                    </a:solidFill>
                  </a:rPr>
                  <a:t>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si indica con 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*</a:t>
                </a:r>
                <a:endParaRPr lang="it-IT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6318" y="1153697"/>
                <a:ext cx="8915400" cy="5401482"/>
              </a:xfrm>
              <a:blipFill rotWithShape="0">
                <a:blip r:embed="rId2"/>
                <a:stretch>
                  <a:fillRect l="-479" t="-564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6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327228"/>
            <a:ext cx="8911687" cy="729677"/>
          </a:xfrm>
        </p:spPr>
        <p:txBody>
          <a:bodyPr/>
          <a:lstStyle/>
          <a:p>
            <a:r>
              <a:rPr lang="it-IT"/>
              <a:t>Stati globali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235034"/>
            <a:ext cx="9048606" cy="514201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Uno stato globale SG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una “fotografia” della macchina ad un certo istante</a:t>
            </a:r>
          </a:p>
          <a:p>
            <a:pPr lvl="8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Formalmente, uno </a:t>
            </a:r>
            <a:r>
              <a:rPr lang="it-IT" b="1" i="1" dirty="0">
                <a:solidFill>
                  <a:srgbClr val="D758CD"/>
                </a:solidFill>
              </a:rPr>
              <a:t>stato globale </a:t>
            </a:r>
            <a:r>
              <a:rPr lang="it-IT" dirty="0">
                <a:solidFill>
                  <a:schemeClr val="tx1"/>
                </a:solidFill>
              </a:rPr>
              <a:t>di una macchina ad un nastro T ad un certo istante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contiene una descrizione della porzione non </a:t>
            </a:r>
            <a:r>
              <a:rPr lang="it-IT" dirty="0" err="1">
                <a:solidFill>
                  <a:schemeClr val="tx1"/>
                </a:solidFill>
              </a:rPr>
              <a:t>blank</a:t>
            </a:r>
            <a:r>
              <a:rPr lang="it-IT" dirty="0">
                <a:solidFill>
                  <a:schemeClr val="tx1"/>
                </a:solidFill>
              </a:rPr>
              <a:t> del nastro di T, della posizione della testina (e, dunque, del carattere da essa letto) e dello stato interno 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ed è rappresentato mediante la sequenza di caratteri (non </a:t>
            </a:r>
            <a:r>
              <a:rPr lang="it-IT" dirty="0" err="1">
                <a:solidFill>
                  <a:schemeClr val="tx1"/>
                </a:solidFill>
              </a:rPr>
              <a:t>blank</a:t>
            </a:r>
            <a:r>
              <a:rPr lang="it-IT" dirty="0">
                <a:solidFill>
                  <a:schemeClr val="tx1"/>
                </a:solidFill>
              </a:rPr>
              <a:t>) contenuti sul nastro in cui al carattere letto dalla testina è premesso lo stato interno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vedremo un esempio alla prossima pagina</a:t>
            </a:r>
          </a:p>
          <a:p>
            <a:pPr lvl="8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naturalmente, possiamo definire anche lo stato globale di una macchina a k nastri (con k costante!)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non lo facciamo formalmente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lo vedremo, informalmente in uno dei prossimi esempi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77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703"/>
          </a:xfrm>
        </p:spPr>
        <p:txBody>
          <a:bodyPr/>
          <a:lstStyle/>
          <a:p>
            <a:r>
              <a:rPr lang="it-IT" dirty="0"/>
              <a:t>Esempi: stati globali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411593" y="3323889"/>
            <a:ext cx="8796136" cy="33995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lvl="0" defTabSz="914400">
              <a:spcBef>
                <a:spcPts val="0"/>
              </a:spcBef>
              <a:buClrTx/>
              <a:buFontTx/>
              <a:buAutoNum type="alphaLcParenBoth"/>
            </a:pPr>
            <a:r>
              <a:rPr lang="it-IT" dirty="0">
                <a:solidFill>
                  <a:schemeClr val="tx1"/>
                </a:solidFill>
              </a:rPr>
              <a:t>Lo stato globale iniziale SG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di una computazione della macchina che calcola la somma di due numeri vista a lezione:  q</a:t>
            </a:r>
            <a:r>
              <a:rPr lang="it-IT" baseline="-25000" dirty="0">
                <a:solidFill>
                  <a:schemeClr val="tx1"/>
                </a:solidFill>
              </a:rPr>
              <a:t>0 </a:t>
            </a:r>
            <a:r>
              <a:rPr lang="it-IT" dirty="0">
                <a:solidFill>
                  <a:schemeClr val="tx1"/>
                </a:solidFill>
              </a:rPr>
              <a:t>= 8 1 2 + 5 3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it-IT" dirty="0">
                <a:solidFill>
                  <a:schemeClr val="tx1"/>
                </a:solidFill>
              </a:rPr>
              <a:t> uno stato globale successivo SG della stessa computazione:                        = 8 1 2 +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baseline="30000" dirty="0">
                <a:solidFill>
                  <a:schemeClr val="tx1"/>
                </a:solidFill>
              </a:rPr>
              <a:t>3</a:t>
            </a:r>
            <a:r>
              <a:rPr lang="it-IT" dirty="0">
                <a:solidFill>
                  <a:schemeClr val="tx1"/>
                </a:solidFill>
              </a:rPr>
              <a:t> 5   </a:t>
            </a:r>
            <a:r>
              <a:rPr lang="it-IT" dirty="0"/>
              <a:t>                               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23291" r="24503" b="56962"/>
          <a:stretch/>
        </p:blipFill>
        <p:spPr>
          <a:xfrm>
            <a:off x="2021359" y="1619855"/>
            <a:ext cx="8044406" cy="34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434104"/>
            <a:ext cx="8911687" cy="741552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Transizioni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30036"/>
                <a:ext cx="8915400" cy="523504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Una transizione dallo stato globale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allo stato globale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avviene quando viene eseguita una quintupla che trasforma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Formalmente, se T =〈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P〉è</a:t>
                </a:r>
                <a:r>
                  <a:rPr lang="it-IT" dirty="0">
                    <a:solidFill>
                      <a:schemeClr val="tx1"/>
                    </a:solidFill>
                  </a:rPr>
                  <a:t>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ad un nastro, esiste una </a:t>
                </a:r>
                <a:r>
                  <a:rPr lang="it-IT" b="1" i="1" dirty="0">
                    <a:solidFill>
                      <a:srgbClr val="D758CD"/>
                    </a:solidFill>
                  </a:rPr>
                  <a:t>transizione</a:t>
                </a:r>
                <a:r>
                  <a:rPr lang="it-IT" dirty="0">
                    <a:solidFill>
                      <a:srgbClr val="D758CD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se esiste una quintupla                 〈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, x, x’,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’, m〉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tale che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 si trova nello stato interno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Q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testina di T sta scandendo una cella che contiene il carattere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cella 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conteneva il carattere x contiene il carattere x’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 si trova nello stato interno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Q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testina di T sta scandendo la cella che si trova in posizione m rispetto a quella che stava scandendo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concetto può essere facilmente esteso a macchine a più nastri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 qualche tecnicismo in più, che non affrontiamo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30036"/>
                <a:ext cx="8915400" cy="5235040"/>
              </a:xfrm>
              <a:blipFill rotWithShape="0">
                <a:blip r:embed="rId2"/>
                <a:stretch>
                  <a:fillRect l="-479" t="-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61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4300"/>
          </a:xfrm>
        </p:spPr>
        <p:txBody>
          <a:bodyPr/>
          <a:lstStyle/>
          <a:p>
            <a:r>
              <a:rPr lang="it-IT" dirty="0"/>
              <a:t>Esempi: transizioni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8270" y="4656881"/>
            <a:ext cx="8915400" cy="1223058"/>
          </a:xfrm>
        </p:spPr>
        <p:txBody>
          <a:bodyPr/>
          <a:lstStyle/>
          <a:p>
            <a:r>
              <a:rPr lang="it-IT" dirty="0"/>
              <a:t>Un esempio di transizione dallo stato globale =812+ q</a:t>
            </a:r>
            <a:r>
              <a:rPr lang="it-IT" baseline="-25000" dirty="0"/>
              <a:t>0</a:t>
            </a:r>
            <a:r>
              <a:rPr lang="it-IT" baseline="30000" dirty="0"/>
              <a:t>3</a:t>
            </a:r>
            <a:r>
              <a:rPr lang="it-IT" dirty="0"/>
              <a:t> 5 (in figura (a)) allo stato globale </a:t>
            </a:r>
            <a:r>
              <a:rPr lang="it-IT" dirty="0">
                <a:solidFill>
                  <a:schemeClr val="tx1"/>
                </a:solidFill>
              </a:rPr>
              <a:t>=812 </a:t>
            </a:r>
            <a:r>
              <a:rPr lang="it-IT" dirty="0"/>
              <a:t>q</a:t>
            </a:r>
            <a:r>
              <a:rPr lang="it-IT" baseline="-25000" dirty="0"/>
              <a:t>0</a:t>
            </a:r>
            <a:r>
              <a:rPr lang="it-IT" baseline="30000" dirty="0"/>
              <a:t>3 </a:t>
            </a:r>
            <a:r>
              <a:rPr lang="it-IT" dirty="0">
                <a:solidFill>
                  <a:schemeClr val="tx1"/>
                </a:solidFill>
              </a:rPr>
              <a:t>+5 </a:t>
            </a:r>
            <a:r>
              <a:rPr lang="it-IT" dirty="0"/>
              <a:t> (in figura (b)) a seguito dell’esecuzione della quintupla  〈 q</a:t>
            </a:r>
            <a:r>
              <a:rPr lang="it-IT" baseline="-25000" dirty="0"/>
              <a:t>0</a:t>
            </a:r>
            <a:r>
              <a:rPr lang="it-IT" baseline="30000" dirty="0"/>
              <a:t>3</a:t>
            </a:r>
            <a:r>
              <a:rPr lang="it-IT" dirty="0"/>
              <a:t> , 5, 5, q</a:t>
            </a:r>
            <a:r>
              <a:rPr lang="it-IT" baseline="-25000" dirty="0"/>
              <a:t>0</a:t>
            </a:r>
            <a:r>
              <a:rPr lang="it-IT" baseline="30000" dirty="0"/>
              <a:t>3</a:t>
            </a:r>
            <a:r>
              <a:rPr lang="it-IT" dirty="0"/>
              <a:t> , sinistra 〉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" t="23629" r="24285" b="57469"/>
          <a:stretch/>
        </p:blipFill>
        <p:spPr>
          <a:xfrm>
            <a:off x="2141316" y="1736203"/>
            <a:ext cx="8110099" cy="29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5226" y="350978"/>
            <a:ext cx="8911687" cy="683829"/>
          </a:xfrm>
        </p:spPr>
        <p:txBody>
          <a:bodyPr/>
          <a:lstStyle/>
          <a:p>
            <a:r>
              <a:rPr lang="it-IT" dirty="0"/>
              <a:t>Definizione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9477" y="1034807"/>
                <a:ext cx="9483183" cy="5550061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E come funziona una macchina di Turing?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All’inizio, quando l’unità di controllo si trova nello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la testina legge il simbolo contenuto nella cella che sta scandendo e la macchina cerca una quintupla i cui primi due elementi sono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il simbolo letto dalla testina (che può anche essere il simbolo </a:t>
                </a:r>
                <a:r>
                  <a:rPr lang="it-IT" b="1" i="1" dirty="0" err="1">
                    <a:solidFill>
                      <a:schemeClr val="tx1"/>
                    </a:solidFill>
                  </a:rPr>
                  <a:t>blank</a:t>
                </a:r>
                <a:r>
                  <a:rPr lang="it-IT" dirty="0">
                    <a:solidFill>
                      <a:schemeClr val="tx1"/>
                    </a:solidFill>
                  </a:rPr>
                  <a:t> ◻) e, se trova una tale quintupla, la esegue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non la trova ... non compie alcuna azione (ci torneremo più avanti) e la computazione termina</a:t>
                </a:r>
              </a:p>
              <a:p>
                <a:r>
                  <a:rPr lang="it-IT" i="1" dirty="0">
                    <a:solidFill>
                      <a:schemeClr val="tx1"/>
                    </a:solidFill>
                  </a:rPr>
                  <a:t>Eseguire una quintupla</a:t>
                </a:r>
                <a:r>
                  <a:rPr lang="it-IT" dirty="0">
                    <a:solidFill>
                      <a:schemeClr val="tx1"/>
                    </a:solidFill>
                  </a:rPr>
                  <a:t> significa eseguire le tre azioni in essa indicate: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sovrascrivere il simbolo nella cella scandita dalla testina con il simbolo indicato nella quintupla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cambiare (eventualmente) stato interno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eventualmente, ossia, a meno che nella quintupla non sia indicato di rimanere nel medesimo stato in cui ci si trovava prima della sua esecuzione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muovere (eventualmente) la testina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eventualmente, ossia a meno che nella quintupla sia indicato “ferma”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Eseguita la prima quintupla, si cerca un’altra quintupla da eseguire (ossia, una quintupla i cui primi due elementi sono lo stato in cui si trova la macchina e il simbolo letto dalla testina) e così via, fino a quando nessuna quintupla può essere eseguita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477" y="1034807"/>
                <a:ext cx="9483183" cy="5550061"/>
              </a:xfrm>
              <a:blipFill>
                <a:blip r:embed="rId2"/>
                <a:stretch>
                  <a:fillRect l="-402" t="-457" r="-268" b="-13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2" y="410354"/>
            <a:ext cx="8911687" cy="81280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Computazione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58584" y="1306285"/>
                <a:ext cx="8915400" cy="4940136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Informalmente, una computazione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deterministica</a:t>
                </a:r>
                <a:r>
                  <a:rPr lang="it-IT" dirty="0">
                    <a:solidFill>
                      <a:schemeClr val="tx1"/>
                    </a:solidFill>
                  </a:rPr>
                  <a:t> a un nastro   T =〈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〉 è l’esecuzione delle quintuple di T su una sequenza di caratteri scritti sul suo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analogamente per le macchine a più nastri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Formalmente: una </a:t>
                </a:r>
                <a:r>
                  <a:rPr lang="it-IT" b="1" i="1" dirty="0">
                    <a:solidFill>
                      <a:srgbClr val="D758CD"/>
                    </a:solidFill>
                  </a:rPr>
                  <a:t>computazione</a:t>
                </a:r>
                <a:r>
                  <a:rPr lang="it-IT" dirty="0">
                    <a:solidFill>
                      <a:schemeClr val="tx1"/>
                    </a:solidFill>
                  </a:rPr>
                  <a:t>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è una sequenza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di stati globali di T tali che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stato globale iniziale</a:t>
                </a:r>
                <a:r>
                  <a:rPr lang="it-IT" dirty="0">
                    <a:solidFill>
                      <a:schemeClr val="tx1"/>
                    </a:solidFill>
                  </a:rPr>
                  <a:t>, ossia, uno stato globale nel quale lo stato interno 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la testina è posizionata sul carattere più a sinistra scritto sul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0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h-1, esiste una transizione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oppure per ogni 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i+1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non è definito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esiste un indice </a:t>
                </a:r>
                <a:r>
                  <a:rPr lang="en-US" dirty="0">
                    <a:solidFill>
                      <a:schemeClr val="tx1"/>
                    </a:solidFill>
                  </a:rPr>
                  <a:t>h tale </a:t>
                </a:r>
                <a:r>
                  <a:rPr lang="it-IT" dirty="0">
                    <a:solidFill>
                      <a:schemeClr val="tx1"/>
                    </a:solidFill>
                  </a:rPr>
                  <a:t>che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stato globale dal quale non può avvenire alcuna transizione allora la computazione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 accade quando lo stato interno nel quale T si trova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stato finale oppure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non contiene una quintupla che possa essere eseguita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8584" y="1306285"/>
                <a:ext cx="8915400" cy="4940136"/>
              </a:xfrm>
              <a:blipFill>
                <a:blip r:embed="rId2"/>
                <a:stretch>
                  <a:fillRect l="-427" t="-512" r="-7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65461" y="220349"/>
            <a:ext cx="8911687" cy="81280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Computazione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39830" y="1187530"/>
                <a:ext cx="8915400" cy="534389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Informalmente, una computazione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deterministica</a:t>
                </a:r>
                <a:r>
                  <a:rPr lang="it-IT" dirty="0">
                    <a:solidFill>
                      <a:schemeClr val="tx1"/>
                    </a:solidFill>
                  </a:rPr>
                  <a:t> a un nastro   T =〈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〉 è l’esecuzione delle quintuple di T su una sequenza di caratteri scritti sul suo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analogamente per le macchine a più nastri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Formalmente: una </a:t>
                </a:r>
                <a:r>
                  <a:rPr lang="it-IT" b="1" i="1" dirty="0">
                    <a:solidFill>
                      <a:srgbClr val="D758CD"/>
                    </a:solidFill>
                  </a:rPr>
                  <a:t>computazione</a:t>
                </a:r>
                <a:r>
                  <a:rPr lang="it-IT" dirty="0">
                    <a:solidFill>
                      <a:schemeClr val="tx1"/>
                    </a:solidFill>
                  </a:rPr>
                  <a:t>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è una sequenza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di stati globali di T tali che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stato globale iniziale, ossia, uno stato globale nel quale lo stato interno 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la testina è posizionata sul carattere più a sinistra scritto sul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0 esiste una transizione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oppure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non è definito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esiste un indice h tale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non è definito allora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non è definito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h+1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esiste un indice </a:t>
                </a:r>
                <a:r>
                  <a:rPr lang="en-US" dirty="0">
                    <a:solidFill>
                      <a:schemeClr val="tx1"/>
                    </a:solidFill>
                  </a:rPr>
                  <a:t>h tale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non è definito allora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stato globale dal quale non può avvenire alcuna transizione e la computazione </a:t>
                </a:r>
                <a:r>
                  <a:rPr lang="it-IT" b="1" i="1" dirty="0">
                    <a:solidFill>
                      <a:srgbClr val="394AD5"/>
                    </a:solidFill>
                  </a:rPr>
                  <a:t>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 accade quando lo stato interno nel quale T si trova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uno stato finale oppure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non contiene una quintupla che possa essere eseguita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830" y="1187530"/>
                <a:ext cx="8915400" cy="5343897"/>
              </a:xfrm>
              <a:blipFill rotWithShape="0">
                <a:blip r:embed="rId2"/>
                <a:stretch>
                  <a:fillRect l="-479" t="-685" r="-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068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Esempi</a:t>
            </a:r>
            <a:r>
              <a:rPr lang="it-IT">
                <a:solidFill>
                  <a:schemeClr val="tx1"/>
                </a:solidFill>
              </a:rPr>
              <a:t>: computazione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4731" y="1585732"/>
            <a:ext cx="3881036" cy="502341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computazione dallo stato globale         (5,2,◻)q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(3,8,◻) (a)             allo stato globale                  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(5,2,◻)(3,8,1) (b)              allo stato globale                   q</a:t>
            </a:r>
            <a:r>
              <a:rPr lang="it-IT" baseline="-25000" dirty="0">
                <a:solidFill>
                  <a:schemeClr val="tx1"/>
                </a:solidFill>
              </a:rPr>
              <a:t>0 </a:t>
            </a:r>
            <a:r>
              <a:rPr lang="it-IT" dirty="0">
                <a:solidFill>
                  <a:schemeClr val="tx1"/>
                </a:solidFill>
              </a:rPr>
              <a:t>(◻,◻,◻)(5,2,8) (3,8,1) (c)           allo stato globale                  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F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(◻,◻,◻) (5,2,8)(3,8,1</a:t>
            </a:r>
            <a:r>
              <a:rPr lang="it-IT">
                <a:solidFill>
                  <a:schemeClr val="tx1"/>
                </a:solidFill>
              </a:rPr>
              <a:t>) (</a:t>
            </a:r>
            <a:r>
              <a:rPr lang="it-IT" dirty="0">
                <a:solidFill>
                  <a:schemeClr val="tx1"/>
                </a:solidFill>
              </a:rPr>
              <a:t>d)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così, abbiamo visto anche </a:t>
            </a:r>
            <a:r>
              <a:rPr lang="it-IT" i="1" dirty="0">
                <a:solidFill>
                  <a:schemeClr val="tx1"/>
                </a:solidFill>
              </a:rPr>
              <a:t>un modo </a:t>
            </a:r>
            <a:r>
              <a:rPr lang="it-IT" dirty="0">
                <a:solidFill>
                  <a:schemeClr val="tx1"/>
                </a:solidFill>
              </a:rPr>
              <a:t>di rappresentare uno stato globale in una macchina a più nastri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t="23290" r="14675" b="24896"/>
          <a:stretch/>
        </p:blipFill>
        <p:spPr>
          <a:xfrm>
            <a:off x="5648446" y="954450"/>
            <a:ext cx="5857303" cy="5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8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Trasduttori e Riconoscitori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279416" cy="52278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Nel paragrafo 2.2 della dispensa 2 vengono definiti due tipi di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r>
              <a:rPr lang="it-IT" dirty="0">
                <a:solidFill>
                  <a:schemeClr val="tx1"/>
                </a:solidFill>
              </a:rPr>
              <a:t>Le macchine di tipo </a:t>
            </a:r>
            <a:r>
              <a:rPr lang="it-IT" b="1" i="1" dirty="0">
                <a:solidFill>
                  <a:srgbClr val="394AD5"/>
                </a:solidFill>
              </a:rPr>
              <a:t>trasduttore</a:t>
            </a:r>
            <a:r>
              <a:rPr lang="it-IT" dirty="0">
                <a:solidFill>
                  <a:srgbClr val="394AD5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sanno calcolare il valore di una funzione qualsiasi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esempio, un trasduttore sa calcolare la funzione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)=</a:t>
            </a:r>
            <a:r>
              <a:rPr lang="it-IT" dirty="0" err="1">
                <a:solidFill>
                  <a:schemeClr val="tx1"/>
                </a:solidFill>
              </a:rPr>
              <a:t>a+b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r>
              <a:rPr lang="it-IT" dirty="0">
                <a:solidFill>
                  <a:schemeClr val="tx1"/>
                </a:solidFill>
              </a:rPr>
              <a:t>Assumeremo sempre che le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di tipo trasduttore dispongano di un</a:t>
            </a:r>
            <a:r>
              <a:rPr lang="it-IT" u="sng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rgbClr val="394AD5"/>
                </a:solidFill>
              </a:rPr>
              <a:t>nastro di output</a:t>
            </a:r>
            <a:r>
              <a:rPr lang="it-IT" dirty="0">
                <a:solidFill>
                  <a:srgbClr val="394AD5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sul quale scrivono il valore della funzione che hanno calcolato </a:t>
            </a:r>
          </a:p>
          <a:p>
            <a:r>
              <a:rPr lang="it-IT" dirty="0">
                <a:solidFill>
                  <a:schemeClr val="tx1"/>
                </a:solidFill>
              </a:rPr>
              <a:t>Un trasduttore ha </a:t>
            </a:r>
            <a:r>
              <a:rPr lang="it-IT" u="sng" dirty="0">
                <a:solidFill>
                  <a:schemeClr val="tx1"/>
                </a:solidFill>
              </a:rPr>
              <a:t>un solo stato finale </a:t>
            </a:r>
            <a:r>
              <a:rPr lang="it-IT" dirty="0">
                <a:solidFill>
                  <a:schemeClr val="tx1"/>
                </a:solidFill>
              </a:rPr>
              <a:t>con il quale terminare la computazione: lo stato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F</a:t>
            </a:r>
            <a:endParaRPr lang="it-IT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7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Trasduttori e Riconoscitori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279416" cy="52278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Nel paragrafo 2.2 della dispensa 2 vengono definiti due tipi di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r>
              <a:rPr lang="it-IT" dirty="0">
                <a:solidFill>
                  <a:schemeClr val="tx1"/>
                </a:solidFill>
              </a:rPr>
              <a:t>Le macchine di tipo </a:t>
            </a:r>
            <a:r>
              <a:rPr lang="it-IT" b="1" i="1" dirty="0">
                <a:solidFill>
                  <a:srgbClr val="D758CD"/>
                </a:solidFill>
              </a:rPr>
              <a:t>riconoscitore</a:t>
            </a:r>
            <a:r>
              <a:rPr lang="it-IT" dirty="0">
                <a:solidFill>
                  <a:schemeClr val="tx1"/>
                </a:solidFill>
              </a:rPr>
              <a:t> sanno calcolare soltanto il  valore di funzioni booleane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funzioni il cui valore è 0 oppure 1</a:t>
            </a:r>
          </a:p>
          <a:p>
            <a:r>
              <a:rPr lang="it-IT" dirty="0">
                <a:solidFill>
                  <a:schemeClr val="tx1"/>
                </a:solidFill>
              </a:rPr>
              <a:t>e non dispongono di un nastro di output. </a:t>
            </a:r>
          </a:p>
          <a:p>
            <a:r>
              <a:rPr lang="it-IT" b="1" i="1" dirty="0">
                <a:solidFill>
                  <a:srgbClr val="D758CD"/>
                </a:solidFill>
              </a:rPr>
              <a:t>Il valore calcolato da un riconoscitore viene memorizzato nello stato interno con il quale la macchina termina la computazione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se il valore della funzione è 1,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se il valore della funzione è 0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quindi, ogni riconoscitore ha due stati finali: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Diciamo che un riconoscitore T </a:t>
            </a:r>
            <a:r>
              <a:rPr lang="it-IT" b="1" i="1" dirty="0">
                <a:solidFill>
                  <a:srgbClr val="D758CD"/>
                </a:solidFill>
              </a:rPr>
              <a:t>accetta</a:t>
            </a:r>
            <a:r>
              <a:rPr lang="it-IT" dirty="0">
                <a:solidFill>
                  <a:srgbClr val="D758CD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x se la computazione T(x) termina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e che la macchina T </a:t>
            </a:r>
            <a:r>
              <a:rPr lang="it-IT" b="1" i="1" dirty="0">
                <a:solidFill>
                  <a:srgbClr val="D758CD"/>
                </a:solidFill>
              </a:rPr>
              <a:t>rigetta</a:t>
            </a:r>
            <a:r>
              <a:rPr lang="it-IT" dirty="0">
                <a:solidFill>
                  <a:srgbClr val="D758CD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x se la computazione T(x) termina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8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Esito di una computazione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279416" cy="52278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Sempre nel paragrafo 2.2 della dispensa 2 viene introdotto il concetto di </a:t>
            </a:r>
            <a:r>
              <a:rPr lang="it-IT" i="1" dirty="0">
                <a:solidFill>
                  <a:schemeClr val="tx1"/>
                </a:solidFill>
              </a:rPr>
              <a:t>esito di una computazione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Data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ed un suo input x, l’esito della computazione T(x) è indicato con </a:t>
            </a:r>
            <a:r>
              <a:rPr lang="it-IT" b="1" dirty="0" err="1">
                <a:solidFill>
                  <a:srgbClr val="FF0000"/>
                </a:solidFill>
              </a:rPr>
              <a:t>o</a:t>
            </a:r>
            <a:r>
              <a:rPr lang="it-IT" sz="2000" b="1" baseline="-25000" dirty="0" err="1">
                <a:solidFill>
                  <a:srgbClr val="FF0000"/>
                </a:solidFill>
              </a:rPr>
              <a:t>T</a:t>
            </a:r>
            <a:r>
              <a:rPr lang="it-IT" b="1" dirty="0">
                <a:solidFill>
                  <a:srgbClr val="FF0000"/>
                </a:solidFill>
              </a:rPr>
              <a:t>(x)</a:t>
            </a:r>
            <a:r>
              <a:rPr lang="it-IT" dirty="0">
                <a:solidFill>
                  <a:schemeClr val="tx1"/>
                </a:solidFill>
              </a:rPr>
              <a:t> – informalmente è “il risultato” della computazione, la risposta che ci dà la macchina rispetto all’istanza x del problema che le abbiamo chiesto di risolvere</a:t>
            </a:r>
          </a:p>
          <a:p>
            <a:r>
              <a:rPr lang="it-IT" dirty="0">
                <a:solidFill>
                  <a:schemeClr val="tx1"/>
                </a:solidFill>
              </a:rPr>
              <a:t>Se T è una macchina di tipo </a:t>
            </a:r>
            <a:r>
              <a:rPr lang="it-IT" b="1" i="1" dirty="0">
                <a:solidFill>
                  <a:srgbClr val="394AD5"/>
                </a:solidFill>
              </a:rPr>
              <a:t>trasduttore</a:t>
            </a:r>
            <a:r>
              <a:rPr lang="it-IT" i="1" dirty="0">
                <a:solidFill>
                  <a:schemeClr val="tx1"/>
                </a:solidFill>
              </a:rPr>
              <a:t>,</a:t>
            </a:r>
            <a:r>
              <a:rPr lang="it-IT" dirty="0">
                <a:solidFill>
                  <a:schemeClr val="tx1"/>
                </a:solidFill>
              </a:rPr>
              <a:t> allora </a:t>
            </a:r>
            <a:r>
              <a:rPr lang="it-IT" b="1" dirty="0" err="1">
                <a:solidFill>
                  <a:srgbClr val="394AD5"/>
                </a:solidFill>
              </a:rPr>
              <a:t>o</a:t>
            </a:r>
            <a:r>
              <a:rPr lang="it-IT" sz="2000" b="1" baseline="-25000" dirty="0" err="1">
                <a:solidFill>
                  <a:srgbClr val="394AD5"/>
                </a:solidFill>
              </a:rPr>
              <a:t>T</a:t>
            </a:r>
            <a:r>
              <a:rPr lang="it-IT" b="1" dirty="0">
                <a:solidFill>
                  <a:srgbClr val="394AD5"/>
                </a:solidFill>
              </a:rPr>
              <a:t>(x) è la parola scritta da T sul nastro di output al termine della computazione </a:t>
            </a:r>
            <a:r>
              <a:rPr lang="it-IT" dirty="0">
                <a:solidFill>
                  <a:schemeClr val="tx1"/>
                </a:solidFill>
              </a:rPr>
              <a:t>T(x) (ossia, </a:t>
            </a:r>
            <a:r>
              <a:rPr lang="it-IT" b="1" dirty="0">
                <a:solidFill>
                  <a:schemeClr val="tx1"/>
                </a:solidFill>
              </a:rPr>
              <a:t>quando T ha raggiunto lo stato </a:t>
            </a:r>
            <a:r>
              <a:rPr lang="it-IT" b="1" dirty="0" err="1">
                <a:solidFill>
                  <a:schemeClr val="tx1"/>
                </a:solidFill>
              </a:rPr>
              <a:t>q</a:t>
            </a:r>
            <a:r>
              <a:rPr lang="it-IT" sz="2000" b="1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): ad esempio, se T è il trasduttore che calcola la funzione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)=</a:t>
            </a:r>
            <a:r>
              <a:rPr lang="it-IT" dirty="0" err="1">
                <a:solidFill>
                  <a:schemeClr val="tx1"/>
                </a:solidFill>
              </a:rPr>
              <a:t>a+b</a:t>
            </a:r>
            <a:r>
              <a:rPr lang="it-IT" dirty="0">
                <a:solidFill>
                  <a:schemeClr val="tx1"/>
                </a:solidFill>
              </a:rPr>
              <a:t>. allora </a:t>
            </a:r>
            <a:r>
              <a:rPr lang="it-IT" dirty="0" err="1">
                <a:solidFill>
                  <a:schemeClr val="tx1"/>
                </a:solidFill>
              </a:rPr>
              <a:t>o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t-IT" dirty="0">
                <a:solidFill>
                  <a:schemeClr val="tx1"/>
                </a:solidFill>
              </a:rPr>
              <a:t>(15,6)= 21.</a:t>
            </a:r>
            <a:endParaRPr lang="it-IT" baseline="-250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Se T è una macchina di tipo </a:t>
            </a:r>
            <a:r>
              <a:rPr lang="it-IT" b="1" i="1" dirty="0">
                <a:solidFill>
                  <a:srgbClr val="D758CD"/>
                </a:solidFill>
              </a:rPr>
              <a:t>riconoscitore</a:t>
            </a:r>
            <a:r>
              <a:rPr lang="it-IT" dirty="0">
                <a:solidFill>
                  <a:schemeClr val="tx1"/>
                </a:solidFill>
              </a:rPr>
              <a:t>, allora </a:t>
            </a:r>
            <a:r>
              <a:rPr lang="it-IT" b="1" dirty="0" err="1">
                <a:solidFill>
                  <a:srgbClr val="D758CD"/>
                </a:solidFill>
              </a:rPr>
              <a:t>o</a:t>
            </a:r>
            <a:r>
              <a:rPr lang="it-IT" sz="2000" b="1" baseline="-25000" dirty="0" err="1">
                <a:solidFill>
                  <a:srgbClr val="D758CD"/>
                </a:solidFill>
              </a:rPr>
              <a:t>T</a:t>
            </a:r>
            <a:r>
              <a:rPr lang="it-IT" b="1" dirty="0">
                <a:solidFill>
                  <a:srgbClr val="D758CD"/>
                </a:solidFill>
              </a:rPr>
              <a:t>(x) è lo stato interno con il quale la macchina termina la computazione T(x)</a:t>
            </a:r>
            <a:r>
              <a:rPr lang="it-IT" dirty="0">
                <a:solidFill>
                  <a:schemeClr val="tx1"/>
                </a:solidFill>
              </a:rPr>
              <a:t>: ad esempio, se T è la macchina che decide se una parola è palindroma, allora </a:t>
            </a:r>
            <a:r>
              <a:rPr lang="it-IT" dirty="0" err="1">
                <a:solidFill>
                  <a:schemeClr val="tx1"/>
                </a:solidFill>
              </a:rPr>
              <a:t>o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abba</a:t>
            </a:r>
            <a:r>
              <a:rPr lang="it-IT" dirty="0">
                <a:solidFill>
                  <a:schemeClr val="tx1"/>
                </a:solidFill>
              </a:rPr>
              <a:t>) =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dirty="0" err="1">
                <a:solidFill>
                  <a:schemeClr val="tx1"/>
                </a:solidFill>
              </a:rPr>
              <a:t>o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baaba</a:t>
            </a:r>
            <a:r>
              <a:rPr lang="it-IT" dirty="0">
                <a:solidFill>
                  <a:schemeClr val="tx1"/>
                </a:solidFill>
              </a:rPr>
              <a:t>) =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589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Tanto per essere chiari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Nel seguito di questo corso considereremo quasi sempre </a:t>
            </a:r>
            <a:r>
              <a:rPr lang="it-IT" u="sng" dirty="0">
                <a:solidFill>
                  <a:schemeClr val="tx1"/>
                </a:solidFill>
              </a:rPr>
              <a:t>macchine di </a:t>
            </a:r>
            <a:r>
              <a:rPr lang="it-IT" u="sng" dirty="0" err="1">
                <a:solidFill>
                  <a:schemeClr val="tx1"/>
                </a:solidFill>
              </a:rPr>
              <a:t>Turing</a:t>
            </a:r>
            <a:r>
              <a:rPr lang="it-IT" u="sng" dirty="0">
                <a:solidFill>
                  <a:schemeClr val="tx1"/>
                </a:solidFill>
              </a:rPr>
              <a:t> di tipo riconoscitore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questo ci semplificherà la vita, perché non dovremo occuparci del nastro di output</a:t>
            </a:r>
          </a:p>
          <a:p>
            <a:r>
              <a:rPr lang="it-IT" dirty="0">
                <a:solidFill>
                  <a:schemeClr val="tx1"/>
                </a:solidFill>
              </a:rPr>
              <a:t>Facciamo così: quando dirò “macchina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” mi riferirò sempre ad una macchina di tipo riconoscitore</a:t>
            </a:r>
          </a:p>
          <a:p>
            <a:r>
              <a:rPr lang="it-IT" dirty="0">
                <a:solidFill>
                  <a:schemeClr val="tx1"/>
                </a:solidFill>
              </a:rPr>
              <a:t>Se vorrò riferirmi ad un trasduttore dirò “macchina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di tipo trasduttore”</a:t>
            </a:r>
          </a:p>
        </p:txBody>
      </p:sp>
    </p:spTree>
    <p:extLst>
      <p:ext uri="{BB962C8B-B14F-4D97-AF65-F5344CB8AC3E}">
        <p14:creationId xmlns:p14="http://schemas.microsoft.com/office/powerpoint/2010/main" val="12515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797" y="327227"/>
            <a:ext cx="8911687" cy="683829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93730" y="1307938"/>
                <a:ext cx="9457200" cy="5550061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Consideriamo una macchina di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dirty="0">
                    <a:solidFill>
                      <a:schemeClr val="tx1"/>
                    </a:solidFill>
                  </a:rPr>
                  <a:t> ad un nastro,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parità</a:t>
                </a:r>
                <a:r>
                  <a:rPr lang="it-IT" sz="1800" dirty="0">
                    <a:solidFill>
                      <a:schemeClr val="tx1"/>
                    </a:solidFill>
                  </a:rPr>
                  <a:t> , definita sull’alfabeto</a:t>
                </a:r>
                <a:r>
                  <a:rPr lang="it-IT" sz="800" dirty="0">
                    <a:solidFill>
                      <a:schemeClr val="tx1"/>
                    </a:solidFill>
                  </a:rPr>
                  <a:t> 																		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= { 0, 1,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800" dirty="0">
                    <a:solidFill>
                      <a:schemeClr val="tx1"/>
                    </a:solidFill>
                  </a:rPr>
                  <a:t>, d} e sull’insieme di stati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dirty="0">
                    <a:solidFill>
                      <a:schemeClr val="tx1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  <m: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}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   																				      </a:t>
                </a:r>
                <a:r>
                  <a:rPr lang="it-IT" sz="1800" dirty="0">
                    <a:solidFill>
                      <a:schemeClr val="tx1"/>
                    </a:solidFill>
                  </a:rPr>
                  <a:t>con stato iniziale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e stato finale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il cui insieme delle quintuple è </a:t>
                </a:r>
                <a:r>
                  <a:rPr lang="it-IT" sz="800" dirty="0">
                    <a:solidFill>
                      <a:schemeClr val="tx1"/>
                    </a:solidFill>
                  </a:rPr>
                  <a:t> 						 		        																			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800" dirty="0">
                    <a:solidFill>
                      <a:schemeClr val="tx1"/>
                    </a:solidFill>
                  </a:rPr>
                  <a:t>  =  {	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0,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1,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</a:t>
                </a:r>
                <a:r>
                  <a:rPr lang="it-IT" sz="1800" dirty="0">
                    <a:solidFill>
                      <a:schemeClr val="tx1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0,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0,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</a:t>
                </a:r>
                <a:r>
                  <a:rPr lang="it-IT" sz="1800" dirty="0">
                    <a:solidFill>
                      <a:schemeClr val="tx1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1, </a:t>
                </a:r>
                <a:r>
                  <a:rPr lang="it-IT" sz="1800" dirty="0"/>
                  <a:t>◻</a:t>
                </a:r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1, </a:t>
                </a:r>
                <a:r>
                  <a:rPr lang="it-IT" sz="1800" dirty="0"/>
                  <a:t>◻</a:t>
                </a:r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destra〉,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</a:t>
                </a:r>
                <a:r>
                  <a:rPr lang="it-IT" sz="1800" dirty="0">
                    <a:solidFill>
                      <a:schemeClr val="tx1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◻,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fermo〉,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◻, 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, fermo〉}								</a:t>
                </a:r>
                <a:endParaRPr lang="it-IT" sz="1800" dirty="0"/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La macchina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parità</a:t>
                </a:r>
                <a:r>
                  <a:rPr lang="it-IT" sz="1800" dirty="0">
                    <a:solidFill>
                      <a:schemeClr val="tx1"/>
                    </a:solidFill>
                  </a:rPr>
                  <a:t> scandisce la sequenza di caratteri scritta sul suo nastro, cancellandoli via via che vengono scanditi, e verificando se tale sequenza contiene un numero pari o un numero dispari di ‘1’: al termine della scansione, nel primo caso scrive ‘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1800" dirty="0">
                    <a:solidFill>
                      <a:schemeClr val="tx1"/>
                    </a:solidFill>
                  </a:rPr>
                  <a:t>’ e termina, nel secondo caso scrive ‘d’ e termina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verificarlo per esercizio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3730" y="1307938"/>
                <a:ext cx="9457200" cy="5550061"/>
              </a:xfrm>
              <a:blipFill rotWithShape="0">
                <a:blip r:embed="rId2"/>
                <a:stretch>
                  <a:fillRect l="-451" t="-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6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Vediamo ora la macchina 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parità</a:t>
                </a:r>
                <a:r>
                  <a:rPr lang="it-IT" dirty="0">
                    <a:solidFill>
                      <a:schemeClr val="tx1"/>
                    </a:solidFill>
                  </a:rPr>
                  <a:t>  in azione: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poniamo la macchina nello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scriviamo una sequenza di caratteri sul nastro – </a:t>
                </a:r>
                <a:r>
                  <a:rPr lang="it-IT" i="1" dirty="0">
                    <a:solidFill>
                      <a:srgbClr val="223CE2"/>
                    </a:solidFill>
                  </a:rPr>
                  <a:t>che era precedentemente vuoto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posizioniamo la testina sul carattere più a sinistra fra quelli scritti sul nastro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.. e vediamo cosa succede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contiene la quintupla 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1,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destra〉e</a:t>
                </a:r>
                <a:r>
                  <a:rPr lang="it-IT" dirty="0">
                    <a:solidFill>
                      <a:schemeClr val="tx1"/>
                    </a:solidFill>
                  </a:rPr>
                  <a:t> che essa può essere eseguita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  <a:blipFill rotWithShape="0">
                <a:blip r:embed="rId2"/>
                <a:stretch>
                  <a:fillRect l="-478" t="-606" r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8" t="25628" r="21080" b="61039"/>
          <a:stretch/>
        </p:blipFill>
        <p:spPr>
          <a:xfrm>
            <a:off x="3099458" y="3099458"/>
            <a:ext cx="5228845" cy="19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</p:spPr>
            <p:txBody>
              <a:bodyPr/>
              <a:lstStyle/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eseguiamo, dunque, la quintupla〈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1,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destra〉: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  <a:blipFill rotWithShape="0"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8" t="25628" r="21080" b="61039"/>
          <a:stretch/>
        </p:blipFill>
        <p:spPr>
          <a:xfrm>
            <a:off x="2592925" y="1563583"/>
            <a:ext cx="5228845" cy="1935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25108" r="21976" b="61039"/>
          <a:stretch/>
        </p:blipFill>
        <p:spPr>
          <a:xfrm>
            <a:off x="2804220" y="4308762"/>
            <a:ext cx="5017550" cy="19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</p:spPr>
            <p:txBody>
              <a:bodyPr/>
              <a:lstStyle/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 possiamo eseguire la quintupla〈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0,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destra〉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P: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  <a:blipFill rotWithShape="0"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25108" r="21976" b="61039"/>
          <a:stretch/>
        </p:blipFill>
        <p:spPr>
          <a:xfrm>
            <a:off x="2592925" y="1470559"/>
            <a:ext cx="5017550" cy="199703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3" t="25281" r="21753" b="60693"/>
          <a:stretch/>
        </p:blipFill>
        <p:spPr>
          <a:xfrm>
            <a:off x="2422958" y="4184071"/>
            <a:ext cx="5510318" cy="21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</p:spPr>
            <p:txBody>
              <a:bodyPr/>
              <a:lstStyle/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 possiamo eseguire la quintupla〈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1,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destra〉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P: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5027221"/>
              </a:xfrm>
              <a:blipFill rotWithShape="0"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3" t="25281" r="21753" b="60693"/>
          <a:stretch/>
        </p:blipFill>
        <p:spPr>
          <a:xfrm>
            <a:off x="2422958" y="1341912"/>
            <a:ext cx="5510318" cy="213558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5454" r="22201" b="60520"/>
          <a:stretch/>
        </p:blipFill>
        <p:spPr>
          <a:xfrm>
            <a:off x="2592925" y="4195294"/>
            <a:ext cx="5367646" cy="21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/>
              <a:t>Esempio di macchina di </a:t>
            </a:r>
            <a:r>
              <a:rPr lang="it-IT" dirty="0" err="1"/>
              <a:t>Turing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22958" y="1563583"/>
                <a:ext cx="8915400" cy="4884718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 possiamo eseguire la quintupla〈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◻,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ferma〉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Computazione terminata!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958" y="1563583"/>
                <a:ext cx="8915400" cy="4884718"/>
              </a:xfrm>
              <a:blipFill rotWithShape="0"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5454" r="22201" b="60520"/>
          <a:stretch/>
        </p:blipFill>
        <p:spPr>
          <a:xfrm>
            <a:off x="2826719" y="1246910"/>
            <a:ext cx="5367646" cy="212087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t="25628" r="21976" b="60865"/>
          <a:stretch/>
        </p:blipFill>
        <p:spPr>
          <a:xfrm>
            <a:off x="2826719" y="3823100"/>
            <a:ext cx="5515281" cy="21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7664</TotalTime>
  <Words>6425</Words>
  <Application>Microsoft Macintosh PowerPoint</Application>
  <PresentationFormat>Widescreen</PresentationFormat>
  <Paragraphs>314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Century Gothic</vt:lpstr>
      <vt:lpstr>Wingdings 3</vt:lpstr>
      <vt:lpstr>Filo</vt:lpstr>
      <vt:lpstr>Lezione 2 – macchine di Turing</vt:lpstr>
      <vt:lpstr>Definizione di Macchina di Turing</vt:lpstr>
      <vt:lpstr>Definizione di Macchina di Turing</vt:lpstr>
      <vt:lpstr>Esempio di macchina di Turing</vt:lpstr>
      <vt:lpstr>Esempio di macchina di Turing</vt:lpstr>
      <vt:lpstr>Esempio di macchina di Turing</vt:lpstr>
      <vt:lpstr>Esempio di macchina di Turing</vt:lpstr>
      <vt:lpstr>Esempio di macchina di Turing</vt:lpstr>
      <vt:lpstr>Esempio di macchina di Turing</vt:lpstr>
      <vt:lpstr>Esempio di macchina di Turing</vt:lpstr>
      <vt:lpstr>Definizione di macchina di Turing</vt:lpstr>
      <vt:lpstr>Definizione di macchina di Turing</vt:lpstr>
      <vt:lpstr>Definizione di macchina di Turing</vt:lpstr>
      <vt:lpstr>Definizione di Macchina di Turing</vt:lpstr>
      <vt:lpstr>Esercizi: progetto di macchine di Turing</vt:lpstr>
      <vt:lpstr>Esercizi: progetto di macchine di Turing</vt:lpstr>
      <vt:lpstr>Esercizi: progetto di macchine di Turing</vt:lpstr>
      <vt:lpstr>Esercizi: progetto di macchine di Turing</vt:lpstr>
      <vt:lpstr>Esercizi: progetto di macchine di Turing</vt:lpstr>
      <vt:lpstr>Esercizi: progetto di macchine di Turing</vt:lpstr>
      <vt:lpstr>Esercizi: progetto di macchine di Turing</vt:lpstr>
      <vt:lpstr>macchine di Turing</vt:lpstr>
      <vt:lpstr>macchine di Turing</vt:lpstr>
      <vt:lpstr>macchine di Turing</vt:lpstr>
      <vt:lpstr>Tante definizioni per le macchine di Turing</vt:lpstr>
      <vt:lpstr>Stati globali</vt:lpstr>
      <vt:lpstr>Esempi: stati globali</vt:lpstr>
      <vt:lpstr>Transizioni</vt:lpstr>
      <vt:lpstr>Esempi: transizioni</vt:lpstr>
      <vt:lpstr>Computazione</vt:lpstr>
      <vt:lpstr>Computazione</vt:lpstr>
      <vt:lpstr>Esempi: computazione</vt:lpstr>
      <vt:lpstr>Trasduttori e Riconoscitori</vt:lpstr>
      <vt:lpstr>Trasduttori e Riconoscitori</vt:lpstr>
      <vt:lpstr>Esito di una computazione</vt:lpstr>
      <vt:lpstr>Tanto per essere chiari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215</cp:revision>
  <dcterms:created xsi:type="dcterms:W3CDTF">2020-03-06T09:19:14Z</dcterms:created>
  <dcterms:modified xsi:type="dcterms:W3CDTF">2023-03-09T14:10:48Z</dcterms:modified>
</cp:coreProperties>
</file>