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89" r:id="rId11"/>
    <p:sldId id="290" r:id="rId12"/>
    <p:sldId id="291" r:id="rId13"/>
    <p:sldId id="292" r:id="rId14"/>
    <p:sldId id="273" r:id="rId15"/>
    <p:sldId id="293" r:id="rId16"/>
    <p:sldId id="276" r:id="rId17"/>
    <p:sldId id="274" r:id="rId18"/>
    <p:sldId id="277" r:id="rId19"/>
    <p:sldId id="283" r:id="rId20"/>
    <p:sldId id="278" r:id="rId21"/>
    <p:sldId id="285" r:id="rId22"/>
    <p:sldId id="284" r:id="rId23"/>
    <p:sldId id="286" r:id="rId24"/>
    <p:sldId id="287" r:id="rId25"/>
    <p:sldId id="275" r:id="rId26"/>
    <p:sldId id="279" r:id="rId27"/>
    <p:sldId id="282" r:id="rId28"/>
    <p:sldId id="281" r:id="rId29"/>
    <p:sldId id="288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FE8"/>
    <a:srgbClr val="D75EC7"/>
    <a:srgbClr val="354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2658"/>
  </p:normalViewPr>
  <p:slideViewPr>
    <p:cSldViewPr snapToGrid="0" snapToObjects="1">
      <p:cViewPr varScale="1">
        <p:scale>
          <a:sx n="103" d="100"/>
          <a:sy n="103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817341" cy="2262781"/>
          </a:xfrm>
        </p:spPr>
        <p:txBody>
          <a:bodyPr/>
          <a:lstStyle/>
          <a:p>
            <a:r>
              <a:rPr lang="it-IT" dirty="0"/>
              <a:t>Lezione 3 – modelli di macchine di </a:t>
            </a:r>
            <a:r>
              <a:rPr lang="it-IT" dirty="0" err="1"/>
              <a:t>Turing</a:t>
            </a:r>
            <a:r>
              <a:rPr lang="it-IT" dirty="0"/>
              <a:t>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14/03/2023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7149" y="1519622"/>
            <a:ext cx="9710963" cy="49655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 questo istante, T’ ha appena sostituto ‘a’ con ‘c’ sul primo nastro e ‘b’ con ‘d’ sul secondo nastro, e si prepara ad eseguire lo </a:t>
            </a:r>
            <a:r>
              <a:rPr lang="it-IT" dirty="0" err="1">
                <a:solidFill>
                  <a:schemeClr val="tx1"/>
                </a:solidFill>
              </a:rPr>
              <a:t>shift</a:t>
            </a:r>
            <a:r>
              <a:rPr lang="it-IT" dirty="0">
                <a:solidFill>
                  <a:schemeClr val="tx1"/>
                </a:solidFill>
              </a:rPr>
              <a:t> sul primo nastro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5" t="24556" r="49389" b="53723"/>
          <a:stretch/>
        </p:blipFill>
        <p:spPr>
          <a:xfrm>
            <a:off x="4171921" y="2496363"/>
            <a:ext cx="4200183" cy="3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2"/>
            <a:ext cx="9710963" cy="49655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</a:t>
            </a:r>
            <a:r>
              <a:rPr lang="is-IS" dirty="0">
                <a:solidFill>
                  <a:schemeClr val="tx1"/>
                </a:solidFill>
              </a:rPr>
              <a:t>n questo istante, T’ ha appena finito lo shift sul primo nastro e si prepara ad eseguire lo shift sul secondo nastro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21701" r="16265" b="53111"/>
          <a:stretch/>
        </p:blipFill>
        <p:spPr>
          <a:xfrm>
            <a:off x="4382082" y="2090058"/>
            <a:ext cx="3752515" cy="39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2"/>
            <a:ext cx="9710963" cy="49655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</a:t>
            </a:r>
            <a:r>
              <a:rPr lang="is-IS" dirty="0">
                <a:solidFill>
                  <a:schemeClr val="tx1"/>
                </a:solidFill>
              </a:rPr>
              <a:t>n questo istante, T’ ha appena finito lo shift sul secondo nastro e si prepara a posizionare le testine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4" t="47806" r="48729" b="27312"/>
          <a:stretch/>
        </p:blipFill>
        <p:spPr>
          <a:xfrm>
            <a:off x="3610569" y="2113807"/>
            <a:ext cx="3954013" cy="38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1"/>
            <a:ext cx="9710963" cy="533923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</a:t>
            </a:r>
            <a:r>
              <a:rPr lang="is-IS" dirty="0">
                <a:solidFill>
                  <a:schemeClr val="tx1"/>
                </a:solidFill>
              </a:rPr>
              <a:t>n questo istante, T’ ha posizionato le testine nella posizione indicata da ‘*’: le testine sui primi due nastri leggono gli stessi caratteri letti dalle testine di T al termine dell’esecuzione della quintupla </a:t>
            </a:r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), (</a:t>
            </a:r>
            <a:r>
              <a:rPr lang="it-IT" dirty="0" err="1">
                <a:solidFill>
                  <a:schemeClr val="tx1"/>
                </a:solidFill>
              </a:rPr>
              <a:t>c,d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destra,sinistra</a:t>
            </a:r>
            <a:r>
              <a:rPr lang="it-IT" dirty="0">
                <a:solidFill>
                  <a:schemeClr val="tx1"/>
                </a:solidFill>
              </a:rPr>
              <a:t>) 〉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s-IS" dirty="0">
              <a:solidFill>
                <a:schemeClr val="tx1"/>
              </a:solidFill>
            </a:endParaRPr>
          </a:p>
          <a:p>
            <a:pPr lvl="1"/>
            <a:endParaRPr lang="is-IS" dirty="0">
              <a:solidFill>
                <a:schemeClr val="tx1"/>
              </a:solidFill>
            </a:endParaRPr>
          </a:p>
          <a:p>
            <a:r>
              <a:rPr lang="is-IS" dirty="0">
                <a:solidFill>
                  <a:schemeClr val="tx1"/>
                </a:solidFill>
              </a:rPr>
              <a:t>la simulazione della quintupla 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destra,sinistra</a:t>
            </a:r>
            <a:r>
              <a:rPr lang="it-IT" b="1" dirty="0">
                <a:solidFill>
                  <a:srgbClr val="FF0000"/>
                </a:solidFill>
              </a:rPr>
              <a:t>) 〉</a:t>
            </a:r>
            <a:r>
              <a:rPr lang="is-IS" dirty="0">
                <a:solidFill>
                  <a:schemeClr val="tx1"/>
                </a:solidFill>
              </a:rPr>
              <a:t>di T è terminata!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5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3" t="48622" r="16265" b="27312"/>
          <a:stretch/>
        </p:blipFill>
        <p:spPr>
          <a:xfrm>
            <a:off x="4655127" y="2083668"/>
            <a:ext cx="3645724" cy="3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1"/>
            <a:ext cx="9710963" cy="505813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Riassumendo: una computazione di T’ </a:t>
            </a:r>
            <a:r>
              <a:rPr lang="it-IT" i="1" dirty="0">
                <a:solidFill>
                  <a:schemeClr val="tx1"/>
                </a:solidFill>
              </a:rPr>
              <a:t>simula</a:t>
            </a:r>
            <a:r>
              <a:rPr lang="it-IT" dirty="0">
                <a:solidFill>
                  <a:schemeClr val="tx1"/>
                </a:solidFill>
              </a:rPr>
              <a:t> una computazione di T – ossia, impiegando un (bel) po’ di tempo in più, </a:t>
            </a:r>
            <a:r>
              <a:rPr lang="it-IT" u="sng" dirty="0">
                <a:solidFill>
                  <a:schemeClr val="tx1"/>
                </a:solidFill>
              </a:rPr>
              <a:t>fa passo passo le stesse cose che fa T</a:t>
            </a:r>
            <a:endParaRPr lang="is-IS" u="sng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Più in particolare, per ogni quintupla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in T, in T’ è definito </a:t>
            </a:r>
            <a:r>
              <a:rPr lang="it-IT" u="sng" dirty="0">
                <a:solidFill>
                  <a:schemeClr val="tx1"/>
                </a:solidFill>
              </a:rPr>
              <a:t>un insieme </a:t>
            </a:r>
            <a:r>
              <a:rPr lang="it-IT" u="sng" dirty="0" err="1">
                <a:solidFill>
                  <a:schemeClr val="tx1"/>
                </a:solidFill>
              </a:rPr>
              <a:t>p</a:t>
            </a:r>
            <a:r>
              <a:rPr lang="it-IT" u="sng" dirty="0">
                <a:solidFill>
                  <a:schemeClr val="tx1"/>
                </a:solidFill>
              </a:rPr>
              <a:t>’ di quintuple</a:t>
            </a:r>
            <a:r>
              <a:rPr lang="it-IT" dirty="0">
                <a:solidFill>
                  <a:schemeClr val="tx1"/>
                </a:solidFill>
              </a:rPr>
              <a:t> tali che: quando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contenuti dei nastri di T e dei primi due nastri di T’ sono uguali 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testine di T e le prime due testine di T’ leggono gli stessi caratteri 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la quintupla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può essere eseguita da T</a:t>
            </a:r>
            <a:endParaRPr lang="is-I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allora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quintuple nell’insieme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’ possono essere eseguite da T’ e, inoltre,</a:t>
            </a:r>
            <a:endParaRPr lang="is-I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al termine dell’esecuzione di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da parte di T e dell’insieme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’ da parte di T’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contenuti dei primi due nastri di T’ e dei nastri di T sono uguali 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testine di T e le prime due testine di T’ leggono gli stessi caratteri </a:t>
            </a:r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8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1"/>
            <a:ext cx="9710963" cy="505813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Infatti: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 sinistra, T dopo aver eseguito la quintupla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destra,sinistra</a:t>
            </a:r>
            <a:r>
              <a:rPr lang="it-IT" b="1" dirty="0">
                <a:solidFill>
                  <a:srgbClr val="FF0000"/>
                </a:solidFill>
              </a:rPr>
              <a:t>) 〉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 destra, T’ dopo aver eseguito l’insieme di quintuple che corrispondono a 			    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), (</a:t>
            </a:r>
            <a:r>
              <a:rPr lang="it-IT" dirty="0" err="1">
                <a:solidFill>
                  <a:schemeClr val="tx1"/>
                </a:solidFill>
              </a:rPr>
              <a:t>c,d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destra,sinistra</a:t>
            </a:r>
            <a:r>
              <a:rPr lang="it-IT" dirty="0">
                <a:solidFill>
                  <a:schemeClr val="tx1"/>
                </a:solidFill>
              </a:rPr>
              <a:t>) 〉(subito dopo, T’ entra nello stato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5" t="24360" r="26935" b="57158"/>
          <a:stretch/>
        </p:blipFill>
        <p:spPr>
          <a:xfrm>
            <a:off x="2434442" y="2960864"/>
            <a:ext cx="3574472" cy="3289465"/>
          </a:xfrm>
          <a:prstGeom prst="rect">
            <a:avLst/>
          </a:prstGeom>
        </p:spPr>
      </p:pic>
      <p:pic>
        <p:nvPicPr>
          <p:cNvPr id="7" name="Segnaposto contenuto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3" t="48622" r="16265" b="27312"/>
          <a:stretch/>
        </p:blipFill>
        <p:spPr>
          <a:xfrm>
            <a:off x="6389011" y="2665368"/>
            <a:ext cx="3645724" cy="3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1"/>
            <a:ext cx="9710963" cy="5058138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E la codifica (o meglio, la </a:t>
            </a:r>
            <a:r>
              <a:rPr lang="is-IS" i="1" dirty="0">
                <a:solidFill>
                  <a:schemeClr val="tx1"/>
                </a:solidFill>
              </a:rPr>
              <a:t>formalizzazione</a:t>
            </a:r>
            <a:r>
              <a:rPr lang="is-IS" dirty="0">
                <a:solidFill>
                  <a:schemeClr val="tx1"/>
                </a:solidFill>
              </a:rPr>
              <a:t>) di questo bel procedimento, che vi ho raccontato alla bell’e meglio in questa lezione, la trovate alle pag.  6-8 </a:t>
            </a:r>
            <a:r>
              <a:rPr lang="it-IT" dirty="0">
                <a:solidFill>
                  <a:schemeClr val="tx1"/>
                </a:solidFill>
              </a:rPr>
              <a:t>della</a:t>
            </a:r>
            <a:r>
              <a:rPr lang="is-IS" dirty="0">
                <a:solidFill>
                  <a:schemeClr val="tx1"/>
                </a:solidFill>
              </a:rPr>
              <a:t> dispensa 2</a:t>
            </a:r>
          </a:p>
          <a:p>
            <a:r>
              <a:rPr lang="is-IS" dirty="0">
                <a:solidFill>
                  <a:schemeClr val="tx1"/>
                </a:solidFill>
              </a:rPr>
              <a:t>Ah, e naturalmente per le altre coppie di spostamenti (m1=fermo e m2=sinistra, m1=fermo e m2=destra, m1=sinistra e m2=fermo, m1=destra e m2= fermo, m1=sinistra e m2=destra) si procede in modo analogo</a:t>
            </a:r>
          </a:p>
          <a:p>
            <a:r>
              <a:rPr lang="is-IS" dirty="0">
                <a:solidFill>
                  <a:schemeClr val="tx1"/>
                </a:solidFill>
              </a:rPr>
              <a:t>In definitiva, abbiamo </a:t>
            </a:r>
            <a:r>
              <a:rPr lang="is-IS" b="1" i="1" dirty="0">
                <a:solidFill>
                  <a:schemeClr val="tx1"/>
                </a:solidFill>
              </a:rPr>
              <a:t>simulato</a:t>
            </a:r>
            <a:r>
              <a:rPr lang="is-IS" dirty="0">
                <a:solidFill>
                  <a:schemeClr val="tx1"/>
                </a:solidFill>
              </a:rPr>
              <a:t> il comportamento di una macchina con k nastri e testine indipendenti mediante una macchina a k+1 nastri e testine solidali</a:t>
            </a:r>
          </a:p>
          <a:p>
            <a:endParaRPr lang="is-I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Abbiamo, dunque, introdotto l</a:t>
            </a:r>
            <a:r>
              <a:rPr lang="is-IS" dirty="0">
                <a:solidFill>
                  <a:schemeClr val="tx1"/>
                </a:solidFill>
              </a:rPr>
              <a:t>a tecnica della </a:t>
            </a:r>
            <a:r>
              <a:rPr lang="is-IS" b="1" i="1" dirty="0">
                <a:solidFill>
                  <a:srgbClr val="D75EC7"/>
                </a:solidFill>
              </a:rPr>
              <a:t>simulazione 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che consiste nel progettare una macchina T’ con certe caratteristiche che “fa la stessa cosa” di un’altra macchina T che ha altre caratteristiche</a:t>
            </a:r>
          </a:p>
          <a:p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s-IS" dirty="0">
                <a:solidFill>
                  <a:schemeClr val="tx1"/>
                </a:solidFill>
              </a:rPr>
              <a:t>u questa tecnica è basata la dimostrazione di un sacco di teoremi che vedremo in questo corso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s-IS" dirty="0">
                <a:solidFill>
                  <a:schemeClr val="tx1"/>
                </a:solidFill>
              </a:rPr>
              <a:t>ra i quali i due che seguono (e che terminano questa lezione)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998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tanti nastri a un solo nastro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07247" y="1334947"/>
            <a:ext cx="8915400" cy="49153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sotto-paragrafo 2.4.2 (pag. 9) della dispensa 2</a:t>
            </a:r>
          </a:p>
          <a:p>
            <a:r>
              <a:rPr lang="it-IT" dirty="0">
                <a:solidFill>
                  <a:schemeClr val="tx1"/>
                </a:solidFill>
              </a:rPr>
              <a:t>Vogliamo far vedere che tutto quello che possiamo fare con macchine “ricche” (che hanno tanti nastri) possiamo farlo anche con macchine “povere” (che hanno un nastro solo, meschine)</a:t>
            </a:r>
          </a:p>
          <a:p>
            <a:r>
              <a:rPr lang="it-IT" dirty="0">
                <a:solidFill>
                  <a:schemeClr val="tx1"/>
                </a:solidFill>
              </a:rPr>
              <a:t>Abbiamo una macchina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che ha k nastri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Ricordate sempre che k deve essere (indovinate un po’?) </a:t>
            </a:r>
            <a:r>
              <a:rPr lang="it-IT" i="1" u="sng" dirty="0">
                <a:solidFill>
                  <a:schemeClr val="tx1"/>
                </a:solidFill>
              </a:rPr>
              <a:t>costante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non deve dipendere dall’input - sia che l’input sia di 4 caratteri, sia che l’input sia di un milione e mezzo di caratteri,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1800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sempre lo stesso numero k di nastri ha!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(spero) non devo chiedervi perché</a:t>
            </a:r>
            <a:r>
              <a:rPr lang="is-IS" dirty="0">
                <a:solidFill>
                  <a:schemeClr val="tx1"/>
                </a:solidFill>
              </a:rPr>
              <a:t>… Anzi, guarda un po’, io ve lo chiedo: perché?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Vogliamo far vedere che esiste una macchina T con un nastro solo che fa le stesse cose che fa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52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tanti nastri a un solo nastro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491538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E come facciamo a far vedere che esiste una macchina T con un nastro solo che fa le stesse cose che fa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Ancora con la tecnica della </a:t>
                </a:r>
                <a:r>
                  <a:rPr lang="it-IT" b="1" dirty="0">
                    <a:solidFill>
                      <a:srgbClr val="D75EC7"/>
                    </a:solidFill>
                  </a:rPr>
                  <a:t>simulazione</a:t>
                </a:r>
                <a:r>
                  <a:rPr lang="it-IT" dirty="0"/>
                  <a:t>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Costruiamo la macchina T a partire da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: e facciamo l’esempio con k=3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grazie al teorema precedente, </a:t>
                </a:r>
                <a:r>
                  <a:rPr lang="it-IT" b="1" dirty="0">
                    <a:solidFill>
                      <a:srgbClr val="FF0000"/>
                    </a:solidFill>
                  </a:rPr>
                  <a:t>possiamo supporre che T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3  </a:t>
                </a:r>
                <a:r>
                  <a:rPr lang="it-IT" b="1" dirty="0">
                    <a:solidFill>
                      <a:srgbClr val="FF0000"/>
                    </a:solidFill>
                  </a:rPr>
                  <a:t>sia a testine solidali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prima cosa, scriviamo l’input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sull’unico nastro di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assegniamo “indirizzi” alle celle dei nastri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in modo tale che le testine solidali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siano sempre posizionate su celle che hanno lo stesso indirizzo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praticamente, le celle che hanno lo stesso “indirizzo” sono una ”colonna di celle”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sono i tre caratteri scritti sulle celle “di indirizzo 1” dei 3 nastri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, noi scriviamo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sulla cella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sulla cella 2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sulla cella 3 di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proseguiamo così per tutto l’input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(osservate che la tripla di caratteri che occupa le celle di indirizzo h in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viene scritto nelle celle 3h-2, 3h-1, 3h di T )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4915382"/>
              </a:xfrm>
              <a:blipFill rotWithShape="0">
                <a:blip r:embed="rId2"/>
                <a:stretch>
                  <a:fillRect l="-478" t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tanti nastri a un solo nastro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491538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prima cosa, scriviamo l’input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sull’unico nastro di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sono i tre caratteri scritti sulle celle “di indirizzo 1” dei k nastri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, noi scriviamo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sulla cella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sulla cella 2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sulla cella 3 di T, e così via...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4915382"/>
              </a:xfrm>
              <a:blipFill rotWithShape="0">
                <a:blip r:embed="rId2"/>
                <a:stretch>
                  <a:fillRect l="-478" t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25628" r="39904" b="53766"/>
          <a:stretch/>
        </p:blipFill>
        <p:spPr>
          <a:xfrm>
            <a:off x="2719448" y="2422566"/>
            <a:ext cx="3345845" cy="313508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423488" y="433333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</a:t>
            </a:r>
            <a:r>
              <a:rPr lang="it-IT" sz="1600" baseline="-25000" dirty="0"/>
              <a:t>3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856519" y="363384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</a:t>
            </a:r>
          </a:p>
        </p:txBody>
      </p:sp>
      <p:sp>
        <p:nvSpPr>
          <p:cNvPr id="9" name="Freccia destra 8"/>
          <p:cNvSpPr/>
          <p:nvPr/>
        </p:nvSpPr>
        <p:spPr>
          <a:xfrm>
            <a:off x="6099996" y="3990108"/>
            <a:ext cx="477498" cy="17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6361253" y="5557651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Le celle di T</a:t>
            </a:r>
            <a:r>
              <a:rPr lang="it-IT" sz="1600" baseline="-25000" dirty="0"/>
              <a:t>3</a:t>
            </a:r>
            <a:r>
              <a:rPr lang="it-IT" sz="1600" dirty="0"/>
              <a:t> con lo stesso “indirizzo” sono</a:t>
            </a:r>
          </a:p>
          <a:p>
            <a:r>
              <a:rPr lang="it-IT" sz="1600" dirty="0"/>
              <a:t>colorate con lo stesso colore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25628" r="33180" b="61039"/>
          <a:stretch/>
        </p:blipFill>
        <p:spPr>
          <a:xfrm>
            <a:off x="6756464" y="2522455"/>
            <a:ext cx="4187213" cy="21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610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Tanti modelli di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68351" y="1264555"/>
            <a:ext cx="9436261" cy="5078372"/>
          </a:xfrm>
        </p:spPr>
        <p:txBody>
          <a:bodyPr/>
          <a:lstStyle/>
          <a:p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Siamo al paragrafo 2.4 della dispensa 2 (pag. 6). In questo paragrafo vengono introdotti diversi modelli di macchine di </a:t>
            </a:r>
            <a:r>
              <a:rPr lang="it-IT" dirty="0" err="1">
                <a:solidFill>
                  <a:schemeClr val="tx1"/>
                </a:solidFill>
              </a:rPr>
              <a:t>Turinq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con </a:t>
            </a:r>
            <a:r>
              <a:rPr lang="it-IT" b="1" i="1" dirty="0">
                <a:solidFill>
                  <a:srgbClr val="203FE8"/>
                </a:solidFill>
              </a:rPr>
              <a:t>tanti nastri</a:t>
            </a:r>
            <a:r>
              <a:rPr lang="it-IT" dirty="0">
                <a:solidFill>
                  <a:srgbClr val="203F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con </a:t>
            </a:r>
            <a:r>
              <a:rPr lang="it-IT" b="1" i="1" dirty="0">
                <a:solidFill>
                  <a:srgbClr val="3548E8"/>
                </a:solidFill>
              </a:rPr>
              <a:t>testine indipendenti </a:t>
            </a:r>
            <a:r>
              <a:rPr lang="it-IT" dirty="0">
                <a:solidFill>
                  <a:schemeClr val="tx1"/>
                </a:solidFill>
              </a:rPr>
              <a:t>: quando viene eseguita una quintupla, la testina su un nastro si può muovere come gli pare, indipendentemente da come si muovono le testine sugli altri nastri)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con </a:t>
            </a:r>
            <a:r>
              <a:rPr lang="it-IT" b="1" i="1" dirty="0">
                <a:solidFill>
                  <a:srgbClr val="D75EC7"/>
                </a:solidFill>
              </a:rPr>
              <a:t>tanti nastri </a:t>
            </a:r>
            <a:r>
              <a:rPr lang="it-IT" dirty="0">
                <a:solidFill>
                  <a:schemeClr val="tx1"/>
                </a:solidFill>
              </a:rPr>
              <a:t>con </a:t>
            </a:r>
            <a:r>
              <a:rPr lang="it-IT" b="1" i="1" dirty="0">
                <a:solidFill>
                  <a:srgbClr val="D75EC7"/>
                </a:solidFill>
              </a:rPr>
              <a:t>testine solidali </a:t>
            </a:r>
            <a:r>
              <a:rPr lang="it-IT" dirty="0">
                <a:solidFill>
                  <a:schemeClr val="tx1"/>
                </a:solidFill>
              </a:rPr>
              <a:t>: quando viene eseguita una quintupla, se la testina su un nastro si muove in una certa direzione, anche le testine sugli altri nastri si muovono nella stessa direzione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con </a:t>
            </a:r>
            <a:r>
              <a:rPr lang="it-IT" b="1" dirty="0">
                <a:solidFill>
                  <a:schemeClr val="tx1"/>
                </a:solidFill>
              </a:rPr>
              <a:t>un solo nastro di lettura/scrittura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che usano un </a:t>
            </a:r>
            <a:r>
              <a:rPr lang="it-IT" b="1" i="1" dirty="0">
                <a:solidFill>
                  <a:srgbClr val="FF0000"/>
                </a:solidFill>
              </a:rPr>
              <a:t>alfabeto con tanti simboli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che utilizzano un </a:t>
            </a:r>
            <a:r>
              <a:rPr lang="it-IT" b="1" i="1" dirty="0">
                <a:solidFill>
                  <a:srgbClr val="00B050"/>
                </a:solidFill>
              </a:rPr>
              <a:t>alfabeto binario</a:t>
            </a:r>
            <a:r>
              <a:rPr lang="it-IT" dirty="0">
                <a:solidFill>
                  <a:schemeClr val="tx1"/>
                </a:solidFill>
              </a:rPr>
              <a:t>, ossia, con due soli simboli (0 e 1)</a:t>
            </a:r>
          </a:p>
          <a:p>
            <a:r>
              <a:rPr lang="it-IT" dirty="0">
                <a:solidFill>
                  <a:schemeClr val="tx1"/>
                </a:solidFill>
              </a:rPr>
              <a:t>e si dimostra che “</a:t>
            </a:r>
            <a:r>
              <a:rPr lang="it-IT" b="1" i="1" dirty="0">
                <a:solidFill>
                  <a:schemeClr val="tx1"/>
                </a:solidFill>
              </a:rPr>
              <a:t>tutto quello che riusciamo a fare con una macchina di uno qualsiasi di questi modelli, riusciamo a farlo anche con una macchina di uno qualsiasi degli altri modelli</a:t>
            </a:r>
            <a:r>
              <a:rPr lang="it-IT" dirty="0">
                <a:solidFill>
                  <a:schemeClr val="tx1"/>
                </a:solidFill>
              </a:rPr>
              <a:t>”  </a:t>
            </a:r>
          </a:p>
        </p:txBody>
      </p:sp>
    </p:spTree>
    <p:extLst>
      <p:ext uri="{BB962C8B-B14F-4D97-AF65-F5344CB8AC3E}">
        <p14:creationId xmlns:p14="http://schemas.microsoft.com/office/powerpoint/2010/main" val="131295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/>
              <a:t>Da tanti nastri a un </a:t>
            </a:r>
            <a:r>
              <a:rPr lang="it-IT"/>
              <a:t>solo nastro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 questo punto, sia</a:t>
                </a:r>
                <a:r>
                  <a:rPr lang="it-IT" b="1" dirty="0">
                    <a:solidFill>
                      <a:srgbClr val="FF0000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, m 〉</a:t>
                </a:r>
                <a:r>
                  <a:rPr lang="it-IT" dirty="0">
                    <a:solidFill>
                      <a:schemeClr val="tx1"/>
                    </a:solidFill>
                  </a:rPr>
                  <a:t>una quintupla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naturalmente, T (che, meschina, ha un solo nastro) vede solo un carattere – non riesce a vedere contemporaneamente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Perciò anche se si trova nello stato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legge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la quintupla 		            </a:t>
                </a:r>
                <a:r>
                  <a:rPr lang="it-IT" b="1" dirty="0">
                    <a:solidFill>
                      <a:srgbClr val="FF0000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, m 〉 </a:t>
                </a:r>
                <a:r>
                  <a:rPr lang="it-IT" dirty="0">
                    <a:solidFill>
                      <a:schemeClr val="tx1"/>
                    </a:solidFill>
                  </a:rPr>
                  <a:t>T non può eseguirla!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  <a:blipFill rotWithShape="0">
                <a:blip r:embed="rId2"/>
                <a:stretch>
                  <a:fillRect l="-478" t="-1049" r="-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25628" r="33180" b="61039"/>
          <a:stretch/>
        </p:blipFill>
        <p:spPr>
          <a:xfrm>
            <a:off x="3051958" y="3871358"/>
            <a:ext cx="4187213" cy="21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/>
              <a:t>Da tanti nastri a un </a:t>
            </a:r>
            <a:r>
              <a:rPr lang="it-IT"/>
              <a:t>solo nastro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poter capire se può eseguire oppure no la quintupla 				     </a:t>
                </a:r>
                <a:r>
                  <a:rPr lang="it-IT" b="1" dirty="0">
                    <a:solidFill>
                      <a:srgbClr val="FF0000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𝐲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),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, m 〉</a:t>
                </a:r>
                <a:r>
                  <a:rPr lang="it-IT" dirty="0">
                    <a:solidFill>
                      <a:schemeClr val="tx1"/>
                    </a:solidFill>
                  </a:rPr>
                  <a:t>, T deve leggere 3 caratteri consecutivi e memorizzarli (nello stato interno) – punto 1) pag.9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  <a:blipFill rotWithShape="0">
                <a:blip r:embed="rId2"/>
                <a:stretch>
                  <a:fillRect l="-478" t="-6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25628" r="33180" b="61039"/>
          <a:stretch/>
        </p:blipFill>
        <p:spPr>
          <a:xfrm>
            <a:off x="2477735" y="2358351"/>
            <a:ext cx="3851814" cy="19772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25454" r="33629" b="60520"/>
          <a:stretch/>
        </p:blipFill>
        <p:spPr>
          <a:xfrm>
            <a:off x="6935435" y="2309770"/>
            <a:ext cx="3890016" cy="214347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9" t="25630" r="33168" b="60853"/>
          <a:stretch/>
        </p:blipFill>
        <p:spPr>
          <a:xfrm>
            <a:off x="2477735" y="4567158"/>
            <a:ext cx="3734384" cy="194288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25455" r="33629" b="61039"/>
          <a:stretch/>
        </p:blipFill>
        <p:spPr>
          <a:xfrm>
            <a:off x="7086725" y="4453248"/>
            <a:ext cx="3587435" cy="19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/>
              <a:t>Da tanti nastri a un </a:t>
            </a:r>
            <a:r>
              <a:rPr lang="it-IT"/>
              <a:t>solo nastro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Una volta letti i 3 caratteri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ed averli memorizzati nel suo stato (insieme con lo stato interno di partenza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), deve tornare indietro di 3 posizioni per predisporsi a scrivere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- punto 2) pag. 9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  <a:blipFill rotWithShape="0">
                <a:blip r:embed="rId2"/>
                <a:stretch>
                  <a:fillRect l="-478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25455" r="33629" b="61039"/>
          <a:stretch/>
        </p:blipFill>
        <p:spPr>
          <a:xfrm>
            <a:off x="2454029" y="2458194"/>
            <a:ext cx="3587435" cy="19035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24935" r="33629" b="60866"/>
          <a:stretch/>
        </p:blipFill>
        <p:spPr>
          <a:xfrm>
            <a:off x="6558069" y="2407206"/>
            <a:ext cx="3545175" cy="19510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6" t="25108" r="33852" b="61039"/>
          <a:stretch/>
        </p:blipFill>
        <p:spPr>
          <a:xfrm>
            <a:off x="2431366" y="4446213"/>
            <a:ext cx="3610098" cy="190005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5281" r="33405" b="61212"/>
          <a:stretch/>
        </p:blipFill>
        <p:spPr>
          <a:xfrm>
            <a:off x="6558069" y="4395927"/>
            <a:ext cx="3759080" cy="18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54029" y="554662"/>
            <a:ext cx="8911687" cy="869024"/>
          </a:xfrm>
        </p:spPr>
        <p:txBody>
          <a:bodyPr/>
          <a:lstStyle/>
          <a:p>
            <a:r>
              <a:rPr lang="it-IT" dirty="0"/>
              <a:t>Da tanti nastri a un </a:t>
            </a:r>
            <a:r>
              <a:rPr lang="it-IT"/>
              <a:t>solo nastro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Finalmente, può scrivere (in 3 passi)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punto 3) pag. 9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infine, T può simulare il movimento delle testine di 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- punto 4) pag. 9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non lo vediamo insieme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334947"/>
                <a:ext cx="8915400" cy="5232108"/>
              </a:xfrm>
              <a:blipFill rotWithShape="0">
                <a:blip r:embed="rId2"/>
                <a:stretch>
                  <a:fillRect l="-478" t="-8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5281" r="33405" b="61212"/>
          <a:stretch/>
        </p:blipFill>
        <p:spPr>
          <a:xfrm>
            <a:off x="2454029" y="1664602"/>
            <a:ext cx="3759080" cy="18916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5" t="24935" r="33181" b="61212"/>
          <a:stretch/>
        </p:blipFill>
        <p:spPr>
          <a:xfrm>
            <a:off x="6626432" y="1630331"/>
            <a:ext cx="3708496" cy="191406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9" t="25108" r="34077" b="60866"/>
          <a:stretch/>
        </p:blipFill>
        <p:spPr>
          <a:xfrm>
            <a:off x="2634473" y="3702183"/>
            <a:ext cx="3578636" cy="193246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2" t="25455" r="33405" b="61039"/>
          <a:stretch/>
        </p:blipFill>
        <p:spPr>
          <a:xfrm>
            <a:off x="6843583" y="3702183"/>
            <a:ext cx="3491345" cy="18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65904" y="364657"/>
            <a:ext cx="8911687" cy="780285"/>
          </a:xfrm>
        </p:spPr>
        <p:txBody>
          <a:bodyPr/>
          <a:lstStyle/>
          <a:p>
            <a:r>
              <a:rPr lang="it-IT" dirty="0"/>
              <a:t>Da tanti nastri a un </a:t>
            </a:r>
            <a:r>
              <a:rPr lang="it-IT"/>
              <a:t>solo nastro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07247" y="1144942"/>
                <a:ext cx="8915400" cy="523210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m 〉una quintupla di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naturalmente, T (che, meschina, ha un solo nastro) vede solo un carattere – non riesce a vedere contemporaneamente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Perciò anche se si trova nello stato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legge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la quintupla 		            〈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),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m 〉 non può eseguirla!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poter capire se può eseguire oppure no quella quintupla, deve leggere 3 caratteri consecutivi e memorizzarli (nello stato interno) – punto 1) pag.9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volta letti i 3 caratteri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ed averli memorizzati nel suo stato (insieme con lo stato interno di partenza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), deve tornare indietro di 3 posizioni per predisporsi a scrivere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- punto 2) pag. 9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Finalmente, può scrivere (in 3 passi)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poi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punto 3) pag. 9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infine, T può simulare il movimento delle testine di 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- punto 4) pag. 9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Insomma, con un po’ di fatica in più, T si comporta proprio come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sullo stesso input!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Noi abbiamo dato solo un’occhiata alla questione: </a:t>
                </a:r>
                <a:r>
                  <a:rPr lang="it-IT" b="1" dirty="0">
                    <a:solidFill>
                      <a:srgbClr val="FF0000"/>
                    </a:solidFill>
                  </a:rPr>
                  <a:t>studiatela sulla dispensa!!!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247" y="1144942"/>
                <a:ext cx="8915400" cy="5232108"/>
              </a:xfrm>
              <a:blipFill rotWithShape="0">
                <a:blip r:embed="rId2"/>
                <a:stretch>
                  <a:fillRect l="-478" t="-1049" r="-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5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2174"/>
          </a:xfrm>
        </p:spPr>
        <p:txBody>
          <a:bodyPr>
            <a:normAutofit fontScale="90000"/>
          </a:bodyPr>
          <a:lstStyle/>
          <a:p>
            <a:r>
              <a:rPr lang="it-IT" dirty="0"/>
              <a:t>Da un alfabeto ricco a </a:t>
            </a:r>
            <a:r>
              <a:rPr lang="it-IT"/>
              <a:t>un alfabeto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60009" y="1500651"/>
                <a:ext cx="9140301" cy="5007027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Siamo al paragrafo 2.5, a pag. 10 della dispensa 2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Partiamo da una macchina T che è costruita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con tanti, tanti caratteri – un alfabeto ricco!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 vuole mostrare che esiste una poverella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t-IT" dirty="0">
                    <a:solidFill>
                      <a:schemeClr val="tx1"/>
                    </a:solidFill>
                  </a:rPr>
                  <a:t>, costruita sull’alfabeto (piccolo piccolo) {0,1}, che fa le stesse cose di 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Visto che sappiamo che una macchina ad un nastro sa fare le stesse cose che sa fare una macchina a k nastri e viceversa, per semplificarci la vita prendiamo una macchina T con un nastro solo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Che, detto meglio, diventa “</a:t>
                </a:r>
                <a:r>
                  <a:rPr lang="it-IT" b="1" dirty="0">
                    <a:solidFill>
                      <a:srgbClr val="D75EC7"/>
                    </a:solidFill>
                  </a:rPr>
                  <a:t>senza perdita di generalità, possiamo assumere che T abbia un solo nastro</a:t>
                </a:r>
                <a:r>
                  <a:rPr lang="it-IT" dirty="0">
                    <a:solidFill>
                      <a:schemeClr val="tx1"/>
                    </a:solidFill>
                  </a:rPr>
                  <a:t>”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Ancora una volta, utilizziamo la tecnica della simulazione: costruiamo una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 </a:t>
                </a:r>
                <a:r>
                  <a:rPr lang="it-IT" dirty="0">
                    <a:solidFill>
                      <a:schemeClr val="tx1"/>
                    </a:solidFill>
                  </a:rPr>
                  <a:t>che, passo passo, “simula” l’esecuzione delle quintuple di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per semplificarci la vita, dotiamo di </a:t>
                </a:r>
                <a:r>
                  <a:rPr lang="it-IT" b="1" dirty="0">
                    <a:solidFill>
                      <a:schemeClr val="tx1"/>
                    </a:solidFill>
                  </a:rPr>
                  <a:t>tanti nastri </a:t>
                </a:r>
                <a:r>
                  <a:rPr lang="it-IT" dirty="0">
                    <a:solidFill>
                      <a:schemeClr val="tx1"/>
                    </a:solidFill>
                  </a:rPr>
                  <a:t>la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0009" y="1500651"/>
                <a:ext cx="9140301" cy="5007027"/>
              </a:xfrm>
              <a:blipFill rotWithShape="0">
                <a:blip r:embed="rId2"/>
                <a:stretch>
                  <a:fillRect l="-467" t="-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2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79169" y="386603"/>
            <a:ext cx="8911687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 un alfabeto ricco a un alfabeto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182294" y="1278777"/>
                <a:ext cx="8915400" cy="519327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Partiamo da una macchina T (ad un nastro) che è costruita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con tanti, caratteri e costruiamo una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t-IT" dirty="0">
                    <a:solidFill>
                      <a:schemeClr val="tx1"/>
                    </a:solidFill>
                  </a:rPr>
                  <a:t>, costruita sull’alfabeto (piccolo piccolo) {0,1}, che fa le stesse cose di 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Partiamo dalla stessa codifica binaria b degli elementi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mostrata nel paragrafo 2.5: per ogni elemento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b(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 è una parola costituita da        k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</m:e>
                        </m:func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caratteri ‘0’ o ‘1’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Ad esempio, 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}, possiamo codificare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 la rappresentazione binaria dell’intero i-1 con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</m:e>
                        </m:func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bit (con 1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m)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esempio nell’esempio: se m = 10 allora k = 4 e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0000,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0001, ... ,   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1000,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1001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Poi, per ogni elemento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per ogni h compreso fra 1 e k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|</m:t>
                            </m:r>
                          </m:e>
                        </m:func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indichiamo con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 l’h-esimo bit di b(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): ossia, b(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 = b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 b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)...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nell’esempio precedente: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0101 e b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= 0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questo punto, costruiamo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t-IT" dirty="0">
                    <a:solidFill>
                      <a:schemeClr val="tx1"/>
                    </a:solidFill>
                  </a:rPr>
                  <a:t> come una macchina con k nastri e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is-IS" b="1" dirty="0">
                    <a:solidFill>
                      <a:srgbClr val="C00000"/>
                    </a:solidFill>
                  </a:rPr>
                  <a:t>osservazione: poiché |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C00000"/>
                        </a:solidFill>
                        <a:latin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| è costante, allora anche k è costante!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294" y="1278777"/>
                <a:ext cx="8915400" cy="5193275"/>
              </a:xfrm>
              <a:blipFill rotWithShape="0">
                <a:blip r:embed="rId2"/>
                <a:stretch>
                  <a:fillRect l="-479" t="-1408" r="-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9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917" y="316405"/>
            <a:ext cx="8911687" cy="72862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 un alfabeto ricco a un alfabeto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2363" y="1367767"/>
                <a:ext cx="8915400" cy="503303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s-IS" dirty="0">
                    <a:solidFill>
                      <a:schemeClr val="tx1"/>
                    </a:solidFill>
                  </a:rPr>
                  <a:t>ominciciamo con lo scrivere sui k nastri di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s-IS" dirty="0">
                    <a:solidFill>
                      <a:schemeClr val="tx1"/>
                    </a:solidFill>
                  </a:rPr>
                  <a:t> la codifica binaria dell’input scritto sull’unico nastro di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</a:t>
                </a:r>
                <a:r>
                  <a:rPr lang="is-IS" dirty="0">
                    <a:solidFill>
                      <a:schemeClr val="tx1"/>
                    </a:solidFill>
                  </a:rPr>
                  <a:t>ia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...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s-IS" dirty="0">
                    <a:solidFill>
                      <a:schemeClr val="tx1"/>
                    </a:solidFill>
                  </a:rPr>
                  <a:t>  l’input di T (con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...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s-IS" dirty="0">
                    <a:solidFill>
                      <a:schemeClr val="tx1"/>
                    </a:solidFill>
                  </a:rPr>
                  <a:t>  elementi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Nelle </a:t>
                </a:r>
                <a:r>
                  <a:rPr lang="is-IS" dirty="0">
                    <a:solidFill>
                      <a:schemeClr val="tx1"/>
                    </a:solidFill>
                  </a:rPr>
                  <a:t>celle di indirizzo 1 dei nastri di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s-IS" dirty="0">
                    <a:solidFill>
                      <a:schemeClr val="tx1"/>
                    </a:solidFill>
                  </a:rPr>
                  <a:t> scriviamo i simboli binari della codifica di 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: se b(x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)=b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b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)... b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(ossia, b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indica l’i-esimo bit di b(x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), allora scriviamo b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nella cella 1 del primo nastro, b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(x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) nella cella 1 del secondo nastro, e così via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Nelle </a:t>
                </a:r>
                <a:r>
                  <a:rPr lang="is-IS" dirty="0">
                    <a:solidFill>
                      <a:schemeClr val="tx1"/>
                    </a:solidFill>
                  </a:rPr>
                  <a:t>celle di indirizzo 1 dei nastri di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s-IS" dirty="0">
                    <a:solidFill>
                      <a:schemeClr val="tx1"/>
                    </a:solidFill>
                  </a:rPr>
                  <a:t> scriviamo i simboli binari della codifica di 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2,</a:t>
                </a:r>
                <a:r>
                  <a:rPr lang="is-IS" dirty="0">
                    <a:solidFill>
                      <a:schemeClr val="tx1"/>
                    </a:solidFill>
                  </a:rPr>
                  <a:t>, ... </a:t>
                </a:r>
                <a:r>
                  <a:rPr lang="it-IT" dirty="0">
                    <a:solidFill>
                      <a:schemeClr val="tx1"/>
                    </a:solidFill>
                  </a:rPr>
                  <a:t>e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nelle </a:t>
                </a:r>
                <a:r>
                  <a:rPr lang="is-IS" dirty="0">
                    <a:solidFill>
                      <a:schemeClr val="tx1"/>
                    </a:solidFill>
                  </a:rPr>
                  <a:t>celle di indirizzo k scriviamo i simboli binari della codifica di x</a:t>
                </a:r>
                <a:r>
                  <a:rPr lang="is-I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3"/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Nella figura nella prossima pagina trovate un esempio in cui l’alfabeto di T è {a,b,c,d,u,v,w,z}, e la codifica b (che usa 3 bit per carattere) è </a:t>
                </a:r>
                <a:r>
                  <a:rPr lang="is-IS" sz="800" dirty="0">
                    <a:solidFill>
                      <a:schemeClr val="tx1"/>
                    </a:solidFill>
                  </a:rPr>
                  <a:t>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b(a)=000 	b(b)=001	 b</a:t>
                </a:r>
                <a:r>
                  <a:rPr lang="de-DE" dirty="0">
                    <a:solidFill>
                      <a:schemeClr val="tx1"/>
                    </a:solidFill>
                  </a:rPr>
                  <a:t>(c)=010 	 b(d)=011 </a:t>
                </a:r>
                <a:r>
                  <a:rPr lang="de-DE" sz="800" dirty="0">
                    <a:solidFill>
                      <a:schemeClr val="tx1"/>
                    </a:solidFill>
                  </a:rPr>
                  <a:t>																											</a:t>
                </a:r>
                <a:r>
                  <a:rPr lang="de-DE" dirty="0">
                    <a:solidFill>
                      <a:schemeClr val="tx1"/>
                    </a:solidFill>
                  </a:rPr>
                  <a:t>b(</a:t>
                </a:r>
                <a:r>
                  <a:rPr lang="de-DE" dirty="0" err="1">
                    <a:solidFill>
                      <a:schemeClr val="tx1"/>
                    </a:solidFill>
                  </a:rPr>
                  <a:t>u</a:t>
                </a:r>
                <a:r>
                  <a:rPr lang="de-DE" dirty="0">
                    <a:solidFill>
                      <a:schemeClr val="tx1"/>
                    </a:solidFill>
                  </a:rPr>
                  <a:t>)=100	b(v)=101	 b(</a:t>
                </a:r>
                <a:r>
                  <a:rPr lang="de-DE" dirty="0" err="1">
                    <a:solidFill>
                      <a:schemeClr val="tx1"/>
                    </a:solidFill>
                  </a:rPr>
                  <a:t>w</a:t>
                </a:r>
                <a:r>
                  <a:rPr lang="de-DE" dirty="0">
                    <a:solidFill>
                      <a:schemeClr val="tx1"/>
                    </a:solidFill>
                  </a:rPr>
                  <a:t>)=110	 b(</a:t>
                </a:r>
                <a:r>
                  <a:rPr lang="de-DE" dirty="0" err="1">
                    <a:solidFill>
                      <a:schemeClr val="tx1"/>
                    </a:solidFill>
                  </a:rPr>
                  <a:t>z</a:t>
                </a:r>
                <a:r>
                  <a:rPr lang="de-DE" dirty="0">
                    <a:solidFill>
                      <a:schemeClr val="tx1"/>
                    </a:solidFill>
                  </a:rPr>
                  <a:t>)=111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342900" lvl="1" indent="-342900"/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363" y="1367767"/>
                <a:ext cx="8915400" cy="5033034"/>
              </a:xfrm>
              <a:blipFill rotWithShape="0">
                <a:blip r:embed="rId2"/>
                <a:stretch>
                  <a:fillRect l="-478" t="-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8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4662" y="207421"/>
            <a:ext cx="8911687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 un alfabeto ricco a un alfabeto binario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2604" y="4363054"/>
                <a:ext cx="8915400" cy="226924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</a:t>
                </a:r>
                <a:r>
                  <a:rPr lang="is-IS" dirty="0">
                    <a:solidFill>
                      <a:schemeClr val="tx1"/>
                    </a:solidFill>
                  </a:rPr>
                  <a:t> questo punto, una quintupla </a:t>
                </a:r>
                <a:r>
                  <a:rPr lang="it-IT" b="1" dirty="0">
                    <a:solidFill>
                      <a:srgbClr val="FF0000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, a, c, q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, m 〉</a:t>
                </a:r>
                <a:r>
                  <a:rPr lang="is-IS" b="1" dirty="0">
                    <a:solidFill>
                      <a:srgbClr val="FF0000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di T diventa la quintupla</a:t>
                </a:r>
                <a:r>
                  <a:rPr lang="it-IT" b="1" dirty="0">
                    <a:solidFill>
                      <a:srgbClr val="203FE8"/>
                    </a:solidFill>
                  </a:rPr>
                  <a:t>〈 q</a:t>
                </a:r>
                <a:r>
                  <a:rPr lang="it-IT" b="1" baseline="-25000" dirty="0">
                    <a:solidFill>
                      <a:srgbClr val="203FE8"/>
                    </a:solidFill>
                  </a:rPr>
                  <a:t>1</a:t>
                </a:r>
                <a:r>
                  <a:rPr lang="it-IT" b="1" dirty="0">
                    <a:solidFill>
                      <a:srgbClr val="203FE8"/>
                    </a:solidFill>
                  </a:rPr>
                  <a:t> , (</a:t>
                </a:r>
                <a:r>
                  <a:rPr lang="is-IS" b="1" dirty="0">
                    <a:solidFill>
                      <a:srgbClr val="203FE8"/>
                    </a:solidFill>
                  </a:rPr>
                  <a:t>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1</a:t>
                </a:r>
                <a:r>
                  <a:rPr lang="is-IS" b="1" dirty="0">
                    <a:solidFill>
                      <a:srgbClr val="203FE8"/>
                    </a:solidFill>
                  </a:rPr>
                  <a:t>(a), 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2</a:t>
                </a:r>
                <a:r>
                  <a:rPr lang="is-IS" b="1" dirty="0">
                    <a:solidFill>
                      <a:srgbClr val="203FE8"/>
                    </a:solidFill>
                  </a:rPr>
                  <a:t>(a), ... 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k</a:t>
                </a:r>
                <a:r>
                  <a:rPr lang="is-IS" b="1" dirty="0">
                    <a:solidFill>
                      <a:srgbClr val="203FE8"/>
                    </a:solidFill>
                  </a:rPr>
                  <a:t>(a))</a:t>
                </a:r>
                <a:r>
                  <a:rPr lang="it-IT" b="1" dirty="0">
                    <a:solidFill>
                      <a:srgbClr val="203FE8"/>
                    </a:solidFill>
                  </a:rPr>
                  <a:t>, (</a:t>
                </a:r>
                <a:r>
                  <a:rPr lang="is-IS" b="1" dirty="0">
                    <a:solidFill>
                      <a:srgbClr val="203FE8"/>
                    </a:solidFill>
                  </a:rPr>
                  <a:t>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1</a:t>
                </a:r>
                <a:r>
                  <a:rPr lang="is-IS" b="1" dirty="0">
                    <a:solidFill>
                      <a:srgbClr val="203FE8"/>
                    </a:solidFill>
                  </a:rPr>
                  <a:t>(c), 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2</a:t>
                </a:r>
                <a:r>
                  <a:rPr lang="is-IS" b="1" dirty="0">
                    <a:solidFill>
                      <a:srgbClr val="203FE8"/>
                    </a:solidFill>
                  </a:rPr>
                  <a:t>(c), ... b</a:t>
                </a:r>
                <a:r>
                  <a:rPr lang="is-IS" sz="2000" b="1" baseline="-25000" dirty="0">
                    <a:solidFill>
                      <a:srgbClr val="203FE8"/>
                    </a:solidFill>
                  </a:rPr>
                  <a:t>k</a:t>
                </a:r>
                <a:r>
                  <a:rPr lang="is-IS" b="1" dirty="0">
                    <a:solidFill>
                      <a:srgbClr val="203FE8"/>
                    </a:solidFill>
                  </a:rPr>
                  <a:t>(c))</a:t>
                </a:r>
                <a:r>
                  <a:rPr lang="it-IT" b="1" dirty="0">
                    <a:solidFill>
                      <a:srgbClr val="203FE8"/>
                    </a:solidFill>
                  </a:rPr>
                  <a:t>, q</a:t>
                </a:r>
                <a:r>
                  <a:rPr lang="it-IT" b="1" baseline="-25000" dirty="0">
                    <a:solidFill>
                      <a:srgbClr val="203FE8"/>
                    </a:solidFill>
                  </a:rPr>
                  <a:t>2</a:t>
                </a:r>
                <a:r>
                  <a:rPr lang="it-IT" b="1" dirty="0">
                    <a:solidFill>
                      <a:srgbClr val="203FE8"/>
                    </a:solidFill>
                  </a:rPr>
                  <a:t> , m 〉</a:t>
                </a:r>
                <a:r>
                  <a:rPr lang="is-IS" dirty="0">
                    <a:solidFill>
                      <a:schemeClr val="tx1"/>
                    </a:solidFill>
                  </a:rPr>
                  <a:t>di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s-IS" dirty="0">
                    <a:solidFill>
                      <a:schemeClr val="tx1"/>
                    </a:solidFill>
                  </a:rPr>
                  <a:t>acile facile: la macchina T con input x (parola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) fa le stesse cose che fa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is-IS" dirty="0">
                    <a:solidFill>
                      <a:schemeClr val="tx1"/>
                    </a:solidFill>
                  </a:rPr>
                  <a:t> con input b(x)</a:t>
                </a:r>
              </a:p>
              <a:p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s-IS" dirty="0">
                    <a:solidFill>
                      <a:schemeClr val="tx1"/>
                    </a:solidFill>
                  </a:rPr>
                  <a:t>acile!  </a:t>
                </a:r>
                <a:r>
                  <a:rPr lang="it-IT" dirty="0"/>
                  <a:t>😇</a:t>
                </a:r>
                <a:endParaRPr lang="is-I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04" y="4363054"/>
                <a:ext cx="8915400" cy="2269240"/>
              </a:xfrm>
              <a:blipFill rotWithShape="0">
                <a:blip r:embed="rId2"/>
                <a:stretch>
                  <a:fillRect l="-478" t="-2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egnaposto contenut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5" t="25278" r="14817" b="54517"/>
          <a:stretch/>
        </p:blipFill>
        <p:spPr>
          <a:xfrm>
            <a:off x="2164663" y="1223158"/>
            <a:ext cx="7846236" cy="30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4662" y="433052"/>
            <a:ext cx="8911687" cy="8921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 un alfabeto ricco a un alfabeto binario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60949" y="1512976"/>
            <a:ext cx="8915400" cy="379529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Riassumendo, a partire da T abbiamo costruito una macchina </a:t>
            </a:r>
            <a:r>
              <a:rPr lang="is-IS" dirty="0">
                <a:solidFill>
                  <a:schemeClr val="tx1"/>
                </a:solidFill>
              </a:rPr>
              <a:t>di Turing </a:t>
            </a:r>
            <a:r>
              <a:rPr lang="it-IT" dirty="0">
                <a:solidFill>
                  <a:schemeClr val="tx1"/>
                </a:solidFill>
              </a:rPr>
              <a:t>T</a:t>
            </a:r>
            <a:r>
              <a:rPr lang="it-IT" baseline="-25000" dirty="0">
                <a:solidFill>
                  <a:schemeClr val="tx1"/>
                </a:solidFill>
              </a:rPr>
              <a:t>01</a:t>
            </a:r>
            <a:r>
              <a:rPr lang="is-IS" dirty="0">
                <a:solidFill>
                  <a:schemeClr val="tx1"/>
                </a:solidFill>
              </a:rPr>
              <a:t> , a tanti nastri e definita su alfabeto binario, che simula T</a:t>
            </a:r>
          </a:p>
          <a:p>
            <a:r>
              <a:rPr lang="is-IS" dirty="0">
                <a:solidFill>
                  <a:schemeClr val="tx1"/>
                </a:solidFill>
              </a:rPr>
              <a:t>A partire da </a:t>
            </a:r>
            <a:r>
              <a:rPr lang="it-IT" dirty="0">
                <a:solidFill>
                  <a:schemeClr val="tx1"/>
                </a:solidFill>
              </a:rPr>
              <a:t>T</a:t>
            </a:r>
            <a:r>
              <a:rPr lang="it-IT" baseline="-25000" dirty="0">
                <a:solidFill>
                  <a:schemeClr val="tx1"/>
                </a:solidFill>
              </a:rPr>
              <a:t>01 </a:t>
            </a:r>
            <a:r>
              <a:rPr lang="is-IS" dirty="0">
                <a:solidFill>
                  <a:schemeClr val="tx1"/>
                </a:solidFill>
              </a:rPr>
              <a:t>, utilizzando gli altri risultati presentati in questa lezione, possiamo poi costruire una macchina </a:t>
            </a:r>
            <a:r>
              <a:rPr lang="it-IT" dirty="0">
                <a:solidFill>
                  <a:schemeClr val="tx1"/>
                </a:solidFill>
              </a:rPr>
              <a:t>T’</a:t>
            </a:r>
            <a:r>
              <a:rPr lang="it-IT" baseline="-25000" dirty="0">
                <a:solidFill>
                  <a:schemeClr val="tx1"/>
                </a:solidFill>
              </a:rPr>
              <a:t>01</a:t>
            </a:r>
            <a:r>
              <a:rPr lang="is-IS" dirty="0">
                <a:solidFill>
                  <a:schemeClr val="tx1"/>
                </a:solidFill>
              </a:rPr>
              <a:t> ad un solo nastro e definita su alfabeto binario, che simula </a:t>
            </a:r>
            <a:r>
              <a:rPr lang="it-IT" dirty="0">
                <a:solidFill>
                  <a:schemeClr val="tx1"/>
                </a:solidFill>
              </a:rPr>
              <a:t>T</a:t>
            </a:r>
            <a:r>
              <a:rPr lang="it-IT" baseline="-25000" dirty="0">
                <a:solidFill>
                  <a:schemeClr val="tx1"/>
                </a:solidFill>
              </a:rPr>
              <a:t>01</a:t>
            </a:r>
            <a:endParaRPr lang="is-IS" dirty="0">
              <a:solidFill>
                <a:schemeClr val="tx1"/>
              </a:solidFill>
            </a:endParaRPr>
          </a:p>
          <a:p>
            <a:pPr lvl="1"/>
            <a:r>
              <a:rPr lang="is-IS" dirty="0">
                <a:solidFill>
                  <a:schemeClr val="tx1"/>
                </a:solidFill>
              </a:rPr>
              <a:t>e </a:t>
            </a:r>
            <a:r>
              <a:rPr lang="it-IT" dirty="0">
                <a:solidFill>
                  <a:schemeClr val="tx1"/>
                </a:solidFill>
              </a:rPr>
              <a:t>T’</a:t>
            </a:r>
            <a:r>
              <a:rPr lang="it-IT" baseline="-25000" dirty="0">
                <a:solidFill>
                  <a:schemeClr val="tx1"/>
                </a:solidFill>
              </a:rPr>
              <a:t>01</a:t>
            </a:r>
            <a:r>
              <a:rPr lang="is-IS" dirty="0">
                <a:solidFill>
                  <a:schemeClr val="tx1"/>
                </a:solidFill>
              </a:rPr>
              <a:t> è la macchina descritta nel paragrafo 2.5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che è parecchio più complicata!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Ma a noi, in questa lezione, è sufficiente descrivere la macchina</a:t>
            </a:r>
            <a:r>
              <a:rPr lang="it-IT" dirty="0">
                <a:solidFill>
                  <a:schemeClr val="tx1"/>
                </a:solidFill>
              </a:rPr>
              <a:t> T</a:t>
            </a:r>
            <a:r>
              <a:rPr lang="it-IT" baseline="-25000" dirty="0">
                <a:solidFill>
                  <a:schemeClr val="tx1"/>
                </a:solidFill>
              </a:rPr>
              <a:t>01</a:t>
            </a:r>
            <a:r>
              <a:rPr lang="is-IS" dirty="0">
                <a:solidFill>
                  <a:schemeClr val="tx1"/>
                </a:solidFill>
              </a:rPr>
              <a:t> , proprio perché abbiamo già imparato a simulare macchine a tanti nastri mediante macchine a un solo nastro</a:t>
            </a:r>
          </a:p>
          <a:p>
            <a:endParaRPr lang="is-I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90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7327" y="427341"/>
            <a:ext cx="8911687" cy="69807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Testine indipendenti = Testine solidali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7328" y="1264555"/>
            <a:ext cx="9092350" cy="4926956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Naturalmente, poiché una macchina a testine solidali è una particolare macchina a testine indipendenti nella quale, ogni volta che viene eseguita una quintupla, tutte le testine si muovono allo stesso modo, allora </a:t>
            </a:r>
            <a:r>
              <a:rPr lang="it-IT" b="1" i="1" dirty="0">
                <a:solidFill>
                  <a:srgbClr val="3548E8"/>
                </a:solidFill>
              </a:rPr>
              <a:t>tutto ciò che facciamo con il modello a testine indipendenti riusciamo a farlo anche con il modello a testine solidali</a:t>
            </a:r>
            <a:endParaRPr lang="it-IT" b="1" dirty="0">
              <a:solidFill>
                <a:srgbClr val="3548E8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Mostriamo ora l’inverso, ossia, che </a:t>
            </a:r>
            <a:r>
              <a:rPr lang="it-IT" b="1" i="1" dirty="0">
                <a:solidFill>
                  <a:srgbClr val="D75EC7"/>
                </a:solidFill>
              </a:rPr>
              <a:t>tutto ciò che facciamo con il modello a testine indipendenti riusciamo a farlo anche con il modello a testine solidali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lo facciamo in un caso particolare: quando la macchina a testine indipendenti ha </a:t>
            </a:r>
            <a:r>
              <a:rPr lang="it-IT" b="1" dirty="0">
                <a:solidFill>
                  <a:schemeClr val="tx1"/>
                </a:solidFill>
              </a:rPr>
              <a:t>2 nastri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si generalizza a quanti nastri ci pare</a:t>
            </a:r>
          </a:p>
          <a:p>
            <a:r>
              <a:rPr lang="it-IT" dirty="0">
                <a:solidFill>
                  <a:schemeClr val="tx1"/>
                </a:solidFill>
              </a:rPr>
              <a:t>Sia T una macchina a 2 nastri con testine indipendenti: una sua quintupla è         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(m1,m2) 〉</a:t>
            </a:r>
            <a:r>
              <a:rPr lang="it-IT" dirty="0">
                <a:solidFill>
                  <a:schemeClr val="tx1"/>
                </a:solidFill>
              </a:rPr>
              <a:t>dove m1 è il movimento della testina sul primo nastro e m2 è il movimento della testina sul secondo nastro </a:t>
            </a:r>
          </a:p>
          <a:p>
            <a:r>
              <a:rPr lang="it-IT" dirty="0">
                <a:solidFill>
                  <a:schemeClr val="tx1"/>
                </a:solidFill>
              </a:rPr>
              <a:t>Vediamo come trasformare quella quintupla in </a:t>
            </a:r>
            <a:r>
              <a:rPr lang="it-IT" b="1" i="1" dirty="0">
                <a:solidFill>
                  <a:schemeClr val="tx1"/>
                </a:solidFill>
              </a:rPr>
              <a:t>un insieme di quintuple </a:t>
            </a:r>
            <a:r>
              <a:rPr lang="it-IT" dirty="0">
                <a:solidFill>
                  <a:schemeClr val="tx1"/>
                </a:solidFill>
              </a:rPr>
              <a:t>di una macchina T’ a tre nastri a testine solidali che “si comporta come” la quintupla di T</a:t>
            </a:r>
          </a:p>
        </p:txBody>
      </p:sp>
    </p:spTree>
    <p:extLst>
      <p:ext uri="{BB962C8B-B14F-4D97-AF65-F5344CB8AC3E}">
        <p14:creationId xmlns:p14="http://schemas.microsoft.com/office/powerpoint/2010/main" val="1275474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800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Uhmmm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Sì, va bene, siamo stati bravi: abbiamo visto come si fa a costruire una macchina che “fa le stesse cose” di un’altra macchina</a:t>
            </a:r>
          </a:p>
          <a:p>
            <a:r>
              <a:rPr lang="it-IT" dirty="0">
                <a:solidFill>
                  <a:schemeClr val="tx1"/>
                </a:solidFill>
              </a:rPr>
              <a:t>Ma che vuol dire “fare le stesse cose”?</a:t>
            </a:r>
          </a:p>
          <a:p>
            <a:r>
              <a:rPr lang="it-IT" dirty="0">
                <a:solidFill>
                  <a:schemeClr val="tx1"/>
                </a:solidFill>
              </a:rPr>
              <a:t>Beh, intanto, formalmente, “una macchina fa le stesse cose di un’altra macchina” si dice “</a:t>
            </a:r>
            <a:r>
              <a:rPr lang="it-IT" b="1" i="1" dirty="0">
                <a:solidFill>
                  <a:srgbClr val="D75EC7"/>
                </a:solidFill>
              </a:rPr>
              <a:t>l’esito della computazione di una macchina su un input coincide con l’esito della computazione dell’altra macchina sullo stesso input (eventualmente codificato)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r>
              <a:rPr lang="it-IT" dirty="0">
                <a:solidFill>
                  <a:schemeClr val="tx1"/>
                </a:solidFill>
              </a:rPr>
              <a:t>E cosa sia, formalmente, l’esito di una computazione lo abbiamo visto nel corso della scorsa lezione</a:t>
            </a:r>
          </a:p>
        </p:txBody>
      </p:sp>
    </p:spTree>
    <p:extLst>
      <p:ext uri="{BB962C8B-B14F-4D97-AF65-F5344CB8AC3E}">
        <p14:creationId xmlns:p14="http://schemas.microsoft.com/office/powerpoint/2010/main" val="2129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7327" y="427341"/>
            <a:ext cx="8911687" cy="1280890"/>
          </a:xfrm>
        </p:spPr>
        <p:txBody>
          <a:bodyPr/>
          <a:lstStyle/>
          <a:p>
            <a:r>
              <a:rPr lang="it-IT" dirty="0"/>
              <a:t>Testine indipendenti = Testine solidali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7327" y="1264554"/>
            <a:ext cx="9645229" cy="5312091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Vediamo come trasformare una quintupla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(m1,m2) 〉</a:t>
            </a:r>
            <a:r>
              <a:rPr lang="it-IT" dirty="0">
                <a:solidFill>
                  <a:schemeClr val="tx1"/>
                </a:solidFill>
              </a:rPr>
              <a:t>di 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dove m1 è il movimento della testina sul primo nastro e m2 è il movimento della testina sul secondo nastro </a:t>
            </a:r>
          </a:p>
          <a:p>
            <a:r>
              <a:rPr lang="it-IT" dirty="0">
                <a:solidFill>
                  <a:schemeClr val="tx1"/>
                </a:solidFill>
              </a:rPr>
              <a:t>in un insieme di quintuple di una macchina T’ a due nastri a testine solidali che “si comporta come” la quintupla di 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 farlo, descriviamo prima le quintuple di T’, e solo in seguito il suo alfabeto e il suo insieme degli stati</a:t>
            </a:r>
          </a:p>
          <a:p>
            <a:r>
              <a:rPr lang="it-IT" dirty="0">
                <a:solidFill>
                  <a:schemeClr val="tx1"/>
                </a:solidFill>
              </a:rPr>
              <a:t>Intanto, ricordiamo che una quintupla di T’ ha la seguente struttura:                      </a:t>
            </a:r>
            <a:r>
              <a:rPr lang="it-IT" b="1" dirty="0">
                <a:solidFill>
                  <a:srgbClr val="203FE8"/>
                </a:solidFill>
              </a:rPr>
              <a:t>〈 </a:t>
            </a:r>
            <a:r>
              <a:rPr lang="it-IT" b="1" dirty="0" err="1">
                <a:solidFill>
                  <a:srgbClr val="203FE8"/>
                </a:solidFill>
              </a:rPr>
              <a:t>q</a:t>
            </a:r>
            <a:r>
              <a:rPr lang="it-IT" b="1" baseline="-25000" dirty="0" err="1">
                <a:solidFill>
                  <a:srgbClr val="203FE8"/>
                </a:solidFill>
              </a:rPr>
              <a:t>x</a:t>
            </a:r>
            <a:r>
              <a:rPr lang="it-IT" b="1" dirty="0">
                <a:solidFill>
                  <a:srgbClr val="203FE8"/>
                </a:solidFill>
              </a:rPr>
              <a:t> , (</a:t>
            </a:r>
            <a:r>
              <a:rPr lang="it-IT" b="1" dirty="0" err="1">
                <a:solidFill>
                  <a:srgbClr val="203FE8"/>
                </a:solidFill>
              </a:rPr>
              <a:t>u,v</a:t>
            </a:r>
            <a:r>
              <a:rPr lang="it-IT" b="1" dirty="0">
                <a:solidFill>
                  <a:srgbClr val="203FE8"/>
                </a:solidFill>
              </a:rPr>
              <a:t>), (</a:t>
            </a:r>
            <a:r>
              <a:rPr lang="it-IT" b="1" dirty="0" err="1">
                <a:solidFill>
                  <a:srgbClr val="203FE8"/>
                </a:solidFill>
              </a:rPr>
              <a:t>w,z</a:t>
            </a:r>
            <a:r>
              <a:rPr lang="it-IT" b="1" dirty="0">
                <a:solidFill>
                  <a:srgbClr val="203FE8"/>
                </a:solidFill>
              </a:rPr>
              <a:t>), </a:t>
            </a:r>
            <a:r>
              <a:rPr lang="it-IT" b="1" dirty="0" err="1">
                <a:solidFill>
                  <a:srgbClr val="203FE8"/>
                </a:solidFill>
              </a:rPr>
              <a:t>q</a:t>
            </a:r>
            <a:r>
              <a:rPr lang="it-IT" b="1" baseline="-25000" dirty="0" err="1">
                <a:solidFill>
                  <a:srgbClr val="203FE8"/>
                </a:solidFill>
              </a:rPr>
              <a:t>y</a:t>
            </a:r>
            <a:r>
              <a:rPr lang="it-IT" b="1" dirty="0">
                <a:solidFill>
                  <a:srgbClr val="203FE8"/>
                </a:solidFill>
              </a:rPr>
              <a:t> , m 〉</a:t>
            </a:r>
            <a:r>
              <a:rPr lang="it-IT" dirty="0">
                <a:solidFill>
                  <a:srgbClr val="203F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- è presente un solo simbolo per descrivere il movimento delle testine</a:t>
            </a:r>
          </a:p>
          <a:p>
            <a:r>
              <a:rPr lang="it-IT" dirty="0">
                <a:solidFill>
                  <a:schemeClr val="tx1"/>
                </a:solidFill>
              </a:rPr>
              <a:t>Torniamo alla quintupla 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(m1,m2) 〉</a:t>
            </a:r>
            <a:r>
              <a:rPr lang="it-IT" dirty="0">
                <a:solidFill>
                  <a:schemeClr val="tx1"/>
                </a:solidFill>
              </a:rPr>
              <a:t>di 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b="1" dirty="0">
                <a:solidFill>
                  <a:srgbClr val="FF0000"/>
                </a:solidFill>
              </a:rPr>
              <a:t>m1=m2</a:t>
            </a:r>
            <a:r>
              <a:rPr lang="it-IT" dirty="0">
                <a:solidFill>
                  <a:schemeClr val="tx1"/>
                </a:solidFill>
              </a:rPr>
              <a:t> (ad esempio, entrambe le testine si muovono a destra), allora è facile! La quintupla </a:t>
            </a:r>
            <a:r>
              <a:rPr lang="it-IT" b="1" dirty="0">
                <a:solidFill>
                  <a:srgbClr val="203FE8"/>
                </a:solidFill>
              </a:rPr>
              <a:t>〈 q</a:t>
            </a:r>
            <a:r>
              <a:rPr lang="it-IT" b="1" baseline="-25000" dirty="0">
                <a:solidFill>
                  <a:srgbClr val="203FE8"/>
                </a:solidFill>
              </a:rPr>
              <a:t>1</a:t>
            </a:r>
            <a:r>
              <a:rPr lang="it-IT" b="1" dirty="0">
                <a:solidFill>
                  <a:srgbClr val="203FE8"/>
                </a:solidFill>
              </a:rPr>
              <a:t> , (</a:t>
            </a:r>
            <a:r>
              <a:rPr lang="it-IT" b="1" dirty="0" err="1">
                <a:solidFill>
                  <a:srgbClr val="203FE8"/>
                </a:solidFill>
              </a:rPr>
              <a:t>a,b</a:t>
            </a:r>
            <a:r>
              <a:rPr lang="it-IT" b="1" dirty="0">
                <a:solidFill>
                  <a:srgbClr val="203FE8"/>
                </a:solidFill>
              </a:rPr>
              <a:t>), (</a:t>
            </a:r>
            <a:r>
              <a:rPr lang="it-IT" b="1" dirty="0" err="1">
                <a:solidFill>
                  <a:srgbClr val="203FE8"/>
                </a:solidFill>
              </a:rPr>
              <a:t>c,d</a:t>
            </a:r>
            <a:r>
              <a:rPr lang="it-IT" b="1" dirty="0">
                <a:solidFill>
                  <a:srgbClr val="203FE8"/>
                </a:solidFill>
              </a:rPr>
              <a:t>), q</a:t>
            </a:r>
            <a:r>
              <a:rPr lang="it-IT" b="1" baseline="-25000" dirty="0">
                <a:solidFill>
                  <a:srgbClr val="203FE8"/>
                </a:solidFill>
              </a:rPr>
              <a:t>2</a:t>
            </a:r>
            <a:r>
              <a:rPr lang="it-IT" b="1" dirty="0">
                <a:solidFill>
                  <a:srgbClr val="203FE8"/>
                </a:solidFill>
              </a:rPr>
              <a:t> , m1 〉= 〈 q</a:t>
            </a:r>
            <a:r>
              <a:rPr lang="it-IT" b="1" baseline="-25000" dirty="0">
                <a:solidFill>
                  <a:srgbClr val="203FE8"/>
                </a:solidFill>
              </a:rPr>
              <a:t>1</a:t>
            </a:r>
            <a:r>
              <a:rPr lang="it-IT" b="1" dirty="0">
                <a:solidFill>
                  <a:srgbClr val="203FE8"/>
                </a:solidFill>
              </a:rPr>
              <a:t> , (</a:t>
            </a:r>
            <a:r>
              <a:rPr lang="it-IT" b="1" dirty="0" err="1">
                <a:solidFill>
                  <a:srgbClr val="203FE8"/>
                </a:solidFill>
              </a:rPr>
              <a:t>a,b</a:t>
            </a:r>
            <a:r>
              <a:rPr lang="it-IT" b="1" dirty="0">
                <a:solidFill>
                  <a:srgbClr val="203FE8"/>
                </a:solidFill>
              </a:rPr>
              <a:t>), (</a:t>
            </a:r>
            <a:r>
              <a:rPr lang="it-IT" b="1" dirty="0" err="1">
                <a:solidFill>
                  <a:srgbClr val="203FE8"/>
                </a:solidFill>
              </a:rPr>
              <a:t>c,d</a:t>
            </a:r>
            <a:r>
              <a:rPr lang="it-IT" b="1" dirty="0">
                <a:solidFill>
                  <a:srgbClr val="203FE8"/>
                </a:solidFill>
              </a:rPr>
              <a:t>), q</a:t>
            </a:r>
            <a:r>
              <a:rPr lang="it-IT" b="1" baseline="-25000" dirty="0">
                <a:solidFill>
                  <a:srgbClr val="203FE8"/>
                </a:solidFill>
              </a:rPr>
              <a:t>2</a:t>
            </a:r>
            <a:r>
              <a:rPr lang="it-IT" b="1" dirty="0">
                <a:solidFill>
                  <a:srgbClr val="203FE8"/>
                </a:solidFill>
              </a:rPr>
              <a:t> , m2 〉</a:t>
            </a:r>
            <a:r>
              <a:rPr lang="it-IT" dirty="0">
                <a:solidFill>
                  <a:schemeClr val="tx1"/>
                </a:solidFill>
              </a:rPr>
              <a:t>è inserita fra le quintuple di T’ e fa le stesse cose che in T sono fatte dalla quintupla                                   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(m1,m2) 〉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invece m1 e m2 sono diversi, ad esempio m1= destra e m2 = sinistra, allora le cose sono più complicate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0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43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22994" y="1458410"/>
            <a:ext cx="8915400" cy="79865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Cominciamo con il vedere cosa accade in T quando esegue                      </a:t>
            </a:r>
            <a:r>
              <a:rPr lang="it-IT" b="1" dirty="0">
                <a:solidFill>
                  <a:srgbClr val="FF0000"/>
                </a:solidFill>
              </a:rPr>
              <a:t>〈 q</a:t>
            </a:r>
            <a:r>
              <a:rPr lang="it-IT" b="1" baseline="-25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a,b</a:t>
            </a:r>
            <a:r>
              <a:rPr lang="it-IT" b="1" dirty="0">
                <a:solidFill>
                  <a:srgbClr val="FF0000"/>
                </a:solidFill>
              </a:rPr>
              <a:t>), (</a:t>
            </a:r>
            <a:r>
              <a:rPr lang="it-IT" b="1" dirty="0" err="1">
                <a:solidFill>
                  <a:srgbClr val="FF0000"/>
                </a:solidFill>
              </a:rPr>
              <a:t>c,d</a:t>
            </a:r>
            <a:r>
              <a:rPr lang="it-IT" b="1" dirty="0">
                <a:solidFill>
                  <a:srgbClr val="FF0000"/>
                </a:solidFill>
              </a:rPr>
              <a:t>), q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, (</a:t>
            </a:r>
            <a:r>
              <a:rPr lang="it-IT" b="1" dirty="0" err="1">
                <a:solidFill>
                  <a:srgbClr val="FF0000"/>
                </a:solidFill>
              </a:rPr>
              <a:t>destra,sinistra</a:t>
            </a:r>
            <a:r>
              <a:rPr lang="it-IT" b="1" dirty="0">
                <a:solidFill>
                  <a:srgbClr val="FF0000"/>
                </a:solidFill>
              </a:rPr>
              <a:t>) 〉</a:t>
            </a:r>
          </a:p>
          <a:p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4" t="23629" r="24504" b="55105"/>
          <a:stretch/>
        </p:blipFill>
        <p:spPr>
          <a:xfrm>
            <a:off x="2152890" y="2720052"/>
            <a:ext cx="8501052" cy="37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4661" y="218996"/>
            <a:ext cx="8911687" cy="8343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7328" y="960698"/>
            <a:ext cx="8915400" cy="1412112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Come facciamo ad ottenere lo stesso comportamento in T’? </a:t>
            </a:r>
          </a:p>
          <a:p>
            <a:r>
              <a:rPr lang="it-IT" dirty="0">
                <a:solidFill>
                  <a:schemeClr val="tx1"/>
                </a:solidFill>
              </a:rPr>
              <a:t>Pensate come sarebbe facile se, dopo aver scritto c sul primo nastro e d sul secondo nastro, potessimo tirare il primo nastro a sinistra e il secondo nastro a destra (tenendo ferme le testine), come indicato dalle frecce rosse nel disegno a sinistra, per ottenere lo stato globale nel disegno a destra: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2" t="24135" r="17078" b="55105"/>
          <a:stretch/>
        </p:blipFill>
        <p:spPr>
          <a:xfrm>
            <a:off x="1643604" y="2731625"/>
            <a:ext cx="9634656" cy="37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5043" y="307214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7149" y="1047282"/>
            <a:ext cx="9710963" cy="284782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 i nastri non si possono tirare da una parte o dall’altra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Allora, dobbiamo armarci di santa pazienza e</a:t>
            </a:r>
          </a:p>
          <a:p>
            <a:pPr lvl="2"/>
            <a:r>
              <a:rPr lang="is-IS" dirty="0">
                <a:solidFill>
                  <a:schemeClr val="tx1"/>
                </a:solidFill>
              </a:rPr>
              <a:t> </a:t>
            </a:r>
            <a:r>
              <a:rPr lang="is-IS" sz="1600" b="1" dirty="0">
                <a:solidFill>
                  <a:schemeClr val="tx1"/>
                </a:solidFill>
              </a:rPr>
              <a:t>ricordandoci la coppia di celle dalla quale partiamo</a:t>
            </a:r>
            <a:endParaRPr lang="it-IT" sz="1600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s-IS" dirty="0">
                <a:solidFill>
                  <a:schemeClr val="tx1"/>
                </a:solidFill>
              </a:rPr>
              <a:t>postarci </a:t>
            </a:r>
            <a:r>
              <a:rPr lang="it-IT" dirty="0">
                <a:solidFill>
                  <a:schemeClr val="tx1"/>
                </a:solidFill>
              </a:rPr>
              <a:t>sul </a:t>
            </a:r>
            <a:r>
              <a:rPr lang="is-IS" dirty="0">
                <a:solidFill>
                  <a:schemeClr val="tx1"/>
                </a:solidFill>
              </a:rPr>
              <a:t>carattere più a destra del primo nastro,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s-IS" dirty="0">
                <a:solidFill>
                  <a:schemeClr val="tx1"/>
                </a:solidFill>
              </a:rPr>
              <a:t>eggere quel carrattere e </a:t>
            </a:r>
            <a:r>
              <a:rPr lang="is-IS" b="1" dirty="0">
                <a:solidFill>
                  <a:schemeClr val="tx1"/>
                </a:solidFill>
              </a:rPr>
              <a:t>ricordandolo</a:t>
            </a:r>
            <a:r>
              <a:rPr lang="is-IS" dirty="0">
                <a:solidFill>
                  <a:schemeClr val="tx1"/>
                </a:solidFill>
              </a:rPr>
              <a:t>, cancellarlo e copiarlo sulla cella a sinistra </a:t>
            </a:r>
            <a:r>
              <a:rPr lang="is-IS" b="1" dirty="0">
                <a:solidFill>
                  <a:schemeClr val="tx1"/>
                </a:solidFill>
              </a:rPr>
              <a:t>ricordando</a:t>
            </a:r>
            <a:r>
              <a:rPr lang="is-IS" dirty="0">
                <a:solidFill>
                  <a:schemeClr val="tx1"/>
                </a:solidFill>
              </a:rPr>
              <a:t> il carattere che vi era scritto in precedenza, e ripetere questo “shift” dei caratteri sul primo nastro, fino ad aver raggiunto il carattere più a destra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“memorizzo a</a:t>
            </a:r>
            <a:r>
              <a:rPr lang="is-IS" baseline="-25000" dirty="0">
                <a:solidFill>
                  <a:schemeClr val="tx1"/>
                </a:solidFill>
              </a:rPr>
              <a:t>8</a:t>
            </a:r>
            <a:r>
              <a:rPr lang="is-IS" dirty="0">
                <a:solidFill>
                  <a:schemeClr val="tx1"/>
                </a:solidFill>
              </a:rPr>
              <a:t>” = entro in uno stato che dipende da a</a:t>
            </a:r>
            <a:r>
              <a:rPr lang="is-IS" baseline="-25000" dirty="0">
                <a:solidFill>
                  <a:schemeClr val="tx1"/>
                </a:solidFill>
              </a:rPr>
              <a:t>8</a:t>
            </a:r>
            <a:r>
              <a:rPr lang="is-IS" dirty="0">
                <a:solidFill>
                  <a:schemeClr val="tx1"/>
                </a:solidFill>
              </a:rPr>
              <a:t>, del tipo q(a</a:t>
            </a:r>
            <a:r>
              <a:rPr lang="is-IS" baseline="-25000" dirty="0">
                <a:solidFill>
                  <a:schemeClr val="tx1"/>
                </a:solidFill>
              </a:rPr>
              <a:t>8</a:t>
            </a:r>
            <a:r>
              <a:rPr lang="is-IS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1" t="20422" r="16859" b="54431"/>
          <a:stretch/>
        </p:blipFill>
        <p:spPr>
          <a:xfrm>
            <a:off x="2287277" y="3540669"/>
            <a:ext cx="6991110" cy="3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2"/>
            <a:ext cx="9710963" cy="229178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 i nastri non si possono tirare da una parte o dall’altra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... </a:t>
            </a:r>
            <a:r>
              <a:rPr lang="it-IT" dirty="0">
                <a:solidFill>
                  <a:schemeClr val="tx1"/>
                </a:solidFill>
              </a:rPr>
              <a:t>T</a:t>
            </a:r>
            <a:r>
              <a:rPr lang="is-IS" dirty="0">
                <a:solidFill>
                  <a:schemeClr val="tx1"/>
                </a:solidFill>
              </a:rPr>
              <a:t>erminato lo “shift” sul primo nastro, </a:t>
            </a:r>
            <a:r>
              <a:rPr lang="is-IS" b="1" dirty="0">
                <a:solidFill>
                  <a:schemeClr val="tx1"/>
                </a:solidFill>
              </a:rPr>
              <a:t>sempre ricordandoci da quali celle eravamo partiti</a:t>
            </a:r>
            <a:r>
              <a:rPr lang="is-IS" dirty="0">
                <a:solidFill>
                  <a:schemeClr val="tx1"/>
                </a:solidFill>
              </a:rPr>
              <a:t>, dobbiamo 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s-IS" dirty="0">
                <a:solidFill>
                  <a:schemeClr val="tx1"/>
                </a:solidFill>
              </a:rPr>
              <a:t>postarci </a:t>
            </a:r>
            <a:r>
              <a:rPr lang="it-IT" dirty="0">
                <a:solidFill>
                  <a:schemeClr val="tx1"/>
                </a:solidFill>
              </a:rPr>
              <a:t>sul</a:t>
            </a:r>
            <a:r>
              <a:rPr lang="is-IS" dirty="0">
                <a:solidFill>
                  <a:schemeClr val="tx1"/>
                </a:solidFill>
              </a:rPr>
              <a:t> carattere più a sinistra del secondo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s-IS" dirty="0">
                <a:solidFill>
                  <a:schemeClr val="tx1"/>
                </a:solidFill>
              </a:rPr>
              <a:t>eggere quel carrattere e ricordandolo, cancellarlo e copiarlo sulla cella a destra ricordando il carattere che vi era scritto in precedenza, e ripetere questo “shift” dei caratteri sul secondo nastro, fino ad aver raggiunto il carattere più a destra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7" t="21435" r="15549" b="56793"/>
          <a:stretch/>
        </p:blipFill>
        <p:spPr>
          <a:xfrm>
            <a:off x="2662177" y="3483980"/>
            <a:ext cx="7148845" cy="3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3168" y="404191"/>
            <a:ext cx="8911687" cy="78800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caso m1=destra, m2=sinistra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9547" y="1192192"/>
            <a:ext cx="9710963" cy="49655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Ed ora, non ci resta che posizionarci sulla cella dalla quale eravamo partiti</a:t>
            </a:r>
            <a:endParaRPr lang="is-I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G</a:t>
            </a:r>
            <a:r>
              <a:rPr lang="is-IS" dirty="0">
                <a:solidFill>
                  <a:schemeClr val="tx1"/>
                </a:solidFill>
              </a:rPr>
              <a:t>ià, ma come facciamo a ricordarci da dove eravamo partiti?!</a:t>
            </a:r>
          </a:p>
          <a:p>
            <a:r>
              <a:rPr lang="it-IT" dirty="0">
                <a:solidFill>
                  <a:schemeClr val="tx1"/>
                </a:solidFill>
              </a:rPr>
              <a:t>A</a:t>
            </a:r>
            <a:r>
              <a:rPr lang="is-IS" dirty="0">
                <a:solidFill>
                  <a:schemeClr val="tx1"/>
                </a:solidFill>
              </a:rPr>
              <a:t>bbiamo bisogno di un terzo nastro sul quale scrivere un carattere speciale, tipo ’*’, che faccia da “segnaposto”</a:t>
            </a:r>
          </a:p>
          <a:p>
            <a:r>
              <a:rPr lang="is-IS" dirty="0">
                <a:solidFill>
                  <a:schemeClr val="tx1"/>
                </a:solidFill>
              </a:rPr>
              <a:t>E questo lo illustriamo nelle figure alle prossime pagine: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Nella prima, T’ ha appena sostituto ‘a’ con ‘c’ sul primo nastro e ‘b’ con ‘d’ sul secondo nastro, e si prepara ad eseguire lo shift sul primo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Nella seconda</a:t>
            </a:r>
            <a:r>
              <a:rPr lang="is-IS" dirty="0">
                <a:solidFill>
                  <a:schemeClr val="tx1"/>
                </a:solidFill>
              </a:rPr>
              <a:t>, T’ ha appena finito lo shift sul primo nastro e si prepara ad eseguire lo shift sul secondo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Nella terza</a:t>
            </a:r>
            <a:r>
              <a:rPr lang="is-IS" dirty="0">
                <a:solidFill>
                  <a:schemeClr val="tx1"/>
                </a:solidFill>
              </a:rPr>
              <a:t>, T’ ha appena finito lo shift sul secondo nastro e si prepara a posizionare le testine</a:t>
            </a:r>
          </a:p>
          <a:p>
            <a:pPr lvl="1"/>
            <a:r>
              <a:rPr lang="is-IS">
                <a:solidFill>
                  <a:schemeClr val="tx1"/>
                </a:solidFill>
              </a:rPr>
              <a:t>Nella quarta, </a:t>
            </a:r>
            <a:r>
              <a:rPr lang="is-IS" dirty="0">
                <a:solidFill>
                  <a:schemeClr val="tx1"/>
                </a:solidFill>
              </a:rPr>
              <a:t>T’ ha posizionato le testine nella posizione indicata da ‘*’: le testine sui primi due nastri leggono gli stessi caratteri letti dalle testine di T al termine dell’esecuzione della quintupla </a:t>
            </a:r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), (</a:t>
            </a:r>
            <a:r>
              <a:rPr lang="it-IT" dirty="0" err="1">
                <a:solidFill>
                  <a:schemeClr val="tx1"/>
                </a:solidFill>
              </a:rPr>
              <a:t>c,d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destra,sinistra</a:t>
            </a:r>
            <a:r>
              <a:rPr lang="it-IT" dirty="0">
                <a:solidFill>
                  <a:schemeClr val="tx1"/>
                </a:solidFill>
              </a:rPr>
              <a:t>) 〉</a:t>
            </a:r>
            <a:endParaRPr lang="is-IS" dirty="0">
              <a:solidFill>
                <a:schemeClr val="tx1"/>
              </a:solidFill>
            </a:endParaRPr>
          </a:p>
          <a:p>
            <a:pPr lvl="1"/>
            <a:r>
              <a:rPr lang="is-IS" dirty="0">
                <a:solidFill>
                  <a:schemeClr val="tx1"/>
                </a:solidFill>
              </a:rPr>
              <a:t>la simulazione della quintupla </a:t>
            </a:r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), (</a:t>
            </a:r>
            <a:r>
              <a:rPr lang="it-IT" dirty="0" err="1">
                <a:solidFill>
                  <a:schemeClr val="tx1"/>
                </a:solidFill>
              </a:rPr>
              <a:t>c,d</a:t>
            </a:r>
            <a:r>
              <a:rPr lang="it-IT" dirty="0">
                <a:solidFill>
                  <a:schemeClr val="tx1"/>
                </a:solidFill>
              </a:rPr>
              <a:t>),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(</a:t>
            </a:r>
            <a:r>
              <a:rPr lang="it-IT" dirty="0" err="1">
                <a:solidFill>
                  <a:schemeClr val="tx1"/>
                </a:solidFill>
              </a:rPr>
              <a:t>destra,sinistra</a:t>
            </a:r>
            <a:r>
              <a:rPr lang="it-IT" dirty="0">
                <a:solidFill>
                  <a:schemeClr val="tx1"/>
                </a:solidFill>
              </a:rPr>
              <a:t>) 〉</a:t>
            </a:r>
            <a:r>
              <a:rPr lang="is-IS" dirty="0">
                <a:solidFill>
                  <a:schemeClr val="tx1"/>
                </a:solidFill>
              </a:rPr>
              <a:t>di T è terminata!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106788" y="404192"/>
            <a:ext cx="8911687" cy="78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462113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4974</TotalTime>
  <Words>3957</Words>
  <Application>Microsoft Macintosh PowerPoint</Application>
  <PresentationFormat>Widescreen</PresentationFormat>
  <Paragraphs>193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Century Gothic</vt:lpstr>
      <vt:lpstr>Wingdings 3</vt:lpstr>
      <vt:lpstr>Filo</vt:lpstr>
      <vt:lpstr>Lezione 3 – modelli di macchine di Turing </vt:lpstr>
      <vt:lpstr>Tanti modelli di macchine di Turing</vt:lpstr>
      <vt:lpstr>Testine indipendenti = Testine solidali</vt:lpstr>
      <vt:lpstr>Testine indipendenti = Testine solidali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Il caso m1=destra, m2=sinistra</vt:lpstr>
      <vt:lpstr>Da tanti nastri a un solo nastro</vt:lpstr>
      <vt:lpstr>Da tanti nastri a un solo nastro</vt:lpstr>
      <vt:lpstr>Da tanti nastri a un solo nastro</vt:lpstr>
      <vt:lpstr>Da tanti nastri a un solo nastro</vt:lpstr>
      <vt:lpstr>Da tanti nastri a un solo nastro</vt:lpstr>
      <vt:lpstr>Da tanti nastri a un solo nastro</vt:lpstr>
      <vt:lpstr>Da tanti nastri a un solo nastro</vt:lpstr>
      <vt:lpstr>Da tanti nastri a un solo nastro</vt:lpstr>
      <vt:lpstr>Da un alfabeto ricco a un alfabeto binario</vt:lpstr>
      <vt:lpstr>Da un alfabeto ricco a un alfabeto binario</vt:lpstr>
      <vt:lpstr>Da un alfabeto ricco a un alfabeto binario</vt:lpstr>
      <vt:lpstr>Da un alfabeto ricco a un alfabeto binario</vt:lpstr>
      <vt:lpstr>Da un alfabeto ricco a un alfabeto binario</vt:lpstr>
      <vt:lpstr>Uhmmm…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144</cp:revision>
  <dcterms:created xsi:type="dcterms:W3CDTF">2020-03-06T09:19:14Z</dcterms:created>
  <dcterms:modified xsi:type="dcterms:W3CDTF">2023-03-14T15:04:25Z</dcterms:modified>
</cp:coreProperties>
</file>