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308" r:id="rId5"/>
    <p:sldId id="310" r:id="rId6"/>
    <p:sldId id="306" r:id="rId7"/>
    <p:sldId id="307" r:id="rId8"/>
    <p:sldId id="283" r:id="rId9"/>
    <p:sldId id="284" r:id="rId10"/>
    <p:sldId id="285" r:id="rId11"/>
    <p:sldId id="282" r:id="rId12"/>
    <p:sldId id="287" r:id="rId13"/>
    <p:sldId id="288" r:id="rId14"/>
    <p:sldId id="289" r:id="rId15"/>
    <p:sldId id="291" r:id="rId16"/>
    <p:sldId id="293" r:id="rId17"/>
    <p:sldId id="296" r:id="rId18"/>
    <p:sldId id="290" r:id="rId19"/>
    <p:sldId id="295" r:id="rId20"/>
    <p:sldId id="294" r:id="rId21"/>
    <p:sldId id="292" r:id="rId22"/>
    <p:sldId id="298" r:id="rId23"/>
    <p:sldId id="299" r:id="rId24"/>
    <p:sldId id="301" r:id="rId25"/>
    <p:sldId id="302" r:id="rId26"/>
    <p:sldId id="303" r:id="rId27"/>
    <p:sldId id="300" r:id="rId28"/>
    <p:sldId id="297" r:id="rId29"/>
    <p:sldId id="304" r:id="rId30"/>
    <p:sldId id="30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26AD5"/>
    <a:srgbClr val="FF727A"/>
    <a:srgbClr val="FF2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3122"/>
  </p:normalViewPr>
  <p:slideViewPr>
    <p:cSldViewPr snapToGrid="0" snapToObjects="1">
      <p:cViewPr>
        <p:scale>
          <a:sx n="125" d="100"/>
          <a:sy n="125" d="100"/>
        </p:scale>
        <p:origin x="-4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4 – macchine non deterministiche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89213" y="5009027"/>
            <a:ext cx="8915399" cy="7821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</a:t>
            </a:r>
            <a:r>
              <a:rPr lang="it-IT">
                <a:solidFill>
                  <a:schemeClr val="tx1"/>
                </a:solidFill>
              </a:rPr>
              <a:t>del 16/03/2023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(Riconoscitori)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537176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Ma che succede se, invece, un utilizzatore poco accorto scrive sul nastro di T la parola “576+48+”? Come si comporta T?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ci aspettiamo che la computazione di T termini in </a:t>
            </a:r>
            <a:r>
              <a:rPr lang="it-IT" sz="1600" dirty="0" err="1">
                <a:solidFill>
                  <a:schemeClr val="tx1"/>
                </a:solidFill>
              </a:rPr>
              <a:t>q</a:t>
            </a:r>
            <a:r>
              <a:rPr lang="it-IT" sz="1600" baseline="-25000" dirty="0" err="1">
                <a:solidFill>
                  <a:schemeClr val="tx1"/>
                </a:solidFill>
              </a:rPr>
              <a:t>R</a:t>
            </a:r>
            <a:endParaRPr lang="it-IT" sz="16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Allora, ci sono due possibilità: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chi ha progettato T, con la santa pazienza, ha considerato </a:t>
            </a:r>
            <a:r>
              <a:rPr lang="it-IT" sz="1600" b="1" dirty="0">
                <a:solidFill>
                  <a:srgbClr val="3636E8"/>
                </a:solidFill>
              </a:rPr>
              <a:t>tutte le possibilità (</a:t>
            </a:r>
            <a:r>
              <a:rPr lang="it-IT" sz="1600" b="1" dirty="0" err="1">
                <a:solidFill>
                  <a:srgbClr val="3636E8"/>
                </a:solidFill>
              </a:rPr>
              <a:t>stato,simbolo</a:t>
            </a:r>
            <a:r>
              <a:rPr lang="it-IT" sz="1600" b="1" dirty="0">
                <a:solidFill>
                  <a:srgbClr val="3636E8"/>
                </a:solidFill>
              </a:rPr>
              <a:t>), anche quelle “impossibili” </a:t>
            </a:r>
            <a:r>
              <a:rPr lang="it-IT" sz="1600" dirty="0">
                <a:solidFill>
                  <a:schemeClr val="tx1"/>
                </a:solidFill>
              </a:rPr>
              <a:t>(quando l’utilizzatore non legge il libretto di istruzioni di T e scrive sul nastro un input non conforme alle specifiche): per ciascuna di queste coppie impossibili ha scritto una quintupla che porta T in </a:t>
            </a:r>
            <a:r>
              <a:rPr lang="it-IT" sz="1600" dirty="0" err="1">
                <a:solidFill>
                  <a:schemeClr val="tx1"/>
                </a:solidFill>
              </a:rPr>
              <a:t>q</a:t>
            </a:r>
            <a:r>
              <a:rPr lang="it-IT" sz="1600" baseline="-25000" dirty="0" err="1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chi ha progettato T ha deciso che </a:t>
            </a:r>
            <a:r>
              <a:rPr lang="it-IT" sz="1600" b="1" i="1" dirty="0">
                <a:solidFill>
                  <a:srgbClr val="D26AD5"/>
                </a:solidFill>
              </a:rPr>
              <a:t>se un utilizzatore è stato poco accorto e non ha rispettato le specifiche</a:t>
            </a:r>
            <a:r>
              <a:rPr lang="is-IS" sz="1600" b="1" i="1" dirty="0">
                <a:solidFill>
                  <a:srgbClr val="D26AD5"/>
                </a:solidFill>
              </a:rPr>
              <a:t>… peggio per lui! </a:t>
            </a:r>
            <a:r>
              <a:rPr lang="is-IS" sz="1600" dirty="0">
                <a:solidFill>
                  <a:schemeClr val="tx1"/>
                </a:solidFill>
              </a:rPr>
              <a:t>E, semplicemente, chi ha progettato T ha scritto solo le quintuple per le coppie (stato,simbolo) significative. E, così, ha progettato una funzione P non totale</a:t>
            </a:r>
            <a:endParaRPr lang="it-IT" sz="16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Possiamo ora rispondere alla domanda “ma se T è un riconoscitore e ad una coppia (</a:t>
            </a:r>
            <a:r>
              <a:rPr lang="it-IT" sz="1800" dirty="0" err="1">
                <a:solidFill>
                  <a:schemeClr val="tx1"/>
                </a:solidFill>
              </a:rPr>
              <a:t>q,s</a:t>
            </a:r>
            <a:r>
              <a:rPr lang="it-IT" sz="1800" dirty="0">
                <a:solidFill>
                  <a:schemeClr val="tx1"/>
                </a:solidFill>
              </a:rPr>
              <a:t>) non è associata alcuna quintupla in </a:t>
            </a:r>
            <a:r>
              <a:rPr lang="it-IT" sz="1800" dirty="0" err="1">
                <a:solidFill>
                  <a:schemeClr val="tx1"/>
                </a:solidFill>
              </a:rPr>
              <a:t>P</a:t>
            </a:r>
            <a:r>
              <a:rPr lang="it-IT" sz="1800" dirty="0">
                <a:solidFill>
                  <a:schemeClr val="tx1"/>
                </a:solidFill>
              </a:rPr>
              <a:t>?: in questo caso, possiamo assumere che, in tal caso, T rigetti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è come se, </a:t>
            </a:r>
            <a:r>
              <a:rPr lang="it-IT" sz="1600" i="1" dirty="0">
                <a:solidFill>
                  <a:srgbClr val="3636E8"/>
                </a:solidFill>
              </a:rPr>
              <a:t>implicitamente</a:t>
            </a:r>
            <a:r>
              <a:rPr lang="it-IT" sz="1600" dirty="0">
                <a:solidFill>
                  <a:srgbClr val="3636E8"/>
                </a:solidFill>
              </a:rPr>
              <a:t>, aggiungessimo a </a:t>
            </a:r>
            <a:r>
              <a:rPr lang="it-IT" sz="1600" dirty="0" err="1">
                <a:solidFill>
                  <a:srgbClr val="3636E8"/>
                </a:solidFill>
              </a:rPr>
              <a:t>P</a:t>
            </a:r>
            <a:r>
              <a:rPr lang="it-IT" sz="1600" dirty="0">
                <a:solidFill>
                  <a:srgbClr val="3636E8"/>
                </a:solidFill>
              </a:rPr>
              <a:t> la quintupla 〈 </a:t>
            </a:r>
            <a:r>
              <a:rPr lang="it-IT" sz="1600" dirty="0" err="1">
                <a:solidFill>
                  <a:srgbClr val="3636E8"/>
                </a:solidFill>
              </a:rPr>
              <a:t>q</a:t>
            </a:r>
            <a:r>
              <a:rPr lang="it-IT" sz="1600" dirty="0">
                <a:solidFill>
                  <a:srgbClr val="3636E8"/>
                </a:solidFill>
              </a:rPr>
              <a:t> , </a:t>
            </a:r>
            <a:r>
              <a:rPr lang="it-IT" sz="1600" dirty="0" err="1">
                <a:solidFill>
                  <a:srgbClr val="3636E8"/>
                </a:solidFill>
              </a:rPr>
              <a:t>s</a:t>
            </a:r>
            <a:r>
              <a:rPr lang="it-IT" sz="1600" dirty="0">
                <a:solidFill>
                  <a:srgbClr val="3636E8"/>
                </a:solidFill>
              </a:rPr>
              <a:t>, </a:t>
            </a:r>
            <a:r>
              <a:rPr lang="it-IT" sz="1600" dirty="0" err="1">
                <a:solidFill>
                  <a:srgbClr val="3636E8"/>
                </a:solidFill>
              </a:rPr>
              <a:t>s</a:t>
            </a:r>
            <a:r>
              <a:rPr lang="it-IT" sz="1600" dirty="0">
                <a:solidFill>
                  <a:srgbClr val="3636E8"/>
                </a:solidFill>
              </a:rPr>
              <a:t>, </a:t>
            </a:r>
            <a:r>
              <a:rPr lang="it-IT" sz="1600" dirty="0" err="1">
                <a:solidFill>
                  <a:srgbClr val="3636E8"/>
                </a:solidFill>
              </a:rPr>
              <a:t>q</a:t>
            </a:r>
            <a:r>
              <a:rPr lang="it-IT" sz="1600" baseline="-25000" dirty="0" err="1">
                <a:solidFill>
                  <a:srgbClr val="3636E8"/>
                </a:solidFill>
              </a:rPr>
              <a:t>R</a:t>
            </a:r>
            <a:r>
              <a:rPr lang="it-IT" sz="1600" dirty="0">
                <a:solidFill>
                  <a:srgbClr val="3636E8"/>
                </a:solidFill>
              </a:rPr>
              <a:t> , </a:t>
            </a:r>
            <a:r>
              <a:rPr lang="it-IT" sz="1600" dirty="0" err="1">
                <a:solidFill>
                  <a:srgbClr val="3636E8"/>
                </a:solidFill>
              </a:rPr>
              <a:t>F</a:t>
            </a:r>
            <a:r>
              <a:rPr lang="it-IT" sz="1600" dirty="0">
                <a:solidFill>
                  <a:srgbClr val="3636E8"/>
                </a:solidFill>
              </a:rPr>
              <a:t>〉</a:t>
            </a:r>
          </a:p>
          <a:p>
            <a:pPr marL="342900" lvl="1" indent="-342900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548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 se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non fosse una funzione?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76692" y="1563584"/>
            <a:ext cx="9627920" cy="5181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 che vuol dire “e se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non fosse una funzione?”?!</a:t>
            </a:r>
          </a:p>
          <a:p>
            <a:r>
              <a:rPr lang="it-IT" dirty="0">
                <a:solidFill>
                  <a:schemeClr val="tx1"/>
                </a:solidFill>
              </a:rPr>
              <a:t>Ma, prima ancora, cosa vuol dire che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</a:t>
            </a:r>
            <a:r>
              <a:rPr lang="it-IT" i="1" dirty="0">
                <a:solidFill>
                  <a:schemeClr val="tx1"/>
                </a:solidFill>
              </a:rPr>
              <a:t>funzione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r>
              <a:rPr lang="it-IT" dirty="0">
                <a:solidFill>
                  <a:schemeClr val="tx1"/>
                </a:solidFill>
              </a:rPr>
              <a:t>Beh, questo è facile: se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funzione, allora, per ogni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per ogni carattere a, non possono esistere due quintuple che iniziano con la coppia (</a:t>
            </a:r>
            <a:r>
              <a:rPr lang="it-IT" dirty="0" err="1">
                <a:solidFill>
                  <a:schemeClr val="tx1"/>
                </a:solidFill>
              </a:rPr>
              <a:t>q,a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r>
              <a:rPr lang="it-IT" dirty="0">
                <a:solidFill>
                  <a:schemeClr val="tx1"/>
                </a:solidFill>
              </a:rPr>
              <a:t>In effetti, una quintupla 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a,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m〉, per come la abbiamo definita, ci dice che: se siamo nello stato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e leggiamo il carattere a allora dobbiamo comportarci in un certo modo – e non abbiamo scelta: trovandoci nello stato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e leggendo il carattere a non possiamo far altro che scrivere b, entrare nello stato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e muovere come specificato da m la testina.</a:t>
            </a:r>
          </a:p>
          <a:p>
            <a:r>
              <a:rPr lang="it-IT" dirty="0">
                <a:solidFill>
                  <a:schemeClr val="tx1"/>
                </a:solidFill>
              </a:rPr>
              <a:t>Quindi, una quintupla è un ordine – senza se e senza ma, se vogliamo giungere alla soluzione (dell’istanza) del problema, dobbiamo obbedire!</a:t>
            </a:r>
          </a:p>
          <a:p>
            <a:r>
              <a:rPr lang="it-IT" dirty="0">
                <a:solidFill>
                  <a:schemeClr val="tx1"/>
                </a:solidFill>
              </a:rPr>
              <a:t>E, quindi, da quello che abbiamo detto fino ad ora, non avrebbe senso avere due quintuple 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a,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m〉e</a:t>
            </a:r>
            <a:r>
              <a:rPr lang="it-IT" dirty="0">
                <a:solidFill>
                  <a:schemeClr val="tx1"/>
                </a:solidFill>
              </a:rPr>
              <a:t> 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a, b’, q’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m’〉: come dovremmo mai comportarci trovandoci nello stato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e leggendo il carattere a?!</a:t>
            </a:r>
          </a:p>
        </p:txBody>
      </p:sp>
    </p:spTree>
    <p:extLst>
      <p:ext uri="{BB962C8B-B14F-4D97-AF65-F5344CB8AC3E}">
        <p14:creationId xmlns:p14="http://schemas.microsoft.com/office/powerpoint/2010/main" val="11081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34808" y="279726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 se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non fosse una funzione?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2323" y="1289502"/>
            <a:ext cx="9627920" cy="5181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Possiamo anche vedere una quintupla come una indicazione precisa e non ambigua circa quale operazione eseguire per giungere alla soluzione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siamo certi che, se agiamo come specificato nella quintupla, arriviamo alla soluzione.</a:t>
            </a:r>
          </a:p>
          <a:p>
            <a:r>
              <a:rPr lang="it-IT" dirty="0">
                <a:solidFill>
                  <a:schemeClr val="tx1"/>
                </a:solidFill>
              </a:rPr>
              <a:t>Una indicazione che viene fornita da chi ha progettato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e che è una conseguenza della sua analisi del problema che lo ha condotto ad individuare un certo procedimento di soluzione</a:t>
            </a:r>
          </a:p>
          <a:p>
            <a:r>
              <a:rPr lang="it-IT" dirty="0">
                <a:solidFill>
                  <a:schemeClr val="tx1"/>
                </a:solidFill>
              </a:rPr>
              <a:t>E se costui, il progettista, arrivato ad un certo punto non sapesse bene che pesci pigliare? O se si scocciasse di fare il precisino per indicarci le istruzioni per filo e per segno?!</a:t>
            </a:r>
          </a:p>
          <a:p>
            <a:r>
              <a:rPr lang="it-IT" dirty="0">
                <a:solidFill>
                  <a:schemeClr val="tx1"/>
                </a:solidFill>
              </a:rPr>
              <a:t>Potrebbe, che  so, dirci “se sei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leggi il simbolo a, non so bene quale è la cosa giusta da fare ma, di certo, devi fare una di queste cose: [elenco di cose da fare fra cui scegliere]. Decidi un po’ tu</a:t>
            </a:r>
            <a:r>
              <a:rPr lang="is-IS" dirty="0">
                <a:solidFill>
                  <a:schemeClr val="tx1"/>
                </a:solidFill>
              </a:rPr>
              <a:t>…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r>
              <a:rPr lang="it-IT" dirty="0">
                <a:solidFill>
                  <a:schemeClr val="tx1"/>
                </a:solidFill>
              </a:rPr>
              <a:t>E come farebbe costui a comunicarci questa cosa? Ma con tante quintuple che iniziano con la stessa coppia stato interno – simbolo letto!</a:t>
            </a:r>
          </a:p>
        </p:txBody>
      </p:sp>
    </p:spTree>
    <p:extLst>
      <p:ext uri="{BB962C8B-B14F-4D97-AF65-F5344CB8AC3E}">
        <p14:creationId xmlns:p14="http://schemas.microsoft.com/office/powerpoint/2010/main" val="201635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34808" y="279726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 se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non fosse una funzione?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7939" y="1447998"/>
            <a:ext cx="9627920" cy="51816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Tante quintuple che iniziano con la stessa coppia (stato interno – simbolo letto):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b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,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〉, 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b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〉,  </a:t>
            </a:r>
            <a:r>
              <a:rPr lang="is-IS" dirty="0">
                <a:solidFill>
                  <a:schemeClr val="tx1"/>
                </a:solidFill>
              </a:rPr>
              <a:t>… </a:t>
            </a:r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m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chiamiamo, fra noi, questa struttura (tante quintuple che iniziano con la stessa coppia) una multi-quintupla</a:t>
            </a:r>
          </a:p>
          <a:p>
            <a:r>
              <a:rPr lang="it-IT" dirty="0">
                <a:solidFill>
                  <a:schemeClr val="tx1"/>
                </a:solidFill>
              </a:rPr>
              <a:t>Cosa accade quando l’insieme delle quintuple di una macchina T ha la multi-quintupla sopra e, durante una computazione T(x), si trova nello stato interno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legge il carattere a?</a:t>
            </a:r>
          </a:p>
          <a:p>
            <a:r>
              <a:rPr lang="it-IT" dirty="0">
                <a:solidFill>
                  <a:schemeClr val="tx1"/>
                </a:solidFill>
              </a:rPr>
              <a:t>Possiamo descrivere il comportamento di T in due modi diversi: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 diventa 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 chiede l’intervento di un genio della lampada (burlone e pasticcione)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 due modi diversi sono </a:t>
            </a:r>
            <a:r>
              <a:rPr lang="it-IT" b="1" dirty="0">
                <a:solidFill>
                  <a:schemeClr val="tx1"/>
                </a:solidFill>
              </a:rPr>
              <a:t>equivalenti</a:t>
            </a:r>
          </a:p>
          <a:p>
            <a:r>
              <a:rPr lang="it-IT" dirty="0">
                <a:solidFill>
                  <a:schemeClr val="tx1"/>
                </a:solidFill>
              </a:rPr>
              <a:t>Andiamo con ordine</a:t>
            </a:r>
            <a:r>
              <a:rPr lang="is-IS" dirty="0">
                <a:solidFill>
                  <a:schemeClr val="tx1"/>
                </a:solidFill>
              </a:rPr>
              <a:t>... 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756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88041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39781" y="1409205"/>
            <a:ext cx="9116145" cy="500346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 questo caso, quando T si trova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legge il simbolo a, le k quintuple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b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,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〉, 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b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〉,  </a:t>
            </a:r>
            <a:r>
              <a:rPr lang="is-IS" dirty="0">
                <a:solidFill>
                  <a:schemeClr val="tx1"/>
                </a:solidFill>
              </a:rPr>
              <a:t>… </a:t>
            </a:r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m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〉, T le esegue</a:t>
            </a:r>
            <a:r>
              <a:rPr lang="is-IS" dirty="0">
                <a:solidFill>
                  <a:schemeClr val="tx1"/>
                </a:solidFill>
              </a:rPr>
              <a:t>… tutte! In parallelo!</a:t>
            </a:r>
          </a:p>
          <a:p>
            <a:r>
              <a:rPr lang="is-IS" dirty="0">
                <a:solidFill>
                  <a:schemeClr val="tx1"/>
                </a:solidFill>
              </a:rPr>
              <a:t>Succede una specie di magia e... ta-dah! Si moltiplicano i nastri, e si moltiplica l’unità di controllo</a:t>
            </a:r>
          </a:p>
          <a:p>
            <a:r>
              <a:rPr lang="is-IS" dirty="0">
                <a:solidFill>
                  <a:schemeClr val="tx1"/>
                </a:solidFill>
              </a:rPr>
              <a:t>così che avviene la transizione dallo stato globale di partenza a k stati globali differenti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che proseguono la computazione, ognuno per conto suo</a:t>
            </a:r>
          </a:p>
          <a:p>
            <a:r>
              <a:rPr lang="is-IS" dirty="0">
                <a:solidFill>
                  <a:schemeClr val="tx1"/>
                </a:solidFill>
              </a:rPr>
              <a:t>e se, successivamente, da uno di questi stati globali ci si troverà a dover eseguire un’altra multi-quintupla, il processo di moltiplicazione si ripeterà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diventerà una specie di albero</a:t>
            </a:r>
          </a:p>
          <a:p>
            <a:r>
              <a:rPr lang="is-IS" dirty="0">
                <a:solidFill>
                  <a:schemeClr val="tx1"/>
                </a:solidFill>
              </a:rPr>
              <a:t>vediamolo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8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85603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9824" r="29124" b="30626"/>
          <a:stretch/>
        </p:blipFill>
        <p:spPr>
          <a:xfrm>
            <a:off x="3147236" y="723013"/>
            <a:ext cx="5220587" cy="6293315"/>
          </a:xfrm>
        </p:spPr>
      </p:pic>
      <p:sp>
        <p:nvSpPr>
          <p:cNvPr id="5" name="CasellaDiTesto 4"/>
          <p:cNvSpPr txBox="1"/>
          <p:nvPr/>
        </p:nvSpPr>
        <p:spPr>
          <a:xfrm>
            <a:off x="8212685" y="3998082"/>
            <a:ext cx="363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Ciascun “</a:t>
            </a:r>
            <a:r>
              <a:rPr lang="it-IT" b="1" dirty="0">
                <a:solidFill>
                  <a:srgbClr val="D26AD5"/>
                </a:solidFill>
              </a:rPr>
              <a:t>ramo</a:t>
            </a:r>
            <a:r>
              <a:rPr lang="it-IT" dirty="0"/>
              <a:t>” dell’albero</a:t>
            </a:r>
          </a:p>
          <a:p>
            <a:r>
              <a:rPr lang="it-IT" dirty="0"/>
              <a:t>è una</a:t>
            </a:r>
          </a:p>
          <a:p>
            <a:r>
              <a:rPr lang="it-IT" b="1" i="1" dirty="0">
                <a:solidFill>
                  <a:srgbClr val="D26AD5"/>
                </a:solidFill>
              </a:rPr>
              <a:t>computazione deterministica</a:t>
            </a:r>
          </a:p>
          <a:p>
            <a:r>
              <a:rPr lang="it-IT" dirty="0"/>
              <a:t>della macchina</a:t>
            </a:r>
          </a:p>
        </p:txBody>
      </p:sp>
    </p:spTree>
    <p:extLst>
      <p:ext uri="{BB962C8B-B14F-4D97-AF65-F5344CB8AC3E}">
        <p14:creationId xmlns:p14="http://schemas.microsoft.com/office/powerpoint/2010/main" val="11550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72862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4089" y="1079597"/>
            <a:ext cx="8915400" cy="536373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Già, ma, allora, quale è l’esito di una computazione di una macchina capace di auto-replicarsi in innumerevoli copie parallele? </a:t>
            </a:r>
          </a:p>
          <a:p>
            <a:r>
              <a:rPr lang="it-IT" dirty="0">
                <a:solidFill>
                  <a:schemeClr val="tx1"/>
                </a:solidFill>
              </a:rPr>
              <a:t>Come facciamo a dire quando una computazione di siffatta macchina accetta e quando rigetta? Come facciamo a sapere se la soluzione all’istanza x del nostro problema è 0 oppure 1? A quale delle copie parallele dobbiamo dar credito?</a:t>
            </a:r>
          </a:p>
          <a:p>
            <a:r>
              <a:rPr lang="it-IT" dirty="0">
                <a:solidFill>
                  <a:schemeClr val="tx1"/>
                </a:solidFill>
              </a:rPr>
              <a:t>Per rispondere, dobbiamo prima chiarire una questione: anche se stiamo parlando di funzioni a valori in {0,1}, c’è, in realtà, una certa asimmetria fra i due valori. O meglio, c’è una asimmetria fra gli stati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2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400" baseline="-25000" dirty="0" err="1">
                <a:solidFill>
                  <a:schemeClr val="tx1"/>
                </a:solidFill>
              </a:rPr>
              <a:t>R</a:t>
            </a:r>
            <a:endParaRPr lang="it-IT" sz="2400" baseline="-25000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ad un riconoscitore è richiesto </a:t>
            </a:r>
            <a:r>
              <a:rPr lang="it-IT" u="sng" dirty="0">
                <a:solidFill>
                  <a:schemeClr val="tx1"/>
                </a:solidFill>
              </a:rPr>
              <a:t>di riconoscere le parole che </a:t>
            </a:r>
            <a:r>
              <a:rPr lang="it-IT" b="1" u="sng" dirty="0">
                <a:solidFill>
                  <a:srgbClr val="FF0000"/>
                </a:solidFill>
              </a:rPr>
              <a:t>soddisfano</a:t>
            </a:r>
            <a:r>
              <a:rPr lang="it-IT" u="sng" dirty="0">
                <a:solidFill>
                  <a:schemeClr val="tx1"/>
                </a:solidFill>
              </a:rPr>
              <a:t> una certa proprietà </a:t>
            </a:r>
            <a:r>
              <a:rPr lang="it-IT" dirty="0">
                <a:solidFill>
                  <a:schemeClr val="tx1"/>
                </a:solidFill>
              </a:rPr>
              <a:t>- ad esempio, deve riconoscere le parole palindrome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di riconoscere le parole che </a:t>
            </a:r>
            <a:r>
              <a:rPr lang="it-IT" b="1" i="1" dirty="0">
                <a:solidFill>
                  <a:srgbClr val="3636E8"/>
                </a:solidFill>
              </a:rPr>
              <a:t>non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soddisfano quella proprietà – per questo insieme di parole, se ci interessa individuarle, potremmo progettare un altro riconoscitore!</a:t>
            </a:r>
          </a:p>
          <a:p>
            <a:r>
              <a:rPr lang="it-IT" dirty="0">
                <a:solidFill>
                  <a:schemeClr val="tx1"/>
                </a:solidFill>
              </a:rPr>
              <a:t>Quindi, in effetti, quel che ci interessa “di più” è 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– possiamo dire che arriviamo alla soluzione quando la macchina raggiunge 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endParaRPr lang="it-IT" sz="2000" baseline="-25000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come se fossimo in un groviglio di strade e dovessimo trovare il percorso che ci porta a destinazione: dei percorsi che non arrivano a destinazione, che ci importa?</a:t>
            </a:r>
          </a:p>
        </p:txBody>
      </p:sp>
    </p:spTree>
    <p:extLst>
      <p:ext uri="{BB962C8B-B14F-4D97-AF65-F5344CB8AC3E}">
        <p14:creationId xmlns:p14="http://schemas.microsoft.com/office/powerpoint/2010/main" val="177316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770687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39782" y="1217820"/>
            <a:ext cx="8915400" cy="521487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 allora, come facciamo a dire quando una computazione di siffatta macchina accetta e quando rigetta? Come facciamo a sapere se la soluzione all’istanza x del nostro problema è 0 oppure 1? A quale delle copie parallele dobbiamo dar credito?</a:t>
            </a:r>
          </a:p>
          <a:p>
            <a:r>
              <a:rPr lang="it-IT" dirty="0">
                <a:solidFill>
                  <a:schemeClr val="tx1"/>
                </a:solidFill>
              </a:rPr>
              <a:t>Ragioniamo: l’idea delle multi-quintuple è che ci vengono mostrate tante strade possibili che </a:t>
            </a:r>
            <a:r>
              <a:rPr lang="it-IT" i="1" dirty="0">
                <a:solidFill>
                  <a:schemeClr val="tx1"/>
                </a:solidFill>
              </a:rPr>
              <a:t>potrebbero</a:t>
            </a:r>
            <a:r>
              <a:rPr lang="it-IT" dirty="0">
                <a:solidFill>
                  <a:schemeClr val="tx1"/>
                </a:solidFill>
              </a:rPr>
              <a:t> “portarci a destinazione” – ossia, allo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r>
              <a:rPr lang="it-IT" dirty="0">
                <a:solidFill>
                  <a:schemeClr val="tx1"/>
                </a:solidFill>
              </a:rPr>
              <a:t>Naturalmente, non tutte le strade portano alla soluzione. </a:t>
            </a:r>
          </a:p>
          <a:p>
            <a:r>
              <a:rPr lang="it-IT" b="1" dirty="0">
                <a:solidFill>
                  <a:schemeClr val="tx1"/>
                </a:solidFill>
              </a:rPr>
              <a:t>Ma </a:t>
            </a:r>
            <a:r>
              <a:rPr lang="it-IT" b="1" i="1" dirty="0">
                <a:solidFill>
                  <a:schemeClr val="tx1"/>
                </a:solidFill>
              </a:rPr>
              <a:t>basta che ce ne sia una, di strada che porta a destinazione</a:t>
            </a:r>
            <a:r>
              <a:rPr lang="it-IT" b="1" dirty="0">
                <a:solidFill>
                  <a:schemeClr val="tx1"/>
                </a:solidFill>
              </a:rPr>
              <a:t>!</a:t>
            </a:r>
          </a:p>
          <a:p>
            <a:r>
              <a:rPr lang="it-IT" dirty="0">
                <a:solidFill>
                  <a:schemeClr val="tx1"/>
                </a:solidFill>
              </a:rPr>
              <a:t>Quindi, diciamo che: la computazione di 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 </a:t>
            </a:r>
          </a:p>
          <a:p>
            <a:pPr lvl="1"/>
            <a:r>
              <a:rPr lang="it-IT" b="1" dirty="0">
                <a:solidFill>
                  <a:srgbClr val="D26AD5"/>
                </a:solidFill>
              </a:rPr>
              <a:t>accetta se </a:t>
            </a:r>
            <a:r>
              <a:rPr lang="it-IT" b="1" u="sng" dirty="0">
                <a:solidFill>
                  <a:srgbClr val="D26AD5"/>
                </a:solidFill>
              </a:rPr>
              <a:t>esiste</a:t>
            </a:r>
            <a:r>
              <a:rPr lang="it-IT" b="1" dirty="0">
                <a:solidFill>
                  <a:srgbClr val="D26AD5"/>
                </a:solidFill>
              </a:rPr>
              <a:t> almeno un percorso nell’albero che porta la macchina nello stato </a:t>
            </a:r>
            <a:r>
              <a:rPr lang="it-IT" b="1" dirty="0" err="1">
                <a:solidFill>
                  <a:srgbClr val="D26AD5"/>
                </a:solidFill>
              </a:rPr>
              <a:t>q</a:t>
            </a:r>
            <a:r>
              <a:rPr lang="it-IT" sz="2000" b="1" baseline="-25000" dirty="0" err="1">
                <a:solidFill>
                  <a:srgbClr val="D26AD5"/>
                </a:solidFill>
              </a:rPr>
              <a:t>A</a:t>
            </a:r>
            <a:endParaRPr lang="it-IT" sz="2000" b="1" baseline="-25000" dirty="0">
              <a:solidFill>
                <a:srgbClr val="D26AD5"/>
              </a:solidFill>
            </a:endParaRPr>
          </a:p>
          <a:p>
            <a:pPr lvl="1"/>
            <a:r>
              <a:rPr lang="it-IT" b="1" dirty="0">
                <a:solidFill>
                  <a:srgbClr val="3636E8"/>
                </a:solidFill>
              </a:rPr>
              <a:t>rigetta se </a:t>
            </a:r>
            <a:r>
              <a:rPr lang="it-IT" b="1" u="sng" dirty="0">
                <a:solidFill>
                  <a:srgbClr val="3636E8"/>
                </a:solidFill>
              </a:rPr>
              <a:t>tutti</a:t>
            </a:r>
            <a:r>
              <a:rPr lang="it-IT" b="1" dirty="0">
                <a:solidFill>
                  <a:srgbClr val="3636E8"/>
                </a:solidFill>
              </a:rPr>
              <a:t> i percorsi nell’albero portano nello stato </a:t>
            </a:r>
            <a:r>
              <a:rPr lang="it-IT" b="1" dirty="0" err="1">
                <a:solidFill>
                  <a:srgbClr val="3636E8"/>
                </a:solidFill>
              </a:rPr>
              <a:t>q</a:t>
            </a:r>
            <a:r>
              <a:rPr lang="it-IT" sz="1800" b="1" baseline="-25000" dirty="0" err="1">
                <a:solidFill>
                  <a:srgbClr val="3636E8"/>
                </a:solidFill>
              </a:rPr>
              <a:t>R</a:t>
            </a:r>
            <a:r>
              <a:rPr lang="it-IT" b="1" dirty="0">
                <a:solidFill>
                  <a:srgbClr val="3636E8"/>
                </a:solidFill>
              </a:rPr>
              <a:t>– ossia se il percorso che porta a destinazione proprio non esiste! </a:t>
            </a:r>
            <a:endParaRPr lang="it-IT" sz="2000" b="1" baseline="-25000" dirty="0">
              <a:solidFill>
                <a:srgbClr val="363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0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6627" y="279656"/>
            <a:ext cx="8911687" cy="74926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Arriva il genio (burlone e pasticcione)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22564" y="1220304"/>
            <a:ext cx="9224664" cy="5297454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In questo caso, quando T si trova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legge il simbolo a, 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contiene le k quintuple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b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,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〉, 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b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〉,  </a:t>
            </a:r>
            <a:r>
              <a:rPr lang="is-IS" dirty="0">
                <a:solidFill>
                  <a:schemeClr val="tx1"/>
                </a:solidFill>
              </a:rPr>
              <a:t>… 			</a:t>
            </a:r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a,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m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〉, T chiama un </a:t>
            </a:r>
            <a:r>
              <a:rPr lang="it-IT" b="1" dirty="0">
                <a:solidFill>
                  <a:srgbClr val="00B050"/>
                </a:solidFill>
              </a:rPr>
              <a:t>genio</a:t>
            </a:r>
            <a:r>
              <a:rPr lang="it-IT" dirty="0">
                <a:solidFill>
                  <a:schemeClr val="tx1"/>
                </a:solidFill>
              </a:rPr>
              <a:t> e quello </a:t>
            </a:r>
            <a:r>
              <a:rPr lang="it-IT" b="1" dirty="0">
                <a:solidFill>
                  <a:schemeClr val="tx1"/>
                </a:solidFill>
              </a:rPr>
              <a:t>sceglie</a:t>
            </a:r>
            <a:r>
              <a:rPr lang="it-IT" dirty="0">
                <a:solidFill>
                  <a:schemeClr val="tx1"/>
                </a:solidFill>
              </a:rPr>
              <a:t> quale di queste quintuple eseguire!</a:t>
            </a:r>
          </a:p>
          <a:p>
            <a:r>
              <a:rPr lang="it-IT" dirty="0">
                <a:solidFill>
                  <a:schemeClr val="tx1"/>
                </a:solidFill>
              </a:rPr>
              <a:t>Così, la computazione diventa una sequenza di </a:t>
            </a:r>
            <a:r>
              <a:rPr lang="it-IT" b="1" dirty="0">
                <a:solidFill>
                  <a:schemeClr val="tx1"/>
                </a:solidFill>
              </a:rPr>
              <a:t>scelte</a:t>
            </a:r>
            <a:r>
              <a:rPr lang="it-IT" dirty="0">
                <a:solidFill>
                  <a:schemeClr val="tx1"/>
                </a:solidFill>
              </a:rPr>
              <a:t> del genio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neanche a dirlo, geni diversi possono fare scelte diverse</a:t>
            </a:r>
          </a:p>
          <a:p>
            <a:r>
              <a:rPr lang="it-IT" dirty="0">
                <a:solidFill>
                  <a:schemeClr val="tx1"/>
                </a:solidFill>
              </a:rPr>
              <a:t>Per questo la computazione di T prende il nome di </a:t>
            </a:r>
            <a:r>
              <a:rPr lang="it-IT" b="1" i="1" dirty="0">
                <a:solidFill>
                  <a:srgbClr val="FF0000"/>
                </a:solidFill>
              </a:rPr>
              <a:t>non deterministica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perché il suo esito non è completamente determinato dal suo input</a:t>
            </a:r>
          </a:p>
          <a:p>
            <a:r>
              <a:rPr lang="it-IT" dirty="0">
                <a:solidFill>
                  <a:schemeClr val="tx1"/>
                </a:solidFill>
              </a:rPr>
              <a:t>Cioè: </a:t>
            </a:r>
            <a:r>
              <a:rPr lang="it-IT" b="1" dirty="0">
                <a:solidFill>
                  <a:srgbClr val="3636E8"/>
                </a:solidFill>
              </a:rPr>
              <a:t>se una macchina di </a:t>
            </a:r>
            <a:r>
              <a:rPr lang="it-IT" b="1" dirty="0" err="1">
                <a:solidFill>
                  <a:srgbClr val="3636E8"/>
                </a:solidFill>
              </a:rPr>
              <a:t>Turing</a:t>
            </a:r>
            <a:r>
              <a:rPr lang="it-IT" b="1" dirty="0">
                <a:solidFill>
                  <a:srgbClr val="3636E8"/>
                </a:solidFill>
              </a:rPr>
              <a:t> non ha multi-quintuple, allora, per ogni input x, la computazione T(x) avrà sempre lo stesso esito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eseguiamo T(x) ed essa termina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, e poi ripetiamo T(x) un milione di volte, ogni ripetizione terminerà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e lo stesso vale se la prima esecuzione di T(x) termina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per questo una macchina che non ha multi-quintuple è </a:t>
            </a:r>
            <a:r>
              <a:rPr lang="it-IT" b="1" i="1" dirty="0">
                <a:solidFill>
                  <a:srgbClr val="3636E8"/>
                </a:solidFill>
              </a:rPr>
              <a:t>deterministica</a:t>
            </a:r>
          </a:p>
          <a:p>
            <a:r>
              <a:rPr lang="it-IT" b="1" dirty="0">
                <a:solidFill>
                  <a:srgbClr val="FF0000"/>
                </a:solidFill>
              </a:rPr>
              <a:t>Se, invece, T contiene multi-quintuple, se T è </a:t>
            </a:r>
            <a:r>
              <a:rPr lang="it-IT" b="1" i="1" dirty="0">
                <a:solidFill>
                  <a:srgbClr val="FF0000"/>
                </a:solidFill>
              </a:rPr>
              <a:t>non deterministica</a:t>
            </a:r>
            <a:r>
              <a:rPr lang="it-IT" b="1" dirty="0">
                <a:solidFill>
                  <a:srgbClr val="FF0000"/>
                </a:solidFill>
              </a:rPr>
              <a:t>, allora esecuzioni diverse di T(x) possono avere esiti diversi!</a:t>
            </a:r>
          </a:p>
        </p:txBody>
      </p:sp>
    </p:spTree>
    <p:extLst>
      <p:ext uri="{BB962C8B-B14F-4D97-AF65-F5344CB8AC3E}">
        <p14:creationId xmlns:p14="http://schemas.microsoft.com/office/powerpoint/2010/main" val="63037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62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Arriva il genio (burlone e pasticcione)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75456" y="1432956"/>
            <a:ext cx="8915400" cy="467013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Già, ma, allora, quale è l’esito di una computazione di una macchina non deterministica T nel modello in cui interviene il genio?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Anzi, visto che la macchina è non deterministica, chiamiamola NT</a:t>
            </a:r>
          </a:p>
          <a:p>
            <a:r>
              <a:rPr lang="it-IT" dirty="0">
                <a:solidFill>
                  <a:schemeClr val="tx1"/>
                </a:solidFill>
              </a:rPr>
              <a:t>Come facciamo a dire quando NT(x) accetta e quando rigetta? Come facciamo a sapere se la soluzione all’istanza x del nostro problema è 0 oppure 1?</a:t>
            </a:r>
          </a:p>
          <a:p>
            <a:r>
              <a:rPr lang="it-IT" dirty="0">
                <a:solidFill>
                  <a:schemeClr val="tx1"/>
                </a:solidFill>
              </a:rPr>
              <a:t>La risposta è analoga al modello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parallelo e, come in quel caso, è asimmetrica:</a:t>
            </a:r>
          </a:p>
          <a:p>
            <a:pPr lvl="1"/>
            <a:r>
              <a:rPr lang="it-IT" b="1" dirty="0">
                <a:solidFill>
                  <a:srgbClr val="D26AD5"/>
                </a:solidFill>
              </a:rPr>
              <a:t>NT(x) accetta se </a:t>
            </a:r>
            <a:r>
              <a:rPr lang="it-IT" b="1" u="sng" dirty="0">
                <a:solidFill>
                  <a:srgbClr val="D26AD5"/>
                </a:solidFill>
              </a:rPr>
              <a:t>esiste almeno una scelta di multi-quintuple </a:t>
            </a:r>
            <a:r>
              <a:rPr lang="it-IT" b="1" dirty="0">
                <a:solidFill>
                  <a:srgbClr val="D26AD5"/>
                </a:solidFill>
              </a:rPr>
              <a:t>(o, se preferite, almeno una scelta di almeno un genio) che porta la macchina nello stato </a:t>
            </a:r>
            <a:r>
              <a:rPr lang="it-IT" b="1" dirty="0" err="1">
                <a:solidFill>
                  <a:srgbClr val="D26AD5"/>
                </a:solidFill>
              </a:rPr>
              <a:t>q</a:t>
            </a:r>
            <a:r>
              <a:rPr lang="it-IT" sz="2000" b="1" baseline="-25000" dirty="0" err="1">
                <a:solidFill>
                  <a:srgbClr val="D26AD5"/>
                </a:solidFill>
              </a:rPr>
              <a:t>A</a:t>
            </a:r>
            <a:endParaRPr lang="it-IT" sz="2000" b="1" baseline="-25000" dirty="0">
              <a:solidFill>
                <a:srgbClr val="D26AD5"/>
              </a:solidFill>
            </a:endParaRPr>
          </a:p>
          <a:p>
            <a:pPr lvl="1"/>
            <a:r>
              <a:rPr lang="it-IT" b="1" dirty="0">
                <a:solidFill>
                  <a:srgbClr val="3636E8"/>
                </a:solidFill>
              </a:rPr>
              <a:t>NT(x) rigetta se </a:t>
            </a:r>
            <a:r>
              <a:rPr lang="it-IT" b="1" u="sng" dirty="0">
                <a:solidFill>
                  <a:srgbClr val="3636E8"/>
                </a:solidFill>
              </a:rPr>
              <a:t>qualunque scelta di multi-quintuple </a:t>
            </a:r>
            <a:r>
              <a:rPr lang="it-IT" b="1" dirty="0">
                <a:solidFill>
                  <a:srgbClr val="3636E8"/>
                </a:solidFill>
              </a:rPr>
              <a:t>(o, se preferite, qualunque scelta di qualunque genio) porta la macchina nello stato </a:t>
            </a:r>
            <a:r>
              <a:rPr lang="it-IT" b="1" dirty="0" err="1">
                <a:solidFill>
                  <a:srgbClr val="3636E8"/>
                </a:solidFill>
              </a:rPr>
              <a:t>q</a:t>
            </a:r>
            <a:r>
              <a:rPr lang="it-IT" b="1" baseline="-25000" dirty="0" err="1">
                <a:solidFill>
                  <a:srgbClr val="3636E8"/>
                </a:solidFill>
              </a:rPr>
              <a:t>R</a:t>
            </a:r>
            <a:endParaRPr lang="it-IT" b="1" baseline="-25000" dirty="0">
              <a:solidFill>
                <a:srgbClr val="363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3533" y="350978"/>
            <a:ext cx="9175522" cy="80343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 proposito dell’insieme delle quintuple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23655" y="1154411"/>
                <a:ext cx="8915400" cy="5448269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Siamo al paragrafo 2.3 della dispensa 2 (pag. 4).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Prendiamo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cioè,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un insieme degli stati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u="sng" dirty="0">
                    <a:solidFill>
                      <a:schemeClr val="tx1"/>
                    </a:solidFill>
                  </a:rPr>
                  <a:t>soprattutto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i="1" dirty="0">
                    <a:solidFill>
                      <a:schemeClr val="tx1"/>
                    </a:solidFill>
                  </a:rPr>
                  <a:t>l’insieme delle sue quintuple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osservate che è sufficiente avere l’insieme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per sapere tutto di T: da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possiamo ricavare 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beh, in effetti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non ci dice proprio tutto tutto: per sapere tutto di T, oltre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, dobbiamo conoscere anche quale sia lo stato iniziale e quali siano gli stati finali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cosa, quello che ci basta per sapere tutto di T, tenetelo a mente perché ci servirà nella prossima lezione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Bene. Quindi,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è il “cuore” di T. Ora, andiamo a studiare la struttura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Intanto, ricordiamo che possiamo vedere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come una funzione che associa ad una coppia (stato, simbolo) una tripla                                     (stato, simbolo ,movimento) , ossia,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                        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✕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✕ {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D}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3655" y="1154411"/>
                <a:ext cx="8915400" cy="5448269"/>
              </a:xfrm>
              <a:blipFill rotWithShape="0">
                <a:blip r:embed="rId2"/>
                <a:stretch>
                  <a:fillRect l="-479" t="-559" r="-137" b="-2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4157" y="514382"/>
            <a:ext cx="8911687" cy="88769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Equivalenza fra i due modelli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65928" y="2010546"/>
            <a:ext cx="8915400" cy="377762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 definitiva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una macchina super-</a:t>
            </a:r>
            <a:r>
              <a:rPr lang="it-IT" dirty="0" err="1">
                <a:solidFill>
                  <a:schemeClr val="tx1"/>
                </a:solidFill>
              </a:rPr>
              <a:t>iper</a:t>
            </a:r>
            <a:r>
              <a:rPr lang="it-IT" dirty="0">
                <a:solidFill>
                  <a:schemeClr val="tx1"/>
                </a:solidFill>
              </a:rPr>
              <a:t>-ultra parallela accetta se </a:t>
            </a:r>
            <a:r>
              <a:rPr lang="it-IT" i="1" dirty="0">
                <a:solidFill>
                  <a:schemeClr val="tx1"/>
                </a:solidFill>
              </a:rPr>
              <a:t>esiste un percorso </a:t>
            </a:r>
            <a:r>
              <a:rPr lang="it-IT" dirty="0">
                <a:solidFill>
                  <a:schemeClr val="tx1"/>
                </a:solidFill>
              </a:rPr>
              <a:t>nell’albero che la fa entrare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e rigetta se </a:t>
            </a:r>
            <a:r>
              <a:rPr lang="it-IT" i="1" dirty="0">
                <a:solidFill>
                  <a:schemeClr val="tx1"/>
                </a:solidFill>
              </a:rPr>
              <a:t>tutti i percorsi </a:t>
            </a:r>
            <a:r>
              <a:rPr lang="it-IT" dirty="0">
                <a:solidFill>
                  <a:schemeClr val="tx1"/>
                </a:solidFill>
              </a:rPr>
              <a:t>la fanno entrare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R</a:t>
            </a:r>
            <a:endParaRPr lang="it-IT" sz="2000" baseline="-25000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una macchina genio-dotata accetta se </a:t>
            </a:r>
            <a:r>
              <a:rPr lang="it-IT" i="1" dirty="0">
                <a:solidFill>
                  <a:schemeClr val="tx1"/>
                </a:solidFill>
              </a:rPr>
              <a:t>esiste una scelta di quintuple </a:t>
            </a:r>
            <a:r>
              <a:rPr lang="it-IT" dirty="0">
                <a:solidFill>
                  <a:schemeClr val="tx1"/>
                </a:solidFill>
              </a:rPr>
              <a:t>che la fa entrare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e rigetta se </a:t>
            </a:r>
            <a:r>
              <a:rPr lang="it-IT" i="1" dirty="0">
                <a:solidFill>
                  <a:schemeClr val="tx1"/>
                </a:solidFill>
              </a:rPr>
              <a:t>tutte le scelte di quintuple </a:t>
            </a:r>
            <a:r>
              <a:rPr lang="it-IT" dirty="0">
                <a:solidFill>
                  <a:schemeClr val="tx1"/>
                </a:solidFill>
              </a:rPr>
              <a:t>la fanno entrare nello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R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 due modelli sono equivalenti!</a:t>
            </a:r>
          </a:p>
          <a:p>
            <a:r>
              <a:rPr lang="it-IT" dirty="0">
                <a:solidFill>
                  <a:schemeClr val="tx1"/>
                </a:solidFill>
              </a:rPr>
              <a:t>Sono due modelli, due modi, in cui possiamo descrivere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non deterministica</a:t>
            </a:r>
          </a:p>
        </p:txBody>
      </p:sp>
    </p:spTree>
    <p:extLst>
      <p:ext uri="{BB962C8B-B14F-4D97-AF65-F5344CB8AC3E}">
        <p14:creationId xmlns:p14="http://schemas.microsoft.com/office/powerpoint/2010/main" val="202950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2378" y="283869"/>
            <a:ext cx="8911687" cy="66243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Determinismo e non determinismo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82378" y="946299"/>
                <a:ext cx="9730394" cy="558209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Ricapitolando: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</a:t>
                </a:r>
                <a:r>
                  <a:rPr lang="it-IT" u="sng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u="sng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u="sng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T è </a:t>
                </a:r>
                <a:r>
                  <a:rPr lang="it-IT" b="1" dirty="0">
                    <a:solidFill>
                      <a:srgbClr val="D26AD5"/>
                    </a:solidFill>
                  </a:rPr>
                  <a:t>deterministica</a:t>
                </a:r>
                <a:r>
                  <a:rPr lang="it-IT" dirty="0">
                    <a:solidFill>
                      <a:schemeClr val="tx1"/>
                    </a:solidFill>
                  </a:rPr>
                  <a:t> se, per ogni stato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e per ogni carattere a, l’insieme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delle sue quintuple non contiene più di una quintupla che inizia con (</a:t>
                </a:r>
                <a:r>
                  <a:rPr lang="it-IT" dirty="0" err="1">
                    <a:solidFill>
                      <a:schemeClr val="tx1"/>
                    </a:solidFill>
                  </a:rPr>
                  <a:t>q,a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</a:t>
                </a:r>
                <a:r>
                  <a:rPr lang="it-IT" u="sng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u="sng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u="sng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NT è </a:t>
                </a:r>
                <a:r>
                  <a:rPr lang="it-IT" b="1" dirty="0">
                    <a:solidFill>
                      <a:srgbClr val="3636E8"/>
                    </a:solidFill>
                  </a:rPr>
                  <a:t>non deterministica </a:t>
                </a:r>
                <a:r>
                  <a:rPr lang="it-IT" dirty="0">
                    <a:solidFill>
                      <a:schemeClr val="tx1"/>
                    </a:solidFill>
                  </a:rPr>
                  <a:t>se esistono uno stato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e un carattere a tali che l’insieme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delle sue quintuple contiene due o più quintuple che iniziano con (</a:t>
                </a:r>
                <a:r>
                  <a:rPr lang="it-IT" dirty="0" err="1">
                    <a:solidFill>
                      <a:schemeClr val="tx1"/>
                    </a:solidFill>
                  </a:rPr>
                  <a:t>q,a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consideriamo solo macchine non deterministiche di tipo riconoscitore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Una </a:t>
                </a:r>
                <a:r>
                  <a:rPr lang="it-IT" u="sng" dirty="0">
                    <a:solidFill>
                      <a:schemeClr val="tx1"/>
                    </a:solidFill>
                  </a:rPr>
                  <a:t>computazione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contiene tante computazioni deterministiche – una per ciascun ramo dell’albero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</a:t>
                </a:r>
                <a:r>
                  <a:rPr lang="it-IT" dirty="0"/>
                  <a:t>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grado di non determinismo </a:t>
                </a:r>
                <a:r>
                  <a:rPr lang="it-IT" dirty="0">
                    <a:solidFill>
                      <a:schemeClr val="tx1"/>
                    </a:solidFill>
                  </a:rPr>
                  <a:t>di una macchina non deterministica NT è il massimo numero di quintuple che iniziano con la stessa coppia stato-carattere, ossia,                					           </a:t>
                </a:r>
                <a:r>
                  <a:rPr lang="it-IT" dirty="0" err="1">
                    <a:solidFill>
                      <a:schemeClr val="tx1"/>
                    </a:solidFill>
                  </a:rPr>
                  <a:t>max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q,a</a:t>
                </a:r>
                <a:r>
                  <a:rPr lang="it-IT" dirty="0">
                    <a:solidFill>
                      <a:schemeClr val="tx1"/>
                    </a:solidFill>
                  </a:rPr>
                  <a:t> |{〈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, a, b,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, m〉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 </m:t>
                    </m:r>
                  </m:oMath>
                </a14:m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}|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Naturalmente, il grado di non determinismo di una macchina definita sull’alfabeto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e sull’insieme degli stati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può essere al massimo                  													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|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3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ed è, quindi, (indovinate un po’?) COSTANTE!!!!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2378" y="946299"/>
                <a:ext cx="9730394" cy="5582092"/>
              </a:xfrm>
              <a:blipFill rotWithShape="0">
                <a:blip r:embed="rId2"/>
                <a:stretch>
                  <a:fillRect l="-439" t="-546" r="-30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8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62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Determinismo e non determinismo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4380" y="1900817"/>
            <a:ext cx="8915400" cy="377762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Certo, che questa idea del non determinismo – della macchina che si auto-replica o che dispone di un genio – pare potente assai</a:t>
            </a:r>
          </a:p>
          <a:p>
            <a:r>
              <a:rPr lang="it-IT" dirty="0">
                <a:solidFill>
                  <a:schemeClr val="tx1"/>
                </a:solidFill>
              </a:rPr>
              <a:t>Chissà quante belle cose possiamo fare con una macchina non deterministica che non potremmo fare con una macchina deterministica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r>
              <a:rPr lang="is-IS" dirty="0">
                <a:solidFill>
                  <a:schemeClr val="tx1"/>
                </a:solidFill>
              </a:rPr>
              <a:t>E invece no! Se sappiamo risolvere un problema con una macchina non deterministica allora sappiamo risolverlo anche con una macchina deterministica! (Teorema 2.1)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Infatti possiamo sempre costruire una macchina deterministica T che  </a:t>
            </a:r>
            <a:r>
              <a:rPr lang="it-IT" b="1" dirty="0">
                <a:solidFill>
                  <a:schemeClr val="tx1"/>
                </a:solidFill>
              </a:rPr>
              <a:t>simula</a:t>
            </a:r>
            <a:r>
              <a:rPr lang="it-IT" dirty="0">
                <a:solidFill>
                  <a:schemeClr val="tx1"/>
                </a:solidFill>
              </a:rPr>
              <a:t> una macchina non deterministica 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66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58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Determinismo e non determinismo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41916" y="1905000"/>
            <a:ext cx="8915400" cy="46340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Infatti possiamo sempre costruire una macchina deterministica T che  simula una macchina non deterministica NT: con input x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tutte le computazioni deterministiche di NT(x) di un solo passo: se qualcuna accetta allora T accetta, se tutte rigettano allora T rigetta, altrimenti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tutte le computazioni deterministiche di NT(x) di due passi: </a:t>
            </a:r>
            <a:r>
              <a:rPr lang="it-IT" dirty="0">
                <a:solidFill>
                  <a:srgbClr val="3636E8"/>
                </a:solidFill>
              </a:rPr>
              <a:t>se qualcuna accetta allora T accetta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50"/>
                </a:solidFill>
              </a:rPr>
              <a:t>se tutte rigettano allora T rigetta</a:t>
            </a:r>
            <a:r>
              <a:rPr lang="it-IT" dirty="0">
                <a:solidFill>
                  <a:schemeClr val="tx1"/>
                </a:solidFill>
              </a:rPr>
              <a:t>, altrimenti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tutte le computazioni deterministiche di NT(x) di tre passi, ecc. ecc. ecc.</a:t>
            </a:r>
          </a:p>
          <a:p>
            <a:r>
              <a:rPr lang="it-IT" dirty="0">
                <a:solidFill>
                  <a:schemeClr val="tx1"/>
                </a:solidFill>
              </a:rPr>
              <a:t>Detto ciò, andate a studiarvi il Teorema 2.1 (dispensa 2, pag. 5-6)</a:t>
            </a:r>
          </a:p>
          <a:p>
            <a:r>
              <a:rPr lang="it-IT" dirty="0">
                <a:solidFill>
                  <a:schemeClr val="tx1"/>
                </a:solidFill>
              </a:rPr>
              <a:t>Noi, intanto, vediamo con qualche esempio come funziona questa tecnica di simulazione</a:t>
            </a:r>
          </a:p>
          <a:p>
            <a:r>
              <a:rPr lang="it-IT" dirty="0">
                <a:solidFill>
                  <a:schemeClr val="tx1"/>
                </a:solidFill>
              </a:rPr>
              <a:t>che prende il nome di </a:t>
            </a:r>
            <a:r>
              <a:rPr lang="it-IT" b="1" i="1" dirty="0">
                <a:solidFill>
                  <a:srgbClr val="D26AD5"/>
                </a:solidFill>
              </a:rPr>
              <a:t>coda di rondine con ripetizioni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85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8126" y="330493"/>
            <a:ext cx="9265255" cy="80235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Simulare una computazione accettante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89792" y="5669280"/>
            <a:ext cx="214820" cy="241942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352800" y="136550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e 4"/>
          <p:cNvSpPr/>
          <p:nvPr/>
        </p:nvSpPr>
        <p:spPr>
          <a:xfrm>
            <a:off x="4493379" y="2682183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ttore 2 6"/>
          <p:cNvCxnSpPr/>
          <p:nvPr/>
        </p:nvCxnSpPr>
        <p:spPr>
          <a:xfrm flipH="1">
            <a:off x="3052590" y="1647276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639925" y="1712210"/>
            <a:ext cx="1308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856037" y="1644502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2617302" y="1960370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e 19"/>
          <p:cNvSpPr/>
          <p:nvPr/>
        </p:nvSpPr>
        <p:spPr>
          <a:xfrm>
            <a:off x="3352800" y="205374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Ovale 20"/>
          <p:cNvSpPr/>
          <p:nvPr/>
        </p:nvSpPr>
        <p:spPr>
          <a:xfrm>
            <a:off x="4127829" y="1918485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2" name="Connettore 2 21"/>
          <p:cNvCxnSpPr/>
          <p:nvPr/>
        </p:nvCxnSpPr>
        <p:spPr>
          <a:xfrm flipH="1">
            <a:off x="3311338" y="2389341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endCxn id="5" idx="0"/>
          </p:cNvCxnSpPr>
          <p:nvPr/>
        </p:nvCxnSpPr>
        <p:spPr>
          <a:xfrm>
            <a:off x="4493379" y="2258639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/>
          <p:cNvSpPr/>
          <p:nvPr/>
        </p:nvSpPr>
        <p:spPr>
          <a:xfrm>
            <a:off x="2904427" y="270724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6291072" y="1712210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Computazione non deterministica</a:t>
            </a:r>
          </a:p>
          <a:p>
            <a:r>
              <a:rPr lang="it-IT" dirty="0"/>
              <a:t>che accetta in due </a:t>
            </a:r>
            <a:r>
              <a:rPr lang="it-IT" i="1" dirty="0"/>
              <a:t>passi</a:t>
            </a:r>
          </a:p>
        </p:txBody>
      </p:sp>
      <p:sp>
        <p:nvSpPr>
          <p:cNvPr id="76" name="Ovale 75"/>
          <p:cNvSpPr/>
          <p:nvPr/>
        </p:nvSpPr>
        <p:spPr>
          <a:xfrm>
            <a:off x="3677545" y="270412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78" name="Connettore 2 77"/>
          <p:cNvCxnSpPr/>
          <p:nvPr/>
        </p:nvCxnSpPr>
        <p:spPr>
          <a:xfrm>
            <a:off x="3760650" y="2335930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2778550" y="3634909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2" name="Ovale 101"/>
          <p:cNvSpPr/>
          <p:nvPr/>
        </p:nvSpPr>
        <p:spPr>
          <a:xfrm>
            <a:off x="3919129" y="4951588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Connettore 2 103"/>
          <p:cNvCxnSpPr/>
          <p:nvPr/>
        </p:nvCxnSpPr>
        <p:spPr>
          <a:xfrm>
            <a:off x="3065675" y="3981615"/>
            <a:ext cx="1308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/>
          <p:cNvCxnSpPr/>
          <p:nvPr/>
        </p:nvCxnSpPr>
        <p:spPr>
          <a:xfrm>
            <a:off x="3281787" y="3913907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2043052" y="4229775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Ovale 106"/>
          <p:cNvSpPr/>
          <p:nvPr/>
        </p:nvSpPr>
        <p:spPr>
          <a:xfrm>
            <a:off x="2778550" y="432314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8" name="Ovale 107"/>
          <p:cNvSpPr/>
          <p:nvPr/>
        </p:nvSpPr>
        <p:spPr>
          <a:xfrm>
            <a:off x="3553579" y="418789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09" name="Connettore 2 108"/>
          <p:cNvCxnSpPr/>
          <p:nvPr/>
        </p:nvCxnSpPr>
        <p:spPr>
          <a:xfrm flipH="1">
            <a:off x="2737088" y="4658746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2 109"/>
          <p:cNvCxnSpPr>
            <a:endCxn id="104" idx="0"/>
          </p:cNvCxnSpPr>
          <p:nvPr/>
        </p:nvCxnSpPr>
        <p:spPr>
          <a:xfrm>
            <a:off x="3919129" y="4528044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e 110"/>
          <p:cNvSpPr/>
          <p:nvPr/>
        </p:nvSpPr>
        <p:spPr>
          <a:xfrm>
            <a:off x="2330177" y="497665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2" name="Ovale 111"/>
          <p:cNvSpPr/>
          <p:nvPr/>
        </p:nvSpPr>
        <p:spPr>
          <a:xfrm>
            <a:off x="3103295" y="497352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13" name="Connettore 2 112"/>
          <p:cNvCxnSpPr/>
          <p:nvPr/>
        </p:nvCxnSpPr>
        <p:spPr>
          <a:xfrm>
            <a:off x="3186400" y="4605335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e 113"/>
          <p:cNvSpPr/>
          <p:nvPr/>
        </p:nvSpPr>
        <p:spPr>
          <a:xfrm>
            <a:off x="5511759" y="3504449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5" name="Ovale 114"/>
          <p:cNvSpPr/>
          <p:nvPr/>
        </p:nvSpPr>
        <p:spPr>
          <a:xfrm>
            <a:off x="6652338" y="4821128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Connettore 2 115"/>
          <p:cNvCxnSpPr/>
          <p:nvPr/>
        </p:nvCxnSpPr>
        <p:spPr>
          <a:xfrm flipH="1">
            <a:off x="5211549" y="3786221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6014996" y="3783447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e 118"/>
          <p:cNvSpPr/>
          <p:nvPr/>
        </p:nvSpPr>
        <p:spPr>
          <a:xfrm>
            <a:off x="4776261" y="4099315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Ovale 119"/>
          <p:cNvSpPr/>
          <p:nvPr/>
        </p:nvSpPr>
        <p:spPr>
          <a:xfrm>
            <a:off x="5511759" y="419268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1" name="Ovale 120"/>
          <p:cNvSpPr/>
          <p:nvPr/>
        </p:nvSpPr>
        <p:spPr>
          <a:xfrm>
            <a:off x="6286788" y="405743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22" name="Connettore 2 121"/>
          <p:cNvCxnSpPr/>
          <p:nvPr/>
        </p:nvCxnSpPr>
        <p:spPr>
          <a:xfrm flipH="1">
            <a:off x="5470297" y="4528286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2 122"/>
          <p:cNvCxnSpPr/>
          <p:nvPr/>
        </p:nvCxnSpPr>
        <p:spPr>
          <a:xfrm>
            <a:off x="6652338" y="4397584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e 123"/>
          <p:cNvSpPr/>
          <p:nvPr/>
        </p:nvSpPr>
        <p:spPr>
          <a:xfrm>
            <a:off x="5063386" y="484619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5" name="Ovale 124"/>
          <p:cNvSpPr/>
          <p:nvPr/>
        </p:nvSpPr>
        <p:spPr>
          <a:xfrm>
            <a:off x="5836504" y="484306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26" name="Connettore 2 125"/>
          <p:cNvCxnSpPr/>
          <p:nvPr/>
        </p:nvCxnSpPr>
        <p:spPr>
          <a:xfrm>
            <a:off x="5919609" y="4474875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e 126"/>
          <p:cNvSpPr/>
          <p:nvPr/>
        </p:nvSpPr>
        <p:spPr>
          <a:xfrm>
            <a:off x="8514184" y="348026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8" name="Ovale 127"/>
          <p:cNvSpPr/>
          <p:nvPr/>
        </p:nvSpPr>
        <p:spPr>
          <a:xfrm>
            <a:off x="9654763" y="4796943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9" name="Connettore 2 128"/>
          <p:cNvCxnSpPr/>
          <p:nvPr/>
        </p:nvCxnSpPr>
        <p:spPr>
          <a:xfrm flipH="1">
            <a:off x="8213974" y="3762036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129"/>
          <p:cNvCxnSpPr/>
          <p:nvPr/>
        </p:nvCxnSpPr>
        <p:spPr>
          <a:xfrm>
            <a:off x="8801309" y="3826970"/>
            <a:ext cx="1308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e 131"/>
          <p:cNvSpPr/>
          <p:nvPr/>
        </p:nvSpPr>
        <p:spPr>
          <a:xfrm>
            <a:off x="7778686" y="4075130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Ovale 132"/>
          <p:cNvSpPr/>
          <p:nvPr/>
        </p:nvSpPr>
        <p:spPr>
          <a:xfrm>
            <a:off x="8514184" y="416850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4" name="Ovale 133"/>
          <p:cNvSpPr/>
          <p:nvPr/>
        </p:nvSpPr>
        <p:spPr>
          <a:xfrm>
            <a:off x="9289213" y="4033245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35" name="Connettore 2 134"/>
          <p:cNvCxnSpPr/>
          <p:nvPr/>
        </p:nvCxnSpPr>
        <p:spPr>
          <a:xfrm flipH="1">
            <a:off x="8472722" y="4504101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/>
          <p:cNvCxnSpPr>
            <a:endCxn id="130" idx="0"/>
          </p:cNvCxnSpPr>
          <p:nvPr/>
        </p:nvCxnSpPr>
        <p:spPr>
          <a:xfrm>
            <a:off x="9654763" y="4373399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8065811" y="482200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8" name="Ovale 137"/>
          <p:cNvSpPr/>
          <p:nvPr/>
        </p:nvSpPr>
        <p:spPr>
          <a:xfrm>
            <a:off x="8838929" y="481888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39" name="Connettore 2 138"/>
          <p:cNvCxnSpPr/>
          <p:nvPr/>
        </p:nvCxnSpPr>
        <p:spPr>
          <a:xfrm>
            <a:off x="8922034" y="4450690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ttore 2 140"/>
          <p:cNvCxnSpPr/>
          <p:nvPr/>
        </p:nvCxnSpPr>
        <p:spPr>
          <a:xfrm flipH="1">
            <a:off x="2431691" y="3943912"/>
            <a:ext cx="430956" cy="255063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stCxn id="114" idx="4"/>
            <a:endCxn id="120" idx="0"/>
          </p:cNvCxnSpPr>
          <p:nvPr/>
        </p:nvCxnSpPr>
        <p:spPr>
          <a:xfrm>
            <a:off x="5798884" y="3809249"/>
            <a:ext cx="0" cy="383437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endCxn id="134" idx="0"/>
          </p:cNvCxnSpPr>
          <p:nvPr/>
        </p:nvCxnSpPr>
        <p:spPr>
          <a:xfrm>
            <a:off x="9067659" y="3719662"/>
            <a:ext cx="508679" cy="313583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2574099" y="5691502"/>
            <a:ext cx="694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Simulazione delle tre computazioni deterministiche lunghe 1:</a:t>
            </a:r>
          </a:p>
          <a:p>
            <a:r>
              <a:rPr lang="it-IT" dirty="0"/>
              <a:t>nulla si può concludere circa l’accettazione o il rigetto</a:t>
            </a:r>
          </a:p>
        </p:txBody>
      </p:sp>
    </p:spTree>
    <p:extLst>
      <p:ext uri="{BB962C8B-B14F-4D97-AF65-F5344CB8AC3E}">
        <p14:creationId xmlns:p14="http://schemas.microsoft.com/office/powerpoint/2010/main" val="119849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58444" y="208728"/>
            <a:ext cx="9265255" cy="80235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Simulare una computazione accettante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89792" y="5669280"/>
            <a:ext cx="214820" cy="241942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352800" y="136550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e 4"/>
          <p:cNvSpPr/>
          <p:nvPr/>
        </p:nvSpPr>
        <p:spPr>
          <a:xfrm>
            <a:off x="4493379" y="2682183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nettore 2 6"/>
          <p:cNvCxnSpPr/>
          <p:nvPr/>
        </p:nvCxnSpPr>
        <p:spPr>
          <a:xfrm flipH="1">
            <a:off x="3052590" y="1647276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639925" y="1712210"/>
            <a:ext cx="1308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856037" y="1644502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2617302" y="1960370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e 19"/>
          <p:cNvSpPr/>
          <p:nvPr/>
        </p:nvSpPr>
        <p:spPr>
          <a:xfrm>
            <a:off x="3352800" y="205374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Ovale 20"/>
          <p:cNvSpPr/>
          <p:nvPr/>
        </p:nvSpPr>
        <p:spPr>
          <a:xfrm>
            <a:off x="4127829" y="1918485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2" name="Connettore 2 21"/>
          <p:cNvCxnSpPr/>
          <p:nvPr/>
        </p:nvCxnSpPr>
        <p:spPr>
          <a:xfrm flipH="1">
            <a:off x="3311338" y="2389341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endCxn id="5" idx="0"/>
          </p:cNvCxnSpPr>
          <p:nvPr/>
        </p:nvCxnSpPr>
        <p:spPr>
          <a:xfrm>
            <a:off x="4493379" y="2258639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/>
          <p:cNvSpPr/>
          <p:nvPr/>
        </p:nvSpPr>
        <p:spPr>
          <a:xfrm>
            <a:off x="2904427" y="270724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6291072" y="1712210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Computazione non deterministica</a:t>
            </a:r>
          </a:p>
          <a:p>
            <a:r>
              <a:rPr lang="it-IT" dirty="0"/>
              <a:t>che accetta in due </a:t>
            </a:r>
            <a:r>
              <a:rPr lang="it-IT" i="1" dirty="0"/>
              <a:t>passi</a:t>
            </a:r>
          </a:p>
        </p:txBody>
      </p:sp>
      <p:sp>
        <p:nvSpPr>
          <p:cNvPr id="76" name="Ovale 75"/>
          <p:cNvSpPr/>
          <p:nvPr/>
        </p:nvSpPr>
        <p:spPr>
          <a:xfrm>
            <a:off x="3677545" y="270412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78" name="Connettore 2 77"/>
          <p:cNvCxnSpPr/>
          <p:nvPr/>
        </p:nvCxnSpPr>
        <p:spPr>
          <a:xfrm>
            <a:off x="3760650" y="2335930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e 113"/>
          <p:cNvSpPr/>
          <p:nvPr/>
        </p:nvSpPr>
        <p:spPr>
          <a:xfrm>
            <a:off x="3274375" y="3343779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5" name="Ovale 114"/>
          <p:cNvSpPr/>
          <p:nvPr/>
        </p:nvSpPr>
        <p:spPr>
          <a:xfrm>
            <a:off x="4414954" y="4660458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Connettore 2 115"/>
          <p:cNvCxnSpPr/>
          <p:nvPr/>
        </p:nvCxnSpPr>
        <p:spPr>
          <a:xfrm flipH="1">
            <a:off x="2974165" y="3625551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/>
          <p:cNvCxnSpPr/>
          <p:nvPr/>
        </p:nvCxnSpPr>
        <p:spPr>
          <a:xfrm>
            <a:off x="3777612" y="3622777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e 118"/>
          <p:cNvSpPr/>
          <p:nvPr/>
        </p:nvSpPr>
        <p:spPr>
          <a:xfrm>
            <a:off x="2538877" y="3938645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Ovale 119"/>
          <p:cNvSpPr/>
          <p:nvPr/>
        </p:nvSpPr>
        <p:spPr>
          <a:xfrm>
            <a:off x="3274375" y="403201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1" name="Ovale 120"/>
          <p:cNvSpPr/>
          <p:nvPr/>
        </p:nvSpPr>
        <p:spPr>
          <a:xfrm>
            <a:off x="4049404" y="389676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23" name="Connettore 2 122"/>
          <p:cNvCxnSpPr/>
          <p:nvPr/>
        </p:nvCxnSpPr>
        <p:spPr>
          <a:xfrm>
            <a:off x="4414954" y="4236914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e 123"/>
          <p:cNvSpPr/>
          <p:nvPr/>
        </p:nvSpPr>
        <p:spPr>
          <a:xfrm>
            <a:off x="2826002" y="468552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5" name="Ovale 124"/>
          <p:cNvSpPr/>
          <p:nvPr/>
        </p:nvSpPr>
        <p:spPr>
          <a:xfrm>
            <a:off x="3599120" y="468239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26" name="Connettore 2 125"/>
          <p:cNvCxnSpPr/>
          <p:nvPr/>
        </p:nvCxnSpPr>
        <p:spPr>
          <a:xfrm>
            <a:off x="3682225" y="4314205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e 126"/>
          <p:cNvSpPr/>
          <p:nvPr/>
        </p:nvSpPr>
        <p:spPr>
          <a:xfrm>
            <a:off x="9129969" y="3213319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8" name="Ovale 127"/>
          <p:cNvSpPr/>
          <p:nvPr/>
        </p:nvSpPr>
        <p:spPr>
          <a:xfrm>
            <a:off x="10270548" y="4529998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9" name="Connettore 2 128"/>
          <p:cNvCxnSpPr/>
          <p:nvPr/>
        </p:nvCxnSpPr>
        <p:spPr>
          <a:xfrm flipH="1">
            <a:off x="8829759" y="3495091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129"/>
          <p:cNvCxnSpPr/>
          <p:nvPr/>
        </p:nvCxnSpPr>
        <p:spPr>
          <a:xfrm>
            <a:off x="9417094" y="3560025"/>
            <a:ext cx="1308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e 131"/>
          <p:cNvSpPr/>
          <p:nvPr/>
        </p:nvSpPr>
        <p:spPr>
          <a:xfrm>
            <a:off x="8394471" y="3808185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Ovale 132"/>
          <p:cNvSpPr/>
          <p:nvPr/>
        </p:nvSpPr>
        <p:spPr>
          <a:xfrm>
            <a:off x="9129969" y="390155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4" name="Ovale 133"/>
          <p:cNvSpPr/>
          <p:nvPr/>
        </p:nvSpPr>
        <p:spPr>
          <a:xfrm>
            <a:off x="9904998" y="376630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35" name="Connettore 2 134"/>
          <p:cNvCxnSpPr/>
          <p:nvPr/>
        </p:nvCxnSpPr>
        <p:spPr>
          <a:xfrm flipH="1">
            <a:off x="9088507" y="4237156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8681596" y="455506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8" name="Ovale 137"/>
          <p:cNvSpPr/>
          <p:nvPr/>
        </p:nvSpPr>
        <p:spPr>
          <a:xfrm>
            <a:off x="9454714" y="455193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39" name="Connettore 2 138"/>
          <p:cNvCxnSpPr/>
          <p:nvPr/>
        </p:nvCxnSpPr>
        <p:spPr>
          <a:xfrm>
            <a:off x="9537819" y="4183745"/>
            <a:ext cx="175574" cy="3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stCxn id="114" idx="4"/>
            <a:endCxn id="120" idx="0"/>
          </p:cNvCxnSpPr>
          <p:nvPr/>
        </p:nvCxnSpPr>
        <p:spPr>
          <a:xfrm>
            <a:off x="3561500" y="3648579"/>
            <a:ext cx="0" cy="383437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endCxn id="134" idx="0"/>
          </p:cNvCxnSpPr>
          <p:nvPr/>
        </p:nvCxnSpPr>
        <p:spPr>
          <a:xfrm>
            <a:off x="9683444" y="3452717"/>
            <a:ext cx="508679" cy="313583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1788684" y="5191594"/>
            <a:ext cx="8007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Simulazione delle tre computazioni deterministiche lunghe 2:</a:t>
            </a:r>
          </a:p>
          <a:p>
            <a:r>
              <a:rPr lang="it-IT" sz="1600" dirty="0"/>
              <a:t>la computazione che entra in </a:t>
            </a:r>
            <a:r>
              <a:rPr lang="it-IT" sz="1600" dirty="0" err="1"/>
              <a:t>q</a:t>
            </a:r>
            <a:r>
              <a:rPr lang="it-IT" sz="1600" baseline="-25000" dirty="0" err="1"/>
              <a:t>R</a:t>
            </a:r>
            <a:r>
              <a:rPr lang="it-IT" sz="1600" dirty="0"/>
              <a:t> non viene ripetuta, e si può concludere circa </a:t>
            </a:r>
          </a:p>
          <a:p>
            <a:r>
              <a:rPr lang="it-IT" sz="1600" dirty="0"/>
              <a:t>l’accettazione solo al termine dell’ultima simulazione.</a:t>
            </a:r>
          </a:p>
          <a:p>
            <a:r>
              <a:rPr lang="it-IT" sz="1600" dirty="0"/>
              <a:t>Il passaggio attraverso gli stati globali contraddistinti da  q</a:t>
            </a:r>
            <a:r>
              <a:rPr lang="it-IT" sz="1600" baseline="-25000" dirty="0"/>
              <a:t>1</a:t>
            </a:r>
            <a:r>
              <a:rPr lang="it-IT" sz="1600" dirty="0"/>
              <a:t> e q</a:t>
            </a:r>
            <a:r>
              <a:rPr lang="it-IT" sz="1600" baseline="-25000" dirty="0"/>
              <a:t>2</a:t>
            </a:r>
            <a:r>
              <a:rPr lang="it-IT" sz="1600" dirty="0"/>
              <a:t> si</a:t>
            </a:r>
          </a:p>
          <a:p>
            <a:r>
              <a:rPr lang="it-IT" sz="1600" i="1" dirty="0"/>
              <a:t>ripete</a:t>
            </a:r>
            <a:r>
              <a:rPr lang="it-IT" sz="1600" dirty="0"/>
              <a:t> più volte (coda di rondine </a:t>
            </a:r>
            <a:r>
              <a:rPr lang="it-IT" sz="1600" i="1" dirty="0"/>
              <a:t>con ripetizioni</a:t>
            </a:r>
            <a:r>
              <a:rPr lang="it-IT" sz="1600" dirty="0"/>
              <a:t>)</a:t>
            </a:r>
          </a:p>
        </p:txBody>
      </p:sp>
      <p:sp>
        <p:nvSpPr>
          <p:cNvPr id="165" name="Ovale 164"/>
          <p:cNvSpPr/>
          <p:nvPr/>
        </p:nvSpPr>
        <p:spPr>
          <a:xfrm>
            <a:off x="6192743" y="326724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6" name="Ovale 165"/>
          <p:cNvSpPr/>
          <p:nvPr/>
        </p:nvSpPr>
        <p:spPr>
          <a:xfrm>
            <a:off x="7333322" y="4583920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7" name="Connettore 2 166"/>
          <p:cNvCxnSpPr/>
          <p:nvPr/>
        </p:nvCxnSpPr>
        <p:spPr>
          <a:xfrm flipH="1">
            <a:off x="5892533" y="3549013"/>
            <a:ext cx="348957" cy="2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/>
          <p:cNvCxnSpPr/>
          <p:nvPr/>
        </p:nvCxnSpPr>
        <p:spPr>
          <a:xfrm>
            <a:off x="6695980" y="3546239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5457245" y="3862107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Ovale 169"/>
          <p:cNvSpPr/>
          <p:nvPr/>
        </p:nvSpPr>
        <p:spPr>
          <a:xfrm>
            <a:off x="6192743" y="395547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1" name="Ovale 170"/>
          <p:cNvSpPr/>
          <p:nvPr/>
        </p:nvSpPr>
        <p:spPr>
          <a:xfrm>
            <a:off x="6967772" y="3820222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72" name="Connettore 2 171"/>
          <p:cNvCxnSpPr/>
          <p:nvPr/>
        </p:nvCxnSpPr>
        <p:spPr>
          <a:xfrm flipH="1">
            <a:off x="6151281" y="4291078"/>
            <a:ext cx="207728" cy="29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2 172"/>
          <p:cNvCxnSpPr/>
          <p:nvPr/>
        </p:nvCxnSpPr>
        <p:spPr>
          <a:xfrm>
            <a:off x="7333322" y="4160376"/>
            <a:ext cx="287125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e 173"/>
          <p:cNvSpPr/>
          <p:nvPr/>
        </p:nvSpPr>
        <p:spPr>
          <a:xfrm>
            <a:off x="5744370" y="460898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5" name="Ovale 174"/>
          <p:cNvSpPr/>
          <p:nvPr/>
        </p:nvSpPr>
        <p:spPr>
          <a:xfrm>
            <a:off x="6517488" y="460586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77" name="Connettore 2 176"/>
          <p:cNvCxnSpPr/>
          <p:nvPr/>
        </p:nvCxnSpPr>
        <p:spPr>
          <a:xfrm>
            <a:off x="6479868" y="3572041"/>
            <a:ext cx="0" cy="383437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/>
          <p:cNvCxnSpPr>
            <a:endCxn id="124" idx="0"/>
          </p:cNvCxnSpPr>
          <p:nvPr/>
        </p:nvCxnSpPr>
        <p:spPr>
          <a:xfrm flipH="1">
            <a:off x="3113127" y="4377598"/>
            <a:ext cx="324745" cy="307923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2 178"/>
          <p:cNvCxnSpPr>
            <a:endCxn id="175" idx="0"/>
          </p:cNvCxnSpPr>
          <p:nvPr/>
        </p:nvCxnSpPr>
        <p:spPr>
          <a:xfrm>
            <a:off x="6600593" y="4318226"/>
            <a:ext cx="204020" cy="287634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/>
          <p:cNvCxnSpPr>
            <a:endCxn id="128" idx="0"/>
          </p:cNvCxnSpPr>
          <p:nvPr/>
        </p:nvCxnSpPr>
        <p:spPr>
          <a:xfrm>
            <a:off x="10274033" y="4105168"/>
            <a:ext cx="283640" cy="424830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0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2365" y="392462"/>
            <a:ext cx="9416195" cy="80235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Simulare una computazione che rigetta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16188" y="1194816"/>
            <a:ext cx="8915400" cy="377762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Questa volta, però, lavoriamo “al buio” – ossia, senza conoscere a priori la computazione non deterministica</a:t>
            </a:r>
          </a:p>
        </p:txBody>
      </p:sp>
      <p:sp>
        <p:nvSpPr>
          <p:cNvPr id="4" name="Ovale 3"/>
          <p:cNvSpPr/>
          <p:nvPr/>
        </p:nvSpPr>
        <p:spPr>
          <a:xfrm>
            <a:off x="3152455" y="210795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" name="Ovale 7"/>
          <p:cNvSpPr/>
          <p:nvPr/>
        </p:nvSpPr>
        <p:spPr>
          <a:xfrm>
            <a:off x="2416957" y="2702822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2901696" y="2412756"/>
            <a:ext cx="379388" cy="290066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4195900" y="2107956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Ovale 22"/>
          <p:cNvSpPr/>
          <p:nvPr/>
        </p:nvSpPr>
        <p:spPr>
          <a:xfrm>
            <a:off x="4195900" y="279619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29" name="Connettore 2 28"/>
          <p:cNvCxnSpPr/>
          <p:nvPr/>
        </p:nvCxnSpPr>
        <p:spPr>
          <a:xfrm>
            <a:off x="4483025" y="2412756"/>
            <a:ext cx="0" cy="383437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e 43"/>
          <p:cNvSpPr/>
          <p:nvPr/>
        </p:nvSpPr>
        <p:spPr>
          <a:xfrm>
            <a:off x="5170919" y="2090812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0" name="Ovale 49"/>
          <p:cNvSpPr/>
          <p:nvPr/>
        </p:nvSpPr>
        <p:spPr>
          <a:xfrm>
            <a:off x="5945948" y="264379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55" name="Connettore 2 54"/>
          <p:cNvCxnSpPr>
            <a:endCxn id="50" idx="1"/>
          </p:cNvCxnSpPr>
          <p:nvPr/>
        </p:nvCxnSpPr>
        <p:spPr>
          <a:xfrm>
            <a:off x="5640924" y="2395612"/>
            <a:ext cx="389121" cy="292818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6852930" y="2078341"/>
            <a:ext cx="4834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Simulazione delle computazioni di lunghezza 1:</a:t>
            </a:r>
          </a:p>
          <a:p>
            <a:r>
              <a:rPr lang="it-IT" sz="1600" dirty="0"/>
              <a:t>nulla possiamo concludere</a:t>
            </a:r>
          </a:p>
        </p:txBody>
      </p:sp>
      <p:sp>
        <p:nvSpPr>
          <p:cNvPr id="59" name="Ovale 58"/>
          <p:cNvSpPr/>
          <p:nvPr/>
        </p:nvSpPr>
        <p:spPr>
          <a:xfrm>
            <a:off x="2614571" y="333203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4" name="Ovale 63"/>
          <p:cNvSpPr/>
          <p:nvPr/>
        </p:nvSpPr>
        <p:spPr>
          <a:xfrm>
            <a:off x="2614571" y="390708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7" name="Ovale 66"/>
          <p:cNvSpPr/>
          <p:nvPr/>
        </p:nvSpPr>
        <p:spPr>
          <a:xfrm>
            <a:off x="2223458" y="4578722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Connettore 2 69"/>
          <p:cNvCxnSpPr/>
          <p:nvPr/>
        </p:nvCxnSpPr>
        <p:spPr>
          <a:xfrm>
            <a:off x="2901696" y="3636830"/>
            <a:ext cx="0" cy="262467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2614571" y="4278895"/>
            <a:ext cx="226703" cy="236733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71"/>
          <p:cNvSpPr/>
          <p:nvPr/>
        </p:nvSpPr>
        <p:spPr>
          <a:xfrm>
            <a:off x="4168862" y="3308752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7" name="Ovale 76"/>
          <p:cNvSpPr/>
          <p:nvPr/>
        </p:nvSpPr>
        <p:spPr>
          <a:xfrm>
            <a:off x="4168862" y="3911187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1" name="Ovale 80"/>
          <p:cNvSpPr/>
          <p:nvPr/>
        </p:nvSpPr>
        <p:spPr>
          <a:xfrm>
            <a:off x="4299070" y="454925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83" name="Connettore 2 82"/>
          <p:cNvCxnSpPr/>
          <p:nvPr/>
        </p:nvCxnSpPr>
        <p:spPr>
          <a:xfrm>
            <a:off x="4455987" y="3613552"/>
            <a:ext cx="0" cy="285745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4455987" y="4244861"/>
            <a:ext cx="130208" cy="278588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e 85"/>
          <p:cNvSpPr/>
          <p:nvPr/>
        </p:nvSpPr>
        <p:spPr>
          <a:xfrm>
            <a:off x="5309526" y="329767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90" name="Ovale 89"/>
          <p:cNvSpPr/>
          <p:nvPr/>
        </p:nvSpPr>
        <p:spPr>
          <a:xfrm>
            <a:off x="6030045" y="4549251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vale 91"/>
          <p:cNvSpPr/>
          <p:nvPr/>
        </p:nvSpPr>
        <p:spPr>
          <a:xfrm>
            <a:off x="5763660" y="3833792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7" name="Connettore 2 96"/>
          <p:cNvCxnSpPr/>
          <p:nvPr/>
        </p:nvCxnSpPr>
        <p:spPr>
          <a:xfrm>
            <a:off x="5766777" y="3611971"/>
            <a:ext cx="179171" cy="236836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/>
          <p:nvPr/>
        </p:nvCxnSpPr>
        <p:spPr>
          <a:xfrm>
            <a:off x="6141930" y="4172329"/>
            <a:ext cx="102544" cy="376922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/>
          <p:cNvSpPr/>
          <p:nvPr/>
        </p:nvSpPr>
        <p:spPr>
          <a:xfrm>
            <a:off x="3281084" y="492319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6" name="Ovale 105"/>
          <p:cNvSpPr/>
          <p:nvPr/>
        </p:nvSpPr>
        <p:spPr>
          <a:xfrm>
            <a:off x="4488573" y="6453531"/>
            <a:ext cx="574250" cy="304800"/>
          </a:xfrm>
          <a:prstGeom prst="ellipse">
            <a:avLst/>
          </a:prstGeom>
          <a:solidFill>
            <a:srgbClr val="FF727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Ovale 106"/>
          <p:cNvSpPr/>
          <p:nvPr/>
        </p:nvSpPr>
        <p:spPr>
          <a:xfrm>
            <a:off x="3281084" y="556363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1" name="Ovale 110"/>
          <p:cNvSpPr/>
          <p:nvPr/>
        </p:nvSpPr>
        <p:spPr>
          <a:xfrm>
            <a:off x="3711771" y="6089100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13" name="Connettore 2 112"/>
          <p:cNvCxnSpPr/>
          <p:nvPr/>
        </p:nvCxnSpPr>
        <p:spPr>
          <a:xfrm flipH="1">
            <a:off x="3568209" y="5267312"/>
            <a:ext cx="2690" cy="292300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/>
          <p:cNvCxnSpPr/>
          <p:nvPr/>
        </p:nvCxnSpPr>
        <p:spPr>
          <a:xfrm>
            <a:off x="3568209" y="5899393"/>
            <a:ext cx="287125" cy="257508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endCxn id="106" idx="1"/>
          </p:cNvCxnSpPr>
          <p:nvPr/>
        </p:nvCxnSpPr>
        <p:spPr>
          <a:xfrm>
            <a:off x="4161138" y="6393900"/>
            <a:ext cx="411532" cy="104268"/>
          </a:xfrm>
          <a:prstGeom prst="straightConnector1">
            <a:avLst/>
          </a:prstGeom>
          <a:ln w="5080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sellaDiTesto 130"/>
          <p:cNvSpPr txBox="1"/>
          <p:nvPr/>
        </p:nvSpPr>
        <p:spPr>
          <a:xfrm>
            <a:off x="6606884" y="3687576"/>
            <a:ext cx="4834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Simulazione delle computazioni di lunghezza 2:</a:t>
            </a:r>
          </a:p>
          <a:p>
            <a:r>
              <a:rPr lang="it-IT" sz="1600" dirty="0"/>
              <a:t>anche ora, nulla possiamo concludere</a:t>
            </a:r>
          </a:p>
        </p:txBody>
      </p:sp>
      <p:sp>
        <p:nvSpPr>
          <p:cNvPr id="135" name="CasellaDiTesto 134"/>
          <p:cNvSpPr txBox="1"/>
          <p:nvPr/>
        </p:nvSpPr>
        <p:spPr>
          <a:xfrm>
            <a:off x="4366904" y="5377492"/>
            <a:ext cx="5291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Simulazione delle computazioni di lunghezza 3:</a:t>
            </a:r>
          </a:p>
          <a:p>
            <a:r>
              <a:rPr lang="it-IT" sz="1600" dirty="0"/>
              <a:t>finalmente, possiamo concludere che la macchina</a:t>
            </a:r>
          </a:p>
          <a:p>
            <a:r>
              <a:rPr lang="it-IT" dirty="0"/>
              <a:t>non deterministica rigetta il suo input</a:t>
            </a:r>
          </a:p>
        </p:txBody>
      </p:sp>
    </p:spTree>
    <p:extLst>
      <p:ext uri="{BB962C8B-B14F-4D97-AF65-F5344CB8AC3E}">
        <p14:creationId xmlns:p14="http://schemas.microsoft.com/office/powerpoint/2010/main" val="49665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81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Determinismo e non determinismo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29724" y="1559440"/>
            <a:ext cx="8915400" cy="448779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Possiamo sempre costruire una macchina deterministica T che  simula una macchina non deterministica NT: con input x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tutte le computazioni deterministiche di NT(x) di un solo passo: se qualcuna accetta allora T accetta, se tutte rigettano allora T rigetta, altrimenti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tutte le computazioni deterministiche di NT(x) di due passi: se qualcuna accetta allora T accetta, se tutte rigettano allora T rigetta, altrimenti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simula tutte le computazioni deterministiche di NT(x) di tre passi, ecc. ecc. ecc.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DOMANDINA: ma perché non possiamo far simulare a T prima l’intero ramo più a sinistra dell’albero, poi quello accanto, e così via?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la risposta alla prossima pagina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641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Computazioni che non terminano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38338" y="1264554"/>
            <a:ext cx="9266274" cy="505118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Perché alcune computazioni possono non terminare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ad esempio, se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contiene le due quintuple 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a, a,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D〉e</a:t>
            </a:r>
            <a:r>
              <a:rPr lang="it-IT" dirty="0">
                <a:solidFill>
                  <a:schemeClr val="tx1"/>
                </a:solidFill>
              </a:rPr>
              <a:t>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b, b,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 e la macchina si trova nello stato globale </a:t>
            </a:r>
            <a:r>
              <a:rPr lang="it-IT" b="1" dirty="0" err="1">
                <a:solidFill>
                  <a:srgbClr val="FF0000"/>
                </a:solidFill>
              </a:rPr>
              <a:t>zzzz</a:t>
            </a:r>
            <a:r>
              <a:rPr lang="it-IT" b="1" dirty="0">
                <a:solidFill>
                  <a:srgbClr val="FF0000"/>
                </a:solidFill>
              </a:rPr>
              <a:t> q</a:t>
            </a:r>
            <a:r>
              <a:rPr lang="it-IT" b="1" baseline="-25000" dirty="0">
                <a:solidFill>
                  <a:srgbClr val="FF0000"/>
                </a:solidFill>
              </a:rPr>
              <a:t>1 </a:t>
            </a:r>
            <a:r>
              <a:rPr lang="it-IT" b="1" dirty="0" err="1">
                <a:solidFill>
                  <a:srgbClr val="FF0000"/>
                </a:solidFill>
              </a:rPr>
              <a:t>abzzzz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zzzz</a:t>
            </a:r>
            <a:r>
              <a:rPr lang="it-IT" dirty="0">
                <a:solidFill>
                  <a:schemeClr val="tx1"/>
                </a:solidFill>
              </a:rPr>
              <a:t> sono caratteri qualsiasi)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allora la computazione non termina (va in </a:t>
            </a:r>
            <a:r>
              <a:rPr lang="it-IT" dirty="0" err="1">
                <a:solidFill>
                  <a:schemeClr val="tx1"/>
                </a:solidFill>
              </a:rPr>
              <a:t>loop</a:t>
            </a:r>
            <a:r>
              <a:rPr lang="it-IT" dirty="0">
                <a:solidFill>
                  <a:schemeClr val="tx1"/>
                </a:solidFill>
              </a:rPr>
              <a:t>!)</a:t>
            </a:r>
          </a:p>
          <a:p>
            <a:r>
              <a:rPr lang="it-IT" dirty="0">
                <a:solidFill>
                  <a:schemeClr val="tx1"/>
                </a:solidFill>
              </a:rPr>
              <a:t>Allora, potrebbe accadere che la computazione deterministica più a sinistra di NT(x) non termini, mentre quella più a destra termini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endParaRPr lang="it-IT" sz="2000" baseline="-25000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se simulassimo per prima la computazione non deterministica più a sinistra non termineremmo mai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non riusciremmo mai a raggiungere 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quindi, mentre NT(x) accetta, la nostra macchina deterministica non terminerebbe mai (ARGH!)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Invece, simulando ogni volta computazioni di lunghezza fissata, prima o poi arriveremo a beccare lo stato di accettazione nella computazione più a destra!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Capito il punto? (in figura alla prossima pagina)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Studiate il Teorema!</a:t>
            </a:r>
          </a:p>
        </p:txBody>
      </p:sp>
    </p:spTree>
    <p:extLst>
      <p:ext uri="{BB962C8B-B14F-4D97-AF65-F5344CB8AC3E}">
        <p14:creationId xmlns:p14="http://schemas.microsoft.com/office/powerpoint/2010/main" val="107528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787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Computazioni che non terminano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1712" y="5718048"/>
            <a:ext cx="92900" cy="193174"/>
          </a:xfrm>
        </p:spPr>
        <p:txBody>
          <a:bodyPr>
            <a:normAutofit fontScale="4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 </a:t>
            </a:r>
          </a:p>
        </p:txBody>
      </p:sp>
      <p:sp>
        <p:nvSpPr>
          <p:cNvPr id="4" name="Ovale 3"/>
          <p:cNvSpPr/>
          <p:nvPr/>
        </p:nvSpPr>
        <p:spPr>
          <a:xfrm>
            <a:off x="3791712" y="199948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Ovale 4"/>
          <p:cNvSpPr/>
          <p:nvPr/>
        </p:nvSpPr>
        <p:spPr>
          <a:xfrm>
            <a:off x="4445445" y="2536428"/>
            <a:ext cx="57425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it-IT" sz="14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nettore 2 5"/>
          <p:cNvCxnSpPr>
            <a:endCxn id="10" idx="0"/>
          </p:cNvCxnSpPr>
          <p:nvPr/>
        </p:nvCxnSpPr>
        <p:spPr>
          <a:xfrm flipH="1">
            <a:off x="3545970" y="2278486"/>
            <a:ext cx="395456" cy="36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4294949" y="2278486"/>
            <a:ext cx="371223" cy="2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3258845" y="2643433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Ovale 10"/>
          <p:cNvSpPr/>
          <p:nvPr/>
        </p:nvSpPr>
        <p:spPr>
          <a:xfrm>
            <a:off x="2812595" y="3296528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2" name="Connettore 2 11"/>
          <p:cNvCxnSpPr>
            <a:stCxn id="10" idx="3"/>
          </p:cNvCxnSpPr>
          <p:nvPr/>
        </p:nvCxnSpPr>
        <p:spPr>
          <a:xfrm flipH="1">
            <a:off x="3179117" y="2903596"/>
            <a:ext cx="163825" cy="38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15" idx="0"/>
          </p:cNvCxnSpPr>
          <p:nvPr/>
        </p:nvCxnSpPr>
        <p:spPr>
          <a:xfrm flipH="1">
            <a:off x="2880050" y="4349850"/>
            <a:ext cx="11942" cy="4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2694272" y="4034961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Ovale 14"/>
          <p:cNvSpPr/>
          <p:nvPr/>
        </p:nvSpPr>
        <p:spPr>
          <a:xfrm>
            <a:off x="2592925" y="4773394"/>
            <a:ext cx="57425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it-IT" sz="14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6" name="Connettore 2 15"/>
          <p:cNvCxnSpPr>
            <a:endCxn id="14" idx="0"/>
          </p:cNvCxnSpPr>
          <p:nvPr/>
        </p:nvCxnSpPr>
        <p:spPr>
          <a:xfrm flipH="1">
            <a:off x="2981397" y="3595700"/>
            <a:ext cx="47756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ttore 2 191"/>
          <p:cNvCxnSpPr/>
          <p:nvPr/>
        </p:nvCxnSpPr>
        <p:spPr>
          <a:xfrm>
            <a:off x="2880050" y="5088968"/>
            <a:ext cx="11942" cy="36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CasellaDiTesto 194"/>
          <p:cNvSpPr txBox="1"/>
          <p:nvPr/>
        </p:nvSpPr>
        <p:spPr>
          <a:xfrm flipH="1">
            <a:off x="2673871" y="5385292"/>
            <a:ext cx="8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...</a:t>
            </a:r>
          </a:p>
        </p:txBody>
      </p:sp>
      <p:sp>
        <p:nvSpPr>
          <p:cNvPr id="196" name="CasellaDiTesto 195"/>
          <p:cNvSpPr txBox="1"/>
          <p:nvPr/>
        </p:nvSpPr>
        <p:spPr>
          <a:xfrm>
            <a:off x="5877258" y="1645920"/>
            <a:ext cx="52774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Quella illustrata in figura è una computazione</a:t>
            </a:r>
          </a:p>
          <a:p>
            <a:r>
              <a:rPr lang="it-IT" dirty="0"/>
              <a:t>non deterministica che accetta.</a:t>
            </a:r>
          </a:p>
          <a:p>
            <a:endParaRPr lang="it-IT" dirty="0"/>
          </a:p>
          <a:p>
            <a:r>
              <a:rPr lang="it-IT" dirty="0"/>
              <a:t>La computazione deterministica </a:t>
            </a:r>
          </a:p>
          <a:p>
            <a:r>
              <a:rPr lang="it-IT" dirty="0"/>
              <a:t>di sinistra non termina:</a:t>
            </a:r>
          </a:p>
          <a:p>
            <a:r>
              <a:rPr lang="it-IT" dirty="0"/>
              <a:t>se noi provassimo a simulare l’intera</a:t>
            </a:r>
          </a:p>
          <a:p>
            <a:r>
              <a:rPr lang="it-IT" dirty="0"/>
              <a:t>computazione di sinistra tale simulazione</a:t>
            </a:r>
          </a:p>
          <a:p>
            <a:r>
              <a:rPr lang="it-IT" dirty="0"/>
              <a:t>non avrebbe termine</a:t>
            </a:r>
          </a:p>
          <a:p>
            <a:endParaRPr lang="it-IT" dirty="0"/>
          </a:p>
          <a:p>
            <a:r>
              <a:rPr lang="it-IT" dirty="0"/>
              <a:t>perciò non riusciremmo mai ad iniziare la</a:t>
            </a:r>
          </a:p>
          <a:p>
            <a:r>
              <a:rPr lang="it-IT" dirty="0"/>
              <a:t>simulazione della computazione di destra</a:t>
            </a:r>
          </a:p>
          <a:p>
            <a:r>
              <a:rPr lang="it-IT" dirty="0"/>
              <a:t>e non raggiungeremmo mai lo stato</a:t>
            </a:r>
          </a:p>
          <a:p>
            <a:r>
              <a:rPr lang="it-IT" dirty="0"/>
              <a:t>di accettazione</a:t>
            </a:r>
          </a:p>
          <a:p>
            <a:endParaRPr lang="it-IT" dirty="0"/>
          </a:p>
          <a:p>
            <a:r>
              <a:rPr lang="it-IT" dirty="0"/>
              <a:t>Ecco perché si utilizza la tecnica della</a:t>
            </a:r>
          </a:p>
          <a:p>
            <a:r>
              <a:rPr lang="it-IT" dirty="0"/>
              <a:t>coda di rondine!</a:t>
            </a:r>
          </a:p>
        </p:txBody>
      </p:sp>
    </p:spTree>
    <p:extLst>
      <p:ext uri="{BB962C8B-B14F-4D97-AF65-F5344CB8AC3E}">
        <p14:creationId xmlns:p14="http://schemas.microsoft.com/office/powerpoint/2010/main" val="14631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6205" y="380270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62492" y="1121822"/>
            <a:ext cx="8915400" cy="551062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Una quintupla 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a,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m〉ci</a:t>
            </a:r>
            <a:r>
              <a:rPr lang="it-IT" dirty="0">
                <a:solidFill>
                  <a:schemeClr val="tx1"/>
                </a:solidFill>
              </a:rPr>
              <a:t> dice che: se siamo nello stato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e leggiamo il carattere a allora dobbiamo comportarci in un certo modo – e sappiamo in quale modo. Facile.</a:t>
            </a:r>
          </a:p>
          <a:p>
            <a:r>
              <a:rPr lang="it-IT" dirty="0">
                <a:solidFill>
                  <a:schemeClr val="tx1"/>
                </a:solidFill>
              </a:rPr>
              <a:t>Ma cosa succede se, trovandoci in uno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leggendo un carattere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 non troviamo in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alcuna quintupla i cui primi due simboli sono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viene indicata alcuna azione da compiere!</a:t>
            </a:r>
          </a:p>
          <a:p>
            <a:r>
              <a:rPr lang="it-IT" dirty="0">
                <a:solidFill>
                  <a:schemeClr val="tx1"/>
                </a:solidFill>
              </a:rPr>
              <a:t>Non viene indicata alcuna azione da compiere. E, allora, T non può far altro che non compiere alcuna azione.</a:t>
            </a:r>
          </a:p>
          <a:p>
            <a:r>
              <a:rPr lang="it-IT" dirty="0">
                <a:solidFill>
                  <a:schemeClr val="tx1"/>
                </a:solidFill>
              </a:rPr>
              <a:t>Cioè, T interrompe la sua computazione - è come se avesse raggiunto uno stato finale</a:t>
            </a:r>
          </a:p>
          <a:p>
            <a:r>
              <a:rPr lang="it-IT" dirty="0">
                <a:solidFill>
                  <a:schemeClr val="tx1"/>
                </a:solidFill>
              </a:rPr>
              <a:t>però, uno stato finale non lo ha raggiunto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questo fatto qualche conseguenza ce l’avrà pure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altrimenti, a cosa servono gli stati finali?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Per capire, dobbiamo chiarire che </a:t>
            </a:r>
            <a:r>
              <a:rPr lang="is-IS" sz="1800" dirty="0">
                <a:solidFill>
                  <a:schemeClr val="tx1"/>
                </a:solidFill>
              </a:rPr>
              <a:t>c</a:t>
            </a:r>
            <a:r>
              <a:rPr lang="it-IT" sz="1800" dirty="0">
                <a:solidFill>
                  <a:schemeClr val="tx1"/>
                </a:solidFill>
              </a:rPr>
              <a:t>osa significa che ad una coppia (</a:t>
            </a:r>
            <a:r>
              <a:rPr lang="it-IT" sz="1800" dirty="0" err="1">
                <a:solidFill>
                  <a:schemeClr val="tx1"/>
                </a:solidFill>
              </a:rPr>
              <a:t>q,s</a:t>
            </a:r>
            <a:r>
              <a:rPr lang="it-IT" sz="1800" dirty="0">
                <a:solidFill>
                  <a:schemeClr val="tx1"/>
                </a:solidFill>
              </a:rPr>
              <a:t>) non è associata alcuna quintupla in  </a:t>
            </a:r>
            <a:r>
              <a:rPr lang="it-IT" sz="1800" dirty="0" err="1">
                <a:solidFill>
                  <a:schemeClr val="tx1"/>
                </a:solidFill>
              </a:rPr>
              <a:t>P</a:t>
            </a:r>
            <a:r>
              <a:rPr lang="it-IT" sz="1800" dirty="0">
                <a:solidFill>
                  <a:schemeClr val="tx1"/>
                </a:solidFill>
              </a:rPr>
              <a:t> – e lo facciamo separatamente per i trasduttori e per i riconoscitori </a:t>
            </a:r>
          </a:p>
        </p:txBody>
      </p:sp>
    </p:spTree>
    <p:extLst>
      <p:ext uri="{BB962C8B-B14F-4D97-AF65-F5344CB8AC3E}">
        <p14:creationId xmlns:p14="http://schemas.microsoft.com/office/powerpoint/2010/main" val="125959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97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Tanti modelli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47836" y="1402080"/>
            <a:ext cx="8915400" cy="526694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 conclusione, abbiamo visto tanti modelli di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dipendentemente dal numero di nastri di cui le dotiamo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da come si muovono le testine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da quanto è ricco l’alfabeto del quale dispongono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dalla struttura dell’insieme delle quintuple (macchine deterministiche / non deterministiche)</a:t>
            </a:r>
          </a:p>
          <a:p>
            <a:r>
              <a:rPr lang="it-IT" dirty="0">
                <a:solidFill>
                  <a:schemeClr val="tx1"/>
                </a:solidFill>
              </a:rPr>
              <a:t>E abbiamo dimostrato che tutti questi modelli sono fra loro equivalenti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quello che sappiamo fare con una macchina “ricca” sappiamo farlo anche con una macchina ”povera”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una macchina deterministica dotata di un solo nastro e che utilizza un alfabeto binario</a:t>
            </a:r>
          </a:p>
          <a:p>
            <a:r>
              <a:rPr lang="it-IT" dirty="0">
                <a:solidFill>
                  <a:schemeClr val="tx1"/>
                </a:solidFill>
              </a:rPr>
              <a:t>In effetti, tanti modelli calcolo sono stati definiti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ciascuno di essi è stato dimostrato essere equivalente alla Macchina deterministica dotata di un solo nastro e che utilizza un alfabeto binario</a:t>
            </a:r>
          </a:p>
          <a:p>
            <a:r>
              <a:rPr lang="it-IT" dirty="0">
                <a:solidFill>
                  <a:schemeClr val="tx1"/>
                </a:solidFill>
              </a:rPr>
              <a:t>ma di questo parleremo più avanti...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69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(Trasduttori)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55546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 T è un trasduttore, che cosa significa che ad una coppia (</a:t>
            </a:r>
            <a:r>
              <a:rPr lang="it-IT" dirty="0" err="1">
                <a:solidFill>
                  <a:schemeClr val="tx1"/>
                </a:solidFill>
              </a:rPr>
              <a:t>q,s</a:t>
            </a:r>
            <a:r>
              <a:rPr lang="it-IT" dirty="0">
                <a:solidFill>
                  <a:schemeClr val="tx1"/>
                </a:solidFill>
              </a:rPr>
              <a:t>) non è associata alcuna quintupla in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r>
              <a:rPr lang="it-IT" dirty="0">
                <a:solidFill>
                  <a:schemeClr val="tx1"/>
                </a:solidFill>
              </a:rPr>
              <a:t>Facciamo un esempio: consideriamo una macchina T a 3 nastri che calcola il risultato dell’addizione in colonna di due interi </a:t>
            </a:r>
            <a:r>
              <a:rPr lang="it-IT" b="1" dirty="0">
                <a:solidFill>
                  <a:schemeClr val="tx1"/>
                </a:solidFill>
              </a:rPr>
              <a:t>nel caso in cui il secondo addendo è costituito di sole cifre pari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le quintuple di T sono molto simili a quelle della macchina che esegue la somma in colonna di due interi qualsiasi (che abbiamo analizzato abbondantemente)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l’unica differenza è le quintuple di T si aspettano di trovare solo cifre pari sul secondo nastro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contiene solo quintuple del tipo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x,y</a:t>
            </a:r>
            <a:r>
              <a:rPr lang="it-IT" dirty="0">
                <a:solidFill>
                  <a:schemeClr val="tx1"/>
                </a:solidFill>
              </a:rPr>
              <a:t>, ◻), (</a:t>
            </a:r>
            <a:r>
              <a:rPr lang="it-IT" dirty="0" err="1">
                <a:solidFill>
                  <a:schemeClr val="tx1"/>
                </a:solidFill>
              </a:rPr>
              <a:t>x,y,z</a:t>
            </a:r>
            <a:r>
              <a:rPr lang="it-IT" dirty="0">
                <a:solidFill>
                  <a:schemeClr val="tx1"/>
                </a:solidFill>
              </a:rPr>
              <a:t>),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sinistra〉, dove x è una cifra qualsiasi e y è una cifra pari (e </a:t>
            </a:r>
            <a:r>
              <a:rPr lang="it-IT" dirty="0" err="1">
                <a:solidFill>
                  <a:schemeClr val="tx1"/>
                </a:solidFill>
              </a:rPr>
              <a:t>z</a:t>
            </a:r>
            <a:r>
              <a:rPr lang="it-IT" dirty="0">
                <a:solidFill>
                  <a:schemeClr val="tx1"/>
                </a:solidFill>
              </a:rPr>
              <a:t> è la cifra che si ottiene da </a:t>
            </a:r>
            <a:r>
              <a:rPr lang="it-IT" dirty="0" err="1">
                <a:solidFill>
                  <a:schemeClr val="tx1"/>
                </a:solidFill>
              </a:rPr>
              <a:t>x+y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r>
              <a:rPr lang="it-IT" dirty="0">
                <a:solidFill>
                  <a:schemeClr val="tx1"/>
                </a:solidFill>
              </a:rPr>
              <a:t>S</a:t>
            </a:r>
            <a:r>
              <a:rPr lang="it-IT" i="1" dirty="0">
                <a:solidFill>
                  <a:schemeClr val="tx1"/>
                </a:solidFill>
              </a:rPr>
              <a:t>e assumiamo che il secondo addendo (scritto sul secondo nastro) sia costituito di sole cifre pari, </a:t>
            </a:r>
            <a:r>
              <a:rPr lang="it-IT" dirty="0">
                <a:solidFill>
                  <a:schemeClr val="tx1"/>
                </a:solidFill>
              </a:rPr>
              <a:t>allora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eseguendo tutte le quintuple che abbiamo visto nelle lezioni precedenti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 scrive, una alla volta, le cifre del risultato sul nastro di output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man mano che la computazione prosegue, le cifre del risultato compaiono sul nastro di output</a:t>
            </a:r>
          </a:p>
        </p:txBody>
      </p:sp>
    </p:spTree>
    <p:extLst>
      <p:ext uri="{BB962C8B-B14F-4D97-AF65-F5344CB8AC3E}">
        <p14:creationId xmlns:p14="http://schemas.microsoft.com/office/powerpoint/2010/main" val="39771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6230" y="360636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(Trasduttori)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0" y="1102188"/>
            <a:ext cx="8915400" cy="5554644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T è una macchina a 3 nastri che calcola il risultato dell’addizione in colonna di due interi </a:t>
            </a:r>
            <a:r>
              <a:rPr lang="it-IT" b="1" dirty="0">
                <a:solidFill>
                  <a:schemeClr val="tx1"/>
                </a:solidFill>
              </a:rPr>
              <a:t>nel caso in cui il secondo addendo è costituito di sole cifre pari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esistono quintuple di T del tipo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x,y</a:t>
            </a:r>
            <a:r>
              <a:rPr lang="it-IT" dirty="0">
                <a:solidFill>
                  <a:schemeClr val="tx1"/>
                </a:solidFill>
              </a:rPr>
              <a:t>, ◻), (</a:t>
            </a:r>
            <a:r>
              <a:rPr lang="it-IT" dirty="0" err="1">
                <a:solidFill>
                  <a:schemeClr val="tx1"/>
                </a:solidFill>
              </a:rPr>
              <a:t>x,y,z</a:t>
            </a:r>
            <a:r>
              <a:rPr lang="it-IT" dirty="0">
                <a:solidFill>
                  <a:schemeClr val="tx1"/>
                </a:solidFill>
              </a:rPr>
              <a:t>),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sinistra〉, dove y è una cifra dispari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u="sng" dirty="0">
                <a:solidFill>
                  <a:schemeClr val="tx1"/>
                </a:solidFill>
              </a:rPr>
              <a:t>S</a:t>
            </a:r>
            <a:r>
              <a:rPr lang="it-IT" i="1" u="sng" dirty="0">
                <a:solidFill>
                  <a:schemeClr val="tx1"/>
                </a:solidFill>
              </a:rPr>
              <a:t>e assumiamo che il secondo addendo (scritto sul secondo nastro) sia costituito di sole cifre pari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allora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eseguendo tutte le quintuple che abbiamo visto nelle lezioni precedenti, T scrive, una alla volta, le cifre del risultato sul nastro di output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man mano che la computazione prosegue, le cifre del risultato </a:t>
            </a:r>
            <a:r>
              <a:rPr lang="it-IT" dirty="0" err="1">
                <a:solidFill>
                  <a:schemeClr val="tx1"/>
                </a:solidFill>
              </a:rPr>
              <a:t>compaiiono</a:t>
            </a:r>
            <a:r>
              <a:rPr lang="it-IT" dirty="0">
                <a:solidFill>
                  <a:schemeClr val="tx1"/>
                </a:solidFill>
              </a:rPr>
              <a:t> sul nastro di output</a:t>
            </a:r>
          </a:p>
          <a:p>
            <a:r>
              <a:rPr lang="it-IT" dirty="0">
                <a:solidFill>
                  <a:schemeClr val="tx1"/>
                </a:solidFill>
              </a:rPr>
              <a:t>Cosa succede, però, se un utente distratto ha scritto 1234 sul primo nastro e 2560 sul secondo nastro?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 scrive 4 sul nastro di output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poi, scrive 9 sul nastro di output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poi... OPS! Non trova più alcuna quintupla da eseguire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 il nastro di output non è vuoto...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63581" y="416846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(Trasduttori)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9868" y="1260684"/>
            <a:ext cx="8915400" cy="529861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Se, trovandoci in uno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leggendo un carattere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 non troviamo in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alcuna quintupla i cui primi due simboli sono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, poiché non viene indicata alcuna azione da compiere, T non può far altro che non compiere alcuna azione!</a:t>
            </a:r>
          </a:p>
          <a:p>
            <a:r>
              <a:rPr lang="it-IT" dirty="0">
                <a:solidFill>
                  <a:schemeClr val="tx1"/>
                </a:solidFill>
              </a:rPr>
              <a:t>Cioè, T interrompe la sua computazione - è come se avesse raggiunto uno stato finale</a:t>
            </a:r>
          </a:p>
          <a:p>
            <a:r>
              <a:rPr lang="it-IT" dirty="0">
                <a:solidFill>
                  <a:schemeClr val="tx1"/>
                </a:solidFill>
              </a:rPr>
              <a:t>Quindi potremmo pensare che: ogni qualvolta ad una coppia (</a:t>
            </a:r>
            <a:r>
              <a:rPr lang="it-IT" dirty="0" err="1">
                <a:solidFill>
                  <a:schemeClr val="tx1"/>
                </a:solidFill>
              </a:rPr>
              <a:t>q,s</a:t>
            </a:r>
            <a:r>
              <a:rPr lang="it-IT" dirty="0">
                <a:solidFill>
                  <a:schemeClr val="tx1"/>
                </a:solidFill>
              </a:rPr>
              <a:t>) non è associata alcuna quintupla in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, è possibile aggiungere a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la quintupla   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, s,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</a:t>
            </a:r>
          </a:p>
          <a:p>
            <a:r>
              <a:rPr lang="it-IT" dirty="0">
                <a:solidFill>
                  <a:schemeClr val="tx1"/>
                </a:solidFill>
              </a:rPr>
              <a:t>Tuttavia...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mentre un trasduttore lavora, man mano che esegue le sue quintuple, è possibile che scriva qualcosa sul nastro di output – la prima parte del risultato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però se la computazione di T è terminata non perché T è entrata in uno stato finale ma perché non ha trovato quintuple da eseguire allora </a:t>
            </a:r>
            <a:r>
              <a:rPr lang="it-IT" i="1" dirty="0">
                <a:solidFill>
                  <a:srgbClr val="3636E8"/>
                </a:solidFill>
              </a:rPr>
              <a:t>quel che è scritto sul nastro di output non è il risultato cercato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l’utente come fa a capirlo????</a:t>
            </a:r>
          </a:p>
        </p:txBody>
      </p:sp>
    </p:spTree>
    <p:extLst>
      <p:ext uri="{BB962C8B-B14F-4D97-AF65-F5344CB8AC3E}">
        <p14:creationId xmlns:p14="http://schemas.microsoft.com/office/powerpoint/2010/main" val="90837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63581" y="416846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(Trasduttori)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9868" y="1260684"/>
            <a:ext cx="8915400" cy="529861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fa l’utente come fa a capire se quel che è scritto sul nastro di output è il risultato cercato oppure no?</a:t>
            </a:r>
          </a:p>
          <a:p>
            <a:r>
              <a:rPr lang="it-IT" dirty="0">
                <a:solidFill>
                  <a:schemeClr val="tx1"/>
                </a:solidFill>
              </a:rPr>
              <a:t>Abbiamo due possibilità a disposizione: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chi ha progettato T, con la santa pazienza, ha considerato </a:t>
            </a:r>
            <a:r>
              <a:rPr lang="it-IT" sz="1600" b="1" dirty="0">
                <a:solidFill>
                  <a:srgbClr val="3636E8"/>
                </a:solidFill>
              </a:rPr>
              <a:t>tutte le possibilità (</a:t>
            </a:r>
            <a:r>
              <a:rPr lang="it-IT" sz="1600" b="1" dirty="0" err="1">
                <a:solidFill>
                  <a:srgbClr val="3636E8"/>
                </a:solidFill>
              </a:rPr>
              <a:t>stato,simbolo</a:t>
            </a:r>
            <a:r>
              <a:rPr lang="it-IT" sz="1600" b="1" dirty="0">
                <a:solidFill>
                  <a:srgbClr val="3636E8"/>
                </a:solidFill>
              </a:rPr>
              <a:t>), anche quelle “impossibili” </a:t>
            </a:r>
            <a:r>
              <a:rPr lang="it-IT" sz="1600" dirty="0">
                <a:solidFill>
                  <a:schemeClr val="tx1"/>
                </a:solidFill>
              </a:rPr>
              <a:t>(che si incontrano quando l’utilizzatore non legge il libretto di istruzioni di T e scrive sul nastro un input non conforme alle specifiche): per ciascuna di queste coppie impossibili ha scritto una serie di quintuple che prima cancellano il contenuto del nastro di output e poi portano T in </a:t>
            </a:r>
            <a:r>
              <a:rPr lang="it-IT" sz="1600" dirty="0" err="1">
                <a:solidFill>
                  <a:schemeClr val="tx1"/>
                </a:solidFill>
              </a:rPr>
              <a:t>q</a:t>
            </a:r>
            <a:r>
              <a:rPr lang="it-IT" sz="1600" baseline="-25000" dirty="0" err="1">
                <a:solidFill>
                  <a:schemeClr val="tx1"/>
                </a:solidFill>
              </a:rPr>
              <a:t>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1200150" lvl="3" indent="-342900"/>
            <a:r>
              <a:rPr lang="it-IT" sz="1600" dirty="0">
                <a:solidFill>
                  <a:schemeClr val="tx1"/>
                </a:solidFill>
              </a:rPr>
              <a:t>o, equivalentemente, per ciascuna di queste coppie, viene scritto un messaggio di errore sul nastro di output prima di raggiungere lo stato </a:t>
            </a:r>
            <a:r>
              <a:rPr lang="it-IT" sz="1600" dirty="0" err="1">
                <a:solidFill>
                  <a:schemeClr val="tx1"/>
                </a:solidFill>
              </a:rPr>
              <a:t>q</a:t>
            </a:r>
            <a:r>
              <a:rPr lang="it-IT" sz="1600" baseline="-25000" dirty="0" err="1">
                <a:solidFill>
                  <a:schemeClr val="tx1"/>
                </a:solidFill>
              </a:rPr>
              <a:t>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chi ha progettato T ha deciso che </a:t>
            </a:r>
            <a:r>
              <a:rPr lang="it-IT" sz="1600" b="1" i="1" dirty="0">
                <a:solidFill>
                  <a:srgbClr val="D26AD5"/>
                </a:solidFill>
              </a:rPr>
              <a:t>se un utilizzatore è stato poco accorto e non ha rispettato le specifiche</a:t>
            </a:r>
            <a:r>
              <a:rPr lang="is-IS" sz="1600" b="1" i="1" dirty="0">
                <a:solidFill>
                  <a:srgbClr val="D26AD5"/>
                </a:solidFill>
              </a:rPr>
              <a:t>… peggio per lui! </a:t>
            </a:r>
            <a:r>
              <a:rPr lang="is-IS" sz="1600" dirty="0">
                <a:solidFill>
                  <a:schemeClr val="tx1"/>
                </a:solidFill>
              </a:rPr>
              <a:t>E, semplicemente, chi ha progettato T ha scritto solo le quintuple per le coppie (stato,simbolo) significative. E, così, ha progettato una funzione P non totale</a:t>
            </a:r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2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(Riconoscitori)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55546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Per capire cosa accade quando T è un riconoscitore dobbiamo prima chiarire</a:t>
            </a:r>
            <a:r>
              <a:rPr lang="is-IS" sz="1800" dirty="0">
                <a:solidFill>
                  <a:schemeClr val="tx1"/>
                </a:solidFill>
              </a:rPr>
              <a:t>... 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Cosa significa, nel caso in cui T è un riconoscitore, che ad una coppia (</a:t>
            </a:r>
            <a:r>
              <a:rPr lang="it-IT" dirty="0" err="1">
                <a:solidFill>
                  <a:schemeClr val="tx1"/>
                </a:solidFill>
              </a:rPr>
              <a:t>q,s</a:t>
            </a:r>
            <a:r>
              <a:rPr lang="it-IT" dirty="0">
                <a:solidFill>
                  <a:schemeClr val="tx1"/>
                </a:solidFill>
              </a:rPr>
              <a:t>) non è associata alcuna quintupla in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r>
              <a:rPr lang="it-IT" dirty="0">
                <a:solidFill>
                  <a:schemeClr val="tx1"/>
                </a:solidFill>
              </a:rPr>
              <a:t>Facciamo un esempio: consideriamo una macchina T che decide se il risultato dell’addizione di due interi sarà un numero pari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deve calcolare il risultato: deve solo terminare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qualora il risultato sia pari,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qualora il risultato sia dispari</a:t>
            </a:r>
          </a:p>
          <a:p>
            <a:r>
              <a:rPr lang="it-IT" dirty="0">
                <a:solidFill>
                  <a:schemeClr val="tx1"/>
                </a:solidFill>
              </a:rPr>
              <a:t>Quindi, </a:t>
            </a:r>
            <a:r>
              <a:rPr lang="it-IT" i="1" dirty="0">
                <a:solidFill>
                  <a:schemeClr val="tx1"/>
                </a:solidFill>
              </a:rPr>
              <a:t>se assumiamo che l’input sia scritto sul nastro di T nella forma </a:t>
            </a:r>
            <a:r>
              <a:rPr lang="it-IT" dirty="0">
                <a:solidFill>
                  <a:schemeClr val="tx1"/>
                </a:solidFill>
              </a:rPr>
              <a:t>“primo addendo + secondo addendo” (dove ciascun addendo è una sequenza di cifre), allora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 deve spostare la testina sulla cifra meno significativa del primo addendo (quella a sinistra del ‘+’) e ricordarsi se è pari o dispari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poi deve spostare la testina sulla cifra meno significativa del secondo addendo (ossia seve superare la sequenza di </a:t>
            </a:r>
            <a:r>
              <a:rPr lang="it-IT" b="1" i="1" dirty="0">
                <a:solidFill>
                  <a:srgbClr val="FF0000"/>
                </a:solidFill>
              </a:rPr>
              <a:t>cifre</a:t>
            </a:r>
            <a:r>
              <a:rPr lang="it-IT" dirty="0">
                <a:solidFill>
                  <a:schemeClr val="tx1"/>
                </a:solidFill>
              </a:rPr>
              <a:t> che compongono il secondo addendo e posizionarsi sulla cifra a sinistra del ‘☐’) e, dipendentemente da quello che si ricordava e dal fatto che tale cifra sia pari o dispari, terminare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o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77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è una funzione totale? (Riconoscitori)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29805" y="1419180"/>
            <a:ext cx="8915400" cy="457928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Dunque, </a:t>
            </a:r>
            <a:r>
              <a:rPr lang="it-IT" sz="1800" b="1" dirty="0">
                <a:solidFill>
                  <a:srgbClr val="D26AD5"/>
                </a:solidFill>
              </a:rPr>
              <a:t>se assumiamo che l’input sia scritto sul nastro di T nella forma “primo addendo + secondo addendo”, </a:t>
            </a:r>
            <a:r>
              <a:rPr lang="it-IT" sz="1800" dirty="0">
                <a:solidFill>
                  <a:schemeClr val="tx1"/>
                </a:solidFill>
              </a:rPr>
              <a:t>allora la nostra macchina T, buona buona, tric trac tric trac, esegue la sua computazione e ci dà la risposta corretta – memorizzata nel suo stato. Fantastico.</a:t>
            </a:r>
          </a:p>
          <a:p>
            <a:pPr marL="1200150" lvl="3" indent="-342900"/>
            <a:endParaRPr lang="it-IT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Ma che succede se, invece, un utilizzatore poco accorto scrive sul nastro di T la parola “576+48+”? Come si comporta T?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non sappiamo come si comporta, ma certamente ci aspettiamo che essa non termini in </a:t>
            </a:r>
            <a:r>
              <a:rPr lang="it-IT" sz="1600" dirty="0" err="1">
                <a:solidFill>
                  <a:schemeClr val="tx1"/>
                </a:solidFill>
              </a:rPr>
              <a:t>q</a:t>
            </a:r>
            <a:r>
              <a:rPr lang="it-IT" sz="1600" baseline="-25000" dirty="0" err="1">
                <a:solidFill>
                  <a:schemeClr val="tx1"/>
                </a:solidFill>
              </a:rPr>
              <a:t>A</a:t>
            </a:r>
            <a:endParaRPr lang="it-IT" sz="1600" dirty="0">
              <a:solidFill>
                <a:schemeClr val="tx1"/>
              </a:solidFill>
            </a:endParaRP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perché T deve terminare in </a:t>
            </a:r>
            <a:r>
              <a:rPr lang="it-IT" sz="1600" dirty="0" err="1">
                <a:solidFill>
                  <a:schemeClr val="tx1"/>
                </a:solidFill>
              </a:rPr>
              <a:t>q</a:t>
            </a:r>
            <a:r>
              <a:rPr lang="it-IT" sz="1600" baseline="-25000" dirty="0" err="1">
                <a:solidFill>
                  <a:schemeClr val="tx1"/>
                </a:solidFill>
              </a:rPr>
              <a:t>A</a:t>
            </a:r>
            <a:r>
              <a:rPr lang="it-IT" sz="1600" dirty="0">
                <a:solidFill>
                  <a:schemeClr val="tx1"/>
                </a:solidFill>
              </a:rPr>
              <a:t> solo se la somma di </a:t>
            </a:r>
            <a:r>
              <a:rPr lang="it-IT" sz="1600" u="sng" dirty="0">
                <a:solidFill>
                  <a:schemeClr val="tx1"/>
                </a:solidFill>
              </a:rPr>
              <a:t>due</a:t>
            </a:r>
            <a:r>
              <a:rPr lang="it-IT" sz="1600" dirty="0">
                <a:solidFill>
                  <a:schemeClr val="tx1"/>
                </a:solidFill>
              </a:rPr>
              <a:t> numeri è pari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 qui, invece, le viene proposta la somma di </a:t>
            </a:r>
            <a:r>
              <a:rPr lang="it-IT" sz="1600" i="1" dirty="0">
                <a:solidFill>
                  <a:schemeClr val="tx1"/>
                </a:solidFill>
              </a:rPr>
              <a:t>quasi </a:t>
            </a:r>
            <a:r>
              <a:rPr lang="it-IT" sz="1600" i="1" u="sng" dirty="0">
                <a:solidFill>
                  <a:schemeClr val="tx1"/>
                </a:solidFill>
              </a:rPr>
              <a:t>tre</a:t>
            </a:r>
            <a:r>
              <a:rPr lang="it-IT" sz="1600" i="1" dirty="0">
                <a:solidFill>
                  <a:schemeClr val="tx1"/>
                </a:solidFill>
              </a:rPr>
              <a:t> numeri </a:t>
            </a:r>
            <a:r>
              <a:rPr lang="it-IT" sz="1600" dirty="0">
                <a:solidFill>
                  <a:schemeClr val="tx1"/>
                </a:solidFill>
              </a:rPr>
              <a:t>(ossia, due numeri e un +)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dall’utente che </a:t>
            </a:r>
            <a:r>
              <a:rPr lang="it-IT" sz="1600" dirty="0">
                <a:solidFill>
                  <a:srgbClr val="3636E8"/>
                </a:solidFill>
              </a:rPr>
              <a:t>non rispetta </a:t>
            </a:r>
            <a:r>
              <a:rPr lang="it-IT" sz="1600" i="1" dirty="0">
                <a:solidFill>
                  <a:srgbClr val="3636E8"/>
                </a:solidFill>
              </a:rPr>
              <a:t>le specifiche di T </a:t>
            </a:r>
            <a:r>
              <a:rPr lang="it-IT" sz="1600" dirty="0">
                <a:solidFill>
                  <a:schemeClr val="tx1"/>
                </a:solidFill>
              </a:rPr>
              <a:t>(e questa cosa è discussa bene nel paragrafo 2.3)!)</a:t>
            </a:r>
          </a:p>
        </p:txBody>
      </p:sp>
    </p:spTree>
    <p:extLst>
      <p:ext uri="{BB962C8B-B14F-4D97-AF65-F5344CB8AC3E}">
        <p14:creationId xmlns:p14="http://schemas.microsoft.com/office/powerpoint/2010/main" val="123836942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6916</TotalTime>
  <Words>4627</Words>
  <Application>Microsoft Macintosh PowerPoint</Application>
  <PresentationFormat>Widescreen</PresentationFormat>
  <Paragraphs>336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Century Gothic</vt:lpstr>
      <vt:lpstr>Wingdings 3</vt:lpstr>
      <vt:lpstr>Filo</vt:lpstr>
      <vt:lpstr>Lezione 4 – macchine non deterministiche</vt:lpstr>
      <vt:lpstr>A proposito dell’insieme delle quintuple</vt:lpstr>
      <vt:lpstr>P è una funzione totale?</vt:lpstr>
      <vt:lpstr>P è una funzione totale? (Trasduttori)</vt:lpstr>
      <vt:lpstr>P è una funzione totale? (Trasduttori)</vt:lpstr>
      <vt:lpstr>P è una funzione totale? (Trasduttori)</vt:lpstr>
      <vt:lpstr>P è una funzione totale? (Trasduttori)</vt:lpstr>
      <vt:lpstr>P è una funzione totale? (Riconoscitori)</vt:lpstr>
      <vt:lpstr>P è una funzione totale? (Riconoscitori)</vt:lpstr>
      <vt:lpstr>P è una funzione totale? (Riconoscitori)</vt:lpstr>
      <vt:lpstr>E se P non fosse una funzione?</vt:lpstr>
      <vt:lpstr>E se P non fosse una funzione?</vt:lpstr>
      <vt:lpstr>E se P non fosse una funzione?</vt:lpstr>
      <vt:lpstr>Una macchina super-iper-ultra parallela</vt:lpstr>
      <vt:lpstr>Una macchina super-iper-ultra parallela</vt:lpstr>
      <vt:lpstr>Una macchina super-iper-ultra parallela</vt:lpstr>
      <vt:lpstr>Una macchina super-iper-ultra parallela</vt:lpstr>
      <vt:lpstr>Arriva il genio (burlone e pasticcione)</vt:lpstr>
      <vt:lpstr>Arriva il genio (burlone e pasticcione)</vt:lpstr>
      <vt:lpstr>Equivalenza fra i due modelli</vt:lpstr>
      <vt:lpstr>Determinismo e non determinismo</vt:lpstr>
      <vt:lpstr>Determinismo e non determinismo</vt:lpstr>
      <vt:lpstr>Determinismo e non determinismo</vt:lpstr>
      <vt:lpstr>Simulare una computazione accettante </vt:lpstr>
      <vt:lpstr>Simulare una computazione accettante </vt:lpstr>
      <vt:lpstr>Simulare una computazione che rigetta</vt:lpstr>
      <vt:lpstr>Determinismo e non determinismo</vt:lpstr>
      <vt:lpstr>Computazioni che non terminano</vt:lpstr>
      <vt:lpstr>Computazioni che non terminano</vt:lpstr>
      <vt:lpstr>Tanti modelli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200</cp:revision>
  <dcterms:created xsi:type="dcterms:W3CDTF">2020-03-06T09:19:14Z</dcterms:created>
  <dcterms:modified xsi:type="dcterms:W3CDTF">2023-03-16T19:45:28Z</dcterms:modified>
</cp:coreProperties>
</file>