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2" r:id="rId4"/>
    <p:sldId id="278" r:id="rId5"/>
    <p:sldId id="258" r:id="rId6"/>
    <p:sldId id="284" r:id="rId7"/>
    <p:sldId id="283" r:id="rId8"/>
    <p:sldId id="285" r:id="rId9"/>
    <p:sldId id="259" r:id="rId10"/>
    <p:sldId id="277" r:id="rId11"/>
    <p:sldId id="286" r:id="rId12"/>
    <p:sldId id="287" r:id="rId13"/>
    <p:sldId id="299" r:id="rId14"/>
    <p:sldId id="289" r:id="rId15"/>
    <p:sldId id="290" r:id="rId16"/>
    <p:sldId id="288" r:id="rId17"/>
    <p:sldId id="260" r:id="rId18"/>
    <p:sldId id="291" r:id="rId19"/>
    <p:sldId id="292" r:id="rId20"/>
    <p:sldId id="293" r:id="rId21"/>
    <p:sldId id="298" r:id="rId22"/>
    <p:sldId id="296" r:id="rId23"/>
    <p:sldId id="294" r:id="rId24"/>
    <p:sldId id="297" r:id="rId25"/>
    <p:sldId id="26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E8"/>
    <a:srgbClr val="D44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122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Lezione 6: macchine, linguaggi, funzioni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Lezione </a:t>
            </a:r>
            <a:r>
              <a:rPr lang="it-IT">
                <a:solidFill>
                  <a:schemeClr val="tx1"/>
                </a:solidFill>
              </a:rPr>
              <a:t>del 23/03/2023</a:t>
            </a:r>
            <a:endParaRPr lang="it-IT" dirty="0">
              <a:solidFill>
                <a:schemeClr val="tx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7184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Chiariamoci un po’ le idee</a:t>
            </a:r>
            <a:r>
              <a:rPr lang="is-IS" dirty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Consideriamo il il linguaggio L</a:t>
            </a:r>
            <a:r>
              <a:rPr lang="it-IT" sz="2000" baseline="-25000" dirty="0">
                <a:solidFill>
                  <a:schemeClr val="tx1"/>
                </a:solidFill>
              </a:rPr>
              <a:t>PPAL</a:t>
            </a:r>
            <a:r>
              <a:rPr lang="it-IT" dirty="0">
                <a:solidFill>
                  <a:schemeClr val="tx1"/>
                </a:solidFill>
              </a:rPr>
              <a:t> (Pari e </a:t>
            </a:r>
            <a:r>
              <a:rPr lang="it-IT" dirty="0" err="1">
                <a:solidFill>
                  <a:schemeClr val="tx1"/>
                </a:solidFill>
              </a:rPr>
              <a:t>PALindrome</a:t>
            </a:r>
            <a:r>
              <a:rPr lang="it-IT" dirty="0">
                <a:solidFill>
                  <a:schemeClr val="tx1"/>
                </a:solidFill>
              </a:rPr>
              <a:t>) visto poc’anzi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abbiamo visto la macchina T</a:t>
            </a:r>
            <a:r>
              <a:rPr lang="it-IT" baseline="-25000" dirty="0">
                <a:solidFill>
                  <a:schemeClr val="tx1"/>
                </a:solidFill>
              </a:rPr>
              <a:t>PAL</a:t>
            </a:r>
            <a:r>
              <a:rPr lang="it-IT" dirty="0">
                <a:solidFill>
                  <a:schemeClr val="tx1"/>
                </a:solidFill>
              </a:rPr>
              <a:t> che lo decide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ma abbiamo visto anche la macchina T</a:t>
            </a:r>
            <a:r>
              <a:rPr lang="it-IT" baseline="-25000" dirty="0">
                <a:solidFill>
                  <a:schemeClr val="tx1"/>
                </a:solidFill>
              </a:rPr>
              <a:t>PAL1</a:t>
            </a:r>
            <a:r>
              <a:rPr lang="it-IT" dirty="0">
                <a:solidFill>
                  <a:schemeClr val="tx1"/>
                </a:solidFill>
              </a:rPr>
              <a:t> che lo accetta senza deciderlo</a:t>
            </a:r>
            <a:endParaRPr lang="is-IS" dirty="0">
              <a:solidFill>
                <a:schemeClr val="tx1"/>
              </a:solidFill>
            </a:endParaRPr>
          </a:p>
          <a:p>
            <a:pPr lvl="1"/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Insomma, L</a:t>
            </a:r>
            <a:r>
              <a:rPr lang="it-IT" baseline="-25000" dirty="0">
                <a:solidFill>
                  <a:schemeClr val="tx1"/>
                </a:solidFill>
              </a:rPr>
              <a:t>PPAL</a:t>
            </a:r>
            <a:r>
              <a:rPr lang="it-IT" dirty="0">
                <a:solidFill>
                  <a:schemeClr val="tx1"/>
                </a:solidFill>
              </a:rPr>
              <a:t> è un linguaggio decidibile oppure no????</a:t>
            </a:r>
          </a:p>
          <a:p>
            <a:r>
              <a:rPr lang="it-IT" dirty="0">
                <a:solidFill>
                  <a:schemeClr val="tx1"/>
                </a:solidFill>
              </a:rPr>
              <a:t>Certo che è decidibile! Infatti,</a:t>
            </a:r>
            <a:r>
              <a:rPr lang="it-IT" dirty="0"/>
              <a:t> </a:t>
            </a:r>
            <a:r>
              <a:rPr lang="it-IT" sz="2400" b="1" dirty="0">
                <a:solidFill>
                  <a:srgbClr val="3636E8"/>
                </a:solidFill>
              </a:rPr>
              <a:t>esiste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una macchina che lo decide: la macchina T</a:t>
            </a:r>
            <a:r>
              <a:rPr lang="it-IT" baseline="-25000" dirty="0">
                <a:solidFill>
                  <a:schemeClr val="tx1"/>
                </a:solidFill>
              </a:rPr>
              <a:t>PAL</a:t>
            </a:r>
            <a:r>
              <a:rPr lang="it-IT" dirty="0">
                <a:solidFill>
                  <a:schemeClr val="tx1"/>
                </a:solidFill>
              </a:rPr>
              <a:t> !!!!</a:t>
            </a:r>
          </a:p>
          <a:p>
            <a:pPr lvl="1"/>
            <a:r>
              <a:rPr lang="it-IT" b="1" dirty="0">
                <a:solidFill>
                  <a:srgbClr val="3636E8"/>
                </a:solidFill>
              </a:rPr>
              <a:t>esiste</a:t>
            </a:r>
            <a:r>
              <a:rPr lang="it-IT" dirty="0">
                <a:solidFill>
                  <a:schemeClr val="tx1"/>
                </a:solidFill>
              </a:rPr>
              <a:t>: vuol dire che basta che ce ne sia una!</a:t>
            </a:r>
          </a:p>
        </p:txBody>
      </p:sp>
    </p:spTree>
    <p:extLst>
      <p:ext uri="{BB962C8B-B14F-4D97-AF65-F5344CB8AC3E}">
        <p14:creationId xmlns:p14="http://schemas.microsoft.com/office/powerpoint/2010/main" val="197089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3428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Linguaggi complemento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375457" y="1516082"/>
                <a:ext cx="8915400" cy="4635335"/>
              </a:xfrm>
            </p:spPr>
            <p:txBody>
              <a:bodyPr/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Dunque, mentre una macchina che decide un linguaggio su un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sa ben comportarsi con tutte le parole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*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ogni parola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800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* sa se accettare o rigettare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una macchina che accetta un linguaggio su un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invece, non sa sempre come comportarsi sulle parole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* che non sono in L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potrebbe esistere una parola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*- L sulla quale la macchina non riesce a capire che decisione prendere – e quindi non termina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Sia L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</a:rPr>
                      <m:t>⊆</m:t>
                    </m:r>
                    <m:r>
                      <m:rPr>
                        <m:sty m:val="p"/>
                      </m:rPr>
                      <a:rPr lang="it-IT" sz="2000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*; chiamiamo </a:t>
                </a:r>
                <a:r>
                  <a:rPr lang="it-IT" b="1" i="1" dirty="0">
                    <a:solidFill>
                      <a:srgbClr val="D441C9"/>
                    </a:solidFill>
                  </a:rPr>
                  <a:t>linguaggio complemento </a:t>
                </a:r>
                <a:r>
                  <a:rPr lang="it-IT" dirty="0">
                    <a:solidFill>
                      <a:schemeClr val="tx1"/>
                    </a:solidFill>
                  </a:rPr>
                  <a:t>di L il linguaggio </a:t>
                </a:r>
                <a:r>
                  <a:rPr lang="it-IT" b="1" dirty="0">
                    <a:solidFill>
                      <a:srgbClr val="D441C9"/>
                    </a:solidFill>
                  </a:rPr>
                  <a:t>L</a:t>
                </a:r>
                <a:r>
                  <a:rPr lang="it-IT" sz="2000" b="1" baseline="30000" dirty="0">
                    <a:solidFill>
                      <a:srgbClr val="D441C9"/>
                    </a:solidFill>
                  </a:rPr>
                  <a:t>C</a:t>
                </a:r>
                <a:r>
                  <a:rPr lang="it-IT" b="1" dirty="0">
                    <a:solidFill>
                      <a:srgbClr val="D441C9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it-IT" sz="2000" b="1" i="1">
                        <a:solidFill>
                          <a:srgbClr val="D441C9"/>
                        </a:solidFill>
                        <a:latin typeface="Cambria Math" charset="0"/>
                      </a:rPr>
                      <m:t>𝚺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</a:rPr>
                  <a:t>* -L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Allora, possiamo dire che </a:t>
                </a:r>
                <a:r>
                  <a:rPr lang="it-IT" i="1" dirty="0">
                    <a:solidFill>
                      <a:srgbClr val="3636E8"/>
                    </a:solidFill>
                  </a:rPr>
                  <a:t>la differenza fra decisione e accettazione di un linguaggio è il comportamento della macchina sul linguaggio complemento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eccole ancora qui, le istanze negative...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5457" y="1516082"/>
                <a:ext cx="8915400" cy="4635335"/>
              </a:xfrm>
              <a:blipFill rotWithShape="0">
                <a:blip r:embed="rId2"/>
                <a:stretch>
                  <a:fillRect l="-479" t="-1579" r="-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60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53538" y="279725"/>
            <a:ext cx="8911687" cy="705926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Teorema 3.1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5439" y="985651"/>
                <a:ext cx="9868003" cy="5557653"/>
              </a:xfrm>
            </p:spPr>
            <p:txBody>
              <a:bodyPr>
                <a:normAutofit/>
              </a:bodyPr>
              <a:lstStyle/>
              <a:p>
                <a:r>
                  <a:rPr lang="it-IT" sz="2000" b="1" dirty="0">
                    <a:solidFill>
                      <a:schemeClr val="tx1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sz="2000" b="1" i="1">
                        <a:solidFill>
                          <a:schemeClr val="tx1"/>
                        </a:solidFill>
                        <a:latin typeface="Cambria Math" charset="0"/>
                      </a:rPr>
                      <m:t>⊆</m:t>
                    </m:r>
                    <m:r>
                      <a:rPr lang="it-IT" sz="2000" b="1" i="1">
                        <a:solidFill>
                          <a:schemeClr val="tx1"/>
                        </a:solidFill>
                        <a:latin typeface="Cambria Math" charset="0"/>
                      </a:rPr>
                      <m:t>𝚺</m:t>
                    </m:r>
                  </m:oMath>
                </a14:m>
                <a:r>
                  <a:rPr lang="it-IT" sz="2000" b="1" dirty="0">
                    <a:solidFill>
                      <a:schemeClr val="tx1"/>
                    </a:solidFill>
                  </a:rPr>
                  <a:t>* è decidibile se e soltanto se L è accettabile e L</a:t>
                </a:r>
                <a:r>
                  <a:rPr lang="it-IT" sz="2000" b="1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sz="2000" b="1" dirty="0">
                    <a:solidFill>
                      <a:schemeClr val="tx1"/>
                    </a:solidFill>
                  </a:rPr>
                  <a:t> è accettabile</a:t>
                </a:r>
              </a:p>
              <a:p>
                <a:pPr lvl="5"/>
                <a:endParaRPr lang="it-IT" sz="800" b="1" dirty="0">
                  <a:solidFill>
                    <a:schemeClr val="tx1"/>
                  </a:solidFill>
                </a:endParaRPr>
              </a:p>
              <a:p>
                <a:r>
                  <a:rPr lang="it-IT" u="sng" dirty="0">
                    <a:solidFill>
                      <a:schemeClr val="tx1"/>
                    </a:solidFill>
                  </a:rPr>
                  <a:t>Se L è decidibile</a:t>
                </a:r>
                <a:r>
                  <a:rPr lang="it-IT" dirty="0">
                    <a:solidFill>
                      <a:schemeClr val="tx1"/>
                    </a:solidFill>
                  </a:rPr>
                  <a:t>, allora</a:t>
                </a:r>
                <a:r>
                  <a:rPr lang="is-I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chiamiamo T la macchina che decide L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dobbiamo costruire una macchina </a:t>
                </a:r>
                <a:r>
                  <a:rPr lang="it-IT" b="1" dirty="0">
                    <a:solidFill>
                      <a:srgbClr val="C00000"/>
                    </a:solidFill>
                  </a:rPr>
                  <a:t>T</a:t>
                </a:r>
                <a:r>
                  <a:rPr lang="it-IT" b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che accetta L e una macchina </a:t>
                </a:r>
                <a:r>
                  <a:rPr lang="it-IT" b="1" dirty="0">
                    <a:solidFill>
                      <a:srgbClr val="C00000"/>
                    </a:solidFill>
                  </a:rPr>
                  <a:t>T</a:t>
                </a:r>
                <a:r>
                  <a:rPr lang="it-IT" b="1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che accetta L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Ebbene: la macchina </a:t>
                </a:r>
                <a:r>
                  <a:rPr lang="it-IT" b="1" dirty="0">
                    <a:solidFill>
                      <a:srgbClr val="C00000"/>
                    </a:solidFill>
                  </a:rPr>
                  <a:t>T</a:t>
                </a:r>
                <a:r>
                  <a:rPr lang="it-IT" b="1" baseline="-25000" dirty="0">
                    <a:solidFill>
                      <a:srgbClr val="C00000"/>
                    </a:solidFill>
                  </a:rPr>
                  <a:t>1  </a:t>
                </a:r>
                <a:r>
                  <a:rPr lang="it-IT" dirty="0">
                    <a:solidFill>
                      <a:schemeClr val="tx1"/>
                    </a:solidFill>
                  </a:rPr>
                  <a:t>è la stessa macchina T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infatti, </a:t>
                </a:r>
                <a:r>
                  <a:rPr lang="it-IT" sz="1600" b="1" dirty="0">
                    <a:solidFill>
                      <a:srgbClr val="3636E8"/>
                    </a:solidFill>
                  </a:rPr>
                  <a:t>per ogni x </a:t>
                </a: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rgbClr val="3636E8"/>
                        </a:solidFill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sz="1600" b="1" dirty="0">
                    <a:solidFill>
                      <a:srgbClr val="3636E8"/>
                    </a:solidFill>
                  </a:rPr>
                  <a:t> L</a:t>
                </a:r>
                <a:r>
                  <a:rPr lang="it-IT" sz="1600" dirty="0">
                    <a:solidFill>
                      <a:schemeClr val="tx1"/>
                    </a:solidFill>
                  </a:rPr>
                  <a:t>, T(x) termina in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sz="1600" dirty="0">
                    <a:solidFill>
                      <a:schemeClr val="tx1"/>
                    </a:solidFill>
                  </a:rPr>
                  <a:t>, 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la macchina </a:t>
                </a:r>
                <a:r>
                  <a:rPr lang="it-IT" b="1" dirty="0">
                    <a:solidFill>
                      <a:srgbClr val="C00000"/>
                    </a:solidFill>
                  </a:rPr>
                  <a:t>T</a:t>
                </a:r>
                <a:r>
                  <a:rPr lang="it-IT" b="1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?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Facile: prendiamo T, invertiamo i suoi stati di accettazione e di rigetto e otteniamo </a:t>
                </a:r>
                <a:r>
                  <a:rPr lang="it-IT" b="1" dirty="0">
                    <a:solidFill>
                      <a:srgbClr val="C00000"/>
                    </a:solidFill>
                  </a:rPr>
                  <a:t>T</a:t>
                </a:r>
                <a:r>
                  <a:rPr lang="it-IT" b="1" baseline="-25000" dirty="0">
                    <a:solidFill>
                      <a:srgbClr val="C00000"/>
                    </a:solidFill>
                  </a:rPr>
                  <a:t>2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infatti, poiché T decide L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allora </a:t>
                </a:r>
                <a:r>
                  <a:rPr lang="it-IT" sz="1600" b="1" dirty="0">
                    <a:solidFill>
                      <a:srgbClr val="3636E8"/>
                    </a:solidFill>
                  </a:rPr>
                  <a:t>per ogni x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sz="1600" b="1" dirty="0">
                    <a:solidFill>
                      <a:srgbClr val="3636E8"/>
                    </a:solidFill>
                  </a:rPr>
                  <a:t> L</a:t>
                </a:r>
                <a:r>
                  <a:rPr lang="it-IT" sz="1600" dirty="0">
                    <a:solidFill>
                      <a:schemeClr val="tx1"/>
                    </a:solidFill>
                  </a:rPr>
                  <a:t>, T(x) termina in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sz="1600" dirty="0">
                    <a:solidFill>
                      <a:schemeClr val="tx1"/>
                    </a:solidFill>
                  </a:rPr>
                  <a:t>,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ossia, </a:t>
                </a:r>
                <a:r>
                  <a:rPr lang="it-IT" sz="1600" b="1" dirty="0">
                    <a:solidFill>
                      <a:srgbClr val="3636E8"/>
                    </a:solidFill>
                  </a:rPr>
                  <a:t>per ogni x </a:t>
                </a: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rgbClr val="3636E8"/>
                        </a:solidFill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sz="1600" b="1" dirty="0">
                    <a:solidFill>
                      <a:srgbClr val="3636E8"/>
                    </a:solidFill>
                  </a:rPr>
                  <a:t> L</a:t>
                </a:r>
                <a:r>
                  <a:rPr lang="it-IT" sz="1600" b="1" baseline="30000" dirty="0">
                    <a:solidFill>
                      <a:srgbClr val="3636E8"/>
                    </a:solidFill>
                  </a:rPr>
                  <a:t>C</a:t>
                </a:r>
                <a:r>
                  <a:rPr lang="it-IT" sz="1600" dirty="0">
                    <a:solidFill>
                      <a:schemeClr val="tx1"/>
                    </a:solidFill>
                  </a:rPr>
                  <a:t>, T(x) termina in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sz="1600" dirty="0">
                    <a:solidFill>
                      <a:schemeClr val="tx1"/>
                    </a:solidFill>
                  </a:rPr>
                  <a:t>,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e, dunque, </a:t>
                </a:r>
                <a:r>
                  <a:rPr lang="it-IT" sz="1600" b="1" dirty="0">
                    <a:solidFill>
                      <a:srgbClr val="3636E8"/>
                    </a:solidFill>
                  </a:rPr>
                  <a:t>per ogni x </a:t>
                </a: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rgbClr val="3636E8"/>
                        </a:solidFill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sz="1600" b="1" dirty="0">
                    <a:solidFill>
                      <a:srgbClr val="3636E8"/>
                    </a:solidFill>
                  </a:rPr>
                  <a:t> L</a:t>
                </a:r>
                <a:r>
                  <a:rPr lang="it-IT" sz="1600" b="1" baseline="30000" dirty="0">
                    <a:solidFill>
                      <a:srgbClr val="3636E8"/>
                    </a:solidFill>
                  </a:rPr>
                  <a:t>C</a:t>
                </a:r>
                <a:r>
                  <a:rPr lang="it-IT" sz="1600" dirty="0">
                    <a:solidFill>
                      <a:schemeClr val="tx1"/>
                    </a:solidFill>
                  </a:rPr>
                  <a:t>, </a:t>
                </a:r>
                <a:r>
                  <a:rPr lang="it-IT" sz="1600" b="1" dirty="0">
                    <a:solidFill>
                      <a:srgbClr val="C00000"/>
                    </a:solidFill>
                  </a:rPr>
                  <a:t>T</a:t>
                </a:r>
                <a:r>
                  <a:rPr lang="it-IT" sz="1600" b="1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it-IT" sz="1600" dirty="0">
                    <a:solidFill>
                      <a:schemeClr val="tx1"/>
                    </a:solidFill>
                  </a:rPr>
                  <a:t>(x) termina in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sz="1600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5439" y="985651"/>
                <a:ext cx="9868003" cy="5557653"/>
              </a:xfrm>
              <a:blipFill rotWithShape="0">
                <a:blip r:embed="rId2"/>
                <a:stretch>
                  <a:fillRect l="-556" t="-6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3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53538" y="279725"/>
            <a:ext cx="8911687" cy="705926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Teorema 3.1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5439" y="985651"/>
                <a:ext cx="9868003" cy="55576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sz="2000" b="1" dirty="0">
                    <a:solidFill>
                      <a:schemeClr val="tx1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sz="2000" b="1" i="1">
                        <a:solidFill>
                          <a:schemeClr val="tx1"/>
                        </a:solidFill>
                        <a:latin typeface="Cambria Math" charset="0"/>
                      </a:rPr>
                      <m:t>⊆</m:t>
                    </m:r>
                    <m:r>
                      <a:rPr lang="it-IT" sz="2000" b="1" i="1">
                        <a:solidFill>
                          <a:schemeClr val="tx1"/>
                        </a:solidFill>
                        <a:latin typeface="Cambria Math" charset="0"/>
                      </a:rPr>
                      <m:t>𝚺</m:t>
                    </m:r>
                  </m:oMath>
                </a14:m>
                <a:r>
                  <a:rPr lang="it-IT" sz="2000" b="1" dirty="0">
                    <a:solidFill>
                      <a:schemeClr val="tx1"/>
                    </a:solidFill>
                  </a:rPr>
                  <a:t>* è decidibile se e soltanto se L è accettabile e L</a:t>
                </a:r>
                <a:r>
                  <a:rPr lang="it-IT" sz="2000" b="1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sz="2000" b="1" dirty="0">
                    <a:solidFill>
                      <a:schemeClr val="tx1"/>
                    </a:solidFill>
                  </a:rPr>
                  <a:t> è accettabile</a:t>
                </a:r>
              </a:p>
              <a:p>
                <a:pPr lvl="6"/>
                <a:endParaRPr lang="is-IS" sz="800" dirty="0">
                  <a:solidFill>
                    <a:schemeClr val="tx1"/>
                  </a:solidFill>
                </a:endParaRPr>
              </a:p>
              <a:p>
                <a:r>
                  <a:rPr lang="is-IS" u="sng" dirty="0">
                    <a:solidFill>
                      <a:schemeClr val="tx1"/>
                    </a:solidFill>
                  </a:rPr>
                  <a:t>Se </a:t>
                </a:r>
                <a:r>
                  <a:rPr lang="it-IT" u="sng" dirty="0">
                    <a:solidFill>
                      <a:schemeClr val="tx1"/>
                    </a:solidFill>
                  </a:rPr>
                  <a:t>L è accettabile e L</a:t>
                </a:r>
                <a:r>
                  <a:rPr lang="it-IT" sz="2000" u="sng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u="sng" dirty="0">
                    <a:solidFill>
                      <a:schemeClr val="tx1"/>
                    </a:solidFill>
                  </a:rPr>
                  <a:t> è accettabile </a:t>
                </a:r>
                <a:r>
                  <a:rPr lang="it-IT" dirty="0">
                    <a:solidFill>
                      <a:schemeClr val="tx1"/>
                    </a:solidFill>
                  </a:rPr>
                  <a:t>allora (fate sempre riferimento alla dispensa 3, pag. 3):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chiamiamo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la macchina che accetta L e T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la macchina che accetta L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C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dobbiamo costruire una macchina T che decide L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dotiamo T di due nastri: T usa il nastro 1 per </a:t>
                </a:r>
                <a:r>
                  <a:rPr lang="it-IT" i="1" dirty="0">
                    <a:solidFill>
                      <a:schemeClr val="tx1"/>
                    </a:solidFill>
                  </a:rPr>
                  <a:t>simulare</a:t>
                </a:r>
                <a:r>
                  <a:rPr lang="it-IT" dirty="0">
                    <a:solidFill>
                      <a:schemeClr val="tx1"/>
                    </a:solidFill>
                  </a:rPr>
                  <a:t>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(x) e il nastro 2 per simulare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(x). </a:t>
                </a:r>
              </a:p>
              <a:p>
                <a:pPr lvl="1"/>
                <a:r>
                  <a:rPr lang="it-IT" b="1" dirty="0">
                    <a:solidFill>
                      <a:schemeClr val="tx1"/>
                    </a:solidFill>
                  </a:rPr>
                  <a:t>Input di T</a:t>
                </a:r>
                <a:r>
                  <a:rPr lang="it-IT" dirty="0">
                    <a:solidFill>
                      <a:schemeClr val="tx1"/>
                    </a:solidFill>
                  </a:rPr>
                  <a:t>: una parola x scritta sul nastro 1</a:t>
                </a:r>
              </a:p>
              <a:p>
                <a:pPr lvl="1"/>
                <a:r>
                  <a:rPr lang="it-IT" b="1" dirty="0">
                    <a:solidFill>
                      <a:schemeClr val="tx1"/>
                    </a:solidFill>
                  </a:rPr>
                  <a:t>Inizializzazione</a:t>
                </a:r>
                <a:r>
                  <a:rPr lang="it-IT" dirty="0">
                    <a:solidFill>
                      <a:schemeClr val="tx1"/>
                    </a:solidFill>
                  </a:rPr>
                  <a:t>: T copia l’input x sul nastro 2, e poi inizia la computazione vera e propria: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1) T simula 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un passo </a:t>
                </a:r>
                <a:r>
                  <a:rPr lang="it-IT" sz="1600" dirty="0">
                    <a:solidFill>
                      <a:schemeClr val="tx1"/>
                    </a:solidFill>
                  </a:rPr>
                  <a:t>di T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600" dirty="0">
                    <a:solidFill>
                      <a:schemeClr val="tx1"/>
                    </a:solidFill>
                  </a:rPr>
                  <a:t>(x): se quel passo fa accettare T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600" dirty="0">
                    <a:solidFill>
                      <a:schemeClr val="tx1"/>
                    </a:solidFill>
                  </a:rPr>
                  <a:t> allora accetta, 										altrimenti va a 2)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2) T simula 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un passo </a:t>
                </a:r>
                <a:r>
                  <a:rPr lang="it-IT" sz="1600" dirty="0">
                    <a:solidFill>
                      <a:schemeClr val="tx1"/>
                    </a:solidFill>
                  </a:rPr>
                  <a:t>di T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sz="1600" dirty="0">
                    <a:solidFill>
                      <a:schemeClr val="tx1"/>
                    </a:solidFill>
                  </a:rPr>
                  <a:t>(x): se quel passo fa accettare T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sz="1600" dirty="0">
                    <a:solidFill>
                      <a:schemeClr val="tx1"/>
                    </a:solidFill>
                  </a:rPr>
                  <a:t> allora rigetta, 										altrimenti va a 1)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poiché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 oppure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∉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L , allora, prima o poi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accetta o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accetta: allora, T decide L.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Ma perché simuliamo un passo alla volta di ciascuna macchina?! Perché non simuliamo prima l’intera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(x) e poi l’intera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(x)?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5439" y="985651"/>
                <a:ext cx="9868003" cy="5557653"/>
              </a:xfrm>
              <a:blipFill rotWithShape="0">
                <a:blip r:embed="rId2"/>
                <a:stretch>
                  <a:fillRect l="-556" t="-1207" r="-8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73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7326" y="374728"/>
            <a:ext cx="8911687" cy="69405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Perché un passo alla volta?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93612" y="1326078"/>
            <a:ext cx="9028569" cy="486096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La macchina T</a:t>
            </a:r>
            <a:r>
              <a:rPr lang="it-IT" baseline="-25000" dirty="0">
                <a:solidFill>
                  <a:schemeClr val="tx1"/>
                </a:solidFill>
              </a:rPr>
              <a:t>PAL1</a:t>
            </a:r>
            <a:r>
              <a:rPr lang="it-IT" dirty="0">
                <a:solidFill>
                  <a:schemeClr val="tx1"/>
                </a:solidFill>
              </a:rPr>
              <a:t> che abbiamo visto poc’anzi, accetta L</a:t>
            </a:r>
            <a:r>
              <a:rPr lang="it-IT" baseline="-25000" dirty="0">
                <a:solidFill>
                  <a:schemeClr val="tx1"/>
                </a:solidFill>
              </a:rPr>
              <a:t>PPAL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la seguente macchina, che chiamiamo T</a:t>
            </a:r>
            <a:r>
              <a:rPr lang="it-IT" baseline="-25000" dirty="0">
                <a:solidFill>
                  <a:schemeClr val="tx1"/>
                </a:solidFill>
              </a:rPr>
              <a:t>PAL2</a:t>
            </a:r>
            <a:r>
              <a:rPr lang="it-IT" dirty="0">
                <a:solidFill>
                  <a:schemeClr val="tx1"/>
                </a:solidFill>
              </a:rPr>
              <a:t>, accetta : L</a:t>
            </a:r>
            <a:r>
              <a:rPr lang="it-IT" baseline="-25000" dirty="0">
                <a:solidFill>
                  <a:schemeClr val="tx1"/>
                </a:solidFill>
              </a:rPr>
              <a:t>PPAL</a:t>
            </a:r>
            <a:r>
              <a:rPr lang="it-IT" baseline="30000" dirty="0">
                <a:solidFill>
                  <a:schemeClr val="tx1"/>
                </a:solidFill>
              </a:rPr>
              <a:t>C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〈 q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r>
              <a:rPr lang="it-IT" dirty="0">
                <a:solidFill>
                  <a:schemeClr val="tx1"/>
                </a:solidFill>
              </a:rPr>
              <a:t> , a, ◻,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D〉, 〈 q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r>
              <a:rPr lang="it-IT" dirty="0">
                <a:solidFill>
                  <a:schemeClr val="tx1"/>
                </a:solidFill>
              </a:rPr>
              <a:t> , b, ◻,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b</a:t>
            </a:r>
            <a:r>
              <a:rPr lang="it-IT" dirty="0">
                <a:solidFill>
                  <a:schemeClr val="tx1"/>
                </a:solidFill>
              </a:rPr>
              <a:t> , D〉,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a, a,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D〉,〈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b, b,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D〉,〈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b</a:t>
            </a:r>
            <a:r>
              <a:rPr lang="it-IT" dirty="0">
                <a:solidFill>
                  <a:schemeClr val="tx1"/>
                </a:solidFill>
              </a:rPr>
              <a:t> , a, a,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b</a:t>
            </a:r>
            <a:r>
              <a:rPr lang="it-IT" dirty="0">
                <a:solidFill>
                  <a:schemeClr val="tx1"/>
                </a:solidFill>
              </a:rPr>
              <a:t> , D〉,〈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b</a:t>
            </a:r>
            <a:r>
              <a:rPr lang="it-IT" dirty="0">
                <a:solidFill>
                  <a:schemeClr val="tx1"/>
                </a:solidFill>
              </a:rPr>
              <a:t> , b, b,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b</a:t>
            </a:r>
            <a:r>
              <a:rPr lang="it-IT" dirty="0">
                <a:solidFill>
                  <a:schemeClr val="tx1"/>
                </a:solidFill>
              </a:rPr>
              <a:t> , D〉,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◻, ◻, q</a:t>
            </a:r>
            <a:r>
              <a:rPr lang="it-IT" baseline="-25000" dirty="0">
                <a:solidFill>
                  <a:schemeClr val="tx1"/>
                </a:solidFill>
              </a:rPr>
              <a:t>a1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〉, 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b</a:t>
            </a:r>
            <a:r>
              <a:rPr lang="it-IT" dirty="0">
                <a:solidFill>
                  <a:schemeClr val="tx1"/>
                </a:solidFill>
              </a:rPr>
              <a:t> , ◻, ◻, q</a:t>
            </a:r>
            <a:r>
              <a:rPr lang="it-IT" baseline="-25000" dirty="0">
                <a:solidFill>
                  <a:schemeClr val="tx1"/>
                </a:solidFill>
              </a:rPr>
              <a:t>b1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〉,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〈 q</a:t>
            </a:r>
            <a:r>
              <a:rPr lang="it-IT" baseline="-25000" dirty="0">
                <a:solidFill>
                  <a:schemeClr val="tx1"/>
                </a:solidFill>
              </a:rPr>
              <a:t>a1</a:t>
            </a:r>
            <a:r>
              <a:rPr lang="it-IT" dirty="0">
                <a:solidFill>
                  <a:schemeClr val="tx1"/>
                </a:solidFill>
              </a:rPr>
              <a:t> , a, ◻,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〉,〈 q</a:t>
            </a:r>
            <a:r>
              <a:rPr lang="it-IT" baseline="-25000" dirty="0">
                <a:solidFill>
                  <a:schemeClr val="tx1"/>
                </a:solidFill>
              </a:rPr>
              <a:t>a1</a:t>
            </a:r>
            <a:r>
              <a:rPr lang="it-IT" dirty="0">
                <a:solidFill>
                  <a:schemeClr val="tx1"/>
                </a:solidFill>
              </a:rPr>
              <a:t> , b, b,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〉,〈 q</a:t>
            </a:r>
            <a:r>
              <a:rPr lang="it-IT" baseline="-25000" dirty="0">
                <a:solidFill>
                  <a:schemeClr val="tx1"/>
                </a:solidFill>
              </a:rPr>
              <a:t>b1</a:t>
            </a:r>
            <a:r>
              <a:rPr lang="it-IT" dirty="0">
                <a:solidFill>
                  <a:schemeClr val="tx1"/>
                </a:solidFill>
              </a:rPr>
              <a:t> , a, a,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〉,〈 q</a:t>
            </a:r>
            <a:r>
              <a:rPr lang="it-IT" baseline="-25000" dirty="0">
                <a:solidFill>
                  <a:schemeClr val="tx1"/>
                </a:solidFill>
              </a:rPr>
              <a:t>b1</a:t>
            </a:r>
            <a:r>
              <a:rPr lang="it-IT" dirty="0">
                <a:solidFill>
                  <a:schemeClr val="tx1"/>
                </a:solidFill>
              </a:rPr>
              <a:t> , b, ◻,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〉,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〈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a, a,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〉, 〈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b, b,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〉, 〈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◻, ◻, q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r>
              <a:rPr lang="it-IT" dirty="0">
                <a:solidFill>
                  <a:schemeClr val="tx1"/>
                </a:solidFill>
              </a:rPr>
              <a:t> , D〉,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〈 q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r>
              <a:rPr lang="it-IT" dirty="0">
                <a:solidFill>
                  <a:schemeClr val="tx1"/>
                </a:solidFill>
              </a:rPr>
              <a:t> , ◻, ◻,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〉,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〈 q</a:t>
            </a:r>
            <a:r>
              <a:rPr lang="it-IT" baseline="-25000" dirty="0">
                <a:solidFill>
                  <a:schemeClr val="tx1"/>
                </a:solidFill>
              </a:rPr>
              <a:t>a1</a:t>
            </a:r>
            <a:r>
              <a:rPr lang="it-IT" dirty="0">
                <a:solidFill>
                  <a:schemeClr val="tx1"/>
                </a:solidFill>
              </a:rPr>
              <a:t> , ◻, ◻,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〉,   〈 q</a:t>
            </a:r>
            <a:r>
              <a:rPr lang="it-IT" baseline="-25000" dirty="0">
                <a:solidFill>
                  <a:schemeClr val="tx1"/>
                </a:solidFill>
              </a:rPr>
              <a:t>b1</a:t>
            </a:r>
            <a:r>
              <a:rPr lang="it-IT" dirty="0">
                <a:solidFill>
                  <a:schemeClr val="tx1"/>
                </a:solidFill>
              </a:rPr>
              <a:t> , ◻, ◻,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〉   .</a:t>
            </a: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Ora, costruiamo la macchina T’</a:t>
            </a:r>
            <a:r>
              <a:rPr lang="it-IT" sz="1800" baseline="-25000" dirty="0">
                <a:solidFill>
                  <a:schemeClr val="tx1"/>
                </a:solidFill>
              </a:rPr>
              <a:t>PAL</a:t>
            </a:r>
            <a:r>
              <a:rPr lang="it-IT" sz="1800" dirty="0">
                <a:solidFill>
                  <a:schemeClr val="tx1"/>
                </a:solidFill>
              </a:rPr>
              <a:t> che ha due  nastri: dopo aver copiato l’input x (che inizialmente è scritto sul nastro 1) sul nastro 2, T usa il nastro 1 per simulare T</a:t>
            </a:r>
            <a:r>
              <a:rPr lang="it-IT" sz="1800" baseline="-25000" dirty="0">
                <a:solidFill>
                  <a:schemeClr val="tx1"/>
                </a:solidFill>
              </a:rPr>
              <a:t>PAL1</a:t>
            </a:r>
            <a:r>
              <a:rPr lang="it-IT" sz="1800" dirty="0">
                <a:solidFill>
                  <a:schemeClr val="tx1"/>
                </a:solidFill>
              </a:rPr>
              <a:t>(x) e il nastro 2 per simulare T</a:t>
            </a:r>
            <a:r>
              <a:rPr lang="it-IT" sz="1800" baseline="-25000" dirty="0">
                <a:solidFill>
                  <a:schemeClr val="tx1"/>
                </a:solidFill>
              </a:rPr>
              <a:t>PAL2</a:t>
            </a:r>
            <a:r>
              <a:rPr lang="it-IT" sz="1800" dirty="0">
                <a:solidFill>
                  <a:schemeClr val="tx1"/>
                </a:solidFill>
              </a:rPr>
              <a:t>(x)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597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7326" y="374728"/>
            <a:ext cx="8911687" cy="69405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Perché un passo alla volta?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193613" y="1326078"/>
                <a:ext cx="8915400" cy="4860966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C</a:t>
                </a:r>
                <a:r>
                  <a:rPr lang="it-IT" sz="1800" dirty="0">
                    <a:solidFill>
                      <a:schemeClr val="tx1"/>
                    </a:solidFill>
                  </a:rPr>
                  <a:t>ostruiamo la macchina T’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PAL</a:t>
                </a:r>
                <a:r>
                  <a:rPr lang="it-IT" sz="1800" dirty="0">
                    <a:solidFill>
                      <a:schemeClr val="tx1"/>
                    </a:solidFill>
                  </a:rPr>
                  <a:t> che opera in due fasi:</a:t>
                </a:r>
              </a:p>
              <a:p>
                <a:pPr lvl="1"/>
                <a:r>
                  <a:rPr lang="it-IT" sz="1600" dirty="0">
                    <a:solidFill>
                      <a:schemeClr val="tx1"/>
                    </a:solidFill>
                  </a:rPr>
                  <a:t>durante la prima fase simula </a:t>
                </a:r>
                <a:r>
                  <a:rPr lang="it-IT" sz="1600" i="1" dirty="0">
                    <a:solidFill>
                      <a:schemeClr val="tx1"/>
                    </a:solidFill>
                  </a:rPr>
                  <a:t>l’intera computazione </a:t>
                </a:r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PAL1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aba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durante la seconda fase simula </a:t>
                </a:r>
                <a:r>
                  <a:rPr lang="it-IT" i="1" dirty="0">
                    <a:solidFill>
                      <a:schemeClr val="tx1"/>
                    </a:solidFill>
                  </a:rPr>
                  <a:t>l’intera computazione </a:t>
                </a:r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PAL2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aba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endParaRPr lang="it-IT" sz="16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Bene. Ora eseguiamo la computazione </a:t>
                </a:r>
                <a:r>
                  <a:rPr lang="it-IT" sz="1800" dirty="0">
                    <a:solidFill>
                      <a:schemeClr val="tx1"/>
                    </a:solidFill>
                  </a:rPr>
                  <a:t>T’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PAL</a:t>
                </a:r>
                <a:r>
                  <a:rPr lang="it-IT" sz="1800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b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ab</a:t>
                </a:r>
                <a:r>
                  <a:rPr lang="it-IT" sz="18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it-IT" sz="1600" dirty="0">
                    <a:solidFill>
                      <a:schemeClr val="tx1"/>
                    </a:solidFill>
                  </a:rPr>
                  <a:t>che, ad un certo punto, dovrà eseguire la quintupla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rgbClr val="C00000"/>
                    </a:solidFill>
                  </a:rPr>
                  <a:t>〈 q</a:t>
                </a:r>
                <a:r>
                  <a:rPr lang="it-IT" b="1" baseline="-25000" dirty="0">
                    <a:solidFill>
                      <a:srgbClr val="C00000"/>
                    </a:solidFill>
                  </a:rPr>
                  <a:t>a1</a:t>
                </a:r>
                <a:r>
                  <a:rPr lang="it-IT" b="1" dirty="0">
                    <a:solidFill>
                      <a:srgbClr val="C00000"/>
                    </a:solidFill>
                  </a:rPr>
                  <a:t> , ◻, ◻, q</a:t>
                </a:r>
                <a:r>
                  <a:rPr lang="it-IT" b="1" baseline="-25000" dirty="0">
                    <a:solidFill>
                      <a:srgbClr val="C00000"/>
                    </a:solidFill>
                  </a:rPr>
                  <a:t>a1</a:t>
                </a:r>
                <a:r>
                  <a:rPr lang="it-IT" b="1" dirty="0">
                    <a:solidFill>
                      <a:srgbClr val="C00000"/>
                    </a:solidFill>
                  </a:rPr>
                  <a:t> , </a:t>
                </a:r>
                <a:r>
                  <a:rPr lang="it-IT" b="1" dirty="0" err="1">
                    <a:solidFill>
                      <a:srgbClr val="C00000"/>
                    </a:solidFill>
                  </a:rPr>
                  <a:t>F</a:t>
                </a:r>
                <a:r>
                  <a:rPr lang="it-IT" b="1" dirty="0">
                    <a:solidFill>
                      <a:srgbClr val="C00000"/>
                    </a:solidFill>
                  </a:rPr>
                  <a:t>〉</a:t>
                </a:r>
                <a:r>
                  <a:rPr lang="it-IT" dirty="0">
                    <a:solidFill>
                      <a:srgbClr val="C00000"/>
                    </a:solidFill>
                  </a:rPr>
                  <a:t>- </a:t>
                </a:r>
                <a:r>
                  <a:rPr lang="it-IT" dirty="0">
                    <a:solidFill>
                      <a:schemeClr val="tx1"/>
                    </a:solidFill>
                  </a:rPr>
                  <a:t>e, quindi,</a:t>
                </a:r>
                <a:r>
                  <a:rPr lang="it-IT" sz="1600" dirty="0">
                    <a:solidFill>
                      <a:schemeClr val="tx1"/>
                    </a:solidFill>
                  </a:rPr>
                  <a:t> andrà in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loop</a:t>
                </a:r>
                <a:r>
                  <a:rPr lang="it-IT" sz="1600" dirty="0">
                    <a:solidFill>
                      <a:schemeClr val="tx1"/>
                    </a:solidFill>
                  </a:rPr>
                  <a:t>!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Osservate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aba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PPAL</a:t>
                </a:r>
                <a:r>
                  <a:rPr lang="it-IT" baseline="30000" dirty="0">
                    <a:solidFill>
                      <a:schemeClr val="tx1"/>
                    </a:solidFill>
                  </a:rPr>
                  <a:t>C </a:t>
                </a:r>
                <a:r>
                  <a:rPr lang="it-IT" dirty="0">
                    <a:solidFill>
                      <a:schemeClr val="tx1"/>
                    </a:solidFill>
                  </a:rPr>
                  <a:t>: quindi, T’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PAL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aba</a:t>
                </a:r>
                <a:r>
                  <a:rPr lang="it-IT" dirty="0">
                    <a:solidFill>
                      <a:schemeClr val="tx1"/>
                    </a:solidFill>
                  </a:rPr>
                  <a:t>) dovrebbe rigettare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Ma </a:t>
                </a:r>
                <a:r>
                  <a:rPr lang="it-IT" dirty="0" err="1">
                    <a:solidFill>
                      <a:schemeClr val="tx1"/>
                    </a:solidFill>
                  </a:rPr>
                  <a:t>aba</a:t>
                </a:r>
                <a:r>
                  <a:rPr lang="it-IT" dirty="0">
                    <a:solidFill>
                      <a:schemeClr val="tx1"/>
                    </a:solidFill>
                  </a:rPr>
                  <a:t> è una parola palindroma di lunghezza dispari con ‘a’ al centro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e, quindi, poiché T’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PAL</a:t>
                </a:r>
                <a:r>
                  <a:rPr lang="it-IT" dirty="0">
                    <a:solidFill>
                      <a:schemeClr val="tx1"/>
                    </a:solidFill>
                  </a:rPr>
                  <a:t> simula </a:t>
                </a:r>
                <a:r>
                  <a:rPr lang="it-IT" u="sng" dirty="0">
                    <a:solidFill>
                      <a:schemeClr val="tx1"/>
                    </a:solidFill>
                  </a:rPr>
                  <a:t>prima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l’intera computazione </a:t>
                </a:r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PAL1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bab</a:t>
                </a:r>
                <a:r>
                  <a:rPr lang="it-IT" dirty="0">
                    <a:solidFill>
                      <a:schemeClr val="tx1"/>
                    </a:solidFill>
                  </a:rPr>
                  <a:t>), 	 T’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PAL </a:t>
                </a:r>
                <a:r>
                  <a:rPr lang="it-IT" dirty="0">
                    <a:solidFill>
                      <a:schemeClr val="tx1"/>
                    </a:solidFill>
                  </a:rPr>
                  <a:t>non termina!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Ecco perché “un passo alla volta”!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Guardatelo bene, questo esempio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3613" y="1326078"/>
                <a:ext cx="8915400" cy="4860966"/>
              </a:xfrm>
              <a:blipFill rotWithShape="0">
                <a:blip r:embed="rId2"/>
                <a:stretch>
                  <a:fillRect l="-479" t="-7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797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197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Esercizi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470458" y="1979221"/>
                <a:ext cx="9119859" cy="3777622"/>
              </a:xfrm>
            </p:spPr>
            <p:txBody>
              <a:bodyPr/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E ora un paio di esercizi (</a:t>
                </a:r>
                <a:r>
                  <a:rPr lang="it-IT" u="sng" dirty="0">
                    <a:solidFill>
                      <a:schemeClr val="tx1"/>
                    </a:solidFill>
                  </a:rPr>
                  <a:t>che vi chiedo all’esame</a:t>
                </a:r>
                <a:r>
                  <a:rPr lang="it-IT" dirty="0">
                    <a:solidFill>
                      <a:schemeClr val="tx1"/>
                    </a:solidFill>
                  </a:rPr>
                  <a:t>):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dimostrare che, se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sono due linguaggi accettabili, allora L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∪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  </a:t>
                </a:r>
                <a:r>
                  <a:rPr lang="it-IT" dirty="0">
                    <a:solidFill>
                      <a:schemeClr val="tx1"/>
                    </a:solidFill>
                  </a:rPr>
                  <a:t>è accettabile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dimostrare che, se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sono due linguaggi accettabili, allora L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∩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  </a:t>
                </a:r>
                <a:r>
                  <a:rPr lang="it-IT" dirty="0">
                    <a:solidFill>
                      <a:schemeClr val="tx1"/>
                    </a:solidFill>
                  </a:rPr>
                  <a:t>è accettabile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 una delle due dimostrazioni è possibile prima simulare l’intera computazione di una macchina e poi l’intera computazione della seconda macchina: in quale dimostrazione?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la soluzione la trovate sulle dispense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io sono sempre disponibile a correggere le soluzioni che vorrete inviarmi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0458" y="1979221"/>
                <a:ext cx="9119859" cy="3777622"/>
              </a:xfrm>
              <a:blipFill rotWithShape="0">
                <a:blip r:embed="rId2"/>
                <a:stretch>
                  <a:fillRect l="-468" t="-9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576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792" y="308759"/>
            <a:ext cx="9745688" cy="843148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Funzioni calcolabili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623936" y="1349416"/>
                <a:ext cx="8915400" cy="4834359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Torniamo, per un momento, ai cari vecchi trasduttori: macchine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dotate di nastro di output, che sanno calcolare il valore di una funzione generica – scrivendo tale valore sul nastro di output e terminando la computazione nello stato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endParaRPr lang="it-IT" sz="2000" baseline="-250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Bella cosa, questa, di una macchina che sa </a:t>
                </a:r>
                <a:r>
                  <a:rPr lang="it-IT" i="1" dirty="0">
                    <a:solidFill>
                      <a:srgbClr val="C00000"/>
                    </a:solidFill>
                  </a:rPr>
                  <a:t>calcolare</a:t>
                </a:r>
                <a:r>
                  <a:rPr lang="it-IT" dirty="0">
                    <a:solidFill>
                      <a:schemeClr val="tx1"/>
                    </a:solidFill>
                  </a:rPr>
                  <a:t> il valore di una funzione – bella, sì, ma che vuol dire?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Facile! (“La so, la so”, starete gridando tutti, agitandovi sulle vostre sedie). Cioè, ad esempio: </a:t>
                </a:r>
              </a:p>
              <a:p>
                <a:pPr lvl="1"/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= n</a:t>
                </a:r>
                <a:r>
                  <a:rPr lang="it-IT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nel punto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= 5, vale 25 – ossia,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(5) = 25</a:t>
                </a:r>
              </a:p>
              <a:p>
                <a:pPr lvl="1"/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= 2</a:t>
                </a:r>
                <a:r>
                  <a:rPr lang="it-IT" baseline="30000" dirty="0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nel punto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= 9 vale 512 - ossia,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(9)=512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facile!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 </m:t>
                    </m:r>
                    <m:f>
                      <m:fPr>
                        <m:ctrlPr>
                          <a:rPr lang="it-IT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−4</m:t>
                        </m:r>
                      </m:den>
                    </m:f>
                  </m:oMath>
                </a14:m>
                <a:r>
                  <a:rPr lang="it-IT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 nel punto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= 4 vale </a:t>
                </a:r>
                <a:r>
                  <a:rPr lang="is-IS" dirty="0">
                    <a:solidFill>
                      <a:schemeClr val="tx1"/>
                    </a:solidFill>
                  </a:rPr>
                  <a:t>… Ops!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3936" y="1349416"/>
                <a:ext cx="8915400" cy="4834359"/>
              </a:xfrm>
              <a:blipFill rotWithShape="0">
                <a:blip r:embed="rId2"/>
                <a:stretch>
                  <a:fillRect l="-478" t="-6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062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792" y="308759"/>
            <a:ext cx="9745688" cy="843148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Funzioni calcolabili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445806" y="1151907"/>
                <a:ext cx="8978256" cy="5106389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Già, non è proprio così banale come sembrava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  <a:endParaRPr lang="it-IT" sz="2000" baseline="-250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Allora, intanto ci limitiamo a considerare funzioni ”discrete” – ossia, dati due alfabeti (finiti, neanche a dirlo)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  <m:r>
                      <a:rPr lang="it-IT" sz="2000" b="0" i="0" baseline="-25000" smtClean="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, noi consideriamo funzioni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  <m:r>
                      <a:rPr lang="it-IT" baseline="-2500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*</a:t>
                </a:r>
                <a:endParaRPr lang="it-IT" baseline="-25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funzioni che trasformano parole in altre parole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Poi, noi vogliamo calcolarle solo dove sono definite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poiché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/>
                        </a:solidFill>
                        <a:latin typeface="Cambria Math" charset="0"/>
                      </a:rPr>
                      <m:t>  </m:t>
                    </m:r>
                    <m:f>
                      <m:fPr>
                        <m:ctrlPr>
                          <a:rPr lang="it-IT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−4</m:t>
                        </m:r>
                      </m:den>
                    </m:f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non è definita nel punto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= 4, non possiamo (né vogliamo!) calcolare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(4)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E, infatti, parliamo di </a:t>
                </a:r>
                <a:r>
                  <a:rPr lang="it-IT" dirty="0">
                    <a:solidFill>
                      <a:srgbClr val="FF0000"/>
                    </a:solidFill>
                  </a:rPr>
                  <a:t>funzioni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in generale (che possono non essere definite in alcuni punti) e di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rgbClr val="FF0000"/>
                    </a:solidFill>
                  </a:rPr>
                  <a:t>funzioni totali </a:t>
                </a:r>
                <a:r>
                  <a:rPr lang="it-IT" dirty="0">
                    <a:solidFill>
                      <a:schemeClr val="tx1"/>
                    </a:solidFill>
                  </a:rPr>
                  <a:t>(che sono definite </a:t>
                </a:r>
                <a:r>
                  <a:rPr lang="it-IT" dirty="0">
                    <a:solidFill>
                      <a:srgbClr val="3636E8"/>
                    </a:solidFill>
                  </a:rPr>
                  <a:t>per ogni </a:t>
                </a:r>
                <a:r>
                  <a:rPr lang="it-IT" dirty="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  <m:r>
                      <a:rPr lang="it-IT" baseline="-2500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*)</a:t>
                </a: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Una funzione f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  <m:r>
                      <a:rPr lang="it-IT" baseline="-2500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* è </a:t>
                </a:r>
                <a:r>
                  <a:rPr lang="it-IT" b="1" dirty="0">
                    <a:solidFill>
                      <a:srgbClr val="FF0000"/>
                    </a:solidFill>
                  </a:rPr>
                  <a:t>calcolabile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se esiste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di tipo trasduttore T tale che</a:t>
                </a:r>
                <a:r>
                  <a:rPr lang="it-IT" dirty="0">
                    <a:solidFill>
                      <a:srgbClr val="3636E8"/>
                    </a:solidFill>
                  </a:rPr>
                  <a:t>, per ogni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rgbClr val="3636E8"/>
                        </a:solidFill>
                        <a:latin typeface="Cambria Math" charset="0"/>
                      </a:rPr>
                      <m:t>Σ</m:t>
                    </m:r>
                    <m:r>
                      <a:rPr lang="it-IT" baseline="-25000">
                        <a:solidFill>
                          <a:srgbClr val="3636E8"/>
                        </a:solidFill>
                        <a:latin typeface="Cambria Math" charset="0"/>
                      </a:rPr>
                      <m:t>1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* </a:t>
                </a:r>
                <a:r>
                  <a:rPr lang="it-IT" u="sng" dirty="0">
                    <a:solidFill>
                      <a:srgbClr val="3636E8"/>
                    </a:solidFill>
                  </a:rPr>
                  <a:t>tale che </a:t>
                </a:r>
                <a:r>
                  <a:rPr lang="it-IT" u="sng" dirty="0" err="1">
                    <a:solidFill>
                      <a:srgbClr val="3636E8"/>
                    </a:solidFill>
                  </a:rPr>
                  <a:t>f</a:t>
                </a:r>
                <a:r>
                  <a:rPr lang="it-IT" u="sng" dirty="0">
                    <a:solidFill>
                      <a:srgbClr val="3636E8"/>
                    </a:solidFill>
                  </a:rPr>
                  <a:t>(x) è definita</a:t>
                </a:r>
                <a:r>
                  <a:rPr lang="it-IT" dirty="0">
                    <a:solidFill>
                      <a:schemeClr val="tx1"/>
                    </a:solidFill>
                  </a:rPr>
                  <a:t>, T(x)=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quando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(x) è definita, la computazione T(x) termina con la parola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(x) scritta sul nastro di output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5806" y="1151907"/>
                <a:ext cx="8978256" cy="5106389"/>
              </a:xfrm>
              <a:blipFill rotWithShape="0">
                <a:blip r:embed="rId2"/>
                <a:stretch>
                  <a:fillRect l="-475" t="-716" r="-10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004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792" y="308759"/>
            <a:ext cx="9745688" cy="843148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Funzioni calcolabili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343126" y="1151907"/>
                <a:ext cx="9477020" cy="5003883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Una funzione f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  <m:r>
                      <a:rPr lang="it-IT" baseline="-2500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* è calcolabile se esiste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di tipo trasduttore T tale che, </a:t>
                </a:r>
                <a:r>
                  <a:rPr lang="it-IT" dirty="0">
                    <a:solidFill>
                      <a:srgbClr val="3636E8"/>
                    </a:solidFill>
                  </a:rPr>
                  <a:t>per ogni </a:t>
                </a:r>
                <a:r>
                  <a:rPr lang="it-IT" dirty="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  <m:r>
                      <a:rPr lang="it-IT" baseline="-2500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</m:oMath>
                </a14:m>
                <a:r>
                  <a:rPr lang="it-IT" u="sng" dirty="0">
                    <a:solidFill>
                      <a:schemeClr val="tx1"/>
                    </a:solidFill>
                  </a:rPr>
                  <a:t>* tale che f(x) è definita</a:t>
                </a:r>
                <a:r>
                  <a:rPr lang="it-IT" dirty="0">
                    <a:solidFill>
                      <a:schemeClr val="tx1"/>
                    </a:solidFill>
                  </a:rPr>
                  <a:t>, T(x)=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la computazione T(x) termina con la parola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(x) scritta sul nastro di output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Osservate che questa definizione nulla ci dice circa le computazioni T(x) tali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(x) non è definita</a:t>
                </a:r>
                <a:endParaRPr lang="it-IT" baseline="-25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in questo caso, T(x) potrebbe non terminare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oppure terminare con un valore scritto sul nastro di output che non corrisponde al valore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(x): infatti, </a:t>
                </a:r>
                <a:r>
                  <a:rPr lang="it-IT" u="sng" dirty="0" err="1">
                    <a:solidFill>
                      <a:schemeClr val="tx1"/>
                    </a:solidFill>
                  </a:rPr>
                  <a:t>f</a:t>
                </a:r>
                <a:r>
                  <a:rPr lang="it-IT" u="sng" dirty="0">
                    <a:solidFill>
                      <a:schemeClr val="tx1"/>
                    </a:solidFill>
                  </a:rPr>
                  <a:t>(x) non esiste</a:t>
                </a:r>
                <a:r>
                  <a:rPr lang="it-IT" dirty="0">
                    <a:solidFill>
                      <a:schemeClr val="tx1"/>
                    </a:solidFill>
                  </a:rPr>
                  <a:t>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Perciò, a pensarci bene, il concetto di calcolabilità di una funzione è molto simile al concetto di accettabilità di un linguaggio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Le cose vanno certamente bene quando scegliamo un x tale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(x) è definita / x appartiene al linguaggio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Può succedere di tutto quando quando scegliamo un x tale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(x) non è definita / x non appartiene al linguaggio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3126" y="1151907"/>
                <a:ext cx="9477020" cy="5003883"/>
              </a:xfrm>
              <a:blipFill rotWithShape="0">
                <a:blip r:embed="rId2"/>
                <a:stretch>
                  <a:fillRect l="-450" t="-731" r="-6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83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780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Facciamo il punto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80868" y="1427545"/>
            <a:ext cx="8915400" cy="499700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Siamo partiti cercando di capire come risolvere automaticamente i problemi</a:t>
            </a:r>
          </a:p>
          <a:p>
            <a:r>
              <a:rPr lang="it-IT" dirty="0">
                <a:solidFill>
                  <a:schemeClr val="tx1"/>
                </a:solidFill>
              </a:rPr>
              <a:t>E abbiamo studiato la soluzione proposta da Alan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che, partendo dalla sua analisi del processo di soluzione, è arrivato a definire il passo elementare di calcolo: una operazione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scelta in un insieme di operazioni di cardinalità costante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che richiede di ricordare una quantità costante di dati</a:t>
            </a:r>
          </a:p>
          <a:p>
            <a:r>
              <a:rPr lang="it-IT" dirty="0">
                <a:solidFill>
                  <a:schemeClr val="tx1"/>
                </a:solidFill>
              </a:rPr>
              <a:t>Da questa idea di operazione elementare,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ha introdotto un modello di calcolo: la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che è un linguaggio per descrivere algoritmi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ogni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è un algoritmo</a:t>
            </a:r>
          </a:p>
          <a:p>
            <a:r>
              <a:rPr lang="it-IT" dirty="0">
                <a:solidFill>
                  <a:schemeClr val="tx1"/>
                </a:solidFill>
              </a:rPr>
              <a:t>Poi,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ha anche progettato la sua macchina Universale – ma questa è un’altra storia (che già conosciamo)</a:t>
            </a:r>
          </a:p>
        </p:txBody>
      </p:sp>
    </p:spTree>
    <p:extLst>
      <p:ext uri="{BB962C8B-B14F-4D97-AF65-F5344CB8AC3E}">
        <p14:creationId xmlns:p14="http://schemas.microsoft.com/office/powerpoint/2010/main" val="83901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792" y="308759"/>
            <a:ext cx="9745688" cy="843148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Funzioni e linguaggi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343126" y="1151907"/>
                <a:ext cx="9140313" cy="5003883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Pensandoci bene, ad ogni linguaggio L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</a:rPr>
                      <m:t>⊆</m:t>
                    </m:r>
                    <m:r>
                      <m:rPr>
                        <m:sty m:val="p"/>
                      </m:rPr>
                      <a:rPr lang="it-IT" sz="2000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* possiamo associare una funzione - quella che si chiama </a:t>
                </a:r>
                <a:r>
                  <a:rPr lang="it-IT" i="1" dirty="0">
                    <a:solidFill>
                      <a:schemeClr val="tx1"/>
                    </a:solidFill>
                  </a:rPr>
                  <a:t>funzione caratteristica </a:t>
                </a:r>
                <a:r>
                  <a:rPr lang="it-IT" dirty="0">
                    <a:solidFill>
                      <a:schemeClr val="tx1"/>
                    </a:solidFill>
                  </a:rPr>
                  <a:t>di un insieme: una funzione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D441C9"/>
                        </a:solidFill>
                        <a:latin typeface="Cambria Math" charset="0"/>
                      </a:rPr>
                      <m:t>𝝌</m:t>
                    </m:r>
                  </m:oMath>
                </a14:m>
                <a:r>
                  <a:rPr lang="it-IT" b="1" baseline="-25000" dirty="0">
                    <a:solidFill>
                      <a:srgbClr val="D441C9"/>
                    </a:solidFill>
                    <a:effectLst/>
                  </a:rPr>
                  <a:t>L</a:t>
                </a:r>
                <a:r>
                  <a:rPr lang="it-IT" b="1" dirty="0">
                    <a:solidFill>
                      <a:srgbClr val="D441C9"/>
                    </a:solidFill>
                    <a:effectLst/>
                  </a:rPr>
                  <a:t> :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𝚺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  <a:effectLst/>
                  </a:rPr>
                  <a:t>*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→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</a:rPr>
                  <a:t> {0,1} </a:t>
                </a:r>
                <a:r>
                  <a:rPr lang="it-IT" dirty="0">
                    <a:solidFill>
                      <a:schemeClr val="tx1"/>
                    </a:solidFill>
                  </a:rPr>
                  <a:t>tale che, per ogni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∈</m:t>
                    </m:r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*,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𝜒</m:t>
                    </m:r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L</a:t>
                </a:r>
                <a:r>
                  <a:rPr lang="it-IT" dirty="0">
                    <a:solidFill>
                      <a:schemeClr val="tx1"/>
                    </a:solidFill>
                  </a:rPr>
                  <a:t>(x)=1 se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𝜒</m:t>
                    </m:r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L</a:t>
                </a:r>
                <a:r>
                  <a:rPr lang="it-IT" dirty="0">
                    <a:solidFill>
                      <a:schemeClr val="tx1"/>
                    </a:solidFill>
                  </a:rPr>
                  <a:t>(x)=0 se x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∉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Osservate che, qualunque sia L,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𝝌</m:t>
                    </m:r>
                  </m:oMath>
                </a14:m>
                <a:r>
                  <a:rPr lang="it-IT" b="1" baseline="-25000" dirty="0">
                    <a:solidFill>
                      <a:srgbClr val="D441C9"/>
                    </a:solidFill>
                  </a:rPr>
                  <a:t>L</a:t>
                </a:r>
                <a:r>
                  <a:rPr lang="it-IT" dirty="0"/>
                  <a:t>  </a:t>
                </a:r>
                <a:r>
                  <a:rPr lang="it-IT" dirty="0">
                    <a:solidFill>
                      <a:schemeClr val="tx1"/>
                    </a:solidFill>
                  </a:rPr>
                  <a:t>è una funzione </a:t>
                </a:r>
                <a:r>
                  <a:rPr lang="it-IT" u="sng" dirty="0">
                    <a:solidFill>
                      <a:schemeClr val="tx1"/>
                    </a:solidFill>
                  </a:rPr>
                  <a:t>totale</a:t>
                </a:r>
              </a:p>
              <a:p>
                <a:endParaRPr lang="it-IT" u="sng" dirty="0">
                  <a:solidFill>
                    <a:schemeClr val="tx1"/>
                  </a:solidFill>
                </a:endParaRPr>
              </a:p>
              <a:p>
                <a:endParaRPr lang="it-IT" u="sng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TEOREMA 3.2: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𝜒</m:t>
                    </m:r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L</a:t>
                </a:r>
                <a:r>
                  <a:rPr lang="it-IT" dirty="0">
                    <a:solidFill>
                      <a:schemeClr val="tx1"/>
                    </a:solidFill>
                  </a:rPr>
                  <a:t> è calcolabile se e solo se L è decidibile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è questo il Teorema 3.2 e la dimostrazione (facile facile facile) ve la </a:t>
                </a:r>
                <a:r>
                  <a:rPr lang="it-IT" u="sng" dirty="0">
                    <a:solidFill>
                      <a:schemeClr val="tx1"/>
                    </a:solidFill>
                  </a:rPr>
                  <a:t>studiate sulle dispense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è argomento di esame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perciò, studiatelo e se avete dubbi fatemi delle domande!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3126" y="1151907"/>
                <a:ext cx="9140313" cy="5003883"/>
              </a:xfrm>
              <a:blipFill rotWithShape="0">
                <a:blip r:embed="rId2"/>
                <a:stretch>
                  <a:fillRect l="-467" t="-3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71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792" y="308759"/>
            <a:ext cx="9745688" cy="843148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Funzioni e linguaggi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208792" y="1033154"/>
                <a:ext cx="9140313" cy="56882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Ri-pensandoci bene, anche ad ogni funzione f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  <m:r>
                      <a:rPr lang="it-IT" baseline="-2500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* possiamo associare un linguaggio </a:t>
                </a:r>
                <a:r>
                  <a:rPr lang="it-IT" dirty="0" err="1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⊆</m:t>
                    </m:r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  <m:r>
                      <a:rPr lang="it-IT" baseline="-2500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×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2</m:t>
                    </m:r>
                    <m:r>
                      <a:rPr lang="it-IT" i="1" baseline="-25000" dirty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*</a:t>
                </a:r>
                <a:r>
                  <a:rPr lang="it-IT" sz="2400" i="1" dirty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effectLst/>
                  </a:rPr>
                  <a:t>: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L</a:t>
                </a:r>
                <a:r>
                  <a:rPr lang="it-IT" sz="2000" b="1" baseline="-25000" dirty="0" err="1">
                    <a:solidFill>
                      <a:srgbClr val="D441C9"/>
                    </a:solidFill>
                  </a:rPr>
                  <a:t>f</a:t>
                </a:r>
                <a:r>
                  <a:rPr lang="it-IT" b="1" baseline="-25000" dirty="0">
                    <a:solidFill>
                      <a:srgbClr val="D441C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D441C9"/>
                        </a:solidFill>
                        <a:latin typeface="Cambria Math" charset="0"/>
                      </a:rPr>
                      <m:t>={ (</m:t>
                    </m:r>
                    <m:r>
                      <a:rPr lang="it-IT" b="1" i="1" smtClean="0">
                        <a:solidFill>
                          <a:srgbClr val="D441C9"/>
                        </a:solidFill>
                        <a:latin typeface="Cambria Math" charset="0"/>
                      </a:rPr>
                      <m:t>𝒙</m:t>
                    </m:r>
                    <m:r>
                      <a:rPr lang="it-IT" b="1" i="1" smtClean="0">
                        <a:solidFill>
                          <a:srgbClr val="D441C9"/>
                        </a:solidFill>
                        <a:latin typeface="Cambria Math" charset="0"/>
                      </a:rPr>
                      <m:t>,</m:t>
                    </m:r>
                    <m:r>
                      <a:rPr lang="it-IT" b="1" i="1" smtClean="0">
                        <a:solidFill>
                          <a:srgbClr val="D441C9"/>
                        </a:solidFill>
                        <a:latin typeface="Cambria Math" charset="0"/>
                      </a:rPr>
                      <m:t>𝒚</m:t>
                    </m:r>
                    <m:r>
                      <a:rPr lang="it-IT" b="1" i="1" smtClean="0">
                        <a:solidFill>
                          <a:srgbClr val="D441C9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b="1" i="1" dirty="0">
                    <a:solidFill>
                      <a:srgbClr val="D441C9"/>
                    </a:solidFill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𝚺</m:t>
                    </m:r>
                    <m:r>
                      <a:rPr lang="it-IT" b="1" i="1" baseline="-25000" smtClean="0">
                        <a:solidFill>
                          <a:srgbClr val="D441C9"/>
                        </a:solidFill>
                        <a:latin typeface="Cambria Math" charset="0"/>
                      </a:rPr>
                      <m:t>𝟏</m:t>
                    </m:r>
                  </m:oMath>
                </a14:m>
                <a:r>
                  <a:rPr lang="it-IT" b="1" i="1" dirty="0">
                    <a:solidFill>
                      <a:srgbClr val="D441C9"/>
                    </a:solidFill>
                    <a:latin typeface="Cambria Math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D441C9"/>
                        </a:solidFill>
                        <a:latin typeface="Cambria Math" charset="0"/>
                      </a:rPr>
                      <m:t> </m:t>
                    </m:r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× </m:t>
                    </m:r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𝚺</m:t>
                    </m:r>
                    <m:r>
                      <m:rPr>
                        <m:nor/>
                      </m:rPr>
                      <a:rPr lang="it-IT" b="1" baseline="-25000" dirty="0">
                        <a:solidFill>
                          <a:srgbClr val="D441C9"/>
                        </a:solidFill>
                      </a:rPr>
                      <m:t>2</m:t>
                    </m:r>
                  </m:oMath>
                </a14:m>
                <a:r>
                  <a:rPr lang="it-IT" b="1" i="1" dirty="0">
                    <a:solidFill>
                      <a:srgbClr val="D441C9"/>
                    </a:solidFill>
                    <a:latin typeface="Cambria Math" charset="0"/>
                  </a:rPr>
                  <a:t>*   </a:t>
                </a:r>
                <a:r>
                  <a:rPr lang="it-IT" b="1" dirty="0">
                    <a:solidFill>
                      <a:srgbClr val="D441C9"/>
                    </a:solidFill>
                  </a:rPr>
                  <a:t>tali che y =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f</a:t>
                </a:r>
                <a:r>
                  <a:rPr lang="it-IT" b="1" dirty="0">
                    <a:solidFill>
                      <a:srgbClr val="D441C9"/>
                    </a:solidFill>
                  </a:rPr>
                  <a:t>(x) }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Osservate bene: il linguaggio è costituito da </a:t>
                </a:r>
                <a:r>
                  <a:rPr lang="it-IT" u="sng" dirty="0">
                    <a:solidFill>
                      <a:schemeClr val="tx1"/>
                    </a:solidFill>
                  </a:rPr>
                  <a:t>coppie di parole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 ben guardare, </a:t>
                </a:r>
                <a:r>
                  <a:rPr lang="it-IT" dirty="0" err="1">
                    <a:solidFill>
                      <a:schemeClr val="tx1"/>
                    </a:solidFill>
                  </a:rPr>
                  <a:t>L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è, in qualche modo, il grafico della funzione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</a:t>
                </a:r>
                <a:endParaRPr lang="it-IT" u="sng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TEOREMA 3.3:</a:t>
                </a:r>
                <a:r>
                  <a:rPr lang="it-IT" dirty="0">
                    <a:solidFill>
                      <a:schemeClr val="tx1"/>
                    </a:solidFill>
                  </a:rPr>
                  <a:t> Se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 calcolabile </a:t>
                </a:r>
                <a:r>
                  <a:rPr lang="it-IT" u="sng" dirty="0">
                    <a:solidFill>
                      <a:schemeClr val="tx1"/>
                    </a:solidFill>
                  </a:rPr>
                  <a:t>e totale </a:t>
                </a:r>
                <a:r>
                  <a:rPr lang="it-IT" dirty="0">
                    <a:solidFill>
                      <a:schemeClr val="tx1"/>
                    </a:solidFill>
                  </a:rPr>
                  <a:t>allora </a:t>
                </a:r>
                <a:r>
                  <a:rPr lang="it-IT" dirty="0" err="1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 decidibile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Idea della dimostrazione: sia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 il trasduttore che calcola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Costruiamo il riconoscitore T per decidere </a:t>
                </a:r>
                <a:r>
                  <a:rPr lang="it-IT" dirty="0" err="1">
                    <a:solidFill>
                      <a:schemeClr val="tx1"/>
                    </a:solidFill>
                  </a:rPr>
                  <a:t>L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: T ha tre nastri – sul primo nastro è scritto l’input x, sul secondo nastro è scritto l’input y, il terzo nastro è un nastro di lavoro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T opera in due fasi: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FASE 1: T simula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16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(x) scrivendo il risultato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(x) =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z</a:t>
                </a:r>
                <a:r>
                  <a:rPr lang="it-IT" sz="1600" dirty="0">
                    <a:solidFill>
                      <a:schemeClr val="tx1"/>
                    </a:solidFill>
                  </a:rPr>
                  <a:t> sul terzo nastro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FASE 2: T confronta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z</a:t>
                </a:r>
                <a:r>
                  <a:rPr lang="it-IT" sz="1600" dirty="0">
                    <a:solidFill>
                      <a:schemeClr val="tx1"/>
                    </a:solidFill>
                  </a:rPr>
                  <a:t> con y, accettando se sono uguali rigettando se sono diverse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La dimostrazione che T effettivamente decide </a:t>
                </a:r>
                <a:r>
                  <a:rPr lang="it-IT" dirty="0" err="1">
                    <a:solidFill>
                      <a:schemeClr val="tx1"/>
                    </a:solidFill>
                  </a:rPr>
                  <a:t>L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 sulla dispensa: studiatela!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Domandina: possiamo dire qualcosa su </a:t>
                </a:r>
                <a:r>
                  <a:rPr lang="it-IT" dirty="0" err="1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se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 calcolabile ma non totale? Provate a giocarci un po’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8792" y="1033154"/>
                <a:ext cx="9140313" cy="5688280"/>
              </a:xfrm>
              <a:blipFill rotWithShape="0">
                <a:blip r:embed="rId2"/>
                <a:stretch>
                  <a:fillRect l="-467" t="-1071" r="-1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826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792" y="308759"/>
            <a:ext cx="9745688" cy="843148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Funzioni e linguaggi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43126" y="1151907"/>
            <a:ext cx="9140313" cy="5003883"/>
          </a:xfrm>
        </p:spPr>
        <p:txBody>
          <a:bodyPr>
            <a:normAutofit/>
          </a:bodyPr>
          <a:lstStyle/>
          <a:p>
            <a:endParaRPr lang="it-IT" u="sng" dirty="0"/>
          </a:p>
          <a:p>
            <a:r>
              <a:rPr lang="it-IT" b="1" dirty="0">
                <a:solidFill>
                  <a:schemeClr val="tx1"/>
                </a:solidFill>
              </a:rPr>
              <a:t>TEOREMA 3.4:</a:t>
            </a:r>
            <a:r>
              <a:rPr lang="it-IT" dirty="0">
                <a:solidFill>
                  <a:schemeClr val="tx1"/>
                </a:solidFill>
              </a:rPr>
              <a:t> Se </a:t>
            </a:r>
            <a:r>
              <a:rPr lang="it-IT" dirty="0" err="1">
                <a:solidFill>
                  <a:schemeClr val="tx1"/>
                </a:solidFill>
              </a:rPr>
              <a:t>L</a:t>
            </a:r>
            <a:r>
              <a:rPr lang="it-IT" sz="2000" baseline="-25000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 è decidibile allora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 è calcolabile </a:t>
            </a:r>
          </a:p>
          <a:p>
            <a:r>
              <a:rPr lang="it-IT" dirty="0">
                <a:solidFill>
                  <a:schemeClr val="tx1"/>
                </a:solidFill>
              </a:rPr>
              <a:t>e qui qualche commento è d’uopo</a:t>
            </a:r>
          </a:p>
          <a:p>
            <a:r>
              <a:rPr lang="it-IT" dirty="0">
                <a:solidFill>
                  <a:schemeClr val="tx1"/>
                </a:solidFill>
              </a:rPr>
              <a:t>Sappiamo che </a:t>
            </a:r>
            <a:r>
              <a:rPr lang="it-IT" dirty="0" err="1">
                <a:solidFill>
                  <a:schemeClr val="tx1"/>
                </a:solidFill>
              </a:rPr>
              <a:t>L</a:t>
            </a:r>
            <a:r>
              <a:rPr lang="it-IT" sz="2000" baseline="-25000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 è decidibile (la nostra ipotesi); allora esiste un riconoscitore T</a:t>
            </a:r>
            <a:r>
              <a:rPr lang="it-IT" sz="2000" baseline="-25000" dirty="0">
                <a:solidFill>
                  <a:schemeClr val="tx1"/>
                </a:solidFill>
              </a:rPr>
              <a:t>L</a:t>
            </a:r>
            <a:r>
              <a:rPr lang="it-IT" dirty="0">
                <a:solidFill>
                  <a:schemeClr val="tx1"/>
                </a:solidFill>
              </a:rPr>
              <a:t> che, se gli scrivo sul nastro le </a:t>
            </a:r>
            <a:r>
              <a:rPr lang="it-IT" b="1" dirty="0">
                <a:solidFill>
                  <a:srgbClr val="3636E8"/>
                </a:solidFill>
              </a:rPr>
              <a:t>due parole x e y </a:t>
            </a:r>
            <a:r>
              <a:rPr lang="it-IT" dirty="0">
                <a:solidFill>
                  <a:schemeClr val="tx1"/>
                </a:solidFill>
              </a:rPr>
              <a:t>quello, dopo un po’, mi risponde “(</a:t>
            </a:r>
            <a:r>
              <a:rPr lang="it-IT" dirty="0" err="1">
                <a:solidFill>
                  <a:schemeClr val="tx1"/>
                </a:solidFill>
              </a:rPr>
              <a:t>x,y</a:t>
            </a:r>
            <a:r>
              <a:rPr lang="it-IT" dirty="0">
                <a:solidFill>
                  <a:schemeClr val="tx1"/>
                </a:solidFill>
              </a:rPr>
              <a:t>) è in </a:t>
            </a:r>
            <a:r>
              <a:rPr lang="it-IT" dirty="0" err="1">
                <a:solidFill>
                  <a:schemeClr val="tx1"/>
                </a:solidFill>
              </a:rPr>
              <a:t>L</a:t>
            </a:r>
            <a:r>
              <a:rPr lang="it-IT" sz="2000" baseline="-25000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“ (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sz="2000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) oppure “(</a:t>
            </a:r>
            <a:r>
              <a:rPr lang="it-IT" dirty="0" err="1">
                <a:solidFill>
                  <a:schemeClr val="tx1"/>
                </a:solidFill>
              </a:rPr>
              <a:t>x,y</a:t>
            </a:r>
            <a:r>
              <a:rPr lang="it-IT" dirty="0">
                <a:solidFill>
                  <a:schemeClr val="tx1"/>
                </a:solidFill>
              </a:rPr>
              <a:t>) non è in </a:t>
            </a:r>
            <a:r>
              <a:rPr lang="it-IT" dirty="0" err="1">
                <a:solidFill>
                  <a:schemeClr val="tx1"/>
                </a:solidFill>
              </a:rPr>
              <a:t>L</a:t>
            </a:r>
            <a:r>
              <a:rPr lang="it-IT" sz="2000" baseline="-25000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“(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sz="2000" baseline="-25000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  <a:p>
            <a:r>
              <a:rPr lang="it-IT" dirty="0">
                <a:solidFill>
                  <a:schemeClr val="tx1"/>
                </a:solidFill>
              </a:rPr>
              <a:t>Dobbiamo sfruttare T</a:t>
            </a:r>
            <a:r>
              <a:rPr lang="it-IT" sz="2000" baseline="-25000" dirty="0">
                <a:solidFill>
                  <a:schemeClr val="tx1"/>
                </a:solidFill>
              </a:rPr>
              <a:t>L</a:t>
            </a:r>
            <a:r>
              <a:rPr lang="it-IT" dirty="0">
                <a:solidFill>
                  <a:schemeClr val="tx1"/>
                </a:solidFill>
              </a:rPr>
              <a:t>  per costruire un trasduttore </a:t>
            </a:r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sz="2000" baseline="-25000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 che calcoli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ossia, ogni volta che scrivo x (</a:t>
            </a:r>
            <a:r>
              <a:rPr lang="it-IT" b="1" dirty="0">
                <a:solidFill>
                  <a:srgbClr val="3636E8"/>
                </a:solidFill>
              </a:rPr>
              <a:t>x soltanto, x nudo e crudo</a:t>
            </a:r>
            <a:r>
              <a:rPr lang="it-IT" dirty="0">
                <a:solidFill>
                  <a:schemeClr val="tx1"/>
                </a:solidFill>
              </a:rPr>
              <a:t>) sul nastro di </a:t>
            </a:r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sz="1800" baseline="-25000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 quello, dopo un po’ termina con la parola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(x) scritta sul nastro di output</a:t>
            </a:r>
          </a:p>
          <a:p>
            <a:r>
              <a:rPr lang="it-IT" dirty="0">
                <a:solidFill>
                  <a:schemeClr val="tx1"/>
                </a:solidFill>
              </a:rPr>
              <a:t>Problema: se a </a:t>
            </a:r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sz="2000" baseline="-25000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 posso comunicare soltanto x, come faccio ad utilizzare T</a:t>
            </a:r>
            <a:r>
              <a:rPr lang="it-IT" sz="2000" baseline="-25000" dirty="0">
                <a:solidFill>
                  <a:schemeClr val="tx1"/>
                </a:solidFill>
              </a:rPr>
              <a:t>L</a:t>
            </a:r>
            <a:r>
              <a:rPr lang="it-IT" dirty="0">
                <a:solidFill>
                  <a:schemeClr val="tx1"/>
                </a:solidFill>
              </a:rPr>
              <a:t> che ha bisogno di due input, x e y, per lavorare? </a:t>
            </a:r>
            <a:r>
              <a:rPr lang="it-IT" b="1" dirty="0">
                <a:solidFill>
                  <a:srgbClr val="3636E8"/>
                </a:solidFill>
              </a:rPr>
              <a:t>Chi me lo dà y???</a:t>
            </a:r>
          </a:p>
          <a:p>
            <a:r>
              <a:rPr lang="it-IT" dirty="0">
                <a:solidFill>
                  <a:schemeClr val="tx1"/>
                </a:solidFill>
              </a:rPr>
              <a:t>Risposta: nessuno, me lo dà. Me lo devo costruire da me</a:t>
            </a:r>
            <a:r>
              <a:rPr lang="is-IS" dirty="0">
                <a:solidFill>
                  <a:schemeClr val="tx1"/>
                </a:solidFill>
              </a:rPr>
              <a:t>…</a:t>
            </a:r>
          </a:p>
          <a:p>
            <a:pPr lvl="1"/>
            <a:r>
              <a:rPr lang="is-IS" dirty="0">
                <a:solidFill>
                  <a:schemeClr val="tx1"/>
                </a:solidFill>
              </a:rPr>
              <a:t>o meglio, devo</a:t>
            </a:r>
            <a:r>
              <a:rPr lang="is-IS" dirty="0"/>
              <a:t> </a:t>
            </a:r>
            <a:r>
              <a:rPr lang="is-IS" b="1" i="1" dirty="0">
                <a:solidFill>
                  <a:srgbClr val="D441C9"/>
                </a:solidFill>
              </a:rPr>
              <a:t>enumerare</a:t>
            </a:r>
            <a:r>
              <a:rPr lang="is-IS" dirty="0"/>
              <a:t> </a:t>
            </a:r>
            <a:r>
              <a:rPr lang="is-IS" dirty="0">
                <a:solidFill>
                  <a:schemeClr val="tx1"/>
                </a:solidFill>
              </a:rPr>
              <a:t>tutti gli y possibili e provarli uno per uno!</a:t>
            </a:r>
          </a:p>
          <a:p>
            <a:r>
              <a:rPr lang="is-IS" dirty="0">
                <a:solidFill>
                  <a:schemeClr val="tx1"/>
                </a:solidFill>
              </a:rPr>
              <a:t>E allora...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86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792" y="308759"/>
            <a:ext cx="9745688" cy="843148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Funzioni e linguaggi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343126" y="1151907"/>
                <a:ext cx="9477020" cy="55101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Costruiamo una macchina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2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, con 4 nastri ed un nastro di output, che opera come segue </a:t>
                </a:r>
              </a:p>
              <a:p>
                <a:pPr lvl="1"/>
                <a:r>
                  <a:rPr lang="it-IT" sz="1700" dirty="0">
                    <a:solidFill>
                      <a:schemeClr val="tx1"/>
                    </a:solidFill>
                  </a:rPr>
                  <a:t>inizialmente, l’input x è scritto sul primo nastro, e </a:t>
                </a:r>
                <a:r>
                  <a:rPr lang="it-IT" sz="1700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2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700" dirty="0">
                    <a:solidFill>
                      <a:schemeClr val="tx1"/>
                    </a:solidFill>
                  </a:rPr>
                  <a:t> scrive 0 sul secondo nastro</a:t>
                </a:r>
              </a:p>
              <a:p>
                <a:pPr lvl="1"/>
                <a:r>
                  <a:rPr lang="it-IT" sz="1700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2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2200" dirty="0">
                    <a:solidFill>
                      <a:schemeClr val="tx1"/>
                    </a:solidFill>
                  </a:rPr>
                  <a:t> </a:t>
                </a:r>
                <a:r>
                  <a:rPr lang="it-IT" sz="1700" dirty="0">
                    <a:solidFill>
                      <a:schemeClr val="tx1"/>
                    </a:solidFill>
                  </a:rPr>
                  <a:t>scrive sul terzo nastro tutte le parole di lunghezza 0: ossia, la parola vuota - ◻</a:t>
                </a:r>
              </a:p>
              <a:p>
                <a:pPr lvl="1"/>
                <a:r>
                  <a:rPr lang="it-IT" sz="1700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2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700" dirty="0">
                    <a:solidFill>
                      <a:schemeClr val="tx1"/>
                    </a:solidFill>
                  </a:rPr>
                  <a:t> simula la computazione T</a:t>
                </a:r>
                <a:r>
                  <a:rPr lang="it-IT" sz="2200" baseline="-25000" dirty="0">
                    <a:solidFill>
                      <a:schemeClr val="tx1"/>
                    </a:solidFill>
                  </a:rPr>
                  <a:t>L</a:t>
                </a:r>
                <a:r>
                  <a:rPr lang="it-IT" sz="1700" dirty="0">
                    <a:solidFill>
                      <a:schemeClr val="tx1"/>
                    </a:solidFill>
                  </a:rPr>
                  <a:t>(x, ◻): se T</a:t>
                </a:r>
                <a:r>
                  <a:rPr lang="it-IT" sz="2200" baseline="-25000" dirty="0">
                    <a:solidFill>
                      <a:schemeClr val="tx1"/>
                    </a:solidFill>
                  </a:rPr>
                  <a:t>L </a:t>
                </a:r>
                <a:r>
                  <a:rPr lang="it-IT" sz="1700" dirty="0">
                    <a:solidFill>
                      <a:schemeClr val="tx1"/>
                    </a:solidFill>
                  </a:rPr>
                  <a:t>accetta, allora </a:t>
                </a:r>
                <a:r>
                  <a:rPr lang="it-IT" sz="1700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2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2200" dirty="0">
                    <a:solidFill>
                      <a:schemeClr val="tx1"/>
                    </a:solidFill>
                  </a:rPr>
                  <a:t> </a:t>
                </a:r>
                <a:r>
                  <a:rPr lang="it-IT" sz="1700" dirty="0">
                    <a:solidFill>
                      <a:schemeClr val="tx1"/>
                    </a:solidFill>
                  </a:rPr>
                  <a:t> scrive ◻ sul nastro di output, altrimenti (e, in questo caso T</a:t>
                </a:r>
                <a:r>
                  <a:rPr lang="it-IT" sz="2200" baseline="-25000" dirty="0">
                    <a:solidFill>
                      <a:schemeClr val="tx1"/>
                    </a:solidFill>
                  </a:rPr>
                  <a:t>L </a:t>
                </a:r>
                <a:r>
                  <a:rPr lang="it-IT" sz="1700" dirty="0">
                    <a:solidFill>
                      <a:schemeClr val="tx1"/>
                    </a:solidFill>
                  </a:rPr>
                  <a:t> rigetta) passa al successivo passo 1)</a:t>
                </a:r>
              </a:p>
              <a:p>
                <a:pPr lvl="1"/>
                <a:r>
                  <a:rPr lang="it-IT" sz="1700" b="1" dirty="0">
                    <a:solidFill>
                      <a:schemeClr val="tx1"/>
                    </a:solidFill>
                  </a:rPr>
                  <a:t>PASSO 1)</a:t>
                </a:r>
                <a:r>
                  <a:rPr lang="it-IT" sz="1700" dirty="0">
                    <a:solidFill>
                      <a:schemeClr val="tx1"/>
                    </a:solidFill>
                  </a:rPr>
                  <a:t> </a:t>
                </a:r>
                <a:r>
                  <a:rPr lang="it-IT" sz="1700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2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2200" dirty="0">
                    <a:solidFill>
                      <a:schemeClr val="tx1"/>
                    </a:solidFill>
                  </a:rPr>
                  <a:t> </a:t>
                </a:r>
                <a:r>
                  <a:rPr lang="it-IT" sz="17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sz="1700" dirty="0">
                    <a:solidFill>
                      <a:schemeClr val="tx1"/>
                    </a:solidFill>
                  </a:rPr>
                  <a:t>incrementa di 1 il valore scritto sul secondo nastro</a:t>
                </a:r>
              </a:p>
              <a:p>
                <a:pPr lvl="1"/>
                <a:r>
                  <a:rPr lang="it-IT" sz="1700" b="1" dirty="0">
                    <a:solidFill>
                      <a:schemeClr val="tx1"/>
                    </a:solidFill>
                  </a:rPr>
                  <a:t>PASSO 2)</a:t>
                </a:r>
                <a:r>
                  <a:rPr lang="it-IT" sz="1700" dirty="0">
                    <a:solidFill>
                      <a:schemeClr val="tx1"/>
                    </a:solidFill>
                  </a:rPr>
                  <a:t> </a:t>
                </a:r>
                <a:r>
                  <a:rPr lang="it-IT" sz="1700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2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700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it-IT" sz="1700" dirty="0">
                    <a:solidFill>
                      <a:schemeClr val="tx1"/>
                    </a:solidFill>
                  </a:rPr>
                  <a:t>scrive sul terzo nastro tutte le parole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90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Σ</m:t>
                        </m:r>
                      </m:e>
                      <m:sub>
                        <m:r>
                          <a:rPr lang="it-IT" sz="19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it-IT" sz="19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it-IT" sz="1700" dirty="0">
                    <a:solidFill>
                      <a:schemeClr val="tx1"/>
                    </a:solidFill>
                  </a:rPr>
                  <a:t> la cui lunghezza è il valore scritto sul secondo nastro: ad esempio, se sul secondo nastro è scritto 2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700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sz="17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sz="1700" dirty="0">
                    <a:solidFill>
                      <a:schemeClr val="tx1"/>
                    </a:solidFill>
                  </a:rPr>
                  <a:t> = {</a:t>
                </a:r>
                <a:r>
                  <a:rPr lang="it-IT" sz="1700" dirty="0" err="1">
                    <a:solidFill>
                      <a:schemeClr val="tx1"/>
                    </a:solidFill>
                  </a:rPr>
                  <a:t>a,b</a:t>
                </a:r>
                <a:r>
                  <a:rPr lang="it-IT" sz="1700" dirty="0">
                    <a:solidFill>
                      <a:schemeClr val="tx1"/>
                    </a:solidFill>
                  </a:rPr>
                  <a:t>}, allora </a:t>
                </a:r>
                <a:r>
                  <a:rPr lang="it-IT" sz="1700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2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7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sz="1700" dirty="0">
                    <a:solidFill>
                      <a:schemeClr val="tx1"/>
                    </a:solidFill>
                  </a:rPr>
                  <a:t> scrive sul terzo nastro le parole aa, ab, </a:t>
                </a:r>
                <a:r>
                  <a:rPr lang="it-IT" sz="1700" dirty="0" err="1">
                    <a:solidFill>
                      <a:schemeClr val="tx1"/>
                    </a:solidFill>
                  </a:rPr>
                  <a:t>ba</a:t>
                </a:r>
                <a:r>
                  <a:rPr lang="it-IT" sz="1700" dirty="0">
                    <a:solidFill>
                      <a:schemeClr val="tx1"/>
                    </a:solidFill>
                  </a:rPr>
                  <a:t>, </a:t>
                </a:r>
                <a:r>
                  <a:rPr lang="it-IT" sz="1700" dirty="0" err="1">
                    <a:solidFill>
                      <a:schemeClr val="tx1"/>
                    </a:solidFill>
                  </a:rPr>
                  <a:t>bb</a:t>
                </a:r>
                <a:endParaRPr lang="it-IT" sz="17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sz="1700" b="1" dirty="0">
                    <a:solidFill>
                      <a:schemeClr val="tx1"/>
                    </a:solidFill>
                  </a:rPr>
                  <a:t>PASSO 3) </a:t>
                </a:r>
                <a:r>
                  <a:rPr lang="it-IT" sz="1700" dirty="0">
                    <a:solidFill>
                      <a:schemeClr val="tx1"/>
                    </a:solidFill>
                  </a:rPr>
                  <a:t>per ogni parola y scritta sul terzo nastro, </a:t>
                </a:r>
                <a:r>
                  <a:rPr lang="it-IT" sz="1700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2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700" dirty="0">
                    <a:solidFill>
                      <a:schemeClr val="tx1"/>
                    </a:solidFill>
                  </a:rPr>
                  <a:t>  simula la computazione </a:t>
                </a:r>
                <a:r>
                  <a:rPr lang="it-IT" sz="1400" dirty="0">
                    <a:solidFill>
                      <a:schemeClr val="tx1"/>
                    </a:solidFill>
                  </a:rPr>
                  <a:t>T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L </a:t>
                </a:r>
                <a:r>
                  <a:rPr lang="it-IT" sz="1700" dirty="0">
                    <a:solidFill>
                      <a:schemeClr val="tx1"/>
                    </a:solidFill>
                  </a:rPr>
                  <a:t>(x, y): se T</a:t>
                </a:r>
                <a:r>
                  <a:rPr lang="it-IT" sz="2200" baseline="-25000" dirty="0">
                    <a:solidFill>
                      <a:schemeClr val="tx1"/>
                    </a:solidFill>
                  </a:rPr>
                  <a:t>L</a:t>
                </a:r>
                <a:r>
                  <a:rPr lang="it-IT" sz="1700" dirty="0">
                    <a:solidFill>
                      <a:schemeClr val="tx1"/>
                    </a:solidFill>
                  </a:rPr>
                  <a:t> accetta, allora </a:t>
                </a:r>
                <a:r>
                  <a:rPr lang="it-IT" sz="1700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2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2200" dirty="0">
                    <a:solidFill>
                      <a:schemeClr val="tx1"/>
                    </a:solidFill>
                  </a:rPr>
                  <a:t> </a:t>
                </a:r>
                <a:r>
                  <a:rPr lang="it-IT" sz="1700" dirty="0">
                    <a:solidFill>
                      <a:schemeClr val="tx1"/>
                    </a:solidFill>
                  </a:rPr>
                  <a:t> scrive sul y nastro di output e termina, altrimenti (</a:t>
                </a:r>
                <a:r>
                  <a:rPr lang="it-IT" sz="1700" dirty="0">
                    <a:solidFill>
                      <a:srgbClr val="D441C9"/>
                    </a:solidFill>
                  </a:rPr>
                  <a:t>e, in questo caso T</a:t>
                </a:r>
                <a:r>
                  <a:rPr lang="it-IT" sz="2200" baseline="-25000" dirty="0">
                    <a:solidFill>
                      <a:srgbClr val="D441C9"/>
                    </a:solidFill>
                  </a:rPr>
                  <a:t>L</a:t>
                </a:r>
                <a:r>
                  <a:rPr lang="it-IT" sz="1700" dirty="0">
                    <a:solidFill>
                      <a:srgbClr val="D441C9"/>
                    </a:solidFill>
                  </a:rPr>
                  <a:t> rigetta</a:t>
                </a:r>
                <a:r>
                  <a:rPr lang="it-IT" sz="1700" dirty="0">
                    <a:solidFill>
                      <a:schemeClr val="tx1"/>
                    </a:solidFill>
                  </a:rPr>
                  <a:t>) </a:t>
                </a:r>
              </a:p>
              <a:p>
                <a:pPr lvl="2"/>
                <a:r>
                  <a:rPr lang="it-IT" sz="1700" dirty="0">
                    <a:solidFill>
                      <a:schemeClr val="tx1"/>
                    </a:solidFill>
                  </a:rPr>
                  <a:t>se non ha ancora esaminato tutte le parole scritte sul terzo nastro, passa alla parola successiva </a:t>
                </a:r>
              </a:p>
              <a:p>
                <a:pPr lvl="2"/>
                <a:r>
                  <a:rPr lang="it-IT" sz="1700" dirty="0">
                    <a:solidFill>
                      <a:schemeClr val="tx1"/>
                    </a:solidFill>
                  </a:rPr>
                  <a:t>altrimenti, se ha esaminato tutte le parole scritte sul secondo nastro e nessuna ha indotto </a:t>
                </a:r>
                <a:r>
                  <a:rPr lang="it-IT" sz="1800" dirty="0">
                    <a:solidFill>
                      <a:schemeClr val="tx1"/>
                    </a:solidFill>
                  </a:rPr>
                  <a:t>T</a:t>
                </a:r>
                <a:r>
                  <a:rPr lang="it-IT" sz="2400" baseline="-25000" dirty="0">
                    <a:solidFill>
                      <a:schemeClr val="tx1"/>
                    </a:solidFill>
                  </a:rPr>
                  <a:t>L</a:t>
                </a:r>
                <a:r>
                  <a:rPr lang="it-IT" sz="1700" dirty="0">
                    <a:solidFill>
                      <a:schemeClr val="tx1"/>
                    </a:solidFill>
                  </a:rPr>
                  <a:t> ad accettare, torna al PASSO 1)</a:t>
                </a:r>
                <a:r>
                  <a:rPr lang="it-IT" dirty="0">
                    <a:solidFill>
                      <a:schemeClr val="tx1"/>
                    </a:solidFill>
                  </a:rPr>
                  <a:t>  </a:t>
                </a:r>
                <a:endParaRPr lang="it-IT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3126" y="1151907"/>
                <a:ext cx="9477020" cy="5510150"/>
              </a:xfrm>
              <a:blipFill rotWithShape="0">
                <a:blip r:embed="rId2"/>
                <a:stretch>
                  <a:fillRect l="-322" t="-774" r="-6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032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792" y="308759"/>
            <a:ext cx="9745688" cy="843148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Funzioni e linguaggi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343126" y="1151907"/>
                <a:ext cx="9377819" cy="5510150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Osserviamo che i passi 1), 2) e 3) terminano sempre.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Perciò, se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 definita in x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, allora,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detto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il numero di caratteri di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),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quando sul secondo nastro verrà scritto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, sul terzo nastro verranno scritte tutte le parole di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caratteri e fra esse anche la parola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) (chiamiamola y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allora, poiché tutte le computazioni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L </a:t>
                </a:r>
                <a:r>
                  <a:rPr lang="it-IT" dirty="0">
                    <a:solidFill>
                      <a:schemeClr val="tx1"/>
                    </a:solidFill>
                  </a:rPr>
                  <a:t>(x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, y) terminano, prima o poi verrà anche eseguita la computazione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L </a:t>
                </a:r>
                <a:r>
                  <a:rPr lang="it-IT" dirty="0">
                    <a:solidFill>
                      <a:schemeClr val="tx1"/>
                    </a:solidFill>
                  </a:rPr>
                  <a:t>(x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, y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) che terminerà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: così, y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verrà scritto sul nastro di output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 e la computazione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(x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)  terminerà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Questo dimostra che “se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 definita in x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, allora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(x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) calcola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)”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Quindi,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 calcolabile.</a:t>
                </a:r>
              </a:p>
              <a:p>
                <a:r>
                  <a:rPr lang="it-IT" dirty="0">
                    <a:solidFill>
                      <a:srgbClr val="3636E8"/>
                    </a:solidFill>
                  </a:rPr>
                  <a:t>Ma, se </a:t>
                </a:r>
                <a:r>
                  <a:rPr lang="it-IT" dirty="0" err="1">
                    <a:solidFill>
                      <a:srgbClr val="3636E8"/>
                    </a:solidFill>
                  </a:rPr>
                  <a:t>f</a:t>
                </a:r>
                <a:r>
                  <a:rPr lang="it-IT" dirty="0">
                    <a:solidFill>
                      <a:srgbClr val="3636E8"/>
                    </a:solidFill>
                  </a:rPr>
                  <a:t> non è definita in x</a:t>
                </a:r>
                <a:r>
                  <a:rPr lang="it-IT" sz="2000" baseline="-25000" dirty="0">
                    <a:solidFill>
                      <a:srgbClr val="3636E8"/>
                    </a:solidFill>
                  </a:rPr>
                  <a:t>0</a:t>
                </a:r>
                <a:r>
                  <a:rPr lang="it-IT" dirty="0">
                    <a:solidFill>
                      <a:srgbClr val="3636E8"/>
                    </a:solidFill>
                  </a:rPr>
                  <a:t>, allora non verrà mai trovata una parola y</a:t>
                </a:r>
                <a:r>
                  <a:rPr lang="it-IT" sz="2000" baseline="-25000" dirty="0">
                    <a:solidFill>
                      <a:srgbClr val="3636E8"/>
                    </a:solidFill>
                  </a:rPr>
                  <a:t>0</a:t>
                </a:r>
                <a:r>
                  <a:rPr lang="it-IT" dirty="0">
                    <a:solidFill>
                      <a:srgbClr val="3636E8"/>
                    </a:solidFill>
                  </a:rPr>
                  <a:t> tale che T</a:t>
                </a:r>
                <a:r>
                  <a:rPr lang="it-IT" baseline="-25000" dirty="0">
                    <a:solidFill>
                      <a:srgbClr val="3636E8"/>
                    </a:solidFill>
                  </a:rPr>
                  <a:t>L </a:t>
                </a:r>
                <a:r>
                  <a:rPr lang="it-IT" dirty="0">
                    <a:solidFill>
                      <a:srgbClr val="3636E8"/>
                    </a:solidFill>
                  </a:rPr>
                  <a:t>(x</a:t>
                </a:r>
                <a:r>
                  <a:rPr lang="it-IT" sz="2000" baseline="-25000" dirty="0">
                    <a:solidFill>
                      <a:srgbClr val="3636E8"/>
                    </a:solidFill>
                  </a:rPr>
                  <a:t>0</a:t>
                </a:r>
                <a:r>
                  <a:rPr lang="it-IT" dirty="0">
                    <a:solidFill>
                      <a:srgbClr val="3636E8"/>
                    </a:solidFill>
                  </a:rPr>
                  <a:t>, y</a:t>
                </a:r>
                <a:r>
                  <a:rPr lang="it-IT" sz="2000" baseline="-25000" dirty="0">
                    <a:solidFill>
                      <a:srgbClr val="3636E8"/>
                    </a:solidFill>
                  </a:rPr>
                  <a:t>0</a:t>
                </a:r>
                <a:r>
                  <a:rPr lang="it-IT" dirty="0">
                    <a:solidFill>
                      <a:srgbClr val="3636E8"/>
                    </a:solidFill>
                  </a:rPr>
                  <a:t>) accetta </a:t>
                </a:r>
                <a:r>
                  <a:rPr lang="it-IT" dirty="0">
                    <a:solidFill>
                      <a:schemeClr val="tx1"/>
                    </a:solidFill>
                  </a:rPr>
                  <a:t>– perché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L </a:t>
                </a:r>
                <a:r>
                  <a:rPr lang="it-IT" dirty="0">
                    <a:solidFill>
                      <a:schemeClr val="tx1"/>
                    </a:solidFill>
                  </a:rPr>
                  <a:t> decide</a:t>
                </a:r>
                <a:r>
                  <a:rPr lang="it-IT" dirty="0"/>
                  <a:t> </a:t>
                </a:r>
                <a:r>
                  <a:rPr lang="it-IT" b="1" dirty="0">
                    <a:solidFill>
                      <a:srgbClr val="D441C9"/>
                    </a:solidFill>
                  </a:rPr>
                  <a:t>L</a:t>
                </a:r>
                <a:r>
                  <a:rPr lang="it-IT" sz="2000" b="1" baseline="-25000" dirty="0" err="1">
                    <a:solidFill>
                      <a:srgbClr val="D441C9"/>
                    </a:solidFill>
                  </a:rPr>
                  <a:t>f</a:t>
                </a:r>
                <a:r>
                  <a:rPr lang="it-IT" b="1" baseline="-25000" dirty="0">
                    <a:solidFill>
                      <a:srgbClr val="D441C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={ (</m:t>
                    </m:r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𝒙</m:t>
                    </m:r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,</m:t>
                    </m:r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𝒚</m:t>
                    </m:r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b="1" i="1" dirty="0">
                    <a:solidFill>
                      <a:srgbClr val="D441C9"/>
                    </a:solidFill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𝚺</m:t>
                    </m:r>
                    <m:r>
                      <a:rPr lang="it-IT" b="1" i="1" baseline="-25000">
                        <a:solidFill>
                          <a:srgbClr val="D441C9"/>
                        </a:solidFill>
                        <a:latin typeface="Cambria Math" charset="0"/>
                      </a:rPr>
                      <m:t>𝟏</m:t>
                    </m:r>
                  </m:oMath>
                </a14:m>
                <a:r>
                  <a:rPr lang="it-IT" b="1" i="1" dirty="0">
                    <a:solidFill>
                      <a:srgbClr val="D441C9"/>
                    </a:solidFill>
                    <a:latin typeface="Cambria Math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 × </m:t>
                    </m:r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</a:rPr>
                      <m:t>𝚺</m:t>
                    </m:r>
                    <m:r>
                      <m:rPr>
                        <m:nor/>
                      </m:rPr>
                      <a:rPr lang="it-IT" b="1" baseline="-25000" dirty="0">
                        <a:solidFill>
                          <a:srgbClr val="D441C9"/>
                        </a:solidFill>
                      </a:rPr>
                      <m:t>2</m:t>
                    </m:r>
                  </m:oMath>
                </a14:m>
                <a:r>
                  <a:rPr lang="it-IT" b="1" i="1" dirty="0">
                    <a:solidFill>
                      <a:srgbClr val="D441C9"/>
                    </a:solidFill>
                    <a:latin typeface="Cambria Math" charset="0"/>
                  </a:rPr>
                  <a:t>*   </a:t>
                </a:r>
                <a:r>
                  <a:rPr lang="it-IT" b="1" dirty="0">
                    <a:solidFill>
                      <a:srgbClr val="D441C9"/>
                    </a:solidFill>
                  </a:rPr>
                  <a:t>tali che y =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f</a:t>
                </a:r>
                <a:r>
                  <a:rPr lang="it-IT" b="1" dirty="0">
                    <a:solidFill>
                      <a:srgbClr val="D441C9"/>
                    </a:solidFill>
                  </a:rPr>
                  <a:t>(x) }</a:t>
                </a:r>
                <a:endParaRPr lang="it-IT" dirty="0">
                  <a:solidFill>
                    <a:srgbClr val="D441C9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e, quindi, anche se </a:t>
                </a:r>
                <a:r>
                  <a:rPr lang="it-IT" dirty="0" err="1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 decidibile, non è detto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sia totale.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3126" y="1151907"/>
                <a:ext cx="9377819" cy="5510150"/>
              </a:xfrm>
              <a:blipFill rotWithShape="0">
                <a:blip r:embed="rId2"/>
                <a:stretch>
                  <a:fillRect l="-455" t="-664" r="-7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601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70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NOTA BENE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411593" y="1863224"/>
            <a:ext cx="8796136" cy="3399516"/>
          </a:xfrm>
        </p:spPr>
        <p:txBody>
          <a:bodyPr>
            <a:normAutofit fontScale="850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chemeClr val="tx1"/>
                </a:solidFill>
              </a:rPr>
              <a:t>I teoremi 3.2 – 3.3 - 3.4 sono stati enunciati (e il 3.4 discusso) molto informalmente: per non appesantire la chiacchierata, non ho mai specificato dominio e codominio delle funzioni, e alfabeto dei linguaggi.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schemeClr val="tx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schemeClr val="tx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chemeClr val="tx1"/>
                </a:solidFill>
              </a:rPr>
              <a:t>Naturalmente, voi dovrete essere più formali: esattamente come viene fatto sulle dispense.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schemeClr val="tx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chemeClr val="tx1"/>
                </a:solidFill>
              </a:rPr>
              <a:t>Perché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chemeClr val="tx1"/>
                </a:solidFill>
              </a:rPr>
              <a:t>	dovete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chemeClr val="tx1"/>
                </a:solidFill>
              </a:rPr>
              <a:t>		studiare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chemeClr val="tx1"/>
                </a:solidFill>
              </a:rPr>
              <a:t>			sulle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chemeClr val="tx1"/>
                </a:solidFill>
              </a:rPr>
              <a:t> 				dispense.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1" dirty="0">
              <a:solidFill>
                <a:schemeClr val="tx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chemeClr val="tx1"/>
                </a:solidFill>
              </a:rPr>
              <a:t>Senza se e senza ma. Punto.</a:t>
            </a:r>
          </a:p>
        </p:txBody>
      </p:sp>
    </p:spTree>
    <p:extLst>
      <p:ext uri="{BB962C8B-B14F-4D97-AF65-F5344CB8AC3E}">
        <p14:creationId xmlns:p14="http://schemas.microsoft.com/office/powerpoint/2010/main" val="50898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7178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 questo punto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90448" y="1777340"/>
            <a:ext cx="8915400" cy="377762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Beh, a questo punto è ragionevole porsi un po’ di domande: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utilizzando la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, possiamo risolvere </a:t>
            </a:r>
            <a:r>
              <a:rPr lang="it-IT" b="1" i="1" dirty="0">
                <a:solidFill>
                  <a:schemeClr val="tx1"/>
                </a:solidFill>
              </a:rPr>
              <a:t>tutti</a:t>
            </a:r>
            <a:r>
              <a:rPr lang="it-IT" dirty="0">
                <a:solidFill>
                  <a:schemeClr val="tx1"/>
                </a:solidFill>
              </a:rPr>
              <a:t> i problemi? Oppure esiste qualche problema che non è risolubile con la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E, se esiste qualche qualche problema che non è risolubile con la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, non sarà forse possibile risolvere quel problema con un altro modello di calcolo?</a:t>
            </a:r>
          </a:p>
          <a:p>
            <a:r>
              <a:rPr lang="it-IT" dirty="0">
                <a:solidFill>
                  <a:schemeClr val="tx1"/>
                </a:solidFill>
              </a:rPr>
              <a:t>La prima domanda cui risponderemo è la seconda</a:t>
            </a:r>
          </a:p>
          <a:p>
            <a:r>
              <a:rPr lang="it-IT" dirty="0">
                <a:solidFill>
                  <a:schemeClr val="tx1"/>
                </a:solidFill>
              </a:rPr>
              <a:t>Prima di farlo, dobbiamo, però, essere un po’ più precisi</a:t>
            </a:r>
          </a:p>
          <a:p>
            <a:r>
              <a:rPr lang="it-IT" dirty="0">
                <a:solidFill>
                  <a:schemeClr val="tx1"/>
                </a:solidFill>
              </a:rPr>
              <a:t>Meglio: dobbiamo essere più formali</a:t>
            </a:r>
          </a:p>
          <a:p>
            <a:r>
              <a:rPr lang="it-IT" dirty="0">
                <a:solidFill>
                  <a:schemeClr val="tx1"/>
                </a:solidFill>
              </a:rPr>
              <a:t>Siamo alla dispensa 3, paragrafo 3.1</a:t>
            </a:r>
          </a:p>
        </p:txBody>
      </p:sp>
    </p:spTree>
    <p:extLst>
      <p:ext uri="{BB962C8B-B14F-4D97-AF65-F5344CB8AC3E}">
        <p14:creationId xmlns:p14="http://schemas.microsoft.com/office/powerpoint/2010/main" val="37043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4581" y="450490"/>
            <a:ext cx="8911687" cy="614381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Più in dettaglio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80868" y="1230775"/>
            <a:ext cx="8915400" cy="496168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(di tipo riconoscitore) è un oggetto che, se gli diamo un certo input, quella ci risponde se quell’input soddisfa una certa proprietà</a:t>
            </a:r>
          </a:p>
          <a:p>
            <a:r>
              <a:rPr lang="it-IT" dirty="0">
                <a:solidFill>
                  <a:schemeClr val="tx1"/>
                </a:solidFill>
              </a:rPr>
              <a:t>e l’input di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è una parola (scritta con i caratteri di un certo alfabeto).</a:t>
            </a:r>
          </a:p>
          <a:p>
            <a:r>
              <a:rPr lang="it-IT" dirty="0">
                <a:solidFill>
                  <a:schemeClr val="tx1"/>
                </a:solidFill>
              </a:rPr>
              <a:t>Quindi: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(di tipo riconoscitore) è un oggetto che, se gli scriviamo una certa parola sul nastro, quella ci risponde se quella parola soddisfa una certa proprietà</a:t>
            </a:r>
          </a:p>
          <a:p>
            <a:r>
              <a:rPr lang="it-IT" dirty="0">
                <a:solidFill>
                  <a:schemeClr val="tx1"/>
                </a:solidFill>
              </a:rPr>
              <a:t>Allora, possiamo considerare </a:t>
            </a:r>
            <a:r>
              <a:rPr lang="it-IT" i="1" dirty="0">
                <a:solidFill>
                  <a:schemeClr val="tx1"/>
                </a:solidFill>
              </a:rPr>
              <a:t>l’insieme di tutte le parole che soddisfano quella certa proprietà</a:t>
            </a:r>
            <a:r>
              <a:rPr lang="it-IT" dirty="0">
                <a:solidFill>
                  <a:schemeClr val="tx1"/>
                </a:solidFill>
              </a:rPr>
              <a:t> e dire: “la nostra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sa riconoscere le parole che appartengono a tale insieme!”</a:t>
            </a:r>
          </a:p>
          <a:p>
            <a:r>
              <a:rPr lang="it-IT" dirty="0">
                <a:solidFill>
                  <a:schemeClr val="tx1"/>
                </a:solidFill>
              </a:rPr>
              <a:t>Ma non è abbastanza formale: che vuol dire </a:t>
            </a:r>
            <a:r>
              <a:rPr lang="it-IT" b="1" dirty="0">
                <a:solidFill>
                  <a:schemeClr val="tx1"/>
                </a:solidFill>
              </a:rPr>
              <a:t>esattamente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i="1" dirty="0">
                <a:solidFill>
                  <a:srgbClr val="FF0000"/>
                </a:solidFill>
              </a:rPr>
              <a:t>riconoscere</a:t>
            </a:r>
            <a:r>
              <a:rPr lang="it-IT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37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829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Decidere un linguaggio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36234" y="1509819"/>
                <a:ext cx="9483183" cy="47687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Dato un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un </a:t>
                </a:r>
                <a:r>
                  <a:rPr lang="it-IT" b="1" dirty="0">
                    <a:solidFill>
                      <a:srgbClr val="3636E8"/>
                    </a:solidFill>
                  </a:rPr>
                  <a:t>linguaggio</a:t>
                </a:r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L è un insieme di parole costituite di caratteri di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: ossia, L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</a:rPr>
                      <m:t>⊆</m:t>
                    </m:r>
                    <m:r>
                      <m:rPr>
                        <m:sty m:val="p"/>
                      </m:rPr>
                      <a:rPr lang="it-IT" sz="2000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sz="2000" dirty="0">
                    <a:solidFill>
                      <a:schemeClr val="tx1"/>
                    </a:solidFill>
                  </a:rPr>
                  <a:t>*</a:t>
                </a:r>
              </a:p>
              <a:p>
                <a:pPr lvl="4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Un linguaggio L è </a:t>
                </a:r>
                <a:r>
                  <a:rPr lang="it-IT" b="1" i="1" dirty="0">
                    <a:solidFill>
                      <a:srgbClr val="FF0000"/>
                    </a:solidFill>
                  </a:rPr>
                  <a:t>deciso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da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T se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ogni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effectLst/>
                  </a:rPr>
                  <a:t> L, la computazione T(x) termina in </a:t>
                </a:r>
                <a:r>
                  <a:rPr lang="it-IT" dirty="0" err="1">
                    <a:solidFill>
                      <a:schemeClr val="tx1"/>
                    </a:solidFill>
                    <a:effectLst/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  <a:effectLst/>
                  </a:rPr>
                  <a:t>A</a:t>
                </a:r>
                <a:endParaRPr lang="it-IT" sz="2000" baseline="-25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ogni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L, la computazione T(x)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R</a:t>
                </a:r>
                <a:endParaRPr lang="it-IT" sz="2000" baseline="-25000" dirty="0">
                  <a:solidFill>
                    <a:schemeClr val="tx1"/>
                  </a:solidFill>
                </a:endParaRPr>
              </a:p>
              <a:p>
                <a:pPr lvl="3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Quindi</a:t>
                </a:r>
                <a:r>
                  <a:rPr lang="it-IT" b="1" dirty="0">
                    <a:solidFill>
                      <a:schemeClr val="tx1"/>
                    </a:solidFill>
                  </a:rPr>
                  <a:t>, </a:t>
                </a:r>
                <a:r>
                  <a:rPr lang="it-IT" b="1" dirty="0">
                    <a:solidFill>
                      <a:srgbClr val="D441C9"/>
                    </a:solidFill>
                  </a:rPr>
                  <a:t>le computazioni della macchina T che decide L terminano sempre</a:t>
                </a:r>
                <a:r>
                  <a:rPr lang="it-IT" dirty="0">
                    <a:solidFill>
                      <a:schemeClr val="tx1"/>
                    </a:solidFill>
                  </a:rPr>
                  <a:t>: sia che sul nastro di T venga scritto un input appartenente ad L, sia che sul nastro di T venga scritto un input non appartenente ad L, T giunge ad una conclusione</a:t>
                </a:r>
              </a:p>
              <a:p>
                <a:pPr lvl="2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Ossia, </a:t>
                </a:r>
                <a:r>
                  <a:rPr lang="it-IT" b="1" dirty="0">
                    <a:solidFill>
                      <a:srgbClr val="D441C9"/>
                    </a:solidFill>
                  </a:rPr>
                  <a:t>T è sempre in grado di distinguere fra le parole di L e le parole che non sono in L.</a:t>
                </a:r>
                <a:r>
                  <a:rPr lang="it-IT" dirty="0"/>
                  <a:t> </a:t>
                </a: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Qualunque sia x in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</a:rPr>
                      <m:t>𝚺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*, T ci dice se x è in L oppure no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6234" y="1509819"/>
                <a:ext cx="9483183" cy="4768770"/>
              </a:xfrm>
              <a:blipFill rotWithShape="0">
                <a:blip r:embed="rId2"/>
                <a:stretch>
                  <a:fillRect l="-450" t="-1023" r="-2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76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829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Decidere un linguaggio - esempio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36234" y="1307939"/>
                <a:ext cx="9483183" cy="4768770"/>
              </a:xfrm>
            </p:spPr>
            <p:txBody>
              <a:bodyPr/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Prendiamo la macchina T</a:t>
                </a:r>
                <a:r>
                  <a:rPr lang="it-IT" sz="2200" baseline="-25000" dirty="0">
                    <a:solidFill>
                      <a:schemeClr val="tx1"/>
                    </a:solidFill>
                  </a:rPr>
                  <a:t>PAL </a:t>
                </a:r>
                <a:r>
                  <a:rPr lang="it-IT" dirty="0">
                    <a:solidFill>
                      <a:schemeClr val="tx1"/>
                    </a:solidFill>
                  </a:rPr>
                  <a:t>che abbiamo visto la scorsa lezione (con le due quintuple che rigettano se la parola in input ha lunghezza dispari): 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〈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, a, ◻,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 , D〉, 〈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, b, ◻,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b</a:t>
                </a:r>
                <a:r>
                  <a:rPr lang="it-IT" dirty="0">
                    <a:solidFill>
                      <a:schemeClr val="tx1"/>
                    </a:solidFill>
                  </a:rPr>
                  <a:t> , D〉,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〈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 , a, a,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 , D〉,〈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 , b, b,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 , D〉,〈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b</a:t>
                </a:r>
                <a:r>
                  <a:rPr lang="it-IT" dirty="0">
                    <a:solidFill>
                      <a:schemeClr val="tx1"/>
                    </a:solidFill>
                  </a:rPr>
                  <a:t> , a, a,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b</a:t>
                </a:r>
                <a:r>
                  <a:rPr lang="it-IT" dirty="0">
                    <a:solidFill>
                      <a:schemeClr val="tx1"/>
                    </a:solidFill>
                  </a:rPr>
                  <a:t> , D〉,〈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b</a:t>
                </a:r>
                <a:r>
                  <a:rPr lang="it-IT" dirty="0">
                    <a:solidFill>
                      <a:schemeClr val="tx1"/>
                    </a:solidFill>
                  </a:rPr>
                  <a:t> , b, b,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b</a:t>
                </a:r>
                <a:r>
                  <a:rPr lang="it-IT" dirty="0">
                    <a:solidFill>
                      <a:schemeClr val="tx1"/>
                    </a:solidFill>
                  </a:rPr>
                  <a:t> , D〉,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〈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 , ◻, ◻,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a1</a:t>
                </a:r>
                <a:r>
                  <a:rPr lang="it-IT" dirty="0">
                    <a:solidFill>
                      <a:schemeClr val="tx1"/>
                    </a:solidFill>
                  </a:rPr>
                  <a:t> 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〉, 〈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b</a:t>
                </a:r>
                <a:r>
                  <a:rPr lang="it-IT" dirty="0">
                    <a:solidFill>
                      <a:schemeClr val="tx1"/>
                    </a:solidFill>
                  </a:rPr>
                  <a:t> , ◻, ◻,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b1</a:t>
                </a:r>
                <a:r>
                  <a:rPr lang="it-IT" dirty="0">
                    <a:solidFill>
                      <a:schemeClr val="tx1"/>
                    </a:solidFill>
                  </a:rPr>
                  <a:t> 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〉,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〈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a1</a:t>
                </a:r>
                <a:r>
                  <a:rPr lang="it-IT" dirty="0">
                    <a:solidFill>
                      <a:schemeClr val="tx1"/>
                    </a:solidFill>
                  </a:rPr>
                  <a:t> , a, ◻,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〉,〈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a1</a:t>
                </a:r>
                <a:r>
                  <a:rPr lang="it-IT" dirty="0">
                    <a:solidFill>
                      <a:schemeClr val="tx1"/>
                    </a:solidFill>
                  </a:rPr>
                  <a:t> , b, b,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 ,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〉,〈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b1</a:t>
                </a:r>
                <a:r>
                  <a:rPr lang="it-IT" dirty="0">
                    <a:solidFill>
                      <a:schemeClr val="tx1"/>
                    </a:solidFill>
                  </a:rPr>
                  <a:t> , a, a,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 ,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〉,〈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b1</a:t>
                </a:r>
                <a:r>
                  <a:rPr lang="it-IT" dirty="0">
                    <a:solidFill>
                      <a:schemeClr val="tx1"/>
                    </a:solidFill>
                  </a:rPr>
                  <a:t> , b, ◻,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〉,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〈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, a, a,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〉, 〈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, b, b,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〉, 〈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, ◻, ◻,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, D〉,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〈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, ◻, ◻,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 ,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〉,</a:t>
                </a:r>
              </a:p>
              <a:p>
                <a:pPr lvl="1"/>
                <a:r>
                  <a:rPr lang="it-IT" b="1" dirty="0">
                    <a:solidFill>
                      <a:srgbClr val="3636E8"/>
                    </a:solidFill>
                  </a:rPr>
                  <a:t>〈 q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a1</a:t>
                </a:r>
                <a:r>
                  <a:rPr lang="it-IT" b="1" dirty="0">
                    <a:solidFill>
                      <a:srgbClr val="3636E8"/>
                    </a:solidFill>
                  </a:rPr>
                  <a:t> , ◻, ◻,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q</a:t>
                </a:r>
                <a:r>
                  <a:rPr lang="it-IT" b="1" baseline="-25000" dirty="0" err="1">
                    <a:solidFill>
                      <a:srgbClr val="3636E8"/>
                    </a:solidFill>
                  </a:rPr>
                  <a:t>R</a:t>
                </a:r>
                <a:r>
                  <a:rPr lang="it-IT" b="1" dirty="0">
                    <a:solidFill>
                      <a:srgbClr val="3636E8"/>
                    </a:solidFill>
                  </a:rPr>
                  <a:t> ,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b="1" dirty="0">
                    <a:solidFill>
                      <a:srgbClr val="3636E8"/>
                    </a:solidFill>
                  </a:rPr>
                  <a:t>〉,〈 q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b1</a:t>
                </a:r>
                <a:r>
                  <a:rPr lang="it-IT" b="1" dirty="0">
                    <a:solidFill>
                      <a:srgbClr val="3636E8"/>
                    </a:solidFill>
                  </a:rPr>
                  <a:t> , ◻, ◻,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q</a:t>
                </a:r>
                <a:r>
                  <a:rPr lang="it-IT" b="1" baseline="-25000" dirty="0" err="1">
                    <a:solidFill>
                      <a:srgbClr val="3636E8"/>
                    </a:solidFill>
                  </a:rPr>
                  <a:t>R</a:t>
                </a:r>
                <a:r>
                  <a:rPr lang="it-IT" b="1" dirty="0">
                    <a:solidFill>
                      <a:srgbClr val="3636E8"/>
                    </a:solidFill>
                  </a:rPr>
                  <a:t> ,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b="1" dirty="0">
                    <a:solidFill>
                      <a:srgbClr val="3636E8"/>
                    </a:solidFill>
                  </a:rPr>
                  <a:t>〉</a:t>
                </a:r>
                <a:r>
                  <a:rPr lang="it-IT" dirty="0"/>
                  <a:t>.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Ebbene, </a:t>
                </a:r>
                <a:r>
                  <a:rPr lang="it-IT" b="1" dirty="0">
                    <a:solidFill>
                      <a:srgbClr val="D441C9"/>
                    </a:solidFill>
                  </a:rPr>
                  <a:t>T</a:t>
                </a:r>
                <a:r>
                  <a:rPr lang="it-IT" b="1" baseline="-25000" dirty="0">
                    <a:solidFill>
                      <a:srgbClr val="D441C9"/>
                    </a:solidFill>
                  </a:rPr>
                  <a:t>PAL</a:t>
                </a:r>
                <a:r>
                  <a:rPr lang="it-IT" b="1" dirty="0">
                    <a:solidFill>
                      <a:srgbClr val="D441C9"/>
                    </a:solidFill>
                  </a:rPr>
                  <a:t> decide il linguaggio L</a:t>
                </a:r>
                <a:r>
                  <a:rPr lang="it-IT" sz="2000" b="1" baseline="-25000" dirty="0">
                    <a:solidFill>
                      <a:srgbClr val="D441C9"/>
                    </a:solidFill>
                  </a:rPr>
                  <a:t>PPAL</a:t>
                </a:r>
                <a:r>
                  <a:rPr lang="it-IT" b="1" dirty="0">
                    <a:solidFill>
                      <a:srgbClr val="D441C9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(Pari e </a:t>
                </a:r>
                <a:r>
                  <a:rPr lang="it-IT" dirty="0" err="1">
                    <a:solidFill>
                      <a:schemeClr val="tx1"/>
                    </a:solidFill>
                  </a:rPr>
                  <a:t>PALindrome</a:t>
                </a:r>
                <a:r>
                  <a:rPr lang="it-IT" dirty="0">
                    <a:solidFill>
                      <a:schemeClr val="tx1"/>
                    </a:solidFill>
                  </a:rPr>
                  <a:t>) seguente:</a:t>
                </a:r>
                <a:r>
                  <a:rPr lang="it-IT" sz="800" dirty="0">
                    <a:solidFill>
                      <a:schemeClr val="tx1"/>
                    </a:solidFill>
                  </a:rPr>
                  <a:t>           																					  			   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PPAL </a:t>
                </a:r>
                <a:r>
                  <a:rPr lang="it-IT" dirty="0">
                    <a:solidFill>
                      <a:schemeClr val="tx1"/>
                    </a:solidFill>
                  </a:rPr>
                  <a:t>= { x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s-IS" dirty="0">
                    <a:solidFill>
                      <a:schemeClr val="tx1"/>
                    </a:solidFill>
                  </a:rPr>
                  <a:t>… </a:t>
                </a:r>
                <a:r>
                  <a:rPr lang="it-IT" dirty="0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2n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{</a:t>
                </a:r>
                <a:r>
                  <a:rPr lang="it-IT" dirty="0" err="1">
                    <a:solidFill>
                      <a:schemeClr val="tx1"/>
                    </a:solidFill>
                  </a:rPr>
                  <a:t>a,b</a:t>
                </a:r>
                <a:r>
                  <a:rPr lang="it-IT" dirty="0">
                    <a:solidFill>
                      <a:schemeClr val="tx1"/>
                    </a:solidFill>
                  </a:rPr>
                  <a:t>}*: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effectLst/>
                  </a:rPr>
                  <a:t> 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effectLst/>
                  </a:rPr>
                  <a:t> 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effectLst/>
                  </a:rPr>
                  <a:t> {1, 2, ... , </a:t>
                </a:r>
                <a:r>
                  <a:rPr lang="it-IT" dirty="0" err="1">
                    <a:solidFill>
                      <a:schemeClr val="tx1"/>
                    </a:solidFill>
                    <a:effectLst/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  <a:effectLst/>
                  </a:rPr>
                  <a:t>} [ x</a:t>
                </a:r>
                <a:r>
                  <a:rPr lang="it-IT" baseline="-25000" dirty="0">
                    <a:solidFill>
                      <a:schemeClr val="tx1"/>
                    </a:solidFill>
                    <a:effectLst/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  <a:effectLst/>
                  </a:rPr>
                  <a:t> = x</a:t>
                </a:r>
                <a:r>
                  <a:rPr lang="it-IT" baseline="-25000" dirty="0">
                    <a:solidFill>
                      <a:schemeClr val="tx1"/>
                    </a:solidFill>
                    <a:effectLst/>
                  </a:rPr>
                  <a:t>2n-i+1</a:t>
                </a:r>
                <a:r>
                  <a:rPr lang="it-IT" dirty="0">
                    <a:solidFill>
                      <a:schemeClr val="tx1"/>
                    </a:solidFill>
                    <a:effectLst/>
                  </a:rPr>
                  <a:t> ] }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6234" y="1307939"/>
                <a:ext cx="9483183" cy="4768770"/>
              </a:xfrm>
              <a:blipFill rotWithShape="0">
                <a:blip r:embed="rId2"/>
                <a:stretch>
                  <a:fillRect l="-450" t="-7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68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829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Accettare un linguaggio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36234" y="1307939"/>
                <a:ext cx="9483183" cy="47687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Dato un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un linguaggio L è un insieme di parole costituite di caratteri di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: ossia, L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</a:rPr>
                      <m:t>⊆</m:t>
                    </m:r>
                    <m:r>
                      <m:rPr>
                        <m:sty m:val="p"/>
                      </m:rPr>
                      <a:rPr lang="it-IT" sz="2000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sz="2000" dirty="0">
                    <a:solidFill>
                      <a:schemeClr val="tx1"/>
                    </a:solidFill>
                  </a:rPr>
                  <a:t>*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Un linguaggio L è</a:t>
                </a:r>
                <a:r>
                  <a:rPr lang="it-IT" dirty="0"/>
                  <a:t> </a:t>
                </a:r>
                <a:r>
                  <a:rPr lang="it-IT" b="1" i="1" dirty="0">
                    <a:solidFill>
                      <a:srgbClr val="FF0000"/>
                    </a:solidFill>
                  </a:rPr>
                  <a:t>accettato </a:t>
                </a:r>
                <a:r>
                  <a:rPr lang="it-IT" dirty="0">
                    <a:solidFill>
                      <a:schemeClr val="tx1"/>
                    </a:solidFill>
                  </a:rPr>
                  <a:t>da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T se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ogni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effectLst/>
                  </a:rPr>
                  <a:t> L, la computazione T(x) termina in </a:t>
                </a:r>
                <a:r>
                  <a:rPr lang="it-IT" dirty="0" err="1">
                    <a:solidFill>
                      <a:schemeClr val="tx1"/>
                    </a:solidFill>
                    <a:effectLst/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  <a:effectLst/>
                  </a:rPr>
                  <a:t>A</a:t>
                </a:r>
                <a:endParaRPr lang="it-IT" sz="2000" baseline="-25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ogni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L, la computazione T(x) </a:t>
                </a:r>
                <a:r>
                  <a:rPr lang="it-IT" b="1" i="1" dirty="0">
                    <a:solidFill>
                      <a:schemeClr val="tx1"/>
                    </a:solidFill>
                  </a:rPr>
                  <a:t>non</a:t>
                </a:r>
                <a:r>
                  <a:rPr lang="it-IT" dirty="0">
                    <a:solidFill>
                      <a:schemeClr val="tx1"/>
                    </a:solidFill>
                  </a:rPr>
                  <a:t>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Quindi, se sul nastro di T viene scritto un input x appartenente ad L, siamo certi    (a) che T(x) termina e (b) che T(x)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Se, invece, sul nastro di T viene scritto un input x non appartenente ad L, possiamo solo essere certi che T(X) non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endParaRPr lang="it-IT" dirty="0"/>
              </a:p>
              <a:p>
                <a:r>
                  <a:rPr lang="it-IT" dirty="0">
                    <a:solidFill>
                      <a:srgbClr val="3636E8"/>
                    </a:solidFill>
                  </a:rPr>
                  <a:t>Ma, se x non appartiene ad L, </a:t>
                </a:r>
              </a:p>
              <a:p>
                <a:pPr lvl="1"/>
                <a:r>
                  <a:rPr lang="it-IT" dirty="0">
                    <a:solidFill>
                      <a:srgbClr val="3636E8"/>
                    </a:solidFill>
                  </a:rPr>
                  <a:t>non è detto che T(x) termini in </a:t>
                </a:r>
                <a:r>
                  <a:rPr lang="it-IT" dirty="0" err="1">
                    <a:solidFill>
                      <a:srgbClr val="3636E8"/>
                    </a:solidFill>
                  </a:rPr>
                  <a:t>q</a:t>
                </a:r>
                <a:r>
                  <a:rPr lang="it-IT" sz="1800" baseline="-25000" dirty="0" err="1">
                    <a:solidFill>
                      <a:srgbClr val="3636E8"/>
                    </a:solidFill>
                  </a:rPr>
                  <a:t>R</a:t>
                </a:r>
                <a:endParaRPr lang="it-IT" dirty="0">
                  <a:solidFill>
                    <a:srgbClr val="3636E8"/>
                  </a:solidFill>
                </a:endParaRPr>
              </a:p>
              <a:p>
                <a:pPr lvl="1"/>
                <a:r>
                  <a:rPr lang="it-IT" dirty="0">
                    <a:solidFill>
                      <a:srgbClr val="3636E8"/>
                    </a:solidFill>
                  </a:rPr>
                  <a:t>potrebbe anche non terminare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Ossia, T è solo in grado di di dirci che una parola appartiene a L – quando questo accade!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6234" y="1307939"/>
                <a:ext cx="9483183" cy="4768770"/>
              </a:xfrm>
              <a:blipFill rotWithShape="0">
                <a:blip r:embed="rId2"/>
                <a:stretch>
                  <a:fillRect l="-450" t="-1023" b="-8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60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17912" y="315351"/>
            <a:ext cx="8911687" cy="683829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Accettare un linguaggio - esempio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53107" y="1082307"/>
            <a:ext cx="9872836" cy="566287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Modifichiamo le ultime due quintuple della macchina T</a:t>
            </a:r>
            <a:r>
              <a:rPr lang="it-IT" sz="2200" baseline="-25000" dirty="0">
                <a:solidFill>
                  <a:schemeClr val="tx1"/>
                </a:solidFill>
              </a:rPr>
              <a:t>PAL </a:t>
            </a:r>
            <a:r>
              <a:rPr lang="it-IT" dirty="0">
                <a:solidFill>
                  <a:schemeClr val="tx1"/>
                </a:solidFill>
              </a:rPr>
              <a:t>per ottenere la macchina T</a:t>
            </a:r>
            <a:r>
              <a:rPr lang="it-IT" baseline="-25000" dirty="0">
                <a:solidFill>
                  <a:schemeClr val="tx1"/>
                </a:solidFill>
              </a:rPr>
              <a:t>PAL1</a:t>
            </a:r>
            <a:r>
              <a:rPr lang="it-IT" dirty="0">
                <a:solidFill>
                  <a:schemeClr val="tx1"/>
                </a:solidFill>
              </a:rPr>
              <a:t> seguente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〈 q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r>
              <a:rPr lang="it-IT" dirty="0">
                <a:solidFill>
                  <a:schemeClr val="tx1"/>
                </a:solidFill>
              </a:rPr>
              <a:t> , a, ◻,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D〉, 〈 q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r>
              <a:rPr lang="it-IT" dirty="0">
                <a:solidFill>
                  <a:schemeClr val="tx1"/>
                </a:solidFill>
              </a:rPr>
              <a:t> , b, ◻,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b</a:t>
            </a:r>
            <a:r>
              <a:rPr lang="it-IT" dirty="0">
                <a:solidFill>
                  <a:schemeClr val="tx1"/>
                </a:solidFill>
              </a:rPr>
              <a:t> , D〉,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a, a,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D〉,〈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b, b,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D〉,〈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b</a:t>
            </a:r>
            <a:r>
              <a:rPr lang="it-IT" dirty="0">
                <a:solidFill>
                  <a:schemeClr val="tx1"/>
                </a:solidFill>
              </a:rPr>
              <a:t> , a, a,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b</a:t>
            </a:r>
            <a:r>
              <a:rPr lang="it-IT" dirty="0">
                <a:solidFill>
                  <a:schemeClr val="tx1"/>
                </a:solidFill>
              </a:rPr>
              <a:t> , D〉,〈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b</a:t>
            </a:r>
            <a:r>
              <a:rPr lang="it-IT" dirty="0">
                <a:solidFill>
                  <a:schemeClr val="tx1"/>
                </a:solidFill>
              </a:rPr>
              <a:t> , b, b,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b</a:t>
            </a:r>
            <a:r>
              <a:rPr lang="it-IT" dirty="0">
                <a:solidFill>
                  <a:schemeClr val="tx1"/>
                </a:solidFill>
              </a:rPr>
              <a:t> , D〉,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◻, ◻, q</a:t>
            </a:r>
            <a:r>
              <a:rPr lang="it-IT" baseline="-25000" dirty="0">
                <a:solidFill>
                  <a:schemeClr val="tx1"/>
                </a:solidFill>
              </a:rPr>
              <a:t>a1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〉, 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b</a:t>
            </a:r>
            <a:r>
              <a:rPr lang="it-IT" dirty="0">
                <a:solidFill>
                  <a:schemeClr val="tx1"/>
                </a:solidFill>
              </a:rPr>
              <a:t> , ◻, ◻, q</a:t>
            </a:r>
            <a:r>
              <a:rPr lang="it-IT" baseline="-25000" dirty="0">
                <a:solidFill>
                  <a:schemeClr val="tx1"/>
                </a:solidFill>
              </a:rPr>
              <a:t>b1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〉,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〈 q</a:t>
            </a:r>
            <a:r>
              <a:rPr lang="it-IT" baseline="-25000" dirty="0">
                <a:solidFill>
                  <a:schemeClr val="tx1"/>
                </a:solidFill>
              </a:rPr>
              <a:t>a1</a:t>
            </a:r>
            <a:r>
              <a:rPr lang="it-IT" dirty="0">
                <a:solidFill>
                  <a:schemeClr val="tx1"/>
                </a:solidFill>
              </a:rPr>
              <a:t> , a, ◻,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〉,〈 q</a:t>
            </a:r>
            <a:r>
              <a:rPr lang="it-IT" baseline="-25000" dirty="0">
                <a:solidFill>
                  <a:schemeClr val="tx1"/>
                </a:solidFill>
              </a:rPr>
              <a:t>a1</a:t>
            </a:r>
            <a:r>
              <a:rPr lang="it-IT" dirty="0">
                <a:solidFill>
                  <a:schemeClr val="tx1"/>
                </a:solidFill>
              </a:rPr>
              <a:t> , b, b,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〉,〈 q</a:t>
            </a:r>
            <a:r>
              <a:rPr lang="it-IT" baseline="-25000" dirty="0">
                <a:solidFill>
                  <a:schemeClr val="tx1"/>
                </a:solidFill>
              </a:rPr>
              <a:t>b1</a:t>
            </a:r>
            <a:r>
              <a:rPr lang="it-IT" dirty="0">
                <a:solidFill>
                  <a:schemeClr val="tx1"/>
                </a:solidFill>
              </a:rPr>
              <a:t> , a, a,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〉,〈 q</a:t>
            </a:r>
            <a:r>
              <a:rPr lang="it-IT" baseline="-25000" dirty="0">
                <a:solidFill>
                  <a:schemeClr val="tx1"/>
                </a:solidFill>
              </a:rPr>
              <a:t>b1</a:t>
            </a:r>
            <a:r>
              <a:rPr lang="it-IT" dirty="0">
                <a:solidFill>
                  <a:schemeClr val="tx1"/>
                </a:solidFill>
              </a:rPr>
              <a:t> , b, ◻,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〉,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〈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a, a,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〉, 〈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b, b,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〉, 〈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◻, ◻, q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r>
              <a:rPr lang="it-IT" dirty="0">
                <a:solidFill>
                  <a:schemeClr val="tx1"/>
                </a:solidFill>
              </a:rPr>
              <a:t> , D〉,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〈 q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r>
              <a:rPr lang="it-IT" dirty="0">
                <a:solidFill>
                  <a:schemeClr val="tx1"/>
                </a:solidFill>
              </a:rPr>
              <a:t> , ◻, ◻,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〉,</a:t>
            </a:r>
          </a:p>
          <a:p>
            <a:pPr lvl="1"/>
            <a:r>
              <a:rPr lang="it-IT" b="1" dirty="0">
                <a:solidFill>
                  <a:srgbClr val="FF0000"/>
                </a:solidFill>
              </a:rPr>
              <a:t>〈 q</a:t>
            </a:r>
            <a:r>
              <a:rPr lang="it-IT" sz="2000" b="1" baseline="-25000" dirty="0">
                <a:solidFill>
                  <a:srgbClr val="FF0000"/>
                </a:solidFill>
              </a:rPr>
              <a:t>a1</a:t>
            </a:r>
            <a:r>
              <a:rPr lang="it-IT" b="1" dirty="0">
                <a:solidFill>
                  <a:srgbClr val="FF0000"/>
                </a:solidFill>
              </a:rPr>
              <a:t> , ◻, ◻, q</a:t>
            </a:r>
            <a:r>
              <a:rPr lang="it-IT" sz="2000" b="1" baseline="-25000" dirty="0">
                <a:solidFill>
                  <a:srgbClr val="FF0000"/>
                </a:solidFill>
              </a:rPr>
              <a:t>a1</a:t>
            </a:r>
            <a:r>
              <a:rPr lang="it-IT" b="1" dirty="0">
                <a:solidFill>
                  <a:srgbClr val="FF0000"/>
                </a:solidFill>
              </a:rPr>
              <a:t> , 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〉,   </a:t>
            </a:r>
            <a:r>
              <a:rPr lang="it-IT" b="1" dirty="0">
                <a:solidFill>
                  <a:srgbClr val="3636E8"/>
                </a:solidFill>
              </a:rPr>
              <a:t>〈 q</a:t>
            </a:r>
            <a:r>
              <a:rPr lang="it-IT" sz="2000" b="1" baseline="-25000" dirty="0">
                <a:solidFill>
                  <a:srgbClr val="3636E8"/>
                </a:solidFill>
              </a:rPr>
              <a:t>b1</a:t>
            </a:r>
            <a:r>
              <a:rPr lang="it-IT" b="1" dirty="0">
                <a:solidFill>
                  <a:srgbClr val="3636E8"/>
                </a:solidFill>
              </a:rPr>
              <a:t> , ◻, ◻, </a:t>
            </a:r>
            <a:r>
              <a:rPr lang="it-IT" b="1" dirty="0" err="1">
                <a:solidFill>
                  <a:srgbClr val="3636E8"/>
                </a:solidFill>
              </a:rPr>
              <a:t>q</a:t>
            </a:r>
            <a:r>
              <a:rPr lang="it-IT" sz="2000" b="1" baseline="-25000" dirty="0" err="1">
                <a:solidFill>
                  <a:srgbClr val="3636E8"/>
                </a:solidFill>
              </a:rPr>
              <a:t>R</a:t>
            </a:r>
            <a:r>
              <a:rPr lang="it-IT" b="1" dirty="0">
                <a:solidFill>
                  <a:srgbClr val="3636E8"/>
                </a:solidFill>
              </a:rPr>
              <a:t> , </a:t>
            </a:r>
            <a:r>
              <a:rPr lang="it-IT" b="1" dirty="0" err="1">
                <a:solidFill>
                  <a:srgbClr val="3636E8"/>
                </a:solidFill>
              </a:rPr>
              <a:t>F</a:t>
            </a:r>
            <a:r>
              <a:rPr lang="it-IT" b="1" dirty="0">
                <a:solidFill>
                  <a:srgbClr val="3636E8"/>
                </a:solidFill>
              </a:rPr>
              <a:t>〉   </a:t>
            </a:r>
            <a:r>
              <a:rPr lang="it-IT" b="1" dirty="0">
                <a:solidFill>
                  <a:schemeClr val="tx1"/>
                </a:solidFill>
              </a:rPr>
              <a:t>.</a:t>
            </a:r>
          </a:p>
          <a:p>
            <a:r>
              <a:rPr lang="it-IT" dirty="0">
                <a:solidFill>
                  <a:schemeClr val="tx1"/>
                </a:solidFill>
              </a:rPr>
              <a:t>Ebbene, T</a:t>
            </a:r>
            <a:r>
              <a:rPr lang="it-IT" baseline="-25000" dirty="0">
                <a:solidFill>
                  <a:schemeClr val="tx1"/>
                </a:solidFill>
              </a:rPr>
              <a:t>PAL1</a:t>
            </a:r>
            <a:r>
              <a:rPr lang="it-IT" dirty="0">
                <a:solidFill>
                  <a:schemeClr val="tx1"/>
                </a:solidFill>
              </a:rPr>
              <a:t> accetta il linguaggio L</a:t>
            </a:r>
            <a:r>
              <a:rPr lang="it-IT" sz="2000" baseline="-25000" dirty="0">
                <a:solidFill>
                  <a:schemeClr val="tx1"/>
                </a:solidFill>
              </a:rPr>
              <a:t>PPAL</a:t>
            </a:r>
            <a:r>
              <a:rPr lang="it-IT" dirty="0">
                <a:solidFill>
                  <a:schemeClr val="tx1"/>
                </a:solidFill>
              </a:rPr>
              <a:t> ma non lo decide; in particolare: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accetta le parole palindrome di lunghezza pari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rigetta le parole non palindrome </a:t>
            </a:r>
          </a:p>
          <a:p>
            <a:pPr lvl="1"/>
            <a:r>
              <a:rPr lang="it-IT" dirty="0">
                <a:solidFill>
                  <a:srgbClr val="3636E8"/>
                </a:solidFill>
              </a:rPr>
              <a:t>rigetta le parole palindrome di lunghezza dispari che hanno ‘b’ come carattere centrale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non termina sulle parole palindrome di lunghezza dispari che hanno ‘a’ come carattere centrale</a:t>
            </a:r>
          </a:p>
        </p:txBody>
      </p:sp>
    </p:spTree>
    <p:extLst>
      <p:ext uri="{BB962C8B-B14F-4D97-AF65-F5344CB8AC3E}">
        <p14:creationId xmlns:p14="http://schemas.microsoft.com/office/powerpoint/2010/main" val="78590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829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Linguaggi decidibili / accettabili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36234" y="1307938"/>
                <a:ext cx="9483183" cy="5550061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Un linguaggio L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</a:rPr>
                      <m:t>⊆</m:t>
                    </m:r>
                    <m:r>
                      <m:rPr>
                        <m:sty m:val="p"/>
                      </m:rPr>
                      <a:rPr lang="it-IT" sz="2000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* è </a:t>
                </a:r>
                <a:r>
                  <a:rPr lang="it-IT" b="1" dirty="0">
                    <a:solidFill>
                      <a:srgbClr val="FF0000"/>
                    </a:solidFill>
                  </a:rPr>
                  <a:t>decidibile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se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rgbClr val="3636E8"/>
                    </a:solidFill>
                  </a:rPr>
                  <a:t>esiste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T che lo decide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che, </a:t>
                </a:r>
                <a:r>
                  <a:rPr lang="it-IT" b="1" dirty="0">
                    <a:solidFill>
                      <a:srgbClr val="3636E8"/>
                    </a:solidFill>
                  </a:rPr>
                  <a:t>per ogni x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1" i="1">
                        <a:solidFill>
                          <a:srgbClr val="3636E8"/>
                        </a:solidFill>
                        <a:latin typeface="Cambria Math" charset="0"/>
                      </a:rPr>
                      <m:t>𝚺</m:t>
                    </m:r>
                    <m:r>
                      <a:rPr lang="it-IT" sz="2000" b="1" i="0" baseline="30000" smtClean="0">
                        <a:solidFill>
                          <a:srgbClr val="3636E8"/>
                        </a:solidFill>
                        <a:latin typeface="Cambria Math" charset="0"/>
                      </a:rPr>
                      <m:t>∗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T(x) termina: 															se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∈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L allora T(x)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, se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∉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L allora T(x)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Quando un linguaggio L è deciso da una macchina T scriviamo: </a:t>
                </a:r>
                <a:r>
                  <a:rPr lang="it-IT" b="1" dirty="0">
                    <a:solidFill>
                      <a:srgbClr val="D441C9"/>
                    </a:solidFill>
                  </a:rPr>
                  <a:t>L= L(T)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Un linguaggio L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</a:rPr>
                      <m:t>⊆</m:t>
                    </m:r>
                    <m:r>
                      <m:rPr>
                        <m:sty m:val="p"/>
                      </m:rPr>
                      <a:rPr lang="it-IT" sz="2000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* è </a:t>
                </a:r>
                <a:r>
                  <a:rPr lang="it-IT" b="1" dirty="0">
                    <a:solidFill>
                      <a:srgbClr val="FF0000"/>
                    </a:solidFill>
                  </a:rPr>
                  <a:t>accettabile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se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rgbClr val="3636E8"/>
                    </a:solidFill>
                  </a:rPr>
                  <a:t>esiste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T che lo accetta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che, </a:t>
                </a:r>
                <a:r>
                  <a:rPr lang="it-IT" b="1" dirty="0">
                    <a:solidFill>
                      <a:srgbClr val="3636E8"/>
                    </a:solidFill>
                  </a:rPr>
                  <a:t>per ogni x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L</a:t>
                </a:r>
                <a:r>
                  <a:rPr lang="it-IT" dirty="0">
                    <a:solidFill>
                      <a:schemeClr val="tx1"/>
                    </a:solidFill>
                  </a:rPr>
                  <a:t>, T(x)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∉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L allora sappiamo solo che  </a:t>
                </a:r>
                <a:r>
                  <a:rPr lang="it-IT" b="1" dirty="0">
                    <a:solidFill>
                      <a:schemeClr val="tx1"/>
                    </a:solidFill>
                  </a:rPr>
                  <a:t>T(x) non termina in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1800" b="1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: potrebbe terminare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oppure non terminare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ricordate la storia delle istanze negative?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Naturalmente, ogni linguaggio decidibile è anche accettabile – ma non viceversa!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non devo spiegarvi perché, spero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6234" y="1307938"/>
                <a:ext cx="9483183" cy="5550061"/>
              </a:xfrm>
              <a:blipFill>
                <a:blip r:embed="rId2"/>
                <a:stretch>
                  <a:fillRect l="-401" t="-4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629529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4232</TotalTime>
  <Words>4259</Words>
  <Application>Microsoft Macintosh PowerPoint</Application>
  <PresentationFormat>Widescreen</PresentationFormat>
  <Paragraphs>248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Century Gothic</vt:lpstr>
      <vt:lpstr>Wingdings 3</vt:lpstr>
      <vt:lpstr>Filo</vt:lpstr>
      <vt:lpstr>Lezione 6: macchine, linguaggi, funzioni</vt:lpstr>
      <vt:lpstr>Facciamo il punto</vt:lpstr>
      <vt:lpstr>A questo punto</vt:lpstr>
      <vt:lpstr>Più in dettaglio</vt:lpstr>
      <vt:lpstr>Decidere un linguaggio</vt:lpstr>
      <vt:lpstr>Decidere un linguaggio - esempio</vt:lpstr>
      <vt:lpstr>Accettare un linguaggio</vt:lpstr>
      <vt:lpstr>Accettare un linguaggio - esempio</vt:lpstr>
      <vt:lpstr>Linguaggi decidibili / accettabili</vt:lpstr>
      <vt:lpstr>Chiariamoci un po’ le idee…</vt:lpstr>
      <vt:lpstr>Linguaggi complemento</vt:lpstr>
      <vt:lpstr>Teorema 3.1</vt:lpstr>
      <vt:lpstr>Teorema 3.1</vt:lpstr>
      <vt:lpstr>Perché un passo alla volta?</vt:lpstr>
      <vt:lpstr>Perché un passo alla volta?</vt:lpstr>
      <vt:lpstr>Esercizi</vt:lpstr>
      <vt:lpstr>Funzioni calcolabili</vt:lpstr>
      <vt:lpstr>Funzioni calcolabili</vt:lpstr>
      <vt:lpstr>Funzioni calcolabili</vt:lpstr>
      <vt:lpstr>Funzioni e linguaggi</vt:lpstr>
      <vt:lpstr>Funzioni e linguaggi</vt:lpstr>
      <vt:lpstr>Funzioni e linguaggi</vt:lpstr>
      <vt:lpstr>Funzioni e linguaggi</vt:lpstr>
      <vt:lpstr>Funzioni e linguaggi</vt:lpstr>
      <vt:lpstr>NOTA BENE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miriam di ianni</cp:lastModifiedBy>
  <cp:revision>175</cp:revision>
  <dcterms:created xsi:type="dcterms:W3CDTF">2020-03-06T09:19:14Z</dcterms:created>
  <dcterms:modified xsi:type="dcterms:W3CDTF">2023-03-23T12:46:26Z</dcterms:modified>
</cp:coreProperties>
</file>