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2" r:id="rId4"/>
    <p:sldId id="278" r:id="rId5"/>
    <p:sldId id="258" r:id="rId6"/>
    <p:sldId id="298" r:id="rId7"/>
    <p:sldId id="284" r:id="rId8"/>
    <p:sldId id="299" r:id="rId9"/>
    <p:sldId id="301" r:id="rId10"/>
    <p:sldId id="300" r:id="rId11"/>
    <p:sldId id="306" r:id="rId12"/>
    <p:sldId id="307" r:id="rId13"/>
    <p:sldId id="303" r:id="rId14"/>
    <p:sldId id="309" r:id="rId15"/>
    <p:sldId id="314" r:id="rId16"/>
    <p:sldId id="310" r:id="rId17"/>
    <p:sldId id="308" r:id="rId18"/>
    <p:sldId id="304" r:id="rId19"/>
    <p:sldId id="315" r:id="rId20"/>
    <p:sldId id="30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E8"/>
    <a:srgbClr val="D44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/>
    <p:restoredTop sz="93122"/>
  </p:normalViewPr>
  <p:slideViewPr>
    <p:cSldViewPr snapToGrid="0" snapToObjects="1">
      <p:cViewPr varScale="1">
        <p:scale>
          <a:sx n="104" d="100"/>
          <a:sy n="104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Lezione 7 – modelli di calcolo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Lezione </a:t>
            </a:r>
            <a:r>
              <a:rPr lang="it-IT">
                <a:solidFill>
                  <a:schemeClr val="tx1"/>
                </a:solidFill>
              </a:rPr>
              <a:t>del 28/03/2023</a:t>
            </a:r>
            <a:endParaRPr lang="it-IT" dirty="0">
              <a:solidFill>
                <a:schemeClr val="tx1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21981" y="493481"/>
            <a:ext cx="8911687" cy="683829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PascalMinimo</a:t>
            </a:r>
            <a:r>
              <a:rPr lang="it-IT" dirty="0">
                <a:solidFill>
                  <a:schemeClr val="tx1"/>
                </a:solidFill>
              </a:rPr>
              <a:t> e macchine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41231" y="1996708"/>
            <a:ext cx="9483183" cy="334718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Invece, in questa lezione guardiamo insieme l’algoritmo in </a:t>
            </a:r>
            <a:r>
              <a:rPr lang="it-IT" dirty="0" err="1">
                <a:solidFill>
                  <a:schemeClr val="tx1"/>
                </a:solidFill>
              </a:rPr>
              <a:t>PascalMinimo</a:t>
            </a:r>
            <a:r>
              <a:rPr lang="it-IT" dirty="0">
                <a:solidFill>
                  <a:schemeClr val="tx1"/>
                </a:solidFill>
              </a:rPr>
              <a:t> che simula la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Universale: lo trovate nella dispensa 3, nelle ultime 3 righe a pag. 9, a pag. 11, e nella Tabella 3.3 a pag. 12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facile: dovete solo prendere confidenza con le strutture dati (semplici array)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è poco più di un esercizio</a:t>
            </a:r>
          </a:p>
          <a:p>
            <a:r>
              <a:rPr lang="it-IT" dirty="0">
                <a:solidFill>
                  <a:schemeClr val="tx1"/>
                </a:solidFill>
              </a:rPr>
              <a:t>Utilizziamo questo esercizio per dimostrare il Teorema 3.6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che nella dispensa è dimostrato in maniera leggermente diversa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anche se la tecnica è la stessa</a:t>
            </a:r>
          </a:p>
        </p:txBody>
      </p:sp>
    </p:spTree>
    <p:extLst>
      <p:ext uri="{BB962C8B-B14F-4D97-AF65-F5344CB8AC3E}">
        <p14:creationId xmlns:p14="http://schemas.microsoft.com/office/powerpoint/2010/main" val="99009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21981" y="493481"/>
            <a:ext cx="8911687" cy="683829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PascalMinimo</a:t>
            </a:r>
            <a:r>
              <a:rPr lang="it-IT" dirty="0">
                <a:solidFill>
                  <a:schemeClr val="tx1"/>
                </a:solidFill>
              </a:rPr>
              <a:t> e macchine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36232" y="1296063"/>
                <a:ext cx="9483183" cy="5472872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Teorema 3.6</a:t>
                </a:r>
                <a:r>
                  <a:rPr lang="it-IT" dirty="0">
                    <a:solidFill>
                      <a:schemeClr val="tx1"/>
                    </a:solidFill>
                  </a:rPr>
                  <a:t>: Per ogni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deterministica T di tipo riconoscitore 					ad un nastro esiste un programma </a:t>
                </a:r>
                <a:r>
                  <a:rPr lang="it-IT" sz="2000" dirty="0">
                    <a:solidFill>
                      <a:schemeClr val="tx1"/>
                    </a:solidFill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T</a:t>
                </a:r>
                <a:r>
                  <a:rPr lang="it-IT" dirty="0">
                    <a:solidFill>
                      <a:schemeClr val="tx1"/>
                    </a:solidFill>
                  </a:rPr>
                  <a:t> scritto in accordo alle regole 				del linguaggio </a:t>
                </a:r>
                <a:r>
                  <a:rPr lang="it-IT" dirty="0" err="1">
                    <a:solidFill>
                      <a:schemeClr val="tx1"/>
                    </a:solidFill>
                  </a:rPr>
                  <a:t>PascalMinimo</a:t>
                </a:r>
                <a:r>
                  <a:rPr lang="it-IT" dirty="0">
                    <a:solidFill>
                      <a:schemeClr val="tx1"/>
                    </a:solidFill>
                  </a:rPr>
                  <a:t> tale che, per ogni parola x, se T (x) 					termina nello stato finale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{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dirty="0" err="1">
                    <a:solidFill>
                      <a:schemeClr val="tx1"/>
                    </a:solidFill>
                  </a:rPr>
                  <a:t>,q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</a:rPr>
                  <a:t>} allora </a:t>
                </a:r>
                <a:r>
                  <a:rPr lang="it-IT" sz="2000" dirty="0">
                    <a:solidFill>
                      <a:schemeClr val="tx1"/>
                    </a:solidFill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T</a:t>
                </a:r>
                <a:r>
                  <a:rPr lang="it-IT" dirty="0">
                    <a:solidFill>
                      <a:schemeClr val="tx1"/>
                    </a:solidFill>
                  </a:rPr>
                  <a:t> con input x 							restituisce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in output.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Dimostriamo questo teorema progettando un programma </a:t>
                </a:r>
                <a:r>
                  <a:rPr lang="it-IT" sz="2000" dirty="0">
                    <a:solidFill>
                      <a:schemeClr val="tx1"/>
                    </a:solidFill>
                    <a:latin typeface="Apple Chancery" charset="0"/>
                    <a:ea typeface="Apple Chancery" charset="0"/>
                    <a:cs typeface="Apple Chancery" charset="0"/>
                  </a:rPr>
                  <a:t>U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  </a:t>
                </a:r>
                <a:r>
                  <a:rPr lang="it-IT" dirty="0">
                    <a:solidFill>
                      <a:schemeClr val="tx1"/>
                    </a:solidFill>
                  </a:rPr>
                  <a:t>che si comporta come la macchina Universale: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utilizzando opportune strutture dati per rappresentare  le quintuple di una generica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, e il suo stato iniziale, e i suoi stati finali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altre opportune strutture dati per rappresentare un input di quella generica macchina,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fornendo in input ad </a:t>
                </a:r>
                <a:r>
                  <a:rPr lang="it-IT" sz="1800" dirty="0">
                    <a:solidFill>
                      <a:schemeClr val="tx1"/>
                    </a:solidFill>
                    <a:latin typeface="Apple Chancery" charset="0"/>
                    <a:ea typeface="Apple Chancery" charset="0"/>
                    <a:cs typeface="Apple Chancery" charset="0"/>
                  </a:rPr>
                  <a:t>U</a:t>
                </a:r>
                <a:r>
                  <a:rPr lang="it-IT" dirty="0">
                    <a:solidFill>
                      <a:schemeClr val="tx1"/>
                    </a:solidFill>
                  </a:rPr>
                  <a:t> le descrizioni di una data macchina T e di un suo dato input x (in accordo alle strutture dati utilizzate)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l’esecuzione di </a:t>
                </a:r>
                <a:r>
                  <a:rPr lang="it-IT" sz="1800" dirty="0">
                    <a:solidFill>
                      <a:schemeClr val="tx1"/>
                    </a:solidFill>
                    <a:latin typeface="Apple Chancery" charset="0"/>
                    <a:ea typeface="Apple Chancery" charset="0"/>
                    <a:cs typeface="Apple Chancery" charset="0"/>
                  </a:rPr>
                  <a:t>U</a:t>
                </a:r>
                <a:r>
                  <a:rPr lang="it-IT" dirty="0">
                    <a:solidFill>
                      <a:schemeClr val="tx1"/>
                    </a:solidFill>
                  </a:rPr>
                  <a:t> sul suo input restituisce un output che corrisponde allo stato in cui terminerebbe la computazione T(x)</a:t>
                </a:r>
              </a:p>
              <a:p>
                <a:pPr lvl="2"/>
                <a:r>
                  <a:rPr lang="it-IT" dirty="0">
                    <a:solidFill>
                      <a:schemeClr val="tx1"/>
                    </a:solidFill>
                  </a:rPr>
                  <a:t>o che non termina qualora T(x) non terminasse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6232" y="1296063"/>
                <a:ext cx="9483183" cy="5472872"/>
              </a:xfrm>
              <a:blipFill rotWithShape="0">
                <a:blip r:embed="rId2"/>
                <a:stretch>
                  <a:fillRect l="-450" t="-669" r="-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842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21981" y="493481"/>
            <a:ext cx="8911687" cy="683829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PascalMinimo</a:t>
            </a:r>
            <a:r>
              <a:rPr lang="it-IT" dirty="0">
                <a:solidFill>
                  <a:schemeClr val="tx1"/>
                </a:solidFill>
              </a:rPr>
              <a:t> e macchine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36232" y="1296063"/>
            <a:ext cx="9483183" cy="547287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Progettiamo un programma </a:t>
            </a:r>
            <a:r>
              <a:rPr lang="it-IT" sz="2000" dirty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U</a:t>
            </a:r>
            <a:r>
              <a:rPr lang="it-IT" baseline="-25000" dirty="0">
                <a:solidFill>
                  <a:schemeClr val="tx1"/>
                </a:solidFill>
              </a:rPr>
              <a:t>  </a:t>
            </a:r>
            <a:r>
              <a:rPr lang="it-IT" dirty="0">
                <a:solidFill>
                  <a:schemeClr val="tx1"/>
                </a:solidFill>
              </a:rPr>
              <a:t>che si comporta come la macchina Universale: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per memorizzare le quintuple della macchina T che si vuole simulare, utilizziamo i 5 array Q1, S1, S2, Q2, M:</a:t>
            </a:r>
          </a:p>
          <a:p>
            <a:pPr lvl="2"/>
            <a:r>
              <a:rPr lang="it-IT" sz="1600" dirty="0">
                <a:solidFill>
                  <a:schemeClr val="tx1"/>
                </a:solidFill>
              </a:rPr>
              <a:t>e usiamo i valori -1, 0, 1 per rappresentare i movimenti della testina ‘sinistra’, ‘ferma’, ‘destra’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 se la </a:t>
            </a:r>
            <a:r>
              <a:rPr lang="it-IT" b="1" dirty="0">
                <a:solidFill>
                  <a:srgbClr val="FF0000"/>
                </a:solidFill>
              </a:rPr>
              <a:t>i</a:t>
            </a:r>
            <a:r>
              <a:rPr lang="it-IT" dirty="0">
                <a:solidFill>
                  <a:schemeClr val="tx1"/>
                </a:solidFill>
              </a:rPr>
              <a:t>-esima quintupla di T è </a:t>
            </a:r>
            <a:r>
              <a:rPr lang="it-IT" b="1" dirty="0">
                <a:solidFill>
                  <a:srgbClr val="FF0000"/>
                </a:solidFill>
              </a:rPr>
              <a:t>〈 </a:t>
            </a:r>
            <a:r>
              <a:rPr lang="it-IT" b="1" dirty="0" err="1">
                <a:solidFill>
                  <a:srgbClr val="FF0000"/>
                </a:solidFill>
              </a:rPr>
              <a:t>q</a:t>
            </a:r>
            <a:r>
              <a:rPr lang="it-IT" b="1" dirty="0">
                <a:solidFill>
                  <a:srgbClr val="FF0000"/>
                </a:solidFill>
              </a:rPr>
              <a:t> , a, b, </a:t>
            </a:r>
            <a:r>
              <a:rPr lang="it-IT" b="1" dirty="0" err="1">
                <a:solidFill>
                  <a:srgbClr val="FF0000"/>
                </a:solidFill>
              </a:rPr>
              <a:t>q</a:t>
            </a:r>
            <a:r>
              <a:rPr lang="it-IT" b="1" dirty="0">
                <a:solidFill>
                  <a:srgbClr val="FF0000"/>
                </a:solidFill>
              </a:rPr>
              <a:t>’ , sinistra〉   </a:t>
            </a:r>
            <a:r>
              <a:rPr lang="it-IT" dirty="0">
                <a:solidFill>
                  <a:schemeClr val="tx1"/>
                </a:solidFill>
              </a:rPr>
              <a:t>,  allora avremo 							</a:t>
            </a:r>
            <a:r>
              <a:rPr lang="it-IT" b="1" dirty="0">
                <a:solidFill>
                  <a:srgbClr val="FF0000"/>
                </a:solidFill>
              </a:rPr>
              <a:t>Q1[ i ] =</a:t>
            </a:r>
            <a:r>
              <a:rPr lang="it-IT" b="1" dirty="0" err="1">
                <a:solidFill>
                  <a:srgbClr val="FF0000"/>
                </a:solidFill>
              </a:rPr>
              <a:t>q</a:t>
            </a:r>
            <a:r>
              <a:rPr lang="it-IT" b="1" dirty="0">
                <a:solidFill>
                  <a:srgbClr val="FF0000"/>
                </a:solidFill>
              </a:rPr>
              <a:t>, S1[ i ] = a, S2[ i ] = b, Q2[ i ] = </a:t>
            </a:r>
            <a:r>
              <a:rPr lang="it-IT" b="1" dirty="0" err="1">
                <a:solidFill>
                  <a:srgbClr val="FF0000"/>
                </a:solidFill>
              </a:rPr>
              <a:t>q</a:t>
            </a:r>
            <a:r>
              <a:rPr lang="it-IT" b="1" dirty="0">
                <a:solidFill>
                  <a:srgbClr val="FF0000"/>
                </a:solidFill>
              </a:rPr>
              <a:t>’, M[ i ] = -1</a:t>
            </a:r>
          </a:p>
          <a:p>
            <a:pPr lvl="2"/>
            <a:r>
              <a:rPr lang="it-IT" sz="1600" dirty="0">
                <a:solidFill>
                  <a:schemeClr val="tx1"/>
                </a:solidFill>
              </a:rPr>
              <a:t>e analogamente per i movimenti della testina ‘ferma’ e ‘destra’</a:t>
            </a:r>
          </a:p>
          <a:p>
            <a:pPr lvl="2"/>
            <a:r>
              <a:rPr lang="it-IT" sz="1600" dirty="0">
                <a:solidFill>
                  <a:schemeClr val="tx1"/>
                </a:solidFill>
              </a:rPr>
              <a:t>Q1[i] memorizza lo stato in cui si deve trovare la macchina per eseguire la quintupla i, Q2[i] memorizza lo stato in cui deve entrare la macchina dopo aver eseguito la quintupla i, e analogamente per S1[i], S2[i] e M[i]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rappresentiamo il nastro di T mediante l’array 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, che, per semplicità, ammettiamo possa avere anche indici negativi</a:t>
            </a:r>
          </a:p>
          <a:p>
            <a:pPr lvl="2"/>
            <a:r>
              <a:rPr lang="it-IT" sz="1600" dirty="0">
                <a:solidFill>
                  <a:schemeClr val="tx1"/>
                </a:solidFill>
              </a:rPr>
              <a:t>ad esempio, </a:t>
            </a:r>
            <a:r>
              <a:rPr lang="it-IT" sz="1600" dirty="0" err="1">
                <a:solidFill>
                  <a:schemeClr val="tx1"/>
                </a:solidFill>
              </a:rPr>
              <a:t>N</a:t>
            </a:r>
            <a:r>
              <a:rPr lang="it-IT" sz="1600" dirty="0">
                <a:solidFill>
                  <a:schemeClr val="tx1"/>
                </a:solidFill>
              </a:rPr>
              <a:t>[-4]: tanto il </a:t>
            </a:r>
            <a:r>
              <a:rPr lang="it-IT" sz="1600" dirty="0" err="1">
                <a:solidFill>
                  <a:schemeClr val="tx1"/>
                </a:solidFill>
              </a:rPr>
              <a:t>PascalMinimo</a:t>
            </a:r>
            <a:r>
              <a:rPr lang="it-IT" sz="1600" dirty="0">
                <a:solidFill>
                  <a:schemeClr val="tx1"/>
                </a:solidFill>
              </a:rPr>
              <a:t> ce lo stiamo inventando...</a:t>
            </a:r>
          </a:p>
          <a:p>
            <a:r>
              <a:rPr lang="it-IT" dirty="0">
                <a:solidFill>
                  <a:schemeClr val="tx1"/>
                </a:solidFill>
              </a:rPr>
              <a:t>A questo punto, vediamo il programma, nel prossimo lucido</a:t>
            </a:r>
          </a:p>
          <a:p>
            <a:pPr lvl="1"/>
            <a:r>
              <a:rPr lang="it-IT" b="1" dirty="0">
                <a:solidFill>
                  <a:schemeClr val="tx1"/>
                </a:solidFill>
              </a:rPr>
              <a:t>che voi dovete studiare sulla dispensa!</a:t>
            </a:r>
          </a:p>
        </p:txBody>
      </p:sp>
    </p:spTree>
    <p:extLst>
      <p:ext uri="{BB962C8B-B14F-4D97-AF65-F5344CB8AC3E}">
        <p14:creationId xmlns:p14="http://schemas.microsoft.com/office/powerpoint/2010/main" val="1441062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34784" y="279725"/>
            <a:ext cx="8911687" cy="640445"/>
          </a:xfrm>
        </p:spPr>
        <p:txBody>
          <a:bodyPr/>
          <a:lstStyle/>
          <a:p>
            <a:r>
              <a:rPr lang="it-IT" dirty="0"/>
              <a:t>Un programma che simula U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8" t="26506" r="14197" b="33566"/>
          <a:stretch/>
        </p:blipFill>
        <p:spPr>
          <a:xfrm>
            <a:off x="2034784" y="920170"/>
            <a:ext cx="6504299" cy="5741887"/>
          </a:xfrm>
        </p:spPr>
      </p:pic>
      <p:sp>
        <p:nvSpPr>
          <p:cNvPr id="3" name="Rettangolo 2"/>
          <p:cNvSpPr/>
          <p:nvPr/>
        </p:nvSpPr>
        <p:spPr>
          <a:xfrm>
            <a:off x="3016333" y="2470068"/>
            <a:ext cx="2446317" cy="142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3016333" y="6173191"/>
            <a:ext cx="1223158" cy="169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7623959" y="3126647"/>
            <a:ext cx="27751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FF0000"/>
                </a:solidFill>
              </a:rPr>
              <a:t>Il programma consiste in</a:t>
            </a:r>
          </a:p>
          <a:p>
            <a:r>
              <a:rPr lang="it-IT" sz="1600" dirty="0">
                <a:solidFill>
                  <a:srgbClr val="FF0000"/>
                </a:solidFill>
              </a:rPr>
              <a:t>un </a:t>
            </a:r>
            <a:r>
              <a:rPr lang="it-IT" sz="1600" dirty="0" err="1">
                <a:solidFill>
                  <a:srgbClr val="FF0000"/>
                </a:solidFill>
              </a:rPr>
              <a:t>loop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 err="1">
                <a:solidFill>
                  <a:srgbClr val="FF0000"/>
                </a:solidFill>
              </a:rPr>
              <a:t>while</a:t>
            </a:r>
            <a:r>
              <a:rPr lang="it-IT" sz="1600" dirty="0">
                <a:solidFill>
                  <a:srgbClr val="FF0000"/>
                </a:solidFill>
              </a:rPr>
              <a:t> che termina</a:t>
            </a:r>
          </a:p>
          <a:p>
            <a:r>
              <a:rPr lang="it-IT" sz="1600" dirty="0">
                <a:solidFill>
                  <a:srgbClr val="FF0000"/>
                </a:solidFill>
              </a:rPr>
              <a:t>quando viene raggiunto </a:t>
            </a:r>
          </a:p>
          <a:p>
            <a:r>
              <a:rPr lang="it-IT" sz="1600" dirty="0">
                <a:solidFill>
                  <a:srgbClr val="FF0000"/>
                </a:solidFill>
              </a:rPr>
              <a:t>uno stato finale</a:t>
            </a:r>
          </a:p>
        </p:txBody>
      </p:sp>
      <p:sp>
        <p:nvSpPr>
          <p:cNvPr id="7" name="Rettangolo 6"/>
          <p:cNvSpPr/>
          <p:nvPr/>
        </p:nvSpPr>
        <p:spPr>
          <a:xfrm>
            <a:off x="2268187" y="1056904"/>
            <a:ext cx="5949538" cy="688769"/>
          </a:xfrm>
          <a:prstGeom prst="rect">
            <a:avLst/>
          </a:prstGeom>
          <a:noFill/>
          <a:ln>
            <a:solidFill>
              <a:srgbClr val="3636E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8772486" y="403762"/>
            <a:ext cx="284565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3636E8"/>
                </a:solidFill>
              </a:rPr>
              <a:t>In input viene fornita la</a:t>
            </a:r>
          </a:p>
          <a:p>
            <a:r>
              <a:rPr lang="it-IT" sz="1400" dirty="0">
                <a:solidFill>
                  <a:srgbClr val="3636E8"/>
                </a:solidFill>
              </a:rPr>
              <a:t>descrizione di T (negli array Q</a:t>
            </a:r>
            <a:r>
              <a:rPr lang="it-IT" sz="1400" baseline="-25000" dirty="0">
                <a:solidFill>
                  <a:srgbClr val="3636E8"/>
                </a:solidFill>
              </a:rPr>
              <a:t>1</a:t>
            </a:r>
            <a:r>
              <a:rPr lang="it-IT" sz="1400" dirty="0">
                <a:solidFill>
                  <a:srgbClr val="3636E8"/>
                </a:solidFill>
              </a:rPr>
              <a:t>,</a:t>
            </a:r>
          </a:p>
          <a:p>
            <a:r>
              <a:rPr lang="it-IT" sz="1400" dirty="0">
                <a:solidFill>
                  <a:srgbClr val="3636E8"/>
                </a:solidFill>
              </a:rPr>
              <a:t>S</a:t>
            </a:r>
            <a:r>
              <a:rPr lang="it-IT" sz="1400" baseline="-25000" dirty="0">
                <a:solidFill>
                  <a:srgbClr val="3636E8"/>
                </a:solidFill>
              </a:rPr>
              <a:t>1</a:t>
            </a:r>
            <a:r>
              <a:rPr lang="it-IT" sz="1400" dirty="0">
                <a:solidFill>
                  <a:srgbClr val="3636E8"/>
                </a:solidFill>
              </a:rPr>
              <a:t>, S</a:t>
            </a:r>
            <a:r>
              <a:rPr lang="it-IT" sz="1400" baseline="-25000" dirty="0">
                <a:solidFill>
                  <a:srgbClr val="3636E8"/>
                </a:solidFill>
              </a:rPr>
              <a:t>2</a:t>
            </a:r>
            <a:r>
              <a:rPr lang="it-IT" sz="1400" dirty="0">
                <a:solidFill>
                  <a:srgbClr val="3636E8"/>
                </a:solidFill>
              </a:rPr>
              <a:t>, Q</a:t>
            </a:r>
            <a:r>
              <a:rPr lang="it-IT" sz="1400" baseline="-25000" dirty="0">
                <a:solidFill>
                  <a:srgbClr val="3636E8"/>
                </a:solidFill>
              </a:rPr>
              <a:t>2</a:t>
            </a:r>
            <a:r>
              <a:rPr lang="it-IT" sz="1400" dirty="0">
                <a:solidFill>
                  <a:srgbClr val="3636E8"/>
                </a:solidFill>
              </a:rPr>
              <a:t> e M e nelle variabili</a:t>
            </a:r>
          </a:p>
          <a:p>
            <a:r>
              <a:rPr lang="it-IT" sz="1400" dirty="0">
                <a:solidFill>
                  <a:srgbClr val="3636E8"/>
                </a:solidFill>
              </a:rPr>
              <a:t>q</a:t>
            </a:r>
            <a:r>
              <a:rPr lang="it-IT" sz="1400" baseline="-25000" dirty="0">
                <a:solidFill>
                  <a:srgbClr val="3636E8"/>
                </a:solidFill>
              </a:rPr>
              <a:t>0</a:t>
            </a:r>
            <a:r>
              <a:rPr lang="it-IT" sz="1400" dirty="0">
                <a:solidFill>
                  <a:srgbClr val="3636E8"/>
                </a:solidFill>
              </a:rPr>
              <a:t>, </a:t>
            </a:r>
            <a:r>
              <a:rPr lang="it-IT" sz="1400" dirty="0" err="1">
                <a:solidFill>
                  <a:srgbClr val="3636E8"/>
                </a:solidFill>
              </a:rPr>
              <a:t>q</a:t>
            </a:r>
            <a:r>
              <a:rPr lang="it-IT" sz="1400" baseline="-25000" dirty="0" err="1">
                <a:solidFill>
                  <a:srgbClr val="3636E8"/>
                </a:solidFill>
              </a:rPr>
              <a:t>A</a:t>
            </a:r>
            <a:r>
              <a:rPr lang="it-IT" sz="1400" dirty="0">
                <a:solidFill>
                  <a:srgbClr val="3636E8"/>
                </a:solidFill>
              </a:rPr>
              <a:t> e </a:t>
            </a:r>
            <a:r>
              <a:rPr lang="it-IT" sz="1400" dirty="0" err="1">
                <a:solidFill>
                  <a:srgbClr val="3636E8"/>
                </a:solidFill>
              </a:rPr>
              <a:t>q</a:t>
            </a:r>
            <a:r>
              <a:rPr lang="it-IT" sz="1400" baseline="-25000" dirty="0" err="1">
                <a:solidFill>
                  <a:srgbClr val="3636E8"/>
                </a:solidFill>
              </a:rPr>
              <a:t>R</a:t>
            </a:r>
            <a:r>
              <a:rPr lang="it-IT" sz="1400" dirty="0">
                <a:solidFill>
                  <a:srgbClr val="3636E8"/>
                </a:solidFill>
              </a:rPr>
              <a:t>) e del suo input</a:t>
            </a:r>
          </a:p>
          <a:p>
            <a:r>
              <a:rPr lang="it-IT" sz="1400" dirty="0">
                <a:solidFill>
                  <a:srgbClr val="3636E8"/>
                </a:solidFill>
              </a:rPr>
              <a:t>(nell’array </a:t>
            </a:r>
            <a:r>
              <a:rPr lang="it-IT" sz="1400" dirty="0" err="1">
                <a:solidFill>
                  <a:srgbClr val="3636E8"/>
                </a:solidFill>
              </a:rPr>
              <a:t>N</a:t>
            </a:r>
            <a:r>
              <a:rPr lang="it-IT" sz="1400" dirty="0">
                <a:solidFill>
                  <a:srgbClr val="3636E8"/>
                </a:solidFill>
              </a:rPr>
              <a:t>)</a:t>
            </a:r>
          </a:p>
        </p:txBody>
      </p:sp>
      <p:sp>
        <p:nvSpPr>
          <p:cNvPr id="10" name="Rettangolo 9"/>
          <p:cNvSpPr/>
          <p:nvPr/>
        </p:nvSpPr>
        <p:spPr>
          <a:xfrm>
            <a:off x="2816352" y="1745673"/>
            <a:ext cx="1060704" cy="33915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5591802" y="1790376"/>
            <a:ext cx="58945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q</a:t>
            </a:r>
            <a:r>
              <a:rPr lang="it-IT" sz="1400" dirty="0">
                <a:solidFill>
                  <a:srgbClr val="00B050"/>
                </a:solidFill>
              </a:rPr>
              <a:t> è la variabile in cui memorizziamo lo stato interno di T</a:t>
            </a:r>
          </a:p>
          <a:p>
            <a:r>
              <a:rPr lang="it-IT" sz="1400" dirty="0">
                <a:solidFill>
                  <a:srgbClr val="00B050"/>
                </a:solidFill>
              </a:rPr>
              <a:t>e t è la variabile in cui memorizziamo la posizione della testina di T</a:t>
            </a:r>
          </a:p>
          <a:p>
            <a:r>
              <a:rPr lang="it-IT" sz="1400" dirty="0">
                <a:solidFill>
                  <a:srgbClr val="00B050"/>
                </a:solidFill>
              </a:rPr>
              <a:t>ad ogni passo della computazione</a:t>
            </a:r>
          </a:p>
        </p:txBody>
      </p:sp>
      <p:cxnSp>
        <p:nvCxnSpPr>
          <p:cNvPr id="13" name="Connettore 2 12"/>
          <p:cNvCxnSpPr>
            <a:endCxn id="8" idx="1"/>
          </p:cNvCxnSpPr>
          <p:nvPr/>
        </p:nvCxnSpPr>
        <p:spPr>
          <a:xfrm flipV="1">
            <a:off x="8242562" y="988538"/>
            <a:ext cx="529924" cy="426379"/>
          </a:xfrm>
          <a:prstGeom prst="straightConnector1">
            <a:avLst/>
          </a:prstGeom>
          <a:ln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10" idx="3"/>
            <a:endCxn id="11" idx="1"/>
          </p:cNvCxnSpPr>
          <p:nvPr/>
        </p:nvCxnSpPr>
        <p:spPr>
          <a:xfrm>
            <a:off x="3877056" y="1915253"/>
            <a:ext cx="1714746" cy="2444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>
            <a:off x="5462650" y="2612573"/>
            <a:ext cx="2161309" cy="683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4239491" y="4203865"/>
            <a:ext cx="3551197" cy="21389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7275800" y="5281083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/>
              <a:t>NB: k è il numero di quintuple della macchina</a:t>
            </a:r>
          </a:p>
          <a:p>
            <a:r>
              <a:rPr lang="it-IT" sz="1200" b="1" dirty="0"/>
              <a:t>       T che si vuole simulare </a:t>
            </a:r>
          </a:p>
        </p:txBody>
      </p:sp>
    </p:spTree>
    <p:extLst>
      <p:ext uri="{BB962C8B-B14F-4D97-AF65-F5344CB8AC3E}">
        <p14:creationId xmlns:p14="http://schemas.microsoft.com/office/powerpoint/2010/main" val="571269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34784" y="279725"/>
            <a:ext cx="8911687" cy="1280890"/>
          </a:xfrm>
        </p:spPr>
        <p:txBody>
          <a:bodyPr/>
          <a:lstStyle/>
          <a:p>
            <a:r>
              <a:rPr lang="it-IT" dirty="0"/>
              <a:t>Un programma che simula U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8" t="36978" r="15803" b="35553"/>
          <a:stretch/>
        </p:blipFill>
        <p:spPr>
          <a:xfrm>
            <a:off x="1876289" y="1414273"/>
            <a:ext cx="6341119" cy="3950208"/>
          </a:xfrm>
        </p:spPr>
      </p:pic>
      <p:sp>
        <p:nvSpPr>
          <p:cNvPr id="3" name="Rettangolo 2"/>
          <p:cNvSpPr/>
          <p:nvPr/>
        </p:nvSpPr>
        <p:spPr>
          <a:xfrm>
            <a:off x="2857837" y="1489363"/>
            <a:ext cx="2446317" cy="142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2857837" y="5208122"/>
            <a:ext cx="510639" cy="156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857837" y="1654390"/>
            <a:ext cx="4335443" cy="918122"/>
          </a:xfrm>
          <a:prstGeom prst="rect">
            <a:avLst/>
          </a:prstGeom>
          <a:noFill/>
          <a:ln>
            <a:solidFill>
              <a:srgbClr val="363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7325475" y="1654390"/>
            <a:ext cx="4084773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3636E8"/>
                </a:solidFill>
              </a:rPr>
              <a:t>vengono esaminate ordinatamente, </a:t>
            </a:r>
          </a:p>
          <a:p>
            <a:r>
              <a:rPr lang="it-IT" sz="1600" dirty="0">
                <a:solidFill>
                  <a:srgbClr val="3636E8"/>
                </a:solidFill>
              </a:rPr>
              <a:t>dalla prima (</a:t>
            </a:r>
            <a:r>
              <a:rPr lang="it-IT" sz="1600" dirty="0" err="1">
                <a:solidFill>
                  <a:srgbClr val="3636E8"/>
                </a:solidFill>
              </a:rPr>
              <a:t>j</a:t>
            </a:r>
            <a:r>
              <a:rPr lang="it-IT" sz="1600" dirty="0">
                <a:solidFill>
                  <a:srgbClr val="3636E8"/>
                </a:solidFill>
              </a:rPr>
              <a:t>=1) all’ultima (</a:t>
            </a:r>
            <a:r>
              <a:rPr lang="it-IT" sz="1600" dirty="0" err="1">
                <a:solidFill>
                  <a:srgbClr val="3636E8"/>
                </a:solidFill>
              </a:rPr>
              <a:t>j</a:t>
            </a:r>
            <a:r>
              <a:rPr lang="it-IT" sz="1600" dirty="0">
                <a:solidFill>
                  <a:srgbClr val="3636E8"/>
                </a:solidFill>
              </a:rPr>
              <a:t>=k), </a:t>
            </a:r>
          </a:p>
          <a:p>
            <a:r>
              <a:rPr lang="it-IT" sz="1600" dirty="0">
                <a:solidFill>
                  <a:srgbClr val="3636E8"/>
                </a:solidFill>
              </a:rPr>
              <a:t>le quintuple di T</a:t>
            </a:r>
          </a:p>
          <a:p>
            <a:r>
              <a:rPr lang="it-IT" sz="1600" dirty="0">
                <a:solidFill>
                  <a:srgbClr val="3636E8"/>
                </a:solidFill>
              </a:rPr>
              <a:t>fino a quando: </a:t>
            </a:r>
          </a:p>
          <a:p>
            <a:endParaRPr lang="it-IT" sz="1600" dirty="0">
              <a:solidFill>
                <a:srgbClr val="3636E8"/>
              </a:solidFill>
            </a:endParaRPr>
          </a:p>
          <a:p>
            <a:r>
              <a:rPr lang="it-IT" sz="1600" dirty="0">
                <a:solidFill>
                  <a:srgbClr val="3636E8"/>
                </a:solidFill>
              </a:rPr>
              <a:t>ne viene trovata una che può essere </a:t>
            </a:r>
          </a:p>
          <a:p>
            <a:r>
              <a:rPr lang="it-IT" sz="1600" dirty="0">
                <a:solidFill>
                  <a:srgbClr val="3636E8"/>
                </a:solidFill>
              </a:rPr>
              <a:t>eseguita (quando Q</a:t>
            </a:r>
            <a:r>
              <a:rPr lang="it-IT" sz="1600" baseline="-25000" dirty="0">
                <a:solidFill>
                  <a:srgbClr val="3636E8"/>
                </a:solidFill>
              </a:rPr>
              <a:t>1</a:t>
            </a:r>
            <a:r>
              <a:rPr lang="it-IT" sz="1600" dirty="0">
                <a:solidFill>
                  <a:srgbClr val="3636E8"/>
                </a:solidFill>
              </a:rPr>
              <a:t>[</a:t>
            </a:r>
            <a:r>
              <a:rPr lang="it-IT" sz="1600" dirty="0" err="1">
                <a:solidFill>
                  <a:srgbClr val="3636E8"/>
                </a:solidFill>
              </a:rPr>
              <a:t>j</a:t>
            </a:r>
            <a:r>
              <a:rPr lang="it-IT" sz="1600" dirty="0">
                <a:solidFill>
                  <a:srgbClr val="3636E8"/>
                </a:solidFill>
              </a:rPr>
              <a:t>]=</a:t>
            </a:r>
            <a:r>
              <a:rPr lang="it-IT" sz="1600" dirty="0" err="1">
                <a:solidFill>
                  <a:srgbClr val="3636E8"/>
                </a:solidFill>
              </a:rPr>
              <a:t>q</a:t>
            </a:r>
            <a:r>
              <a:rPr lang="it-IT" sz="1600" dirty="0">
                <a:solidFill>
                  <a:srgbClr val="3636E8"/>
                </a:solidFill>
              </a:rPr>
              <a:t> e S</a:t>
            </a:r>
            <a:r>
              <a:rPr lang="it-IT" sz="1600" baseline="-25000" dirty="0">
                <a:solidFill>
                  <a:srgbClr val="3636E8"/>
                </a:solidFill>
              </a:rPr>
              <a:t>1</a:t>
            </a:r>
            <a:r>
              <a:rPr lang="it-IT" sz="1600" dirty="0">
                <a:solidFill>
                  <a:srgbClr val="3636E8"/>
                </a:solidFill>
              </a:rPr>
              <a:t>[</a:t>
            </a:r>
            <a:r>
              <a:rPr lang="it-IT" sz="1600" dirty="0" err="1">
                <a:solidFill>
                  <a:srgbClr val="3636E8"/>
                </a:solidFill>
              </a:rPr>
              <a:t>j</a:t>
            </a:r>
            <a:r>
              <a:rPr lang="it-IT" sz="1600" dirty="0">
                <a:solidFill>
                  <a:srgbClr val="3636E8"/>
                </a:solidFill>
              </a:rPr>
              <a:t>] = </a:t>
            </a:r>
            <a:r>
              <a:rPr lang="it-IT" sz="1600" dirty="0" err="1">
                <a:solidFill>
                  <a:srgbClr val="3636E8"/>
                </a:solidFill>
              </a:rPr>
              <a:t>N</a:t>
            </a:r>
            <a:r>
              <a:rPr lang="it-IT" sz="1600" dirty="0">
                <a:solidFill>
                  <a:srgbClr val="3636E8"/>
                </a:solidFill>
              </a:rPr>
              <a:t>[t] )</a:t>
            </a:r>
          </a:p>
          <a:p>
            <a:r>
              <a:rPr lang="it-IT" sz="1600" dirty="0">
                <a:solidFill>
                  <a:srgbClr val="3636E8"/>
                </a:solidFill>
              </a:rPr>
              <a:t>		e in questo caso si pone</a:t>
            </a:r>
          </a:p>
          <a:p>
            <a:r>
              <a:rPr lang="it-IT" sz="1600" dirty="0">
                <a:solidFill>
                  <a:srgbClr val="3636E8"/>
                </a:solidFill>
              </a:rPr>
              <a:t>		trovata = </a:t>
            </a:r>
            <a:r>
              <a:rPr lang="it-IT" sz="1600" dirty="0" err="1">
                <a:solidFill>
                  <a:srgbClr val="3636E8"/>
                </a:solidFill>
              </a:rPr>
              <a:t>true</a:t>
            </a:r>
            <a:endParaRPr lang="it-IT" sz="1600" dirty="0">
              <a:solidFill>
                <a:srgbClr val="3636E8"/>
              </a:solidFill>
            </a:endParaRPr>
          </a:p>
          <a:p>
            <a:endParaRPr lang="it-IT" sz="1600" dirty="0">
              <a:solidFill>
                <a:srgbClr val="3636E8"/>
              </a:solidFill>
            </a:endParaRPr>
          </a:p>
          <a:p>
            <a:r>
              <a:rPr lang="it-IT" sz="1600" dirty="0">
                <a:solidFill>
                  <a:srgbClr val="3636E8"/>
                </a:solidFill>
              </a:rPr>
              <a:t>oppure non ne viene trovata alcuna</a:t>
            </a:r>
          </a:p>
          <a:p>
            <a:r>
              <a:rPr lang="it-IT" sz="1600" dirty="0">
                <a:solidFill>
                  <a:srgbClr val="3636E8"/>
                </a:solidFill>
              </a:rPr>
              <a:t>che può essere eseguita (quando</a:t>
            </a:r>
          </a:p>
          <a:p>
            <a:r>
              <a:rPr lang="it-IT" sz="1600" dirty="0" err="1">
                <a:solidFill>
                  <a:srgbClr val="3636E8"/>
                </a:solidFill>
              </a:rPr>
              <a:t>j</a:t>
            </a:r>
            <a:r>
              <a:rPr lang="it-IT" sz="1600" dirty="0">
                <a:solidFill>
                  <a:srgbClr val="3636E8"/>
                </a:solidFill>
              </a:rPr>
              <a:t> = k+1)</a:t>
            </a:r>
          </a:p>
        </p:txBody>
      </p:sp>
    </p:spTree>
    <p:extLst>
      <p:ext uri="{BB962C8B-B14F-4D97-AF65-F5344CB8AC3E}">
        <p14:creationId xmlns:p14="http://schemas.microsoft.com/office/powerpoint/2010/main" val="1604461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34784" y="279725"/>
            <a:ext cx="8911687" cy="1280890"/>
          </a:xfrm>
        </p:spPr>
        <p:txBody>
          <a:bodyPr/>
          <a:lstStyle/>
          <a:p>
            <a:r>
              <a:rPr lang="it-IT" dirty="0"/>
              <a:t>Un programma che simula U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1" t="44947" r="18309" b="39423"/>
          <a:stretch/>
        </p:blipFill>
        <p:spPr>
          <a:xfrm>
            <a:off x="2199852" y="2456360"/>
            <a:ext cx="5853440" cy="2247714"/>
          </a:xfrm>
        </p:spPr>
      </p:pic>
      <p:pic>
        <p:nvPicPr>
          <p:cNvPr id="8" name="Segnaposto contenut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0" t="34435" r="24081" b="62682"/>
          <a:stretch/>
        </p:blipFill>
        <p:spPr>
          <a:xfrm>
            <a:off x="2292097" y="1755649"/>
            <a:ext cx="5230368" cy="41452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3243072" y="2129214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/>
              <a:t>...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620256" y="2519358"/>
            <a:ext cx="44807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FF0000"/>
                </a:solidFill>
              </a:rPr>
              <a:t>Se la quintupla da eseguire è stata trovata,</a:t>
            </a:r>
          </a:p>
          <a:p>
            <a:r>
              <a:rPr lang="it-IT" sz="1600" dirty="0">
                <a:solidFill>
                  <a:srgbClr val="FF0000"/>
                </a:solidFill>
              </a:rPr>
              <a:t>la si esegue: si aggiorna l’elemento </a:t>
            </a:r>
            <a:r>
              <a:rPr lang="it-IT" sz="1600" dirty="0" err="1">
                <a:solidFill>
                  <a:srgbClr val="FF0000"/>
                </a:solidFill>
              </a:rPr>
              <a:t>N</a:t>
            </a:r>
            <a:r>
              <a:rPr lang="it-IT" sz="1600" dirty="0">
                <a:solidFill>
                  <a:srgbClr val="FF0000"/>
                </a:solidFill>
              </a:rPr>
              <a:t>[t],</a:t>
            </a:r>
          </a:p>
          <a:p>
            <a:r>
              <a:rPr lang="it-IT" sz="1600" dirty="0">
                <a:solidFill>
                  <a:srgbClr val="FF0000"/>
                </a:solidFill>
              </a:rPr>
              <a:t>si aggiorna lo stato interno </a:t>
            </a:r>
            <a:r>
              <a:rPr lang="it-IT" sz="1600" dirty="0" err="1">
                <a:solidFill>
                  <a:srgbClr val="FF0000"/>
                </a:solidFill>
              </a:rPr>
              <a:t>q</a:t>
            </a:r>
            <a:r>
              <a:rPr lang="it-IT" sz="1600" dirty="0">
                <a:solidFill>
                  <a:srgbClr val="FF0000"/>
                </a:solidFill>
              </a:rPr>
              <a:t>,</a:t>
            </a:r>
          </a:p>
          <a:p>
            <a:r>
              <a:rPr lang="it-IT" sz="1600" dirty="0">
                <a:solidFill>
                  <a:srgbClr val="FF0000"/>
                </a:solidFill>
              </a:rPr>
              <a:t>si muove la testina (t + M[t])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2389632" y="1737394"/>
            <a:ext cx="1938528" cy="4327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2273808" y="3243072"/>
            <a:ext cx="3907536" cy="1267968"/>
          </a:xfrm>
          <a:prstGeom prst="rect">
            <a:avLst/>
          </a:prstGeom>
          <a:noFill/>
          <a:ln>
            <a:solidFill>
              <a:srgbClr val="363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2273808" y="2651653"/>
            <a:ext cx="3907536" cy="545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/>
          <p:cNvSpPr txBox="1"/>
          <p:nvPr/>
        </p:nvSpPr>
        <p:spPr>
          <a:xfrm>
            <a:off x="4968954" y="1447872"/>
            <a:ext cx="61686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</a:rPr>
              <a:t>in questo modo memorizziamo gli indici dell’array </a:t>
            </a:r>
            <a:r>
              <a:rPr lang="it-IT" sz="1400" dirty="0" err="1">
                <a:solidFill>
                  <a:srgbClr val="00B050"/>
                </a:solidFill>
              </a:rPr>
              <a:t>N</a:t>
            </a:r>
            <a:r>
              <a:rPr lang="it-IT" sz="1400" dirty="0">
                <a:solidFill>
                  <a:srgbClr val="00B050"/>
                </a:solidFill>
              </a:rPr>
              <a:t> che individuano,</a:t>
            </a:r>
          </a:p>
          <a:p>
            <a:r>
              <a:rPr lang="it-IT" sz="1400" dirty="0">
                <a:solidFill>
                  <a:srgbClr val="00B050"/>
                </a:solidFill>
              </a:rPr>
              <a:t>rispettivamente, la cella più a sinistra e la cella più a destra della</a:t>
            </a:r>
          </a:p>
          <a:p>
            <a:r>
              <a:rPr lang="it-IT" sz="1400" dirty="0">
                <a:solidFill>
                  <a:srgbClr val="00B050"/>
                </a:solidFill>
              </a:rPr>
              <a:t>porzione di nastro non </a:t>
            </a:r>
            <a:r>
              <a:rPr lang="it-IT" sz="1400" dirty="0" err="1">
                <a:solidFill>
                  <a:srgbClr val="00B050"/>
                </a:solidFill>
              </a:rPr>
              <a:t>blank</a:t>
            </a:r>
            <a:r>
              <a:rPr lang="it-IT" sz="1400" dirty="0">
                <a:solidFill>
                  <a:srgbClr val="00B050"/>
                </a:solidFill>
              </a:rPr>
              <a:t> di T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6620256" y="4004616"/>
            <a:ext cx="509306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3636E8"/>
                </a:solidFill>
              </a:rPr>
              <a:t>se, eseguendo la quintupla, la testina di T viene spostata</a:t>
            </a:r>
          </a:p>
          <a:p>
            <a:r>
              <a:rPr lang="it-IT" sz="1400" dirty="0">
                <a:solidFill>
                  <a:srgbClr val="3636E8"/>
                </a:solidFill>
              </a:rPr>
              <a:t>su una cella a sinistra della porzione di nastro sinora</a:t>
            </a:r>
          </a:p>
          <a:p>
            <a:r>
              <a:rPr lang="it-IT" sz="1400" dirty="0">
                <a:solidFill>
                  <a:srgbClr val="3636E8"/>
                </a:solidFill>
              </a:rPr>
              <a:t> utilizzata (t &lt; </a:t>
            </a:r>
            <a:r>
              <a:rPr lang="it-IT" sz="1400" dirty="0" err="1">
                <a:solidFill>
                  <a:srgbClr val="3636E8"/>
                </a:solidFill>
              </a:rPr>
              <a:t>primaCella</a:t>
            </a:r>
            <a:r>
              <a:rPr lang="it-IT" sz="1400" dirty="0">
                <a:solidFill>
                  <a:srgbClr val="3636E8"/>
                </a:solidFill>
              </a:rPr>
              <a:t>) </a:t>
            </a:r>
          </a:p>
          <a:p>
            <a:r>
              <a:rPr lang="it-IT" sz="1400" dirty="0">
                <a:solidFill>
                  <a:srgbClr val="3636E8"/>
                </a:solidFill>
              </a:rPr>
              <a:t>oppure su una cella a destra della porzione di nastro</a:t>
            </a:r>
          </a:p>
          <a:p>
            <a:r>
              <a:rPr lang="it-IT" sz="1400" dirty="0">
                <a:solidFill>
                  <a:srgbClr val="3636E8"/>
                </a:solidFill>
              </a:rPr>
              <a:t>sinora utilizzata (t &gt; </a:t>
            </a:r>
            <a:r>
              <a:rPr lang="it-IT" sz="1400" dirty="0" err="1">
                <a:solidFill>
                  <a:srgbClr val="3636E8"/>
                </a:solidFill>
              </a:rPr>
              <a:t>ultimaCella</a:t>
            </a:r>
            <a:r>
              <a:rPr lang="it-IT" sz="1400" dirty="0">
                <a:solidFill>
                  <a:srgbClr val="3636E8"/>
                </a:solidFill>
              </a:rPr>
              <a:t>)</a:t>
            </a:r>
          </a:p>
          <a:p>
            <a:r>
              <a:rPr lang="it-IT" sz="1400" dirty="0">
                <a:solidFill>
                  <a:srgbClr val="3636E8"/>
                </a:solidFill>
              </a:rPr>
              <a:t>allora </a:t>
            </a:r>
            <a:r>
              <a:rPr lang="it-IT" sz="1400" dirty="0" err="1">
                <a:solidFill>
                  <a:srgbClr val="3636E8"/>
                </a:solidFill>
              </a:rPr>
              <a:t>primaCella</a:t>
            </a:r>
            <a:r>
              <a:rPr lang="it-IT" sz="1400" dirty="0">
                <a:solidFill>
                  <a:srgbClr val="3636E8"/>
                </a:solidFill>
              </a:rPr>
              <a:t> o </a:t>
            </a:r>
            <a:r>
              <a:rPr lang="it-IT" sz="1400" dirty="0" err="1">
                <a:solidFill>
                  <a:srgbClr val="3636E8"/>
                </a:solidFill>
              </a:rPr>
              <a:t>ultimaCella</a:t>
            </a:r>
            <a:r>
              <a:rPr lang="it-IT" sz="1400" dirty="0">
                <a:solidFill>
                  <a:srgbClr val="3636E8"/>
                </a:solidFill>
              </a:rPr>
              <a:t> devono essere </a:t>
            </a:r>
          </a:p>
          <a:p>
            <a:r>
              <a:rPr lang="it-IT" sz="1400" dirty="0">
                <a:solidFill>
                  <a:srgbClr val="3636E8"/>
                </a:solidFill>
              </a:rPr>
              <a:t>aggiornate</a:t>
            </a:r>
          </a:p>
        </p:txBody>
      </p:sp>
      <p:cxnSp>
        <p:nvCxnSpPr>
          <p:cNvPr id="17" name="Connettore 2 16"/>
          <p:cNvCxnSpPr>
            <a:endCxn id="14" idx="1"/>
          </p:cNvCxnSpPr>
          <p:nvPr/>
        </p:nvCxnSpPr>
        <p:spPr>
          <a:xfrm flipV="1">
            <a:off x="4328160" y="1817204"/>
            <a:ext cx="640794" cy="17559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3" idx="3"/>
            <a:endCxn id="10" idx="1"/>
          </p:cNvCxnSpPr>
          <p:nvPr/>
        </p:nvCxnSpPr>
        <p:spPr>
          <a:xfrm>
            <a:off x="6181344" y="2924640"/>
            <a:ext cx="438912" cy="1333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>
            <a:off x="6181344" y="3877057"/>
            <a:ext cx="524256" cy="843376"/>
          </a:xfrm>
          <a:prstGeom prst="straightConnector1">
            <a:avLst/>
          </a:prstGeom>
          <a:ln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Segnaposto contenut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0" t="60463" r="18202" b="38180"/>
          <a:stretch/>
        </p:blipFill>
        <p:spPr>
          <a:xfrm>
            <a:off x="2225517" y="4707299"/>
            <a:ext cx="5827775" cy="19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7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34784" y="279725"/>
            <a:ext cx="8911687" cy="1280890"/>
          </a:xfrm>
        </p:spPr>
        <p:txBody>
          <a:bodyPr/>
          <a:lstStyle/>
          <a:p>
            <a:r>
              <a:rPr lang="it-IT" dirty="0"/>
              <a:t>Un programma che simula U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0" t="37317" r="24681" b="53696"/>
          <a:stretch/>
        </p:blipFill>
        <p:spPr>
          <a:xfrm>
            <a:off x="2389633" y="1585038"/>
            <a:ext cx="5169408" cy="1292352"/>
          </a:xfrm>
        </p:spPr>
      </p:pic>
      <p:pic>
        <p:nvPicPr>
          <p:cNvPr id="6" name="Segnaposto contenut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9" t="60293" r="23841" b="33603"/>
          <a:stretch/>
        </p:blipFill>
        <p:spPr>
          <a:xfrm>
            <a:off x="2034784" y="3218687"/>
            <a:ext cx="5597407" cy="87782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4206240" y="2877390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/>
              <a:t>...</a:t>
            </a:r>
          </a:p>
        </p:txBody>
      </p:sp>
      <p:sp>
        <p:nvSpPr>
          <p:cNvPr id="8" name="Rettangolo 7"/>
          <p:cNvSpPr/>
          <p:nvPr/>
        </p:nvSpPr>
        <p:spPr>
          <a:xfrm>
            <a:off x="3450336" y="3438144"/>
            <a:ext cx="1267968" cy="219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6490627" y="3022645"/>
            <a:ext cx="4323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FF0000"/>
                </a:solidFill>
              </a:rPr>
              <a:t>se non viene trovata alcuna quintupla da</a:t>
            </a:r>
          </a:p>
          <a:p>
            <a:r>
              <a:rPr lang="it-IT" sz="1600" dirty="0">
                <a:solidFill>
                  <a:srgbClr val="FF0000"/>
                </a:solidFill>
              </a:rPr>
              <a:t>eseguire, si porta la macchina nello stato</a:t>
            </a:r>
          </a:p>
          <a:p>
            <a:r>
              <a:rPr lang="it-IT" sz="1600" dirty="0">
                <a:solidFill>
                  <a:srgbClr val="FF0000"/>
                </a:solidFill>
              </a:rPr>
              <a:t>di rigetto</a:t>
            </a:r>
          </a:p>
        </p:txBody>
      </p:sp>
      <p:cxnSp>
        <p:nvCxnSpPr>
          <p:cNvPr id="10" name="Connettore 2 9"/>
          <p:cNvCxnSpPr>
            <a:endCxn id="9" idx="1"/>
          </p:cNvCxnSpPr>
          <p:nvPr/>
        </p:nvCxnSpPr>
        <p:spPr>
          <a:xfrm flipV="1">
            <a:off x="4718304" y="3438144"/>
            <a:ext cx="1772323" cy="853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2852928" y="4865383"/>
            <a:ext cx="7505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Ricordate quello che avevamo detto a proposito di un insieme di</a:t>
            </a:r>
          </a:p>
          <a:p>
            <a:r>
              <a:rPr lang="it-IT" i="1" dirty="0"/>
              <a:t>quintuple </a:t>
            </a:r>
            <a:r>
              <a:rPr lang="it-IT" b="1" dirty="0"/>
              <a:t>non</a:t>
            </a:r>
            <a:r>
              <a:rPr lang="it-IT" i="1" dirty="0"/>
              <a:t> completo?</a:t>
            </a:r>
          </a:p>
        </p:txBody>
      </p:sp>
    </p:spTree>
    <p:extLst>
      <p:ext uri="{BB962C8B-B14F-4D97-AF65-F5344CB8AC3E}">
        <p14:creationId xmlns:p14="http://schemas.microsoft.com/office/powerpoint/2010/main" val="1522433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21981" y="493481"/>
            <a:ext cx="9387267" cy="683829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Macchina non deterministica in </a:t>
            </a:r>
            <a:r>
              <a:rPr lang="it-IT" dirty="0" err="1">
                <a:solidFill>
                  <a:schemeClr val="tx1"/>
                </a:solidFill>
              </a:rPr>
              <a:t>PascalMinimo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26065" y="1311898"/>
            <a:ext cx="9483183" cy="480848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Guardiamo insieme ora l’algoritmo in </a:t>
            </a:r>
            <a:r>
              <a:rPr lang="it-IT" dirty="0" err="1">
                <a:solidFill>
                  <a:schemeClr val="tx1"/>
                </a:solidFill>
              </a:rPr>
              <a:t>PascalMinimo</a:t>
            </a:r>
            <a:r>
              <a:rPr lang="it-IT" dirty="0">
                <a:solidFill>
                  <a:schemeClr val="tx1"/>
                </a:solidFill>
              </a:rPr>
              <a:t> che simula una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non deterministica (che trovate al paragrafo 3.4)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meno facile rispetto alla simulazione della macchina Universale...</a:t>
            </a:r>
          </a:p>
          <a:p>
            <a:r>
              <a:rPr lang="it-IT" dirty="0">
                <a:solidFill>
                  <a:schemeClr val="tx1"/>
                </a:solidFill>
              </a:rPr>
              <a:t>L’algoritmo implementa in  </a:t>
            </a:r>
            <a:r>
              <a:rPr lang="it-IT" dirty="0" err="1">
                <a:solidFill>
                  <a:schemeClr val="tx1"/>
                </a:solidFill>
              </a:rPr>
              <a:t>PascalMinimo</a:t>
            </a:r>
            <a:r>
              <a:rPr lang="it-IT" dirty="0">
                <a:solidFill>
                  <a:schemeClr val="tx1"/>
                </a:solidFill>
              </a:rPr>
              <a:t> la coda di rondine con ripetizioni che abbiamo descritto informalmente nel corso della Lezione 4, e che dimostra il Teorema 2.1 (Dispensa 2):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inizializza un contatore i a 1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simula </a:t>
            </a:r>
            <a:r>
              <a:rPr lang="it-IT" b="1" i="1" dirty="0">
                <a:solidFill>
                  <a:schemeClr val="tx1"/>
                </a:solidFill>
              </a:rPr>
              <a:t>tutte</a:t>
            </a:r>
            <a:r>
              <a:rPr lang="it-IT" dirty="0">
                <a:solidFill>
                  <a:schemeClr val="tx1"/>
                </a:solidFill>
              </a:rPr>
              <a:t> le computazioni deterministiche di i istruzioni</a:t>
            </a:r>
          </a:p>
          <a:p>
            <a:pPr lvl="2"/>
            <a:r>
              <a:rPr lang="it-IT" sz="1600" dirty="0">
                <a:solidFill>
                  <a:schemeClr val="tx1"/>
                </a:solidFill>
              </a:rPr>
              <a:t>se una di esse accetta, allora accetta</a:t>
            </a:r>
          </a:p>
          <a:p>
            <a:pPr lvl="2"/>
            <a:r>
              <a:rPr lang="it-IT" sz="1600" dirty="0">
                <a:solidFill>
                  <a:schemeClr val="tx1"/>
                </a:solidFill>
              </a:rPr>
              <a:t>altrimenti; se tutte rigettano, allora rigetta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se al passo precedente non hai terminato (ossia, nessuna computazione di i passi ha accettato e almeno una di esse non ha rigettato), allora incrementa il valore di i e ripeti il passo precedente</a:t>
            </a:r>
          </a:p>
        </p:txBody>
      </p:sp>
    </p:spTree>
    <p:extLst>
      <p:ext uri="{BB962C8B-B14F-4D97-AF65-F5344CB8AC3E}">
        <p14:creationId xmlns:p14="http://schemas.microsoft.com/office/powerpoint/2010/main" val="456837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5947" y="505356"/>
            <a:ext cx="9474983" cy="646550"/>
          </a:xfrm>
        </p:spPr>
        <p:txBody>
          <a:bodyPr>
            <a:normAutofit/>
          </a:bodyPr>
          <a:lstStyle/>
          <a:p>
            <a:r>
              <a:rPr lang="it-IT" sz="3200" dirty="0">
                <a:solidFill>
                  <a:schemeClr val="tx1"/>
                </a:solidFill>
              </a:rPr>
              <a:t>Macchina non deterministica in </a:t>
            </a:r>
            <a:r>
              <a:rPr lang="it-IT" sz="3200" dirty="0" err="1">
                <a:solidFill>
                  <a:schemeClr val="tx1"/>
                </a:solidFill>
              </a:rPr>
              <a:t>PascalMinimo</a:t>
            </a:r>
            <a:endParaRPr lang="it-IT" sz="32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5947" y="1326078"/>
            <a:ext cx="8915400" cy="529417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e tutto ciò si traduce in </a:t>
            </a:r>
            <a:r>
              <a:rPr lang="it-IT" dirty="0" err="1">
                <a:solidFill>
                  <a:schemeClr val="tx1"/>
                </a:solidFill>
              </a:rPr>
              <a:t>PascalMinimo</a:t>
            </a:r>
            <a:r>
              <a:rPr lang="it-IT" dirty="0">
                <a:solidFill>
                  <a:schemeClr val="tx1"/>
                </a:solidFill>
              </a:rPr>
              <a:t> nel programma seguente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pPr lvl="5"/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pPr lvl="5"/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pPr lvl="4"/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ove la simulazione di tutte le computazioni deterministiche è eseguita dall’invocazione della funzione ricorsiva </a:t>
            </a:r>
            <a:r>
              <a:rPr lang="it-IT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simulaRicorsivo</a:t>
            </a:r>
            <a:r>
              <a:rPr lang="it-IT" dirty="0">
                <a:solidFill>
                  <a:schemeClr val="tx1"/>
                </a:solidFill>
              </a:rPr>
              <a:t>(q</a:t>
            </a:r>
            <a:r>
              <a:rPr lang="it-IT" baseline="-25000" dirty="0">
                <a:solidFill>
                  <a:schemeClr val="tx1"/>
                </a:solidFill>
              </a:rPr>
              <a:t>0</a:t>
            </a:r>
            <a:r>
              <a:rPr lang="it-IT" dirty="0">
                <a:solidFill>
                  <a:schemeClr val="tx1"/>
                </a:solidFill>
              </a:rPr>
              <a:t> , 1, 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 , i)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i cui parametri sono: lo stato interno (q</a:t>
            </a:r>
            <a:r>
              <a:rPr lang="it-IT" baseline="-25000" dirty="0">
                <a:solidFill>
                  <a:schemeClr val="tx1"/>
                </a:solidFill>
              </a:rPr>
              <a:t>0</a:t>
            </a:r>
            <a:r>
              <a:rPr lang="it-IT" dirty="0">
                <a:solidFill>
                  <a:schemeClr val="tx1"/>
                </a:solidFill>
              </a:rPr>
              <a:t>), la posizione della testina (1) e il contenuto del nastro (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) della macchina non deterministica quando ha inizio la simulazione, e la lunghezza (i) delle computazioni da simulare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3" t="11083" r="18417" b="71948"/>
          <a:stretch/>
        </p:blipFill>
        <p:spPr>
          <a:xfrm>
            <a:off x="1941116" y="1490970"/>
            <a:ext cx="8385062" cy="3511692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9681516" y="3246816"/>
            <a:ext cx="2084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 err="1">
                <a:solidFill>
                  <a:srgbClr val="3636E8"/>
                </a:solidFill>
              </a:rPr>
              <a:t>primaCella</a:t>
            </a:r>
            <a:r>
              <a:rPr lang="it-IT" sz="1200" dirty="0">
                <a:solidFill>
                  <a:srgbClr val="3636E8"/>
                </a:solidFill>
              </a:rPr>
              <a:t> e </a:t>
            </a:r>
            <a:r>
              <a:rPr lang="it-IT" sz="1200" dirty="0" err="1">
                <a:solidFill>
                  <a:srgbClr val="3636E8"/>
                </a:solidFill>
              </a:rPr>
              <a:t>ultimaCella</a:t>
            </a:r>
            <a:endParaRPr lang="it-IT" sz="1200" dirty="0">
              <a:solidFill>
                <a:srgbClr val="3636E8"/>
              </a:solidFill>
            </a:endParaRPr>
          </a:p>
          <a:p>
            <a:r>
              <a:rPr lang="it-IT" sz="1200" dirty="0">
                <a:solidFill>
                  <a:srgbClr val="3636E8"/>
                </a:solidFill>
              </a:rPr>
              <a:t>sono variabili globali</a:t>
            </a:r>
          </a:p>
        </p:txBody>
      </p:sp>
      <p:cxnSp>
        <p:nvCxnSpPr>
          <p:cNvPr id="6" name="Connettore 2 5"/>
          <p:cNvCxnSpPr/>
          <p:nvPr/>
        </p:nvCxnSpPr>
        <p:spPr>
          <a:xfrm flipH="1" flipV="1">
            <a:off x="4791456" y="3246816"/>
            <a:ext cx="4890061" cy="230832"/>
          </a:xfrm>
          <a:prstGeom prst="straightConnector1">
            <a:avLst/>
          </a:prstGeom>
          <a:ln w="3175">
            <a:solidFill>
              <a:srgbClr val="3636E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042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5947" y="505356"/>
            <a:ext cx="9474983" cy="646550"/>
          </a:xfrm>
        </p:spPr>
        <p:txBody>
          <a:bodyPr>
            <a:normAutofit/>
          </a:bodyPr>
          <a:lstStyle/>
          <a:p>
            <a:r>
              <a:rPr lang="it-IT" sz="3200" dirty="0">
                <a:solidFill>
                  <a:schemeClr val="tx1"/>
                </a:solidFill>
              </a:rPr>
              <a:t>Macchina non deterministica in </a:t>
            </a:r>
            <a:r>
              <a:rPr lang="it-IT" sz="3200" dirty="0" err="1">
                <a:solidFill>
                  <a:schemeClr val="tx1"/>
                </a:solidFill>
              </a:rPr>
              <a:t>PascalMinimo</a:t>
            </a:r>
            <a:endParaRPr lang="it-IT" sz="32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5947" y="1326078"/>
            <a:ext cx="8915400" cy="88273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Ecco lo schema della funzione ricorsiva: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2377440" y="1767444"/>
                <a:ext cx="9425978" cy="5047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 err="1"/>
                  <a:t>Q</a:t>
                </a:r>
                <a:r>
                  <a:rPr lang="it-IT" sz="1600" dirty="0"/>
                  <a:t> </a:t>
                </a:r>
                <a:r>
                  <a:rPr lang="it-IT" sz="1600" dirty="0" err="1">
                    <a:latin typeface="Courier New" charset="0"/>
                    <a:ea typeface="Courier New" charset="0"/>
                    <a:cs typeface="Courier New" charset="0"/>
                  </a:rPr>
                  <a:t>simulaRicorsivo</a:t>
                </a:r>
                <a:r>
                  <a:rPr lang="it-IT" sz="1600" dirty="0"/>
                  <a:t>(</a:t>
                </a:r>
                <a:r>
                  <a:rPr lang="it-IT" sz="1600" dirty="0" err="1"/>
                  <a:t>Q</a:t>
                </a:r>
                <a:r>
                  <a:rPr lang="it-IT" sz="1600" dirty="0"/>
                  <a:t> </a:t>
                </a:r>
                <a:r>
                  <a:rPr lang="it-IT" sz="1600" dirty="0" err="1"/>
                  <a:t>q</a:t>
                </a:r>
                <a:r>
                  <a:rPr lang="it-IT" sz="1600" dirty="0"/>
                  <a:t>, </a:t>
                </a:r>
                <a:r>
                  <a:rPr lang="it-IT" sz="1600" dirty="0" err="1"/>
                  <a:t>int</a:t>
                </a:r>
                <a:r>
                  <a:rPr lang="it-IT" sz="1600" dirty="0"/>
                  <a:t> 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1600" dirty="0"/>
                  <a:t>[ ] </a:t>
                </a:r>
                <a:r>
                  <a:rPr lang="it-IT" sz="1600" dirty="0" err="1"/>
                  <a:t>N</a:t>
                </a:r>
                <a:r>
                  <a:rPr lang="it-IT" sz="1600" dirty="0"/>
                  <a:t>, </a:t>
                </a:r>
                <a:r>
                  <a:rPr lang="it-IT" sz="1600" dirty="0" err="1"/>
                  <a:t>int</a:t>
                </a:r>
                <a:r>
                  <a:rPr lang="it-IT" sz="1600" dirty="0"/>
                  <a:t> i)</a:t>
                </a:r>
              </a:p>
              <a:p>
                <a:r>
                  <a:rPr lang="it-IT" sz="1600" dirty="0" err="1"/>
                  <a:t>begin</a:t>
                </a:r>
                <a:endParaRPr lang="it-IT" sz="1600" dirty="0"/>
              </a:p>
              <a:p>
                <a:r>
                  <a:rPr lang="it-IT" sz="1600" dirty="0"/>
                  <a:t>	</a:t>
                </a:r>
                <a:r>
                  <a:rPr lang="it-IT" sz="1600" dirty="0" err="1"/>
                  <a:t>if</a:t>
                </a:r>
                <a:r>
                  <a:rPr lang="it-IT" sz="1600" dirty="0"/>
                  <a:t> (i = 0) </a:t>
                </a:r>
                <a:r>
                  <a:rPr lang="it-IT" sz="1600" dirty="0" err="1"/>
                  <a:t>then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</m:oMath>
                </a14:m>
                <a:r>
                  <a:rPr lang="it-IT" sz="1600" dirty="0"/>
                  <a:t> </a:t>
                </a:r>
                <a:r>
                  <a:rPr lang="it-IT" sz="1600" dirty="0" err="1"/>
                  <a:t>q</a:t>
                </a:r>
                <a:r>
                  <a:rPr lang="it-IT" sz="1600" dirty="0"/>
                  <a:t>;</a:t>
                </a:r>
              </a:p>
              <a:p>
                <a:r>
                  <a:rPr lang="it-IT" sz="1600" dirty="0"/>
                  <a:t>	else </a:t>
                </a:r>
                <a:r>
                  <a:rPr lang="it-IT" sz="1600" dirty="0" err="1"/>
                  <a:t>begin</a:t>
                </a:r>
                <a:endParaRPr lang="it-IT" sz="1600" dirty="0"/>
              </a:p>
              <a:p>
                <a:r>
                  <a:rPr lang="it-IT" sz="1600" dirty="0"/>
                  <a:t>		</a:t>
                </a:r>
                <a:r>
                  <a:rPr lang="it-IT" sz="1600" dirty="0">
                    <a:solidFill>
                      <a:srgbClr val="FF0000"/>
                    </a:solidFill>
                  </a:rPr>
                  <a:t>per ogni quintupla che puoi eseguire a partire dallo stato globale in cui ti trovi</a:t>
                </a:r>
              </a:p>
              <a:p>
                <a:r>
                  <a:rPr lang="it-IT" sz="1600" dirty="0">
                    <a:solidFill>
                      <a:srgbClr val="FF0000"/>
                    </a:solidFill>
                  </a:rPr>
                  <a:t>			eseguila e fai partire tutte le la simulazioni delle computazioni lunghe i-1 </a:t>
                </a:r>
              </a:p>
              <a:p>
                <a:r>
                  <a:rPr lang="it-IT" sz="1600" b="1" dirty="0">
                    <a:solidFill>
                      <a:srgbClr val="FF0000"/>
                    </a:solidFill>
                  </a:rPr>
                  <a:t>				</a:t>
                </a:r>
                <a:r>
                  <a:rPr lang="it-IT" sz="1600" b="1" dirty="0"/>
                  <a:t>(invocazione ricorsiva di </a:t>
                </a:r>
                <a:r>
                  <a:rPr lang="it-IT" sz="1600" b="1" dirty="0" err="1">
                    <a:latin typeface="Courier New" charset="0"/>
                    <a:ea typeface="Courier New" charset="0"/>
                    <a:cs typeface="Courier New" charset="0"/>
                  </a:rPr>
                  <a:t>simulaRicorsivo</a:t>
                </a:r>
                <a:r>
                  <a:rPr lang="it-IT" sz="1600" b="1" dirty="0"/>
                  <a:t>) </a:t>
                </a:r>
                <a:r>
                  <a:rPr lang="it-IT" sz="1600" dirty="0">
                    <a:solidFill>
                      <a:srgbClr val="FF0000"/>
                    </a:solidFill>
                  </a:rPr>
                  <a:t>: </a:t>
                </a:r>
              </a:p>
              <a:p>
                <a:r>
                  <a:rPr lang="it-IT" sz="1600" dirty="0"/>
                  <a:t>				</a:t>
                </a:r>
                <a:r>
                  <a:rPr lang="it-IT" sz="1600" dirty="0">
                    <a:solidFill>
                      <a:srgbClr val="FF0000"/>
                    </a:solidFill>
                  </a:rPr>
                  <a:t>se </a:t>
                </a:r>
                <a:r>
                  <a:rPr lang="it-IT" sz="1600" b="1" dirty="0">
                    <a:solidFill>
                      <a:srgbClr val="3636E8"/>
                    </a:solidFill>
                  </a:rPr>
                  <a:t>una di esse </a:t>
                </a:r>
                <a:r>
                  <a:rPr lang="it-IT" sz="1600" dirty="0">
                    <a:solidFill>
                      <a:srgbClr val="FF0000"/>
                    </a:solidFill>
                  </a:rPr>
                  <a:t>restituisce </a:t>
                </a:r>
                <a:r>
                  <a:rPr lang="it-IT" sz="1600" dirty="0" err="1">
                    <a:solidFill>
                      <a:srgbClr val="FF0000"/>
                    </a:solidFill>
                  </a:rPr>
                  <a:t>q</a:t>
                </a:r>
                <a:r>
                  <a:rPr lang="it-IT" sz="1600" baseline="-25000" dirty="0" err="1">
                    <a:solidFill>
                      <a:srgbClr val="FF0000"/>
                    </a:solidFill>
                  </a:rPr>
                  <a:t>A</a:t>
                </a:r>
                <a:r>
                  <a:rPr lang="it-IT" sz="1600" dirty="0">
                    <a:solidFill>
                      <a:srgbClr val="FF0000"/>
                    </a:solidFill>
                  </a:rPr>
                  <a:t> (ossia, accetta) allora termina</a:t>
                </a:r>
              </a:p>
              <a:p>
                <a:r>
                  <a:rPr lang="it-IT" sz="1600" dirty="0">
                    <a:solidFill>
                      <a:srgbClr val="FF0000"/>
                    </a:solidFill>
                  </a:rPr>
                  <a:t>					le simulazioni con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it-IT" sz="1600" dirty="0">
                    <a:solidFill>
                      <a:srgbClr val="FF0000"/>
                    </a:solidFill>
                  </a:rPr>
                  <a:t> = </a:t>
                </a:r>
                <a:r>
                  <a:rPr lang="it-IT" sz="1600" dirty="0" err="1">
                    <a:solidFill>
                      <a:srgbClr val="FF0000"/>
                    </a:solidFill>
                  </a:rPr>
                  <a:t>q</a:t>
                </a:r>
                <a:r>
                  <a:rPr lang="it-IT" sz="1600" baseline="-25000" dirty="0" err="1">
                    <a:solidFill>
                      <a:srgbClr val="FF0000"/>
                    </a:solidFill>
                  </a:rPr>
                  <a:t>A</a:t>
                </a:r>
                <a:endParaRPr lang="it-IT" sz="1600" dirty="0">
                  <a:solidFill>
                    <a:srgbClr val="FF0000"/>
                  </a:solidFill>
                </a:endParaRPr>
              </a:p>
              <a:p>
                <a:r>
                  <a:rPr lang="it-IT" sz="1600" dirty="0">
                    <a:solidFill>
                      <a:srgbClr val="FF0000"/>
                    </a:solidFill>
                  </a:rPr>
                  <a:t>				altrimenti, se almeno una simulazione </a:t>
                </a:r>
                <a:r>
                  <a:rPr lang="it-IT" sz="1600" b="1" dirty="0">
                    <a:solidFill>
                      <a:srgbClr val="FF0000"/>
                    </a:solidFill>
                  </a:rPr>
                  <a:t>non</a:t>
                </a:r>
                <a:r>
                  <a:rPr lang="it-IT" sz="1600" dirty="0">
                    <a:solidFill>
                      <a:srgbClr val="FF0000"/>
                    </a:solidFill>
                  </a:rPr>
                  <a:t> restituisce </a:t>
                </a:r>
                <a:r>
                  <a:rPr lang="it-IT" sz="1600" dirty="0" err="1">
                    <a:solidFill>
                      <a:srgbClr val="FF0000"/>
                    </a:solidFill>
                  </a:rPr>
                  <a:t>q</a:t>
                </a:r>
                <a:r>
                  <a:rPr lang="it-IT" sz="1600" baseline="-25000" dirty="0" err="1">
                    <a:solidFill>
                      <a:srgbClr val="FF0000"/>
                    </a:solidFill>
                  </a:rPr>
                  <a:t>R</a:t>
                </a:r>
                <a:r>
                  <a:rPr lang="it-IT" sz="1600" dirty="0">
                    <a:solidFill>
                      <a:srgbClr val="FF0000"/>
                    </a:solidFill>
                  </a:rPr>
                  <a:t> (ossia, non rigetta) </a:t>
                </a:r>
              </a:p>
              <a:p>
                <a:r>
                  <a:rPr lang="it-IT" sz="1600" dirty="0">
                    <a:solidFill>
                      <a:srgbClr val="FF0000"/>
                    </a:solidFill>
                  </a:rPr>
                  <a:t>					allora poni rigetto </a:t>
                </a:r>
                <a14:m>
                  <m:oMath xmlns:m="http://schemas.openxmlformats.org/officeDocument/2006/math">
                    <m:r>
                      <a:rPr lang="it-IT" sz="1600" i="1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</m:oMath>
                </a14:m>
                <a:r>
                  <a:rPr lang="it-IT" sz="1600" dirty="0">
                    <a:solidFill>
                      <a:srgbClr val="FF0000"/>
                    </a:solidFill>
                  </a:rPr>
                  <a:t> falso per ricordartelo</a:t>
                </a:r>
              </a:p>
              <a:p>
                <a:r>
                  <a:rPr lang="it-IT" sz="1600" dirty="0">
                    <a:solidFill>
                      <a:srgbClr val="FF0000"/>
                    </a:solidFill>
                  </a:rPr>
                  <a:t>				altrimenti, se </a:t>
                </a:r>
                <a:r>
                  <a:rPr lang="it-IT" sz="1600" b="1" dirty="0">
                    <a:solidFill>
                      <a:srgbClr val="3636E8"/>
                    </a:solidFill>
                  </a:rPr>
                  <a:t>tutte</a:t>
                </a:r>
                <a:r>
                  <a:rPr lang="it-IT" sz="1600" dirty="0">
                    <a:solidFill>
                      <a:srgbClr val="3636E8"/>
                    </a:solidFill>
                  </a:rPr>
                  <a:t> </a:t>
                </a:r>
                <a:r>
                  <a:rPr lang="it-IT" sz="1600" dirty="0">
                    <a:solidFill>
                      <a:srgbClr val="FF0000"/>
                    </a:solidFill>
                  </a:rPr>
                  <a:t>le simulazioni restituiscono </a:t>
                </a:r>
                <a:r>
                  <a:rPr lang="it-IT" sz="1600" dirty="0" err="1">
                    <a:solidFill>
                      <a:srgbClr val="FF0000"/>
                    </a:solidFill>
                  </a:rPr>
                  <a:t>q</a:t>
                </a:r>
                <a:r>
                  <a:rPr lang="it-IT" sz="1600" baseline="-25000" dirty="0" err="1">
                    <a:solidFill>
                      <a:srgbClr val="FF0000"/>
                    </a:solidFill>
                  </a:rPr>
                  <a:t>R</a:t>
                </a:r>
                <a:r>
                  <a:rPr lang="it-IT" sz="1600" dirty="0">
                    <a:solidFill>
                      <a:srgbClr val="FF0000"/>
                    </a:solidFill>
                  </a:rPr>
                  <a:t> (ossia, rigettano) </a:t>
                </a:r>
              </a:p>
              <a:p>
                <a:r>
                  <a:rPr lang="it-IT" sz="1600" dirty="0">
                    <a:solidFill>
                      <a:srgbClr val="FF0000"/>
                    </a:solidFill>
                  </a:rPr>
                  <a:t>					allora avrai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it-IT" sz="1600" dirty="0">
                    <a:solidFill>
                      <a:srgbClr val="FF0000"/>
                    </a:solidFill>
                  </a:rPr>
                  <a:t> = </a:t>
                </a:r>
                <a:r>
                  <a:rPr lang="it-IT" sz="1600" dirty="0" err="1">
                    <a:solidFill>
                      <a:srgbClr val="FF0000"/>
                    </a:solidFill>
                  </a:rPr>
                  <a:t>q</a:t>
                </a:r>
                <a:r>
                  <a:rPr lang="it-IT" sz="1600" baseline="-25000" dirty="0" err="1">
                    <a:solidFill>
                      <a:srgbClr val="FF0000"/>
                    </a:solidFill>
                  </a:rPr>
                  <a:t>R</a:t>
                </a:r>
                <a:endParaRPr lang="it-IT" sz="1600" baseline="-25000" dirty="0">
                  <a:solidFill>
                    <a:srgbClr val="FF0000"/>
                  </a:solidFill>
                </a:endParaRPr>
              </a:p>
              <a:p>
                <a:r>
                  <a:rPr lang="it-IT" sz="1600" dirty="0"/>
                  <a:t>	end</a:t>
                </a:r>
              </a:p>
              <a:p>
                <a:r>
                  <a:rPr lang="it-IT" sz="1600" dirty="0"/>
                  <a:t>	</a:t>
                </a:r>
                <a:r>
                  <a:rPr lang="it-IT" sz="1600" dirty="0" err="1"/>
                  <a:t>if</a:t>
                </a:r>
                <a:r>
                  <a:rPr lang="it-IT" sz="1600" dirty="0"/>
                  <a:t> (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sz="1600" dirty="0"/>
                  <a:t> q</a:t>
                </a:r>
                <a:r>
                  <a:rPr lang="it-IT" sz="1600" baseline="-25000" dirty="0"/>
                  <a:t>A</a:t>
                </a:r>
                <a:r>
                  <a:rPr lang="it-IT" sz="1600" dirty="0"/>
                  <a:t> e rigetto = falso) </a:t>
                </a:r>
                <a:r>
                  <a:rPr lang="it-IT" sz="1600" dirty="0" err="1"/>
                  <a:t>then</a:t>
                </a:r>
                <a:r>
                  <a:rPr lang="it-IT" sz="1600" dirty="0"/>
                  <a:t> 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sz="16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</m:oMath>
                </a14:m>
                <a:r>
                  <a:rPr lang="it-IT" sz="1600" dirty="0"/>
                  <a:t> q</a:t>
                </a:r>
                <a:r>
                  <a:rPr lang="it-IT" sz="1600" baseline="-25000" dirty="0"/>
                  <a:t>0</a:t>
                </a:r>
                <a:r>
                  <a:rPr lang="it-IT" sz="1600" dirty="0"/>
                  <a:t>;</a:t>
                </a:r>
              </a:p>
              <a:p>
                <a:r>
                  <a:rPr lang="it-IT" sz="1600" dirty="0"/>
                  <a:t>	</a:t>
                </a:r>
                <a:r>
                  <a:rPr lang="it-IT" sz="1600" dirty="0" err="1"/>
                  <a:t>return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endParaRPr lang="it-IT" sz="1600" dirty="0"/>
              </a:p>
              <a:p>
                <a:r>
                  <a:rPr lang="it-IT" sz="1600" dirty="0"/>
                  <a:t>end</a:t>
                </a:r>
              </a:p>
              <a:p>
                <a:endParaRPr lang="it-IT" sz="1600" dirty="0"/>
              </a:p>
              <a:p>
                <a:endParaRPr lang="it-IT" sz="1600" dirty="0"/>
              </a:p>
              <a:p>
                <a:r>
                  <a:rPr lang="it-IT" dirty="0"/>
                  <a:t>	</a:t>
                </a: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1767444"/>
                <a:ext cx="9425978" cy="5047536"/>
              </a:xfrm>
              <a:prstGeom prst="rect">
                <a:avLst/>
              </a:prstGeom>
              <a:blipFill>
                <a:blip r:embed="rId2"/>
                <a:stretch>
                  <a:fillRect l="-404" t="-10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56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Ri</a:t>
            </a:r>
            <a:r>
              <a:rPr lang="it-IT" dirty="0">
                <a:solidFill>
                  <a:schemeClr val="tx1"/>
                </a:solidFill>
              </a:rPr>
              <a:t>-facciamo il punto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80868" y="1427545"/>
            <a:ext cx="8915400" cy="499700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Siamo partiti cercando di capire come risolvere automaticamente i problemi</a:t>
            </a:r>
          </a:p>
          <a:p>
            <a:r>
              <a:rPr lang="it-IT" dirty="0">
                <a:solidFill>
                  <a:schemeClr val="tx1"/>
                </a:solidFill>
              </a:rPr>
              <a:t>E abbiamo studiato la soluzione proposta da Alan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che, partendo dalla sua analisi del processo di soluzione è arrivato a definire un modello di calcolo: la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>
                <a:solidFill>
                  <a:schemeClr val="tx1"/>
                </a:solidFill>
              </a:rPr>
              <a:t>che è un linguaggio per descrivere algoritmi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 ogni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è un algoritmo</a:t>
            </a:r>
          </a:p>
          <a:p>
            <a:r>
              <a:rPr lang="it-IT" dirty="0">
                <a:solidFill>
                  <a:schemeClr val="tx1"/>
                </a:solidFill>
              </a:rPr>
              <a:t>Poi, abbiamo introdotto i concetti di linguaggi decidibili e accettabili, e di funzioni calcolabili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che corrispondono, informalmente, ai problemi che sappiamo risolvere con la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considerando, così, implicitamente, la possibilità che possano esistere linguaggi non decidibili – o, persino, non accettabili (</a:t>
            </a:r>
            <a:r>
              <a:rPr lang="it-IT" dirty="0" err="1">
                <a:solidFill>
                  <a:schemeClr val="tx1"/>
                </a:solidFill>
              </a:rPr>
              <a:t>uhmm</a:t>
            </a:r>
            <a:r>
              <a:rPr lang="is-IS" dirty="0">
                <a:solidFill>
                  <a:schemeClr val="tx1"/>
                </a:solidFill>
              </a:rPr>
              <a:t>…) – e funzioni non calcolabili</a:t>
            </a:r>
          </a:p>
          <a:p>
            <a:pPr lvl="1"/>
            <a:r>
              <a:rPr lang="is-IS" dirty="0">
                <a:solidFill>
                  <a:schemeClr val="tx1"/>
                </a:solidFill>
              </a:rPr>
              <a:t>la possibilità che esistano problemi irrisolvibili – con la Macchina di Turing 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01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5947" y="505356"/>
            <a:ext cx="9474983" cy="646550"/>
          </a:xfrm>
        </p:spPr>
        <p:txBody>
          <a:bodyPr>
            <a:normAutofit/>
          </a:bodyPr>
          <a:lstStyle/>
          <a:p>
            <a:r>
              <a:rPr lang="it-IT" sz="32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0" t="18355" r="9841" b="25541"/>
          <a:stretch/>
        </p:blipFill>
        <p:spPr>
          <a:xfrm>
            <a:off x="3182112" y="287386"/>
            <a:ext cx="6014298" cy="6347338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3182112" y="1118037"/>
            <a:ext cx="5877220" cy="4258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9363456" y="2785519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3636E8"/>
                </a:solidFill>
              </a:rPr>
              <a:t>primaCella</a:t>
            </a:r>
            <a:r>
              <a:rPr lang="it-IT" sz="1200" dirty="0">
                <a:solidFill>
                  <a:srgbClr val="3636E8"/>
                </a:solidFill>
              </a:rPr>
              <a:t> e </a:t>
            </a:r>
            <a:r>
              <a:rPr lang="it-IT" sz="1200" dirty="0" err="1">
                <a:solidFill>
                  <a:srgbClr val="3636E8"/>
                </a:solidFill>
              </a:rPr>
              <a:t>ultimaCella</a:t>
            </a:r>
            <a:endParaRPr lang="it-IT" sz="1200" dirty="0">
              <a:solidFill>
                <a:srgbClr val="3636E8"/>
              </a:solidFill>
            </a:endParaRPr>
          </a:p>
          <a:p>
            <a:r>
              <a:rPr lang="it-IT" sz="1200" dirty="0">
                <a:solidFill>
                  <a:srgbClr val="3636E8"/>
                </a:solidFill>
              </a:rPr>
              <a:t>sono variabili globali</a:t>
            </a:r>
          </a:p>
        </p:txBody>
      </p:sp>
      <p:cxnSp>
        <p:nvCxnSpPr>
          <p:cNvPr id="8" name="Connettore 2 7"/>
          <p:cNvCxnSpPr>
            <a:stCxn id="7" idx="1"/>
          </p:cNvCxnSpPr>
          <p:nvPr/>
        </p:nvCxnSpPr>
        <p:spPr>
          <a:xfrm flipH="1" flipV="1">
            <a:off x="6681216" y="2682240"/>
            <a:ext cx="2682240" cy="334112"/>
          </a:xfrm>
          <a:prstGeom prst="straightConnector1">
            <a:avLst/>
          </a:prstGeom>
          <a:ln w="3175">
            <a:solidFill>
              <a:srgbClr val="3636E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>
            <a:off x="6681216" y="3145536"/>
            <a:ext cx="2682240" cy="101648"/>
          </a:xfrm>
          <a:prstGeom prst="straightConnector1">
            <a:avLst/>
          </a:prstGeom>
          <a:ln w="3175">
            <a:solidFill>
              <a:srgbClr val="3636E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92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 questo punto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14199" y="1539834"/>
            <a:ext cx="8915400" cy="516972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Ma, ammesso (e non concesso!) che esista un linguaggio non decidibile / non accettabile, oppure una funzione non calcolabile, non sarà forse possibile decidere / accettare quel linguaggio, oppure calcolare quella funzione, con un altro modello di calcolo?</a:t>
            </a:r>
          </a:p>
          <a:p>
            <a:r>
              <a:rPr lang="it-IT" dirty="0">
                <a:solidFill>
                  <a:schemeClr val="tx1"/>
                </a:solidFill>
              </a:rPr>
              <a:t>In fondo, cos’ha di tanto speciale questa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????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APERTA PARENTESI. Togliamoci subito un dente: chi mi dimostra che “esiste un linguaggio non decidibile se e soltanto se esiste un linguaggio non accettabile” ?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suggerimento: guardate i teoremi della scorsa lezione: ce n’è uno che</a:t>
            </a:r>
            <a:r>
              <a:rPr lang="is-IS" dirty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  <a:p>
            <a:pPr marL="342900" lvl="1" indent="-342900"/>
            <a:r>
              <a:rPr lang="is-IS" dirty="0">
                <a:solidFill>
                  <a:schemeClr val="tx1"/>
                </a:solidFill>
              </a:rPr>
              <a:t>CHIUSA PARENTESI</a:t>
            </a:r>
          </a:p>
          <a:p>
            <a:pPr marL="342900" lvl="1" indent="-342900"/>
            <a:endParaRPr lang="is-IS" sz="1800" dirty="0">
              <a:solidFill>
                <a:schemeClr val="tx1"/>
              </a:solidFill>
            </a:endParaRPr>
          </a:p>
          <a:p>
            <a:pPr marL="342900" lvl="1" indent="-342900"/>
            <a:r>
              <a:rPr lang="is-IS" sz="1800" dirty="0">
                <a:solidFill>
                  <a:schemeClr val="tx1"/>
                </a:solidFill>
              </a:rPr>
              <a:t>Torniamo alla nostra questione: esiste un modello di calcolo</a:t>
            </a:r>
            <a:r>
              <a:rPr lang="is-IS" sz="1800" dirty="0"/>
              <a:t> </a:t>
            </a:r>
            <a:r>
              <a:rPr lang="is-IS" sz="1800" dirty="0">
                <a:solidFill>
                  <a:srgbClr val="3636E8"/>
                </a:solidFill>
              </a:rPr>
              <a:t>più potente </a:t>
            </a:r>
            <a:r>
              <a:rPr lang="is-IS" sz="1800" dirty="0">
                <a:solidFill>
                  <a:schemeClr val="tx1"/>
                </a:solidFill>
              </a:rPr>
              <a:t>della Macchina di di Turing? Che “sa risolvere più problemi”?</a:t>
            </a:r>
            <a:endParaRPr lang="it-IT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3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4581" y="450490"/>
            <a:ext cx="8911687" cy="614381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Modelli di calcolo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80868" y="1230775"/>
            <a:ext cx="8915400" cy="496168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Siamo al paragrafo 3.3 della dispensa 3</a:t>
            </a:r>
          </a:p>
          <a:p>
            <a:r>
              <a:rPr lang="it-IT" dirty="0">
                <a:solidFill>
                  <a:schemeClr val="tx1"/>
                </a:solidFill>
              </a:rPr>
              <a:t>Dove si dice che sono stati definiti un sacco di modelli di calcolo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che, guarda caso, sono tutti basati sullo stesso concetto di “operazione elementare” utilizzato da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>
                <a:solidFill>
                  <a:schemeClr val="tx1"/>
                </a:solidFill>
              </a:rPr>
              <a:t>perché esso corrisponde proprio all’umano modo di calcolare</a:t>
            </a:r>
          </a:p>
          <a:p>
            <a:r>
              <a:rPr lang="it-IT" dirty="0">
                <a:solidFill>
                  <a:schemeClr val="tx1"/>
                </a:solidFill>
              </a:rPr>
              <a:t>Ebbene: per tutti i modelli di calcolo definiti fino ad ora, è stato dimostrato che sanno “risolvere” tutti e soli i problemi che possono essere “risolti” mediante la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>
                <a:solidFill>
                  <a:schemeClr val="tx1"/>
                </a:solidFill>
              </a:rPr>
              <a:t>non uno di più, non uno di meno</a:t>
            </a:r>
          </a:p>
          <a:p>
            <a:r>
              <a:rPr lang="it-IT" dirty="0">
                <a:solidFill>
                  <a:schemeClr val="tx1"/>
                </a:solidFill>
              </a:rPr>
              <a:t>ossia, tutti i modelli di calcolo introdotti sino ad ora sono </a:t>
            </a:r>
            <a:r>
              <a:rPr lang="it-IT" b="1" i="1" dirty="0" err="1">
                <a:solidFill>
                  <a:srgbClr val="FF0000"/>
                </a:solidFill>
              </a:rPr>
              <a:t>Turing</a:t>
            </a:r>
            <a:r>
              <a:rPr lang="it-IT" b="1" i="1" dirty="0">
                <a:solidFill>
                  <a:srgbClr val="FF0000"/>
                </a:solidFill>
              </a:rPr>
              <a:t>-equivalenti</a:t>
            </a:r>
          </a:p>
          <a:p>
            <a:r>
              <a:rPr lang="it-IT" dirty="0">
                <a:solidFill>
                  <a:schemeClr val="tx1"/>
                </a:solidFill>
              </a:rPr>
              <a:t>Viene quasi da pensare che un modello di calcolo più potente della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non esista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posto che esso consideri “</a:t>
            </a:r>
            <a:r>
              <a:rPr lang="it-IT" dirty="0">
                <a:solidFill>
                  <a:srgbClr val="D441C9"/>
                </a:solidFill>
              </a:rPr>
              <a:t>operazione elementare</a:t>
            </a:r>
            <a:r>
              <a:rPr lang="it-IT" dirty="0"/>
              <a:t>” una operazione che possa essere eseguita “</a:t>
            </a:r>
            <a:r>
              <a:rPr lang="it-IT" dirty="0">
                <a:solidFill>
                  <a:srgbClr val="D441C9"/>
                </a:solidFill>
              </a:rPr>
              <a:t>a mente</a:t>
            </a:r>
            <a:r>
              <a:rPr lang="it-IT" dirty="0">
                <a:solidFill>
                  <a:schemeClr val="tx1"/>
                </a:solidFill>
              </a:rPr>
              <a:t>” da un umano medio!</a:t>
            </a:r>
          </a:p>
        </p:txBody>
      </p:sp>
    </p:spTree>
    <p:extLst>
      <p:ext uri="{BB962C8B-B14F-4D97-AF65-F5344CB8AC3E}">
        <p14:creationId xmlns:p14="http://schemas.microsoft.com/office/powerpoint/2010/main" val="15837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07730" y="244100"/>
            <a:ext cx="8911687" cy="683829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La tesi di Church-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36234" y="1307938"/>
            <a:ext cx="9483183" cy="5330367"/>
          </a:xfrm>
        </p:spPr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tx1"/>
                </a:solidFill>
              </a:rPr>
              <a:t>Questa tesi assume che non esista un modello di calcolo più potente della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: dato un qualunque altro modello di calcolo </a:t>
            </a:r>
            <a:r>
              <a:rPr lang="it-IT" sz="2000" b="1" dirty="0">
                <a:solidFill>
                  <a:schemeClr val="tx1"/>
                </a:solidFill>
                <a:latin typeface="Xingkai SC Light" charset="-122"/>
                <a:ea typeface="Xingkai SC Light" charset="-122"/>
                <a:cs typeface="Xingkai SC Light" charset="-122"/>
              </a:rPr>
              <a:t>M,</a:t>
            </a:r>
            <a:r>
              <a:rPr lang="it-IT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se un linguaggio L è decidibile/accettabile nel modello</a:t>
            </a:r>
            <a:r>
              <a:rPr lang="it-IT" b="1" dirty="0">
                <a:solidFill>
                  <a:schemeClr val="tx1"/>
                </a:solidFill>
                <a:latin typeface="Xingkai SC Light" charset="-122"/>
                <a:ea typeface="Xingkai SC Light" charset="-122"/>
                <a:cs typeface="Xingkai SC Light" charset="-122"/>
              </a:rPr>
              <a:t> </a:t>
            </a:r>
            <a:r>
              <a:rPr lang="it-IT" sz="1800" b="1" dirty="0">
                <a:solidFill>
                  <a:schemeClr val="tx1"/>
                </a:solidFill>
                <a:latin typeface="Xingkai SC Light" charset="-122"/>
                <a:ea typeface="Xingkai SC Light" charset="-122"/>
                <a:cs typeface="Xingkai SC Light" charset="-122"/>
              </a:rPr>
              <a:t>M</a:t>
            </a:r>
            <a:r>
              <a:rPr lang="it-IT" dirty="0">
                <a:solidFill>
                  <a:schemeClr val="tx1"/>
                </a:solidFill>
              </a:rPr>
              <a:t> allora L è decidibile/accettabile nel modello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>
                <a:solidFill>
                  <a:schemeClr val="tx1"/>
                </a:solidFill>
              </a:rPr>
              <a:t>se una funzione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 è calcolabile nel modello</a:t>
            </a:r>
            <a:r>
              <a:rPr lang="it-IT" b="1" dirty="0">
                <a:solidFill>
                  <a:schemeClr val="tx1"/>
                </a:solidFill>
                <a:latin typeface="Xingkai SC Light" charset="-122"/>
                <a:ea typeface="Xingkai SC Light" charset="-122"/>
                <a:cs typeface="Xingkai SC Light" charset="-122"/>
              </a:rPr>
              <a:t> </a:t>
            </a:r>
            <a:r>
              <a:rPr lang="it-IT" sz="1800" b="1" dirty="0">
                <a:solidFill>
                  <a:schemeClr val="tx1"/>
                </a:solidFill>
                <a:latin typeface="Xingkai SC Light" charset="-122"/>
                <a:ea typeface="Xingkai SC Light" charset="-122"/>
                <a:cs typeface="Xingkai SC Light" charset="-122"/>
              </a:rPr>
              <a:t>M</a:t>
            </a:r>
            <a:r>
              <a:rPr lang="it-IT" dirty="0">
                <a:solidFill>
                  <a:schemeClr val="tx1"/>
                </a:solidFill>
              </a:rPr>
              <a:t> allora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 è calcolabile nel modello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>
                <a:solidFill>
                  <a:schemeClr val="tx1"/>
                </a:solidFill>
              </a:rPr>
              <a:t>e viceversa</a:t>
            </a:r>
          </a:p>
          <a:p>
            <a:r>
              <a:rPr lang="it-IT" dirty="0">
                <a:solidFill>
                  <a:schemeClr val="tx1"/>
                </a:solidFill>
              </a:rPr>
              <a:t>Purché</a:t>
            </a:r>
            <a:r>
              <a:rPr lang="it-IT" b="1" dirty="0">
                <a:solidFill>
                  <a:schemeClr val="tx1"/>
                </a:solidFill>
                <a:latin typeface="Xingkai SC Light" charset="-122"/>
                <a:ea typeface="Xingkai SC Light" charset="-122"/>
                <a:cs typeface="Xingkai SC Light" charset="-122"/>
              </a:rPr>
              <a:t>  M</a:t>
            </a:r>
            <a:r>
              <a:rPr lang="it-IT" dirty="0">
                <a:solidFill>
                  <a:schemeClr val="tx1"/>
                </a:solidFill>
              </a:rPr>
              <a:t>  sia un modello” ragionevole”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ossia, sia basato sul concetto di </a:t>
            </a:r>
            <a:r>
              <a:rPr lang="it-IT" i="1" dirty="0">
                <a:solidFill>
                  <a:schemeClr val="tx1"/>
                </a:solidFill>
              </a:rPr>
              <a:t>operazione elementare</a:t>
            </a:r>
            <a:r>
              <a:rPr lang="it-IT" i="1" u="sng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del quale abbiamo parlato diffusamente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perché, se definiamo un modello di calcolo che disponga dell’unica operazione elementare “qualunque sia il problema, qualunque sia l’istanza del problema, trova la soluzione di quell’istanza”,</a:t>
            </a:r>
            <a:r>
              <a:rPr lang="is-IS" dirty="0">
                <a:solidFill>
                  <a:schemeClr val="tx1"/>
                </a:solidFill>
              </a:rPr>
              <a:t>… </a:t>
            </a:r>
          </a:p>
          <a:p>
            <a:pPr lvl="1"/>
            <a:r>
              <a:rPr lang="is-IS" dirty="0">
                <a:solidFill>
                  <a:schemeClr val="tx1"/>
                </a:solidFill>
              </a:rPr>
              <a:t>beh, è ovvio che questo modello è più potente della macchina di Turing! </a:t>
            </a:r>
          </a:p>
          <a:p>
            <a:pPr lvl="1"/>
            <a:r>
              <a:rPr lang="is-IS" dirty="0">
                <a:solidFill>
                  <a:schemeClr val="tx1"/>
                </a:solidFill>
              </a:rPr>
              <a:t>Ma non è mica tanto realistico (nel senso che dalla Macchina di Turing sono nati i calcolatori, ma è difficile che nascano macchine reali che corrispondano a questo modello)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6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07730" y="244100"/>
            <a:ext cx="8911687" cy="683829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La tesi di Church-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36234" y="1307938"/>
            <a:ext cx="9483183" cy="533036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Dunque:		                                                                                                                                          																				 </a:t>
            </a:r>
            <a:r>
              <a:rPr lang="it-IT" b="1" dirty="0">
                <a:solidFill>
                  <a:srgbClr val="FF0000"/>
                </a:solidFill>
              </a:rPr>
              <a:t>è calcolabile tutto e solo ciò che può essere calcolato dalla Macchina di </a:t>
            </a:r>
            <a:r>
              <a:rPr lang="it-IT" b="1" dirty="0" err="1">
                <a:solidFill>
                  <a:srgbClr val="FF0000"/>
                </a:solidFill>
              </a:rPr>
              <a:t>Turing</a:t>
            </a:r>
            <a:endParaRPr lang="it-IT" b="1" dirty="0">
              <a:solidFill>
                <a:srgbClr val="FF0000"/>
              </a:solidFill>
            </a:endParaRPr>
          </a:p>
          <a:p>
            <a:pPr lvl="1"/>
            <a:endParaRPr lang="it-IT" dirty="0"/>
          </a:p>
          <a:p>
            <a:r>
              <a:rPr lang="it-IT" dirty="0">
                <a:solidFill>
                  <a:schemeClr val="tx1"/>
                </a:solidFill>
              </a:rPr>
              <a:t>Attenzione: è una tesi, non è un teorema!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Non è mai stata dimostrata!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 sembra difficile riuscire a dimostrarla: sembra difficile riuscire a prevedere i modelli di calcolo che potrebbero essere definiti nel futuro</a:t>
            </a:r>
            <a:r>
              <a:rPr lang="is-IS" dirty="0">
                <a:solidFill>
                  <a:schemeClr val="tx1"/>
                </a:solidFill>
              </a:rPr>
              <a:t>…</a:t>
            </a:r>
          </a:p>
          <a:p>
            <a:pPr lvl="1"/>
            <a:r>
              <a:rPr lang="is-IS" dirty="0">
                <a:solidFill>
                  <a:schemeClr val="tx1"/>
                </a:solidFill>
              </a:rPr>
              <a:t>Tuttavia, sembra poco probabile riuscire a progettare un modello di calcolo che non la soddisfi</a:t>
            </a:r>
          </a:p>
          <a:p>
            <a:pPr lvl="1"/>
            <a:r>
              <a:rPr lang="is-IS" dirty="0">
                <a:solidFill>
                  <a:schemeClr val="tx1"/>
                </a:solidFill>
              </a:rPr>
              <a:t>e, non dimentichiamolo, tutti i modelli di calcolo esistenti la soddisfano</a:t>
            </a:r>
          </a:p>
          <a:p>
            <a:pPr lvl="1"/>
            <a:r>
              <a:rPr lang="is-IS" dirty="0">
                <a:solidFill>
                  <a:schemeClr val="tx1"/>
                </a:solidFill>
              </a:rPr>
              <a:t>infatti, è generalmente accettata!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90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48257" y="465614"/>
            <a:ext cx="9456356" cy="683829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Il modello di calcolo </a:t>
            </a:r>
            <a:r>
              <a:rPr lang="it-IT" dirty="0" err="1">
                <a:solidFill>
                  <a:schemeClr val="tx1"/>
                </a:solidFill>
              </a:rPr>
              <a:t>PascalMinimo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36234" y="1402942"/>
                <a:ext cx="9483183" cy="4962232"/>
              </a:xfrm>
            </p:spPr>
            <p:txBody>
              <a:bodyPr/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È un linguaggio di programmazione – perché ogni linguaggio di programmazione è un modello di calcolo!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 Dispone di tutte le istruzioni “tipiche” dei linguaggi di programmazione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istruzione di assegnazione: 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←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b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istruzione condizionale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if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s-IS" dirty="0">
                    <a:solidFill>
                      <a:schemeClr val="tx1"/>
                    </a:solidFill>
                  </a:rPr>
                  <a:t>… </a:t>
                </a:r>
                <a:r>
                  <a:rPr lang="is-IS" b="1" dirty="0">
                    <a:solidFill>
                      <a:schemeClr val="tx1"/>
                    </a:solidFill>
                  </a:rPr>
                  <a:t>then</a:t>
                </a:r>
                <a:r>
                  <a:rPr lang="is-IS" dirty="0">
                    <a:solidFill>
                      <a:schemeClr val="tx1"/>
                    </a:solidFill>
                  </a:rPr>
                  <a:t> ... </a:t>
                </a:r>
                <a:r>
                  <a:rPr lang="is-IS" b="1" dirty="0">
                    <a:solidFill>
                      <a:schemeClr val="tx1"/>
                    </a:solidFill>
                  </a:rPr>
                  <a:t>else</a:t>
                </a:r>
                <a:endParaRPr lang="it-IT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istruzioni di </a:t>
                </a:r>
                <a:r>
                  <a:rPr lang="it-IT" dirty="0" err="1">
                    <a:solidFill>
                      <a:schemeClr val="tx1"/>
                    </a:solidFill>
                  </a:rPr>
                  <a:t>loop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while</a:t>
                </a:r>
                <a:r>
                  <a:rPr lang="it-IT" dirty="0">
                    <a:solidFill>
                      <a:schemeClr val="tx1"/>
                    </a:solidFill>
                  </a:rPr>
                  <a:t> ( </a:t>
                </a:r>
                <a:r>
                  <a:rPr lang="is-IS" dirty="0">
                    <a:solidFill>
                      <a:schemeClr val="tx1"/>
                    </a:solidFill>
                  </a:rPr>
                  <a:t>… ) </a:t>
                </a:r>
                <a:r>
                  <a:rPr lang="is-IS" b="1" dirty="0">
                    <a:solidFill>
                      <a:schemeClr val="tx1"/>
                    </a:solidFill>
                  </a:rPr>
                  <a:t>do</a:t>
                </a:r>
                <a:r>
                  <a:rPr lang="is-IS" dirty="0">
                    <a:solidFill>
                      <a:schemeClr val="tx1"/>
                    </a:solidFill>
                  </a:rPr>
                  <a:t> e </a:t>
                </a:r>
                <a:r>
                  <a:rPr lang="is-IS" b="1" dirty="0">
                    <a:solidFill>
                      <a:schemeClr val="tx1"/>
                    </a:solidFill>
                  </a:rPr>
                  <a:t>for</a:t>
                </a:r>
                <a:r>
                  <a:rPr lang="is-IS" dirty="0">
                    <a:solidFill>
                      <a:schemeClr val="tx1"/>
                    </a:solidFill>
                  </a:rPr>
                  <a:t> (...)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funzioni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istruzioni per l’input e l’output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ecc. ecc.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dispone di variabili semplici (intere, caratteri, ...) ma anche di variabili che corrispondono a collezioni di oggetti – insiemi e, soprattutto, </a:t>
                </a:r>
                <a:r>
                  <a:rPr lang="it-IT" b="1" dirty="0">
                    <a:solidFill>
                      <a:srgbClr val="3636E8"/>
                    </a:solidFill>
                  </a:rPr>
                  <a:t>array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avete provato a risolvere un certo esercizio, questo dovrebbe dirvi qualcosa...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la descrizione di questo linguaggio la trovate a pag. 7 della dispensa 3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6234" y="1402942"/>
                <a:ext cx="9483183" cy="4962232"/>
              </a:xfrm>
              <a:blipFill rotWithShape="0">
                <a:blip r:embed="rId2"/>
                <a:stretch>
                  <a:fillRect l="-450" t="-6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68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829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Il modello di calcolo </a:t>
            </a:r>
            <a:r>
              <a:rPr lang="it-IT" dirty="0" err="1">
                <a:solidFill>
                  <a:schemeClr val="tx1"/>
                </a:solidFill>
              </a:rPr>
              <a:t>PascalMinimo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36234" y="1616698"/>
            <a:ext cx="9483183" cy="401220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Nella dispensa 3, a partire da pag. 7, si accenna alla dimostrazione che il modello di calcolo </a:t>
            </a:r>
            <a:r>
              <a:rPr lang="it-IT" dirty="0" err="1">
                <a:solidFill>
                  <a:schemeClr val="tx1"/>
                </a:solidFill>
              </a:rPr>
              <a:t>PascalMinimo</a:t>
            </a:r>
            <a:r>
              <a:rPr lang="it-IT" dirty="0">
                <a:solidFill>
                  <a:schemeClr val="tx1"/>
                </a:solidFill>
              </a:rPr>
              <a:t> è equivalente alla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>
                <a:solidFill>
                  <a:schemeClr val="tx1"/>
                </a:solidFill>
              </a:rPr>
              <a:t>nel Teorema 3.5 si dà un’idea (grossolana) di come “trasformare” un programma in </a:t>
            </a:r>
            <a:r>
              <a:rPr lang="it-IT" dirty="0" err="1">
                <a:solidFill>
                  <a:schemeClr val="tx1"/>
                </a:solidFill>
              </a:rPr>
              <a:t>PascalMinimo</a:t>
            </a:r>
            <a:r>
              <a:rPr lang="it-IT" dirty="0">
                <a:solidFill>
                  <a:schemeClr val="tx1"/>
                </a:solidFill>
              </a:rPr>
              <a:t> in una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che “faccia le stesse cose”</a:t>
            </a:r>
          </a:p>
          <a:p>
            <a:pPr lvl="2"/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>
                <a:solidFill>
                  <a:schemeClr val="tx1"/>
                </a:solidFill>
              </a:rPr>
              <a:t>nel Teorema 3.6 si dà un’idea (abbastanza precisa) di come “trasformare” una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in un programma in </a:t>
            </a:r>
            <a:r>
              <a:rPr lang="it-IT" dirty="0" err="1">
                <a:solidFill>
                  <a:schemeClr val="tx1"/>
                </a:solidFill>
              </a:rPr>
              <a:t>PascalMinimo</a:t>
            </a:r>
            <a:r>
              <a:rPr lang="it-IT" dirty="0">
                <a:solidFill>
                  <a:schemeClr val="tx1"/>
                </a:solidFill>
              </a:rPr>
              <a:t> che “faccia le stesse cose”</a:t>
            </a:r>
          </a:p>
        </p:txBody>
      </p:sp>
    </p:spTree>
    <p:extLst>
      <p:ext uri="{BB962C8B-B14F-4D97-AF65-F5344CB8AC3E}">
        <p14:creationId xmlns:p14="http://schemas.microsoft.com/office/powerpoint/2010/main" val="21064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829"/>
          </a:xfrm>
        </p:spPr>
        <p:txBody>
          <a:bodyPr/>
          <a:lstStyle/>
          <a:p>
            <a:r>
              <a:rPr lang="it-IT" dirty="0"/>
              <a:t>Il modello di calcolo </a:t>
            </a:r>
            <a:r>
              <a:rPr lang="it-IT" dirty="0" err="1"/>
              <a:t>PascalMinimo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12484" y="1474193"/>
            <a:ext cx="9483183" cy="5270991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tx1"/>
                </a:solidFill>
              </a:rPr>
              <a:t>Teorema 3.5</a:t>
            </a:r>
            <a:r>
              <a:rPr lang="it-IT" dirty="0">
                <a:solidFill>
                  <a:schemeClr val="tx1"/>
                </a:solidFill>
              </a:rPr>
              <a:t>: Per ogni programma scritto in accordo con il linguaggio di 						programmazione </a:t>
            </a:r>
            <a:r>
              <a:rPr lang="it-IT" dirty="0" err="1">
                <a:solidFill>
                  <a:schemeClr val="tx1"/>
                </a:solidFill>
              </a:rPr>
              <a:t>PascalMinimo</a:t>
            </a:r>
            <a:r>
              <a:rPr lang="it-IT" dirty="0">
                <a:solidFill>
                  <a:schemeClr val="tx1"/>
                </a:solidFill>
              </a:rPr>
              <a:t>, esiste una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T di 				tipo trasduttore che scrive sul nastro di output lo stesso valore 						fornito in output dal programma. </a:t>
            </a:r>
          </a:p>
          <a:p>
            <a:r>
              <a:rPr lang="it-IT" dirty="0">
                <a:solidFill>
                  <a:schemeClr val="tx1"/>
                </a:solidFill>
              </a:rPr>
              <a:t>Sulla dispensa viene descritta solo l’idea della dimostrazione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in particolare, viene mostrato come “trasformare” un programma in </a:t>
            </a:r>
            <a:r>
              <a:rPr lang="it-IT" dirty="0" err="1">
                <a:solidFill>
                  <a:schemeClr val="tx1"/>
                </a:solidFill>
              </a:rPr>
              <a:t>PascalMinimo</a:t>
            </a:r>
            <a:r>
              <a:rPr lang="it-IT" dirty="0">
                <a:solidFill>
                  <a:schemeClr val="tx1"/>
                </a:solidFill>
              </a:rPr>
              <a:t> in una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di tipo trasduttore solo nel caso in cui il programma non utilizzi variabili strutturate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come, ad esempio, gli array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se il programma utilizzasse qualche array, la “trasformazione” sarebbe enormemente più complicata!</a:t>
            </a:r>
          </a:p>
          <a:p>
            <a:pPr lvl="2"/>
            <a:r>
              <a:rPr lang="it-IT" sz="1600" dirty="0">
                <a:solidFill>
                  <a:schemeClr val="tx1"/>
                </a:solidFill>
              </a:rPr>
              <a:t>E se voi aveste provato ad occuparvi della questione “macchina di </a:t>
            </a:r>
            <a:r>
              <a:rPr lang="it-IT" sz="1600" dirty="0" err="1">
                <a:solidFill>
                  <a:schemeClr val="tx1"/>
                </a:solidFill>
              </a:rPr>
              <a:t>Turing</a:t>
            </a:r>
            <a:r>
              <a:rPr lang="it-IT" sz="1600" dirty="0">
                <a:solidFill>
                  <a:schemeClr val="tx1"/>
                </a:solidFill>
              </a:rPr>
              <a:t> con nastro ad accesso diretto” sapreste anche perché...</a:t>
            </a:r>
          </a:p>
          <a:p>
            <a:r>
              <a:rPr lang="it-IT" dirty="0">
                <a:solidFill>
                  <a:schemeClr val="tx1"/>
                </a:solidFill>
              </a:rPr>
              <a:t>Non guardiamo questa idea di dimostrazione insieme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Naturalmente, chi è interessato, la può guardare e ne possiamo discutere privatamente ☺️</a:t>
            </a:r>
          </a:p>
        </p:txBody>
      </p:sp>
    </p:spTree>
    <p:extLst>
      <p:ext uri="{BB962C8B-B14F-4D97-AF65-F5344CB8AC3E}">
        <p14:creationId xmlns:p14="http://schemas.microsoft.com/office/powerpoint/2010/main" val="1764826392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6157</TotalTime>
  <Words>2441</Words>
  <Application>Microsoft Macintosh PowerPoint</Application>
  <PresentationFormat>Widescreen</PresentationFormat>
  <Paragraphs>203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8" baseType="lpstr">
      <vt:lpstr>Xingkai SC Light</vt:lpstr>
      <vt:lpstr>Apple Chancery</vt:lpstr>
      <vt:lpstr>Arial</vt:lpstr>
      <vt:lpstr>Cambria Math</vt:lpstr>
      <vt:lpstr>Century Gothic</vt:lpstr>
      <vt:lpstr>Courier New</vt:lpstr>
      <vt:lpstr>Wingdings 3</vt:lpstr>
      <vt:lpstr>Filo</vt:lpstr>
      <vt:lpstr>Lezione 7 – modelli di calcolo</vt:lpstr>
      <vt:lpstr>Ri-facciamo il punto</vt:lpstr>
      <vt:lpstr>A questo punto</vt:lpstr>
      <vt:lpstr>Modelli di calcolo</vt:lpstr>
      <vt:lpstr>La tesi di Church-Turing</vt:lpstr>
      <vt:lpstr>La tesi di Church-Turing</vt:lpstr>
      <vt:lpstr>Il modello di calcolo PascalMinimo</vt:lpstr>
      <vt:lpstr>Il modello di calcolo PascalMinimo</vt:lpstr>
      <vt:lpstr>Il modello di calcolo PascalMinimo</vt:lpstr>
      <vt:lpstr>PascalMinimo e macchine di Turing </vt:lpstr>
      <vt:lpstr>PascalMinimo e macchine di Turing </vt:lpstr>
      <vt:lpstr>PascalMinimo e macchine di Turing </vt:lpstr>
      <vt:lpstr>Un programma che simula U</vt:lpstr>
      <vt:lpstr>Un programma che simula U</vt:lpstr>
      <vt:lpstr>Un programma che simula U</vt:lpstr>
      <vt:lpstr>Un programma che simula U</vt:lpstr>
      <vt:lpstr>Macchina non deterministica in PascalMinimo</vt:lpstr>
      <vt:lpstr>Macchina non deterministica in PascalMinimo</vt:lpstr>
      <vt:lpstr>Macchina non deterministica in PascalMinimo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miriam di ianni</cp:lastModifiedBy>
  <cp:revision>207</cp:revision>
  <dcterms:created xsi:type="dcterms:W3CDTF">2020-03-06T09:19:14Z</dcterms:created>
  <dcterms:modified xsi:type="dcterms:W3CDTF">2023-03-28T13:43:35Z</dcterms:modified>
</cp:coreProperties>
</file>