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21" r:id="rId4"/>
    <p:sldId id="302" r:id="rId5"/>
    <p:sldId id="303" r:id="rId6"/>
    <p:sldId id="304" r:id="rId7"/>
    <p:sldId id="305" r:id="rId8"/>
    <p:sldId id="322" r:id="rId9"/>
    <p:sldId id="323" r:id="rId10"/>
    <p:sldId id="324" r:id="rId11"/>
    <p:sldId id="325" r:id="rId12"/>
    <p:sldId id="326" r:id="rId13"/>
    <p:sldId id="327" r:id="rId14"/>
    <p:sldId id="306" r:id="rId15"/>
    <p:sldId id="301" r:id="rId16"/>
    <p:sldId id="307" r:id="rId17"/>
    <p:sldId id="308" r:id="rId18"/>
    <p:sldId id="309" r:id="rId19"/>
    <p:sldId id="310" r:id="rId20"/>
    <p:sldId id="312" r:id="rId21"/>
    <p:sldId id="314" r:id="rId22"/>
    <p:sldId id="315" r:id="rId23"/>
    <p:sldId id="316" r:id="rId24"/>
    <p:sldId id="318" r:id="rId25"/>
    <p:sldId id="317" r:id="rId26"/>
    <p:sldId id="319" r:id="rId27"/>
    <p:sldId id="313" r:id="rId28"/>
    <p:sldId id="311" r:id="rId29"/>
    <p:sldId id="320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FE8"/>
    <a:srgbClr val="D441C9"/>
    <a:srgbClr val="363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3122"/>
  </p:normalViewPr>
  <p:slideViewPr>
    <p:cSldViewPr snapToGrid="0" snapToObjects="1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3/30/23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Lezione 8 – l’</a:t>
            </a:r>
            <a:r>
              <a:rPr lang="it-IT" dirty="0" err="1">
                <a:solidFill>
                  <a:schemeClr val="tx1"/>
                </a:solidFill>
              </a:rPr>
              <a:t>Halting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Problem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Lezione </a:t>
            </a:r>
            <a:r>
              <a:rPr lang="it-IT">
                <a:solidFill>
                  <a:schemeClr val="tx1"/>
                </a:solidFill>
              </a:rPr>
              <a:t>del 30/03/2023</a:t>
            </a:r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2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05265" y="98783"/>
            <a:ext cx="9179892" cy="82797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E allora...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5265" y="805964"/>
                <a:ext cx="8915400" cy="5943751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Possiamo costruire una matrice M binaria con infinite righe e infinite colonne tale che							</a:t>
                </a:r>
                <a:r>
                  <a:rPr lang="it-IT" sz="1000" dirty="0">
                    <a:solidFill>
                      <a:schemeClr val="tx1"/>
                    </a:solidFill>
                  </a:rPr>
                  <a:t>																														</a:t>
                </a:r>
                <a:r>
                  <a:rPr lang="it-IT" dirty="0">
                    <a:solidFill>
                      <a:schemeClr val="tx1"/>
                    </a:solidFill>
                  </a:rPr>
                  <a:t>M[ </a:t>
                </a:r>
                <a:r>
                  <a:rPr lang="it-IT" b="1" dirty="0" err="1">
                    <a:solidFill>
                      <a:srgbClr val="183FE8"/>
                    </a:solidFill>
                  </a:rPr>
                  <a:t>i</a:t>
                </a:r>
                <a:r>
                  <a:rPr lang="it-IT" dirty="0" err="1">
                    <a:solidFill>
                      <a:schemeClr val="tx1"/>
                    </a:solidFill>
                  </a:rPr>
                  <a:t>,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k</a:t>
                </a:r>
                <a:r>
                  <a:rPr lang="it-IT" dirty="0">
                    <a:solidFill>
                      <a:schemeClr val="tx1"/>
                    </a:solidFill>
                  </a:rPr>
                  <a:t>]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it-I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it-IT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se</m:t>
                            </m:r>
                            <m: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la</m:t>
                            </m:r>
                            <m: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computazione</m:t>
                            </m:r>
                            <m:sSub>
                              <m:sSubPr>
                                <m:ctrlPr>
                                  <a:rPr lang="it-IT" b="1" i="1">
                                    <a:solidFill>
                                      <a:srgbClr val="183FE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 i="0">
                                    <a:solidFill>
                                      <a:srgbClr val="183FE8"/>
                                    </a:solidFill>
                                    <a:latin typeface="Cambria Math" panose="02040503050406030204" pitchFamily="18" charset="0"/>
                                  </a:rPr>
                                  <m:t>𝐓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it-IT" b="1" i="1">
                                        <a:solidFill>
                                          <a:srgbClr val="183FE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0">
                                        <a:solidFill>
                                          <a:srgbClr val="183FE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𝐡</m:t>
                                    </m:r>
                                  </m:e>
                                  <m:sub>
                                    <m:r>
                                      <a:rPr lang="it-IT" b="1" i="0">
                                        <a:solidFill>
                                          <a:srgbClr val="183FE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𝐢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1" i="0" smtClean="0">
                                    <a:solidFill>
                                      <a:srgbClr val="D441C9"/>
                                    </a:solidFill>
                                    <a:latin typeface="Cambria Math" panose="02040503050406030204" pitchFamily="18" charset="0"/>
                                  </a:rPr>
                                  <m:t>𝐤</m:t>
                                </m:r>
                              </m:e>
                            </m:d>
                            <m: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termina</m:t>
                            </m:r>
                            <m: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in</m:t>
                            </m:r>
                            <m:r>
                              <a:rPr lang="it-IT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  <m:r>
                                  <a:rPr lang="it-IT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             </m:t>
                                </m:r>
                              </m:sub>
                            </m:sSub>
                          </m:e>
                          <m:e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it-IT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se</m:t>
                            </m:r>
                            <m:r>
                              <a:rPr lang="it-IT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la</m:t>
                            </m:r>
                            <m:r>
                              <a:rPr lang="it-IT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computazione</m:t>
                            </m:r>
                            <m:sSub>
                              <m:sSubPr>
                                <m:ctrlPr>
                                  <a:rPr lang="it-IT" b="1" i="1">
                                    <a:solidFill>
                                      <a:srgbClr val="183FE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1">
                                    <a:solidFill>
                                      <a:srgbClr val="183FE8"/>
                                    </a:solidFill>
                                    <a:latin typeface="Cambria Math" panose="02040503050406030204" pitchFamily="18" charset="0"/>
                                  </a:rPr>
                                  <m:t>𝐓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it-IT" b="1" i="1">
                                        <a:solidFill>
                                          <a:srgbClr val="183FE8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>
                                        <a:solidFill>
                                          <a:srgbClr val="183FE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𝐡</m:t>
                                    </m:r>
                                  </m:e>
                                  <m:sub>
                                    <m:r>
                                      <a:rPr lang="it-IT" b="1">
                                        <a:solidFill>
                                          <a:srgbClr val="183FE8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𝐢</m:t>
                                    </m:r>
                                  </m:sub>
                                </m:sSub>
                              </m:sub>
                            </m:sSub>
                            <m:d>
                              <m:dPr>
                                <m:ctrlPr>
                                  <a:rPr lang="it-IT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1">
                                    <a:solidFill>
                                      <a:srgbClr val="D441C9"/>
                                    </a:solidFill>
                                    <a:latin typeface="Cambria Math" panose="02040503050406030204" pitchFamily="18" charset="0"/>
                                  </a:rPr>
                                  <m:t>𝐤</m:t>
                                </m:r>
                              </m:e>
                            </m:d>
                            <m:r>
                              <a:rPr lang="it-IT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1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𝐧𝐨𝐧</m:t>
                            </m:r>
                            <m:r>
                              <a:rPr lang="it-IT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termina</m:t>
                            </m:r>
                            <m:r>
                              <a:rPr lang="it-IT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it-IT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in</m:t>
                            </m:r>
                            <m:r>
                              <a:rPr lang="it-IT" b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it-IT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it-IT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q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it-IT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cioè, 																				</a:t>
                </a:r>
                <a:r>
                  <a:rPr lang="it-IT" b="1" dirty="0">
                    <a:solidFill>
                      <a:srgbClr val="D441C9"/>
                    </a:solidFill>
                  </a:rPr>
                  <a:t>1	2	3	4	5	6	7	8	9	10	...	</a:t>
                </a:r>
                <a:r>
                  <a:rPr lang="it-IT" dirty="0">
                    <a:solidFill>
                      <a:schemeClr val="tx1"/>
                    </a:solidFill>
                  </a:rPr>
                  <a:t>				</a:t>
                </a:r>
                <a:r>
                  <a:rPr lang="it-IT" sz="800" dirty="0">
                    <a:solidFill>
                      <a:schemeClr val="tx1"/>
                    </a:solidFill>
                  </a:rPr>
                  <a:t>																			</a:t>
                </a:r>
                <a:r>
                  <a:rPr lang="it-IT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sSub>
                          <m:sSubPr>
                            <m:ctrlPr>
                              <a:rPr lang="it-IT" b="1" i="1" smtClean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it-IT" b="1" i="0" smtClean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	0	0	1	0	1	0	0	1	1	  1	... 					</a:t>
                </a:r>
                <a:r>
                  <a:rPr lang="it-IT" sz="800" dirty="0">
                    <a:solidFill>
                      <a:schemeClr val="tx1"/>
                    </a:solidFill>
                  </a:rPr>
                  <a:t>																			</a:t>
                </a:r>
                <a:r>
                  <a:rPr lang="it-IT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sSub>
                          <m:sSubPr>
                            <m:ctrlPr>
                              <a:rPr lang="it-IT" b="1" i="1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it-IT" b="1" i="0" smtClean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	0	1	1	0	0	1	0	1	0	  1	... </a:t>
                </a:r>
                <a:r>
                  <a:rPr lang="it-IT" sz="800" dirty="0">
                    <a:solidFill>
                      <a:schemeClr val="tx1"/>
                    </a:solidFill>
                  </a:rPr>
                  <a:t>													</a:t>
                </a:r>
                <a:r>
                  <a:rPr lang="it-IT" dirty="0">
                    <a:solidFill>
                      <a:schemeClr val="tx1"/>
                    </a:solidFill>
                  </a:rPr>
                  <a:t>... 					</a:t>
                </a:r>
                <a:r>
                  <a:rPr lang="it-IT" sz="800" dirty="0">
                    <a:solidFill>
                      <a:schemeClr val="tx1"/>
                    </a:solidFill>
                  </a:rPr>
                  <a:t>																			</a:t>
                </a:r>
                <a:r>
                  <a:rPr lang="it-IT" dirty="0">
                    <a:solidFill>
                      <a:schemeClr val="tx1"/>
                    </a:solidFill>
                  </a:rPr>
                  <a:t>		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sSub>
                          <m:sSubPr>
                            <m:ctrlPr>
                              <a:rPr lang="it-IT" b="1" i="1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it-IT" b="1" i="0" smtClean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	1	0	1	0	1	1	1	0	1	  0	...													...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ossia,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sSub>
                          <m:sSubPr>
                            <m:ctrlPr>
                              <a:rPr lang="it-IT" b="1" i="1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it-IT" b="1" i="0" smtClean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accetta gli interi: 2 (che rappresenta la parola 0), 3 (che rappresenta la parola 1), 6 (la parola 10), 8 (la parola 000), 10 (la parola 010), ...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5265" y="805964"/>
                <a:ext cx="8915400" cy="5943751"/>
              </a:xfrm>
              <a:blipFill>
                <a:blip r:embed="rId2"/>
                <a:stretch>
                  <a:fillRect l="-427" t="-279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603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05265" y="98783"/>
            <a:ext cx="9179892" cy="82797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M e linguaggi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5265" y="805964"/>
                <a:ext cx="8915400" cy="5943751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Abbiamo costruito la matrice M</a:t>
                </a:r>
                <a:r>
                  <a:rPr lang="it-IT" sz="800" dirty="0">
                    <a:solidFill>
                      <a:schemeClr val="tx1"/>
                    </a:solidFill>
                  </a:rPr>
                  <a:t>																																</a:t>
                </a:r>
                <a:r>
                  <a:rPr lang="it-IT" b="1" dirty="0">
                    <a:solidFill>
                      <a:srgbClr val="D441C9"/>
                    </a:solidFill>
                  </a:rPr>
                  <a:t>1	2	3	4	5	6	7	8	9	10	...	</a:t>
                </a:r>
                <a:r>
                  <a:rPr lang="it-IT" dirty="0">
                    <a:solidFill>
                      <a:schemeClr val="tx1"/>
                    </a:solidFill>
                  </a:rPr>
                  <a:t>				</a:t>
                </a:r>
                <a:r>
                  <a:rPr lang="it-IT" sz="800" dirty="0">
                    <a:solidFill>
                      <a:schemeClr val="tx1"/>
                    </a:solidFill>
                  </a:rPr>
                  <a:t>																			</a:t>
                </a:r>
                <a:r>
                  <a:rPr lang="it-IT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sSub>
                          <m:sSubPr>
                            <m:ctrlPr>
                              <a:rPr lang="it-IT" b="1" i="1" smtClean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it-IT" b="1" i="0" smtClean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	0	0	1	0	1	0	0	1	1	  1	... 					</a:t>
                </a:r>
                <a:r>
                  <a:rPr lang="it-IT" sz="800" dirty="0">
                    <a:solidFill>
                      <a:schemeClr val="tx1"/>
                    </a:solidFill>
                  </a:rPr>
                  <a:t>																			</a:t>
                </a:r>
                <a:r>
                  <a:rPr lang="it-IT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sSub>
                          <m:sSubPr>
                            <m:ctrlPr>
                              <a:rPr lang="it-IT" b="1" i="1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it-IT" b="1" i="0" smtClean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	0	1	1	0	0	1	0	1	0	  1	... </a:t>
                </a:r>
                <a:r>
                  <a:rPr lang="it-IT" sz="800" dirty="0">
                    <a:solidFill>
                      <a:schemeClr val="tx1"/>
                    </a:solidFill>
                  </a:rPr>
                  <a:t>													</a:t>
                </a:r>
                <a:r>
                  <a:rPr lang="it-IT" dirty="0">
                    <a:solidFill>
                      <a:schemeClr val="tx1"/>
                    </a:solidFill>
                  </a:rPr>
                  <a:t>... 					</a:t>
                </a:r>
                <a:r>
                  <a:rPr lang="it-IT" sz="800" dirty="0">
                    <a:solidFill>
                      <a:schemeClr val="tx1"/>
                    </a:solidFill>
                  </a:rPr>
                  <a:t>																			</a:t>
                </a:r>
                <a:r>
                  <a:rPr lang="it-IT" dirty="0">
                    <a:solidFill>
                      <a:schemeClr val="tx1"/>
                    </a:solidFill>
                  </a:rPr>
                  <a:t>		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sSub>
                          <m:sSubPr>
                            <m:ctrlPr>
                              <a:rPr lang="it-IT" b="1" i="1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it-IT" b="1" i="0" smtClean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	1	0	1	0	1	1	1	0	1	  0	...													...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M rappresenta </a:t>
                </a:r>
                <a:r>
                  <a:rPr lang="it-IT" i="1" u="sng" dirty="0">
                    <a:solidFill>
                      <a:schemeClr val="tx1"/>
                    </a:solidFill>
                  </a:rPr>
                  <a:t>tutti </a:t>
                </a:r>
                <a:r>
                  <a:rPr lang="it-IT" dirty="0">
                    <a:solidFill>
                      <a:schemeClr val="tx1"/>
                    </a:solidFill>
                  </a:rPr>
                  <a:t>i linguaggi accettati dalle macchine di Turing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perché tutte le macchine di Turing sono rappresentate in M!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Così, ad esempio, gli 1 sulla riga 1 rappresentano il linguaggio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sSub>
                          <m:sSubPr>
                            <m:ctrlPr>
                              <a:rPr lang="it-IT" b="1" i="1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 smtClean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accettato 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sSub>
                          <m:sSubPr>
                            <m:ctrlPr>
                              <a:rPr lang="it-IT" b="1" i="1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sSub>
                          <m:sSubPr>
                            <m:ctrlPr>
                              <a:rPr lang="it-IT" b="1" i="1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= { 3, 5, 8, 9, 10, ...}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o, equivalentemente,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  <m:t>𝐋</m:t>
                        </m:r>
                      </m:e>
                      <m:sub>
                        <m:sSub>
                          <m:sSubPr>
                            <m:ctrlPr>
                              <a:rPr lang="it-IT" b="1" i="1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1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= { 1, 01, 000, 001, 010, ...}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5265" y="805964"/>
                <a:ext cx="8915400" cy="5943751"/>
              </a:xfrm>
              <a:blipFill>
                <a:blip r:embed="rId2"/>
                <a:stretch>
                  <a:fillRect l="-427" t="-426" r="-99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328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05265" y="98783"/>
            <a:ext cx="9179892" cy="82797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E ora, diagonale!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5265" y="805964"/>
                <a:ext cx="8915400" cy="5943751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Consideriamo la diagonale della matrice M</a:t>
                </a:r>
                <a:r>
                  <a:rPr lang="it-IT" sz="800" dirty="0">
                    <a:solidFill>
                      <a:schemeClr val="tx1"/>
                    </a:solidFill>
                  </a:rPr>
                  <a:t>																														</a:t>
                </a:r>
                <a:r>
                  <a:rPr lang="it-IT" b="1" dirty="0">
                    <a:solidFill>
                      <a:srgbClr val="D441C9"/>
                    </a:solidFill>
                  </a:rPr>
                  <a:t>1	2	3	4	5	6	7	8	9	10	...	</a:t>
                </a:r>
                <a:r>
                  <a:rPr lang="it-IT" dirty="0">
                    <a:solidFill>
                      <a:schemeClr val="tx1"/>
                    </a:solidFill>
                  </a:rPr>
                  <a:t>				</a:t>
                </a:r>
                <a:r>
                  <a:rPr lang="it-IT" sz="800" dirty="0">
                    <a:solidFill>
                      <a:schemeClr val="tx1"/>
                    </a:solidFill>
                  </a:rPr>
                  <a:t>																			</a:t>
                </a:r>
                <a:r>
                  <a:rPr lang="it-IT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sSub>
                          <m:sSubPr>
                            <m:ctrlPr>
                              <a:rPr lang="it-IT" b="1" i="1" smtClean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it-IT" b="1" i="0" smtClean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	</a:t>
                </a:r>
                <a:r>
                  <a:rPr lang="it-IT" b="1" dirty="0">
                    <a:solidFill>
                      <a:srgbClr val="FF0000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	0	1	0	1	0	0	1	1	  1	... 					</a:t>
                </a:r>
                <a:r>
                  <a:rPr lang="it-IT" sz="800" dirty="0">
                    <a:solidFill>
                      <a:schemeClr val="tx1"/>
                    </a:solidFill>
                  </a:rPr>
                  <a:t>																			</a:t>
                </a:r>
                <a:r>
                  <a:rPr lang="it-IT" dirty="0">
                    <a:solidFill>
                      <a:schemeClr val="tx1"/>
                    </a:solidFill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sSub>
                          <m:sSubPr>
                            <m:ctrlPr>
                              <a:rPr lang="it-IT" b="1" i="1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it-IT" b="1" i="0" smtClean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	0	</a:t>
                </a:r>
                <a:r>
                  <a:rPr lang="it-IT" b="1" dirty="0">
                    <a:solidFill>
                      <a:srgbClr val="FF0000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	1	0	0	1	0	1	0	  1	...				 																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sSub>
                          <m:sSubPr>
                            <m:ctrlPr>
                              <a:rPr lang="it-IT" b="1" i="1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	0	0	</a:t>
                </a:r>
                <a:r>
                  <a:rPr lang="it-IT" b="1" dirty="0">
                    <a:solidFill>
                      <a:srgbClr val="FF0000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	1	0	1	0	1	1	  0	... 																			  								</a:t>
                </a:r>
                <a:r>
                  <a:rPr lang="it-IT" sz="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sSub>
                          <m:sSubPr>
                            <m:ctrlPr>
                              <a:rPr lang="it-IT" b="1" i="1" smtClean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	1	0	1	</a:t>
                </a:r>
                <a:r>
                  <a:rPr lang="it-IT" b="1" dirty="0">
                    <a:solidFill>
                      <a:srgbClr val="FF0000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	1	1	1	0	1	  0	...													...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costruiamo un linguaggio L che rappresenta la diagonale ‘</a:t>
                </a:r>
                <a:r>
                  <a:rPr lang="it-IT" i="1" dirty="0">
                    <a:solidFill>
                      <a:schemeClr val="tx1"/>
                    </a:solidFill>
                  </a:rPr>
                  <a:t>’</a:t>
                </a:r>
                <a:r>
                  <a:rPr lang="it-IT" i="1" dirty="0" err="1">
                    <a:solidFill>
                      <a:schemeClr val="tx1"/>
                    </a:solidFill>
                  </a:rPr>
                  <a:t>complementata</a:t>
                </a:r>
                <a:r>
                  <a:rPr lang="it-IT" dirty="0">
                    <a:solidFill>
                      <a:schemeClr val="tx1"/>
                    </a:solidFill>
                  </a:rPr>
                  <a:t>’’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ossia, contiene tutti e soli i numeri cui corrisponde uno 0 sulla diagonale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nell’esempio, L conterrebbe 1 e 4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Formalmente, L = { k : M[</a:t>
                </a:r>
                <a:r>
                  <a:rPr lang="it-IT" dirty="0" err="1">
                    <a:solidFill>
                      <a:schemeClr val="tx1"/>
                    </a:solidFill>
                  </a:rPr>
                  <a:t>k,k</a:t>
                </a:r>
                <a:r>
                  <a:rPr lang="it-IT" dirty="0">
                    <a:solidFill>
                      <a:schemeClr val="tx1"/>
                    </a:solidFill>
                  </a:rPr>
                  <a:t>]=0}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O, anche, L = { k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sSub>
                          <m:sSubPr>
                            <m:ctrlPr>
                              <a:rPr lang="it-IT" b="1" i="1" smtClean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it-IT" b="1" i="0" smtClean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𝐤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>
                    <a:solidFill>
                      <a:srgbClr val="D441C9"/>
                    </a:solidFill>
                  </a:rPr>
                  <a:t>k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:r>
                  <a:rPr lang="it-IT" b="1" dirty="0">
                    <a:solidFill>
                      <a:schemeClr val="tx1"/>
                    </a:solidFill>
                  </a:rPr>
                  <a:t>non</a:t>
                </a:r>
                <a:r>
                  <a:rPr lang="it-IT" dirty="0">
                    <a:solidFill>
                      <a:schemeClr val="tx1"/>
                    </a:solidFill>
                  </a:rPr>
                  <a:t> accetta}</a:t>
                </a:r>
              </a:p>
              <a:p>
                <a:pPr marL="0" indent="0">
                  <a:buNone/>
                </a:pP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5265" y="805964"/>
                <a:ext cx="8915400" cy="5943751"/>
              </a:xfrm>
              <a:blipFill>
                <a:blip r:embed="rId2"/>
                <a:stretch>
                  <a:fillRect l="-427" t="-4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0120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05265" y="98783"/>
            <a:ext cx="9179892" cy="82797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Ricapitoliamo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5265" y="805964"/>
                <a:ext cx="8915400" cy="5943751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rgbClr val="FF0000"/>
                    </a:solidFill>
                  </a:rPr>
                  <a:t>L = { k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sSub>
                          <m:sSubPr>
                            <m:ctrlPr>
                              <a:rPr lang="it-IT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it-IT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𝐤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(k) </a:t>
                </a:r>
                <a:r>
                  <a:rPr lang="it-IT" b="1" u="sng" dirty="0">
                    <a:solidFill>
                      <a:srgbClr val="FF0000"/>
                    </a:solidFill>
                  </a:rPr>
                  <a:t>non</a:t>
                </a:r>
                <a:r>
                  <a:rPr lang="it-IT" b="1" dirty="0">
                    <a:solidFill>
                      <a:srgbClr val="FF0000"/>
                    </a:solidFill>
                  </a:rPr>
                  <a:t> accetta }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allora: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il linguaggio L non è accettato 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sSub>
                          <m:sSubPr>
                            <m:ctrlPr>
                              <a:rPr lang="it-IT" b="1" i="1" smtClean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perché 1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 ma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sSub>
                          <m:sSubPr>
                            <m:ctrlPr>
                              <a:rPr lang="it-IT" b="1" i="1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it-IT" b="1" i="1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(1) non accetta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il linguaggio L non è accettato 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sSub>
                          <m:sSubPr>
                            <m:ctrlPr>
                              <a:rPr lang="it-IT" b="1" i="1" smtClean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perché 2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 ma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sSub>
                          <m:sSubPr>
                            <m:ctrlPr>
                              <a:rPr lang="it-IT" b="1" i="1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(2) accetta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il linguaggio L non è accettato 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sSub>
                          <m:sSubPr>
                            <m:ctrlPr>
                              <a:rPr lang="it-IT" b="1" i="1" smtClean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perché 3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 ma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sSub>
                          <m:sSubPr>
                            <m:ctrlPr>
                              <a:rPr lang="it-IT" b="1" i="1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(3) accetta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il linguaggio L non è accettato da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sSub>
                          <m:sSubPr>
                            <m:ctrlPr>
                              <a:rPr lang="it-IT" b="1" i="1" smtClean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perché 4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 ma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sSub>
                          <m:sSubPr>
                            <m:ctrlPr>
                              <a:rPr lang="it-IT" b="1" i="1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it-IT" b="1" i="1" smtClean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(4) non accetta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...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Ossia, il linguaggio L non è accettato da nessuna delle macchine che compaiono come righe della matrice M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Ma </a:t>
                </a:r>
                <a:r>
                  <a:rPr lang="it-IT" b="1" i="1" u="sng" dirty="0">
                    <a:solidFill>
                      <a:schemeClr val="tx1"/>
                    </a:solidFill>
                  </a:rPr>
                  <a:t>tutte</a:t>
                </a:r>
                <a:r>
                  <a:rPr lang="it-IT" dirty="0">
                    <a:solidFill>
                      <a:schemeClr val="tx1"/>
                    </a:solidFill>
                  </a:rPr>
                  <a:t> le macchine di Turing sono rappresentate in M	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Questo significa che </a:t>
                </a:r>
                <a:r>
                  <a:rPr lang="it-IT" sz="800" dirty="0">
                    <a:solidFill>
                      <a:schemeClr val="tx1"/>
                    </a:solidFill>
                  </a:rPr>
                  <a:t>																																			</a:t>
                </a:r>
                <a:r>
                  <a:rPr lang="it-IT" dirty="0">
                    <a:solidFill>
                      <a:schemeClr val="tx1"/>
                    </a:solidFill>
                  </a:rPr>
                  <a:t>non	 esiste alcuna macchina di Turing che accetti L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Ossia, </a:t>
                </a:r>
                <a:r>
                  <a:rPr lang="it-IT" sz="800" dirty="0">
                    <a:solidFill>
                      <a:schemeClr val="tx1"/>
                    </a:solidFill>
                  </a:rPr>
                  <a:t>																																							</a:t>
                </a:r>
                <a:r>
                  <a:rPr lang="it-IT" b="1" dirty="0">
                    <a:solidFill>
                      <a:srgbClr val="FF0000"/>
                    </a:solidFill>
                  </a:rPr>
                  <a:t>L è un linguaggio non accettabile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5265" y="805964"/>
                <a:ext cx="8915400" cy="5943751"/>
              </a:xfrm>
              <a:blipFill>
                <a:blip r:embed="rId2"/>
                <a:stretch>
                  <a:fillRect l="-427" t="-6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8117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Problemi irrisolvibili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57104" y="1118786"/>
            <a:ext cx="8915400" cy="5402330"/>
          </a:xfrm>
        </p:spPr>
        <p:txBody>
          <a:bodyPr>
            <a:normAutofit lnSpcReduction="10000"/>
          </a:bodyPr>
          <a:lstStyle/>
          <a:p>
            <a:r>
              <a:rPr lang="it-IT" dirty="0">
                <a:solidFill>
                  <a:schemeClr val="tx1"/>
                </a:solidFill>
              </a:rPr>
              <a:t>Abbiamo dimostrato che </a:t>
            </a:r>
            <a:r>
              <a:rPr lang="it-IT" b="1" i="1" dirty="0">
                <a:solidFill>
                  <a:schemeClr val="tx1"/>
                </a:solidFill>
              </a:rPr>
              <a:t>esiste</a:t>
            </a:r>
            <a:r>
              <a:rPr lang="it-IT" dirty="0">
                <a:solidFill>
                  <a:schemeClr val="tx1"/>
                </a:solidFill>
              </a:rPr>
              <a:t> almeno un problema che non può essere risolto con una macchina di Turing (e, quindi, per la tesi di Church-Turing non può essere risolto)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abbiamo usato la tecnica della </a:t>
            </a:r>
            <a:r>
              <a:rPr lang="it-IT" b="1" dirty="0" err="1">
                <a:solidFill>
                  <a:schemeClr val="tx1"/>
                </a:solidFill>
              </a:rPr>
              <a:t>diagonalizzazione</a:t>
            </a:r>
            <a:r>
              <a:rPr lang="it-IT" dirty="0">
                <a:solidFill>
                  <a:schemeClr val="tx1"/>
                </a:solidFill>
              </a:rPr>
              <a:t> – la stessa usata da Cantor per mostrare che [0,1] contiene più punti di quanti sono i numeri naturali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in qualche modo, abbiamo mostrato che il numero dei problemi è maggiore del numero di macchine</a:t>
            </a:r>
          </a:p>
          <a:p>
            <a:r>
              <a:rPr lang="it-IT" dirty="0">
                <a:solidFill>
                  <a:schemeClr val="tx1"/>
                </a:solidFill>
              </a:rPr>
              <a:t>Purtroppo, la dimostrazione non ci dà alcuna idea di come possa essere fatto un problema irrisolvibile – </a:t>
            </a:r>
            <a:r>
              <a:rPr lang="it-IT" i="1" dirty="0">
                <a:solidFill>
                  <a:srgbClr val="183FE8"/>
                </a:solidFill>
              </a:rPr>
              <a:t>non ci permette di costruirlo!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magari, i problemi irrisolvibili sono strani, astrusi, sono problemi astratti costruiti apposta per essere irrisolvibili</a:t>
            </a:r>
            <a:r>
              <a:rPr lang="is-IS" dirty="0">
                <a:solidFill>
                  <a:schemeClr val="tx1"/>
                </a:solidFill>
              </a:rPr>
              <a:t>… Problemi, insomma, che non incontreremmo mai nella vita reale e che, quindi, che ce ne importa se non li sappiamo risolvere?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Invece, non è così!</a:t>
            </a:r>
          </a:p>
          <a:p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ha costruito un problema irrisolvibile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anzi, la sua macchina l’ha inventata proprio per arrivare a dimostrare che questo problema è irrisolvibile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ed è un problema con il quale ogni informatico fa i conti tutti i giorni!</a:t>
            </a:r>
          </a:p>
        </p:txBody>
      </p:sp>
    </p:spTree>
    <p:extLst>
      <p:ext uri="{BB962C8B-B14F-4D97-AF65-F5344CB8AC3E}">
        <p14:creationId xmlns:p14="http://schemas.microsoft.com/office/powerpoint/2010/main" val="21203943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87598" y="275195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Costruire un problema irrisolvibile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71794" y="1078630"/>
            <a:ext cx="9746964" cy="544248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Ricordiamo che abbiamo imparato a rappresentare una macchina di Turing mediante un numero naturale – abbiamo </a:t>
            </a:r>
            <a:r>
              <a:rPr lang="it-IT" b="1" dirty="0">
                <a:solidFill>
                  <a:srgbClr val="FF0000"/>
                </a:solidFill>
              </a:rPr>
              <a:t>codificato</a:t>
            </a:r>
            <a:r>
              <a:rPr lang="it-IT" dirty="0"/>
              <a:t> </a:t>
            </a:r>
            <a:r>
              <a:rPr lang="it-IT" dirty="0">
                <a:solidFill>
                  <a:schemeClr val="tx1"/>
                </a:solidFill>
              </a:rPr>
              <a:t>macchine di Turing mediante numeri naturali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se vogliamo dirlo bene, abbiamo trovato una corrispondenza biunivoca fra le macchine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e un sottoinsieme dei numeri naturali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i numeri naturali che rappresentano macchine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hanno certe proprietà: iniziano tutti per 8, </a:t>
            </a:r>
            <a:r>
              <a:rPr lang="is-IS" dirty="0">
                <a:solidFill>
                  <a:schemeClr val="tx1"/>
                </a:solidFill>
              </a:rPr>
              <a:t>…</a:t>
            </a:r>
          </a:p>
          <a:p>
            <a:pPr lvl="1"/>
            <a:r>
              <a:rPr lang="is-IS" u="sng" dirty="0">
                <a:solidFill>
                  <a:schemeClr val="tx1"/>
                </a:solidFill>
              </a:rPr>
              <a:t>ESERCIZIO</a:t>
            </a:r>
            <a:r>
              <a:rPr lang="is-IS" dirty="0">
                <a:solidFill>
                  <a:schemeClr val="tx1"/>
                </a:solidFill>
              </a:rPr>
              <a:t>: scrivete tutte le proprietà che un numero deve soddisfare perché sia la codifica di una macchina di Turing. E fatene un algoritmo </a:t>
            </a:r>
            <a:r>
              <a:rPr lang="is-IS" sz="2000" dirty="0">
                <a:solidFill>
                  <a:schemeClr val="tx1"/>
                </a:solidFill>
                <a:sym typeface="Wingdings"/>
              </a:rPr>
              <a:t></a:t>
            </a:r>
            <a:endParaRPr lang="it-IT" sz="2000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E abbiamo anche visto che, se ci limitiamo a considerare macchine di Turing che lavorano sull’alfabeto binario, anche l’input di una TM è un numero intero</a:t>
            </a:r>
          </a:p>
        </p:txBody>
      </p:sp>
    </p:spTree>
    <p:extLst>
      <p:ext uri="{BB962C8B-B14F-4D97-AF65-F5344CB8AC3E}">
        <p14:creationId xmlns:p14="http://schemas.microsoft.com/office/powerpoint/2010/main" val="44695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87598" y="275195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Costruire un problema irrisolvibile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971793" y="1078630"/>
                <a:ext cx="9373985" cy="5262012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Turing considerò il seguente linguaggio, sottoinsieme di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:                              																		      			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 = {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×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: i è la codifica di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it-IT" dirty="0">
                    <a:solidFill>
                      <a:schemeClr val="tx1"/>
                    </a:solidFill>
                  </a:rPr>
                  <a:t> e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it-IT" dirty="0">
                    <a:solidFill>
                      <a:schemeClr val="tx1"/>
                    </a:solidFill>
                  </a:rPr>
                  <a:t> (x) termina }</a:t>
                </a: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che si chiama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Halting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Problem</a:t>
                </a:r>
                <a:endParaRPr lang="it-IT" b="1" dirty="0">
                  <a:solidFill>
                    <a:srgbClr val="FF0000"/>
                  </a:solidFill>
                </a:endParaRPr>
              </a:p>
              <a:p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dimostrò che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 è accettabile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dimostrò anche che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 non è decidibile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questo, come sappiamo bene!, significa che L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H</a:t>
                </a:r>
                <a:r>
                  <a:rPr lang="it-IT" sz="1800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  non è accettabile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su questo punto torneremo più avanti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noi, adesso, studiamo queste dimostrazioni (paragrafo 5.3 della dispensa 5)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Ma prima cerchiamo di capire che senso ha domandarsi, data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×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se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H   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quale può essere la rilevanza di questa domanda?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793" y="1078630"/>
                <a:ext cx="9373985" cy="5262012"/>
              </a:xfrm>
              <a:blipFill rotWithShape="0">
                <a:blip r:embed="rId2"/>
                <a:stretch>
                  <a:fillRect l="-455" t="-66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940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87598" y="275195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A chi importa dell’</a:t>
            </a:r>
            <a:r>
              <a:rPr lang="it-IT" dirty="0" err="1">
                <a:solidFill>
                  <a:schemeClr val="tx1"/>
                </a:solidFill>
              </a:rPr>
              <a:t>Halting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Problem</a:t>
            </a:r>
            <a:r>
              <a:rPr lang="it-IT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71794" y="1078630"/>
            <a:ext cx="8915400" cy="499700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Sei informatico, ti capiterà, qualche volta nella vita, di scrivere un programma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complicatissimo – mesi e mesi di lavoro</a:t>
            </a:r>
          </a:p>
          <a:p>
            <a:r>
              <a:rPr lang="it-IT" dirty="0">
                <a:solidFill>
                  <a:schemeClr val="tx1"/>
                </a:solidFill>
              </a:rPr>
              <a:t>Bene, dopo tutta questa fatica, lanci il tuo programma su un certo input x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x è un’istanza del problema risolto dal tuo programma della quale è </a:t>
            </a:r>
            <a:r>
              <a:rPr lang="it-IT" dirty="0" err="1">
                <a:solidFill>
                  <a:schemeClr val="tx1"/>
                </a:solidFill>
              </a:rPr>
              <a:t>importantissimissimo</a:t>
            </a:r>
            <a:r>
              <a:rPr lang="it-IT" dirty="0">
                <a:solidFill>
                  <a:schemeClr val="tx1"/>
                </a:solidFill>
              </a:rPr>
              <a:t> calcolare la soluzione!</a:t>
            </a:r>
          </a:p>
          <a:p>
            <a:r>
              <a:rPr lang="it-IT" dirty="0">
                <a:solidFill>
                  <a:schemeClr val="tx1"/>
                </a:solidFill>
              </a:rPr>
              <a:t>e attendi la risposta</a:t>
            </a:r>
            <a:r>
              <a:rPr lang="is-IS" dirty="0">
                <a:solidFill>
                  <a:schemeClr val="tx1"/>
                </a:solidFill>
              </a:rPr>
              <a:t>…</a:t>
            </a:r>
          </a:p>
          <a:p>
            <a:r>
              <a:rPr lang="is-IS" dirty="0">
                <a:solidFill>
                  <a:schemeClr val="tx1"/>
                </a:solidFill>
              </a:rPr>
              <a:t>... e attendi ...</a:t>
            </a:r>
          </a:p>
          <a:p>
            <a:r>
              <a:rPr lang="is-IS" dirty="0">
                <a:solidFill>
                  <a:schemeClr val="tx1"/>
                </a:solidFill>
              </a:rPr>
              <a:t>... e attendi ...</a:t>
            </a:r>
          </a:p>
          <a:p>
            <a:r>
              <a:rPr lang="is-IS" dirty="0">
                <a:solidFill>
                  <a:schemeClr val="tx1"/>
                </a:solidFill>
              </a:rPr>
              <a:t>Ti viene un dubbio atroce: e se fosse andato in loop?!</a:t>
            </a:r>
          </a:p>
          <a:p>
            <a:r>
              <a:rPr lang="is-IS" dirty="0">
                <a:solidFill>
                  <a:schemeClr val="tx1"/>
                </a:solidFill>
              </a:rPr>
              <a:t>Certo sarebbe bello se esistesse un </a:t>
            </a:r>
            <a:r>
              <a:rPr lang="is-IS" b="1" dirty="0">
                <a:solidFill>
                  <a:srgbClr val="FF0000"/>
                </a:solidFill>
              </a:rPr>
              <a:t>programma</a:t>
            </a:r>
            <a:r>
              <a:rPr lang="is-IS" dirty="0">
                <a:solidFill>
                  <a:schemeClr val="tx1"/>
                </a:solidFill>
              </a:rPr>
              <a:t> che, se gli do in input un altro programma P e un suo input </a:t>
            </a:r>
            <a:r>
              <a:rPr lang="is-IS" b="1" dirty="0">
                <a:solidFill>
                  <a:srgbClr val="183FE8"/>
                </a:solidFill>
              </a:rPr>
              <a:t>x</a:t>
            </a:r>
            <a:r>
              <a:rPr lang="is-IS" dirty="0">
                <a:solidFill>
                  <a:schemeClr val="tx1"/>
                </a:solidFill>
              </a:rPr>
              <a:t>, quello mi dice se  l’esecuzione di P su </a:t>
            </a:r>
            <a:r>
              <a:rPr lang="is-IS" b="1" dirty="0">
                <a:solidFill>
                  <a:srgbClr val="183FE8"/>
                </a:solidFill>
              </a:rPr>
              <a:t>x</a:t>
            </a:r>
            <a:r>
              <a:rPr lang="is-IS" dirty="0">
                <a:solidFill>
                  <a:schemeClr val="tx1"/>
                </a:solidFill>
              </a:rPr>
              <a:t> termina oppure no</a:t>
            </a:r>
          </a:p>
          <a:p>
            <a:pPr lvl="1"/>
            <a:r>
              <a:rPr lang="is-IS" dirty="0">
                <a:solidFill>
                  <a:schemeClr val="tx1"/>
                </a:solidFill>
              </a:rPr>
              <a:t>sarebbe bello se esistesse un </a:t>
            </a:r>
            <a:r>
              <a:rPr lang="is-IS" b="1" dirty="0">
                <a:solidFill>
                  <a:srgbClr val="FF0000"/>
                </a:solidFill>
              </a:rPr>
              <a:t>programma</a:t>
            </a:r>
            <a:r>
              <a:rPr lang="is-IS" dirty="0">
                <a:solidFill>
                  <a:schemeClr val="tx1"/>
                </a:solidFill>
              </a:rPr>
              <a:t> che decide l’Halting Problem!</a:t>
            </a:r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071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74777" y="275195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</a:t>
            </a:r>
            <a:r>
              <a:rPr lang="it-IT" sz="4000" baseline="-25000" dirty="0">
                <a:solidFill>
                  <a:schemeClr val="tx1"/>
                </a:solidFill>
              </a:rPr>
              <a:t>H</a:t>
            </a:r>
            <a:r>
              <a:rPr lang="it-IT" dirty="0">
                <a:solidFill>
                  <a:schemeClr val="tx1"/>
                </a:solidFill>
              </a:rPr>
              <a:t> è accettabile – Teorema 5.4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971793" y="1078630"/>
                <a:ext cx="9313827" cy="5538738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Questo è facile: prendete la macchina Universale U e le fate un paio di modifiche – trasformandola nella macchina U’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la prima modifica serve a fare in modo che U’ verifichi se l’input i scritto sul suo primo nastro è davvero la codifica di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it-IT" dirty="0">
                    <a:solidFill>
                      <a:schemeClr val="tx1"/>
                    </a:solidFill>
                  </a:rPr>
                  <a:t> – e che ve l’ho assegnato a fare l’esercizio, sennò?!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non è così, U’(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rigetta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La seconda modifica, serve a fare in modo che, se i è la codifica di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i </a:t>
                </a:r>
                <a:r>
                  <a:rPr lang="it-IT" dirty="0">
                    <a:solidFill>
                      <a:schemeClr val="tx1"/>
                    </a:solidFill>
                  </a:rPr>
                  <a:t>, U’ accetti la coppia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ogni qualvolta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i </a:t>
                </a:r>
                <a:r>
                  <a:rPr lang="it-IT" dirty="0">
                    <a:solidFill>
                      <a:schemeClr val="tx1"/>
                    </a:solidFill>
                  </a:rPr>
                  <a:t>(x)  termina, ossia, sia nel caso in cui accetta sia nel caso in cui rigetta: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accertato che i è la codifica di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it-IT" dirty="0">
                    <a:solidFill>
                      <a:schemeClr val="tx1"/>
                    </a:solidFill>
                  </a:rPr>
                  <a:t>, U’(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simula U(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e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U(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accetta allora U’(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accetta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U(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rigetta allora U’(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accetta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quindi U’(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accetta tutte e sole le coppie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che appartengono a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H </a:t>
                </a:r>
                <a:r>
                  <a:rPr lang="it-IT" dirty="0">
                    <a:solidFill>
                      <a:schemeClr val="tx1"/>
                    </a:solidFill>
                  </a:rPr>
                  <a:t>– ossia, </a:t>
                </a:r>
                <a:r>
                  <a:rPr lang="it-IT" dirty="0">
                    <a:solidFill>
                      <a:srgbClr val="FF0000"/>
                    </a:solidFill>
                  </a:rPr>
                  <a:t>L</a:t>
                </a:r>
                <a:r>
                  <a:rPr lang="it-IT" sz="2000" baseline="-25000" dirty="0">
                    <a:solidFill>
                      <a:srgbClr val="FF0000"/>
                    </a:solidFill>
                  </a:rPr>
                  <a:t>H</a:t>
                </a:r>
                <a:r>
                  <a:rPr lang="it-IT" dirty="0">
                    <a:solidFill>
                      <a:srgbClr val="FF0000"/>
                    </a:solidFill>
                  </a:rPr>
                  <a:t> è accettabile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Ma se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? Ossia, se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H</a:t>
                </a:r>
                <a:r>
                  <a:rPr lang="it-IT" baseline="30000" dirty="0">
                    <a:solidFill>
                      <a:schemeClr val="tx1"/>
                    </a:solidFill>
                  </a:rPr>
                  <a:t>C</a:t>
                </a:r>
                <a:r>
                  <a:rPr lang="it-IT" dirty="0">
                    <a:solidFill>
                      <a:schemeClr val="tx1"/>
                    </a:solidFill>
                  </a:rPr>
                  <a:t>? Nulla possiamo concludere circa l’esito della computazione U’(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:r>
                  <a:rPr lang="is-IS" dirty="0">
                    <a:solidFill>
                      <a:schemeClr val="tx1"/>
                    </a:solidFill>
                  </a:rPr>
                  <a:t>…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793" y="1078630"/>
                <a:ext cx="9313827" cy="5538738"/>
              </a:xfrm>
              <a:blipFill rotWithShape="0">
                <a:blip r:embed="rId2"/>
                <a:stretch>
                  <a:fillRect l="-458" t="-660" r="-8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60115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87598" y="275195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</a:t>
            </a:r>
            <a:r>
              <a:rPr lang="it-IT" sz="4000" baseline="-25000" dirty="0">
                <a:solidFill>
                  <a:schemeClr val="tx1"/>
                </a:solidFill>
              </a:rPr>
              <a:t>H</a:t>
            </a:r>
            <a:r>
              <a:rPr lang="it-IT" dirty="0">
                <a:solidFill>
                  <a:schemeClr val="tx1"/>
                </a:solidFill>
              </a:rPr>
              <a:t> non è decidibile – Teorema 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971793" y="1078629"/>
                <a:ext cx="9771027" cy="5478581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La dimostrazione è per assurdo: supponiamo che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 sia decidibile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Se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 è decidibile, allora esiste una macchina T tale che, per ogni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×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,</m:t>
                    </m:r>
                  </m:oMath>
                </a14:m>
                <a:endParaRPr lang="it-IT" b="0" dirty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T(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accetta se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sz="1800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T(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rigetta se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NOTA BENE: T termina su ogni input!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Ebbene, se abbiamo T, possiamo utilizzare T per </a:t>
                </a:r>
                <a:r>
                  <a:rPr lang="it-IT" b="1" i="1" u="sng" dirty="0">
                    <a:solidFill>
                      <a:schemeClr val="tx1"/>
                    </a:solidFill>
                  </a:rPr>
                  <a:t>costruire</a:t>
                </a:r>
                <a:r>
                  <a:rPr lang="it-IT" dirty="0">
                    <a:solidFill>
                      <a:schemeClr val="tx1"/>
                    </a:solidFill>
                  </a:rPr>
                  <a:t> una nuova macchina T’ tale che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T’(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accetta se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T’(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rigetta se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Come è fatta T’? Beh, prendiamo T, la smontiamo e invertiamo gli stati di accettazione e di rigetto.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Oppure, se non abbiamo pinze e cacciaviti, usiamo T come se fosse una funzione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con la coppia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sul nastro, T’ “invoca” T passandogli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come parametri, e quando T(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termina T’ risponde </a:t>
                </a:r>
                <a:r>
                  <a:rPr lang="it-IT" dirty="0" err="1">
                    <a:solidFill>
                      <a:schemeClr val="tx1"/>
                    </a:solidFill>
                  </a:rPr>
                  <a:t>complementando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A</a:t>
                </a:r>
                <a:r>
                  <a:rPr lang="it-IT" dirty="0">
                    <a:solidFill>
                      <a:schemeClr val="tx1"/>
                    </a:solidFill>
                  </a:rPr>
                  <a:t> con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R</a:t>
                </a:r>
                <a:endParaRPr lang="it-IT" sz="2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793" y="1078629"/>
                <a:ext cx="9771027" cy="5478581"/>
              </a:xfrm>
              <a:blipFill rotWithShape="0">
                <a:blip r:embed="rId2"/>
                <a:stretch>
                  <a:fillRect l="-437" t="-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815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Si fa presto a dire “infinito”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989452" y="1270353"/>
                <a:ext cx="8915400" cy="4997006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La dispensa 4 descrive il lavoro di Cantor (</a:t>
                </a:r>
                <a:r>
                  <a:rPr lang="it-IT" dirty="0" err="1">
                    <a:solidFill>
                      <a:schemeClr val="tx1"/>
                    </a:solidFill>
                  </a:rPr>
                  <a:t>vabbé</a:t>
                </a:r>
                <a:r>
                  <a:rPr lang="it-IT" dirty="0">
                    <a:solidFill>
                      <a:schemeClr val="tx1"/>
                    </a:solidFill>
                  </a:rPr>
                  <a:t>, una </a:t>
                </a:r>
                <a:r>
                  <a:rPr lang="it-IT" dirty="0" err="1">
                    <a:solidFill>
                      <a:schemeClr val="tx1"/>
                    </a:solidFill>
                  </a:rPr>
                  <a:t>piiiiccola</a:t>
                </a:r>
                <a:r>
                  <a:rPr lang="it-IT" dirty="0">
                    <a:solidFill>
                      <a:schemeClr val="tx1"/>
                    </a:solidFill>
                  </a:rPr>
                  <a:t> parte del lavoro di Cantor) sui numeri transfiniti: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che dimostra che esistono insiemi infiniti “piccoli” e insiemi infiniti “grandi”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dove “piccolo” e “grande” sono basati sul concetto di corrispondenza biunivoca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un </a:t>
                </a:r>
                <a:r>
                  <a:rPr lang="it-IT" dirty="0">
                    <a:solidFill>
                      <a:srgbClr val="3636E8"/>
                    </a:solidFill>
                  </a:rPr>
                  <a:t>numero transfinito </a:t>
                </a:r>
                <a:r>
                  <a:rPr lang="it-IT" dirty="0">
                    <a:solidFill>
                      <a:schemeClr val="tx1"/>
                    </a:solidFill>
                  </a:rPr>
                  <a:t>è la “grandezza” di un insieme infinito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Cantor ha dimostrato che non esiste una corrispondenza biunivoca fra l’insieme dei numeri naturali e l’insieme dei numeri reali </a:t>
                </a:r>
              </a:p>
              <a:p>
                <a:pPr lvl="1"/>
                <a:r>
                  <a:rPr lang="it-IT" sz="1800" dirty="0">
                    <a:solidFill>
                      <a:schemeClr val="tx1"/>
                    </a:solidFill>
                  </a:rPr>
                  <a:t>ossia che comunque si scelga una funzione (totale) 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8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it-IT" sz="1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s-IS" sz="180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esiste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800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f</m:t>
                        </m:r>
                      </m:sub>
                    </m:sSub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tale che, per ogni x </a:t>
                </a:r>
                <a14:m>
                  <m:oMath xmlns:m="http://schemas.openxmlformats.org/officeDocument/2006/math">
                    <m:r>
                      <a:rPr lang="it-IT" sz="18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, 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800" dirty="0">
                    <a:solidFill>
                      <a:schemeClr val="tx1"/>
                    </a:solidFill>
                  </a:rPr>
                  <a:t>(x) </a:t>
                </a:r>
                <a14:m>
                  <m:oMath xmlns:m="http://schemas.openxmlformats.org/officeDocument/2006/math">
                    <m:r>
                      <a:rPr lang="it-IT" sz="1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sz="18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180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f</m:t>
                        </m:r>
                      </m:sub>
                    </m:sSub>
                  </m:oMath>
                </a14:m>
                <a:endParaRPr lang="it-IT" sz="18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questo prova che </a:t>
                </a:r>
                <a:r>
                  <a:rPr lang="it-IT" dirty="0">
                    <a:solidFill>
                      <a:srgbClr val="3636E8"/>
                    </a:solidFill>
                  </a:rPr>
                  <a:t>l’insieme dei numeri reali è strettamente “più grande” dell’insieme dei naturali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in effetti, Cantor ha dimostrato anche che l’insieme infinito “più piccolo” di tutti è quello dei numeri naturali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9452" y="1270353"/>
                <a:ext cx="8915400" cy="4997006"/>
              </a:xfrm>
              <a:blipFill rotWithShape="0">
                <a:blip r:embed="rId2"/>
                <a:stretch>
                  <a:fillRect l="-478" t="-610" r="-8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01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87598" y="275195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</a:t>
            </a:r>
            <a:r>
              <a:rPr lang="it-IT" sz="4000" baseline="-25000" dirty="0">
                <a:solidFill>
                  <a:schemeClr val="tx1"/>
                </a:solidFill>
              </a:rPr>
              <a:t>H</a:t>
            </a:r>
            <a:r>
              <a:rPr lang="it-IT" dirty="0">
                <a:solidFill>
                  <a:schemeClr val="tx1"/>
                </a:solidFill>
              </a:rPr>
              <a:t> non è decidibile – Teorema 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971793" y="1295198"/>
                <a:ext cx="9771027" cy="4299487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Se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 è decidibile, allora esiste una macchina T che accetta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se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sz="1800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rigetta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se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da T, </a:t>
                </a:r>
                <a:r>
                  <a:rPr lang="it-IT" b="1" i="1" u="sng" dirty="0">
                    <a:solidFill>
                      <a:schemeClr val="tx1"/>
                    </a:solidFill>
                  </a:rPr>
                  <a:t>costruiamo</a:t>
                </a:r>
                <a:r>
                  <a:rPr lang="it-IT" dirty="0">
                    <a:solidFill>
                      <a:schemeClr val="tx1"/>
                    </a:solidFill>
                  </a:rPr>
                  <a:t> T’ che rigetta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se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accetta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se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e, come T, anche T’ termina su ogni input</a:t>
                </a: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Osservate: più che </a:t>
                </a:r>
                <a:r>
                  <a:rPr lang="it-IT" i="1" dirty="0">
                    <a:solidFill>
                      <a:schemeClr val="tx1"/>
                    </a:solidFill>
                  </a:rPr>
                  <a:t>simulare</a:t>
                </a:r>
                <a:r>
                  <a:rPr lang="it-IT" dirty="0">
                    <a:solidFill>
                      <a:schemeClr val="tx1"/>
                    </a:solidFill>
                  </a:rPr>
                  <a:t> T, T’ </a:t>
                </a:r>
                <a:r>
                  <a:rPr lang="it-IT" b="1" dirty="0">
                    <a:solidFill>
                      <a:schemeClr val="tx1"/>
                    </a:solidFill>
                  </a:rPr>
                  <a:t>usa</a:t>
                </a:r>
                <a:r>
                  <a:rPr lang="it-IT" dirty="0">
                    <a:solidFill>
                      <a:schemeClr val="tx1"/>
                    </a:solidFill>
                  </a:rPr>
                  <a:t> T – proprio come nei linguaggi di programmazione si invoca una funzione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questo significa che, per </a:t>
                </a:r>
                <a:r>
                  <a:rPr lang="it-IT" i="1" u="sng" dirty="0">
                    <a:solidFill>
                      <a:schemeClr val="tx1"/>
                    </a:solidFill>
                  </a:rPr>
                  <a:t>costruire</a:t>
                </a:r>
                <a:r>
                  <a:rPr lang="it-IT" dirty="0">
                    <a:solidFill>
                      <a:schemeClr val="tx1"/>
                    </a:solidFill>
                  </a:rPr>
                  <a:t> T’, non abbiamo bisogno di sapere come è fatta T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la usiamo “chiusa”, a </a:t>
                </a:r>
                <a:r>
                  <a:rPr lang="it-IT" i="1" dirty="0">
                    <a:solidFill>
                      <a:srgbClr val="D441C9"/>
                    </a:solidFill>
                  </a:rPr>
                  <a:t>scatola nera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tutto quello che abbiamo bisogno di sapere, per costruire T’, è come risponde T sui vari input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793" y="1295198"/>
                <a:ext cx="9771027" cy="4299487"/>
              </a:xfrm>
              <a:blipFill rotWithShape="0">
                <a:blip r:embed="rId2"/>
                <a:stretch>
                  <a:fillRect l="-437" t="-7932" r="-6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5931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87598" y="275195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</a:t>
            </a:r>
            <a:r>
              <a:rPr lang="it-IT" sz="4000" baseline="-25000" dirty="0">
                <a:solidFill>
                  <a:schemeClr val="tx1"/>
                </a:solidFill>
              </a:rPr>
              <a:t>H</a:t>
            </a:r>
            <a:r>
              <a:rPr lang="it-IT" dirty="0">
                <a:solidFill>
                  <a:schemeClr val="tx1"/>
                </a:solidFill>
              </a:rPr>
              <a:t> non è decidibile – Teorema 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971793" y="1078629"/>
                <a:ext cx="9771027" cy="534623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Se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 è decidibile, allora esiste una macchina T che accetta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se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sz="1800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rigetta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se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– quindi, T termina su ogni input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da T, </a:t>
                </a:r>
                <a:r>
                  <a:rPr lang="it-IT" b="1" i="1" u="sng" dirty="0">
                    <a:solidFill>
                      <a:schemeClr val="tx1"/>
                    </a:solidFill>
                  </a:rPr>
                  <a:t>costruiamo</a:t>
                </a:r>
                <a:r>
                  <a:rPr lang="it-IT" dirty="0">
                    <a:solidFill>
                      <a:schemeClr val="tx1"/>
                    </a:solidFill>
                  </a:rPr>
                  <a:t> T’ che rigetta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se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accetta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se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e, come T, anche T’ termina su ogni input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Ora, di nuovo con la “tecnica della scatola nera”, a partire da T’, </a:t>
                </a:r>
                <a:r>
                  <a:rPr lang="it-IT" b="1" i="1" u="sng" dirty="0">
                    <a:solidFill>
                      <a:schemeClr val="tx1"/>
                    </a:solidFill>
                  </a:rPr>
                  <a:t>costruiamo</a:t>
                </a:r>
                <a:r>
                  <a:rPr lang="it-IT" dirty="0">
                    <a:solidFill>
                      <a:schemeClr val="tx1"/>
                    </a:solidFill>
                  </a:rPr>
                  <a:t> una macchina T’’, che accetta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se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mentre </a:t>
                </a:r>
                <a:r>
                  <a:rPr lang="it-IT" b="1" u="sng" dirty="0">
                    <a:solidFill>
                      <a:srgbClr val="3636E8"/>
                    </a:solidFill>
                  </a:rPr>
                  <a:t>non termina </a:t>
                </a:r>
                <a:r>
                  <a:rPr lang="it-IT" dirty="0">
                    <a:solidFill>
                      <a:schemeClr val="tx1"/>
                    </a:solidFill>
                  </a:rPr>
                  <a:t>se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con la coppia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sul nastro, T’’ invoca T’ passandogli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come parametri: quando  T’(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termina, se termina in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A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allora anche T’’ termina in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1800" baseline="-25000" dirty="0" err="1">
                    <a:solidFill>
                      <a:schemeClr val="tx1"/>
                    </a:solidFill>
                  </a:rPr>
                  <a:t>A</a:t>
                </a:r>
                <a:r>
                  <a:rPr lang="it-IT" dirty="0">
                    <a:solidFill>
                      <a:schemeClr val="tx1"/>
                    </a:solidFill>
                  </a:rPr>
                  <a:t>, 					            se, invece, T’(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 termina in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R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allora T’’(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entra in </a:t>
                </a:r>
                <a:r>
                  <a:rPr lang="it-IT" dirty="0" err="1">
                    <a:solidFill>
                      <a:schemeClr val="tx1"/>
                    </a:solidFill>
                  </a:rPr>
                  <a:t>loop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è sufficiente aggiungere le due quintuple </a:t>
                </a:r>
                <a:r>
                  <a:rPr lang="it-IT" b="1" dirty="0">
                    <a:solidFill>
                      <a:srgbClr val="FF0000"/>
                    </a:solidFill>
                  </a:rPr>
                  <a:t>〈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q</a:t>
                </a:r>
                <a:r>
                  <a:rPr lang="it-IT" sz="2000" b="1" baseline="-25000" dirty="0" err="1">
                    <a:solidFill>
                      <a:srgbClr val="FF0000"/>
                    </a:solidFill>
                  </a:rPr>
                  <a:t>R</a:t>
                </a:r>
                <a:r>
                  <a:rPr lang="it-IT" b="1" dirty="0">
                    <a:solidFill>
                      <a:srgbClr val="FF0000"/>
                    </a:solidFill>
                  </a:rPr>
                  <a:t> , 0, 0,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q</a:t>
                </a:r>
                <a:r>
                  <a:rPr lang="it-IT" sz="2000" b="1" baseline="-25000" dirty="0" err="1">
                    <a:solidFill>
                      <a:srgbClr val="FF0000"/>
                    </a:solidFill>
                  </a:rPr>
                  <a:t>R</a:t>
                </a:r>
                <a:r>
                  <a:rPr lang="it-IT" b="1" dirty="0">
                    <a:solidFill>
                      <a:srgbClr val="FF0000"/>
                    </a:solidFill>
                  </a:rPr>
                  <a:t> ,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F〉e</a:t>
                </a:r>
                <a:r>
                  <a:rPr lang="it-IT" b="1" dirty="0">
                    <a:solidFill>
                      <a:srgbClr val="FF0000"/>
                    </a:solidFill>
                  </a:rPr>
                  <a:t> 〈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q</a:t>
                </a:r>
                <a:r>
                  <a:rPr lang="it-IT" sz="1800" b="1" baseline="-25000" dirty="0" err="1">
                    <a:solidFill>
                      <a:srgbClr val="FF0000"/>
                    </a:solidFill>
                  </a:rPr>
                  <a:t>R</a:t>
                </a:r>
                <a:r>
                  <a:rPr lang="it-IT" b="1" dirty="0">
                    <a:solidFill>
                      <a:srgbClr val="FF0000"/>
                    </a:solidFill>
                  </a:rPr>
                  <a:t> , 1, 1,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q</a:t>
                </a:r>
                <a:r>
                  <a:rPr lang="it-IT" sz="1800" b="1" baseline="-25000" dirty="0" err="1">
                    <a:solidFill>
                      <a:srgbClr val="FF0000"/>
                    </a:solidFill>
                  </a:rPr>
                  <a:t>R</a:t>
                </a:r>
                <a:r>
                  <a:rPr lang="it-IT" b="1" dirty="0">
                    <a:solidFill>
                      <a:srgbClr val="FF0000"/>
                    </a:solidFill>
                  </a:rPr>
                  <a:t> ,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F</a:t>
                </a:r>
                <a:r>
                  <a:rPr lang="it-IT" b="1" dirty="0">
                    <a:solidFill>
                      <a:srgbClr val="FF0000"/>
                    </a:solidFill>
                  </a:rPr>
                  <a:t>〉 </a:t>
                </a:r>
                <a:r>
                  <a:rPr lang="it-IT" dirty="0">
                    <a:solidFill>
                      <a:schemeClr val="tx1"/>
                    </a:solidFill>
                  </a:rPr>
                  <a:t>e rimuovere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1800" baseline="-25000" dirty="0" err="1">
                    <a:solidFill>
                      <a:schemeClr val="tx1"/>
                    </a:solidFill>
                  </a:rPr>
                  <a:t>R</a:t>
                </a:r>
                <a:r>
                  <a:rPr lang="it-IT" dirty="0">
                    <a:solidFill>
                      <a:schemeClr val="tx1"/>
                    </a:solidFill>
                  </a:rPr>
                  <a:t> dall’insieme degli stati finali di T’’</a:t>
                </a:r>
              </a:p>
              <a:p>
                <a:r>
                  <a:rPr lang="it-IT" dirty="0" err="1">
                    <a:solidFill>
                      <a:schemeClr val="tx1"/>
                    </a:solidFill>
                  </a:rPr>
                  <a:t>Repetita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iuvant</a:t>
                </a:r>
                <a:r>
                  <a:rPr lang="it-IT" dirty="0">
                    <a:solidFill>
                      <a:schemeClr val="tx1"/>
                    </a:solidFill>
                  </a:rPr>
                  <a:t>: per ogni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×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,</m:t>
                    </m:r>
                  </m:oMath>
                </a14:m>
                <a:endParaRPr lang="it-IT" dirty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T’’(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accetta se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b="1" dirty="0">
                    <a:solidFill>
                      <a:srgbClr val="3636E8"/>
                    </a:solidFill>
                  </a:rPr>
                  <a:t>T’’(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i,x</a:t>
                </a:r>
                <a:r>
                  <a:rPr lang="it-IT" b="1" dirty="0">
                    <a:solidFill>
                      <a:srgbClr val="3636E8"/>
                    </a:solidFill>
                  </a:rPr>
                  <a:t>) non termina se (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i,x</a:t>
                </a:r>
                <a:r>
                  <a:rPr lang="it-IT" b="1" dirty="0">
                    <a:solidFill>
                      <a:srgbClr val="3636E8"/>
                    </a:solidFill>
                  </a:rPr>
                  <a:t>)</a:t>
                </a:r>
                <a:r>
                  <a:rPr lang="it-IT" b="1" dirty="0">
                    <a:solidFill>
                      <a:srgbClr val="3636E8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b="1" dirty="0">
                        <a:solidFill>
                          <a:srgbClr val="3636E8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="1" baseline="-25000" dirty="0">
                        <a:solidFill>
                          <a:srgbClr val="3636E8"/>
                        </a:solidFill>
                      </a:rPr>
                      <m:t>H</m:t>
                    </m:r>
                  </m:oMath>
                </a14:m>
                <a:endParaRPr lang="it-IT" b="1" dirty="0">
                  <a:solidFill>
                    <a:srgbClr val="3636E8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NOTA BENE: col cavolo che T’’ termina su ogni input!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793" y="1078629"/>
                <a:ext cx="9771027" cy="5346234"/>
              </a:xfrm>
              <a:blipFill rotWithShape="0">
                <a:blip r:embed="rId2"/>
                <a:stretch>
                  <a:fillRect l="-437" t="-6499" r="-6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2213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87598" y="275195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</a:t>
            </a:r>
            <a:r>
              <a:rPr lang="it-IT" sz="4000" baseline="-25000" dirty="0">
                <a:solidFill>
                  <a:schemeClr val="tx1"/>
                </a:solidFill>
              </a:rPr>
              <a:t>H</a:t>
            </a:r>
            <a:r>
              <a:rPr lang="it-IT" dirty="0">
                <a:solidFill>
                  <a:schemeClr val="tx1"/>
                </a:solidFill>
              </a:rPr>
              <a:t> non è decidibile – Teorema 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971793" y="1078629"/>
                <a:ext cx="9771027" cy="534623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Se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 è decidibile, allora esiste una macchina T che accetta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se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sz="1800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rigetta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se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– quindi, T termina su ogni input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da T, </a:t>
                </a:r>
                <a:r>
                  <a:rPr lang="it-IT" b="1" i="1" dirty="0">
                    <a:solidFill>
                      <a:schemeClr val="tx1"/>
                    </a:solidFill>
                  </a:rPr>
                  <a:t>costruiamo</a:t>
                </a:r>
                <a:r>
                  <a:rPr lang="it-IT" dirty="0">
                    <a:solidFill>
                      <a:schemeClr val="tx1"/>
                    </a:solidFill>
                  </a:rPr>
                  <a:t> T’ che rigetta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se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accetta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se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  <m:r>
                      <m:rPr>
                        <m:nor/>
                      </m:rPr>
                      <a:rPr lang="it-IT" b="0" i="0" baseline="-25000" dirty="0" smtClean="0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poi da T’ </a:t>
                </a:r>
                <a:r>
                  <a:rPr lang="it-IT" b="1" i="1" u="sng" dirty="0">
                    <a:solidFill>
                      <a:schemeClr val="tx1"/>
                    </a:solidFill>
                  </a:rPr>
                  <a:t>costruiamo</a:t>
                </a:r>
                <a:r>
                  <a:rPr lang="it-IT" dirty="0">
                    <a:solidFill>
                      <a:schemeClr val="tx1"/>
                    </a:solidFill>
                  </a:rPr>
                  <a:t> T’’, che accetta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se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mentre </a:t>
                </a:r>
                <a:r>
                  <a:rPr lang="it-IT" b="1" u="sng" dirty="0">
                    <a:solidFill>
                      <a:srgbClr val="3636E8"/>
                    </a:solidFill>
                  </a:rPr>
                  <a:t>non termina </a:t>
                </a:r>
                <a:r>
                  <a:rPr lang="it-IT" dirty="0">
                    <a:solidFill>
                      <a:schemeClr val="tx1"/>
                    </a:solidFill>
                  </a:rPr>
                  <a:t>se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Penultimo passo: siamo quasi pronti a tirare la stoccata finale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NOTA BENE: poiché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×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ossia, l’input di T, di T’ e di T’’ è costituito da una coppia di interi, </a:t>
                </a:r>
                <a:r>
                  <a:rPr lang="it-IT" b="1" dirty="0">
                    <a:solidFill>
                      <a:srgbClr val="D441C9"/>
                    </a:solidFill>
                  </a:rPr>
                  <a:t>allora (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i,i</a:t>
                </a:r>
                <a:r>
                  <a:rPr lang="it-IT" b="1" dirty="0">
                    <a:solidFill>
                      <a:srgbClr val="D441C9"/>
                    </a:solidFill>
                  </a:rPr>
                  <a:t>) – che è una coppia di interi – può ben essere dato in input a queste tre macchine</a:t>
                </a:r>
                <a:r>
                  <a:rPr lang="it-IT" dirty="0">
                    <a:solidFill>
                      <a:schemeClr val="tx1"/>
                    </a:solidFill>
                  </a:rPr>
                  <a:t>: se i è la codifica di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, allora</a:t>
                </a:r>
                <a:endParaRPr lang="it-IT" dirty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lvl="1"/>
                <a:r>
                  <a:rPr lang="it-IT" b="1" dirty="0">
                    <a:solidFill>
                      <a:schemeClr val="tx1"/>
                    </a:solidFill>
                  </a:rPr>
                  <a:t>T( i, i ) accetta se ( i, i )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b="1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="1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, ossia se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i </a:t>
                </a:r>
                <a:r>
                  <a:rPr lang="it-IT" dirty="0">
                    <a:solidFill>
                      <a:schemeClr val="tx1"/>
                    </a:solidFill>
                  </a:rPr>
                  <a:t>( i ) termina, 													e </a:t>
                </a:r>
                <a:r>
                  <a:rPr lang="it-IT" b="1" dirty="0">
                    <a:solidFill>
                      <a:schemeClr val="tx1"/>
                    </a:solidFill>
                  </a:rPr>
                  <a:t>T( i, i ) rigetta se ( i, i )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b="1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="1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, ossia se  T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i </a:t>
                </a:r>
                <a:r>
                  <a:rPr lang="it-IT" dirty="0">
                    <a:solidFill>
                      <a:schemeClr val="tx1"/>
                    </a:solidFill>
                  </a:rPr>
                  <a:t>( i ) non termina</a:t>
                </a:r>
              </a:p>
              <a:p>
                <a:pPr lvl="1"/>
                <a:r>
                  <a:rPr lang="it-IT" b="1" dirty="0">
                    <a:solidFill>
                      <a:schemeClr val="tx1"/>
                    </a:solidFill>
                  </a:rPr>
                  <a:t>T’( i, i ) accetta se ( i, i )</a:t>
                </a:r>
                <a14:m>
                  <m:oMath xmlns:m="http://schemas.openxmlformats.org/officeDocument/2006/math"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b="1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="1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, ossia se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i </a:t>
                </a:r>
                <a:r>
                  <a:rPr lang="it-IT" dirty="0">
                    <a:solidFill>
                      <a:schemeClr val="tx1"/>
                    </a:solidFill>
                  </a:rPr>
                  <a:t>( i ) non termina,												e </a:t>
                </a:r>
                <a:r>
                  <a:rPr lang="it-IT" b="1" dirty="0">
                    <a:solidFill>
                      <a:schemeClr val="tx1"/>
                    </a:solidFill>
                  </a:rPr>
                  <a:t>T’( i, i ) rigetta se ( i, i )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b="1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="1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, ossia se T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i </a:t>
                </a:r>
                <a:r>
                  <a:rPr lang="it-IT" dirty="0">
                    <a:solidFill>
                      <a:schemeClr val="tx1"/>
                    </a:solidFill>
                  </a:rPr>
                  <a:t>( i ) termina</a:t>
                </a:r>
              </a:p>
              <a:p>
                <a:pPr lvl="1"/>
                <a:r>
                  <a:rPr lang="it-IT" b="1" dirty="0">
                    <a:solidFill>
                      <a:schemeClr val="tx1"/>
                    </a:solidFill>
                  </a:rPr>
                  <a:t>T’’( i, i ) accetta se ( i, i )</a:t>
                </a:r>
                <a14:m>
                  <m:oMath xmlns:m="http://schemas.openxmlformats.org/officeDocument/2006/math">
                    <m:r>
                      <a:rPr lang="it-IT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b="1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="1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, ossia se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i </a:t>
                </a:r>
                <a:r>
                  <a:rPr lang="it-IT" dirty="0">
                    <a:solidFill>
                      <a:schemeClr val="tx1"/>
                    </a:solidFill>
                  </a:rPr>
                  <a:t>( i ) non termina, 												e </a:t>
                </a:r>
                <a:r>
                  <a:rPr lang="it-IT" b="1" dirty="0">
                    <a:solidFill>
                      <a:schemeClr val="tx1"/>
                    </a:solidFill>
                  </a:rPr>
                  <a:t>T’’( i, i ) non termina se ( i, i )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b="1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="1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, ossia se T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i </a:t>
                </a:r>
                <a:r>
                  <a:rPr lang="it-IT" dirty="0">
                    <a:solidFill>
                      <a:schemeClr val="tx1"/>
                    </a:solidFill>
                  </a:rPr>
                  <a:t>( i ) termina</a:t>
                </a: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793" y="1078629"/>
                <a:ext cx="9771027" cy="5346234"/>
              </a:xfrm>
              <a:blipFill rotWithShape="0">
                <a:blip r:embed="rId2"/>
                <a:stretch>
                  <a:fillRect l="-437" t="-6499" r="-6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985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87598" y="275195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</a:t>
            </a:r>
            <a:r>
              <a:rPr lang="it-IT" sz="4000" baseline="-25000" dirty="0">
                <a:solidFill>
                  <a:schemeClr val="tx1"/>
                </a:solidFill>
              </a:rPr>
              <a:t>H</a:t>
            </a:r>
            <a:r>
              <a:rPr lang="it-IT" dirty="0">
                <a:solidFill>
                  <a:schemeClr val="tx1"/>
                </a:solidFill>
              </a:rPr>
              <a:t> non è decidibile – Teorema 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971793" y="1078629"/>
                <a:ext cx="9771027" cy="534623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Se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 è decidibile, allora esiste una macchina T che accetta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se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sz="1800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rigetta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se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– quindi, T termina su ogni input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da T, </a:t>
                </a:r>
                <a:r>
                  <a:rPr lang="it-IT" i="1" dirty="0">
                    <a:solidFill>
                      <a:schemeClr val="tx1"/>
                    </a:solidFill>
                  </a:rPr>
                  <a:t>costruiamo</a:t>
                </a:r>
                <a:r>
                  <a:rPr lang="it-IT" dirty="0">
                    <a:solidFill>
                      <a:schemeClr val="tx1"/>
                    </a:solidFill>
                  </a:rPr>
                  <a:t> T’ che rigetta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se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accetta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se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  <m:r>
                      <m:rPr>
                        <m:nor/>
                      </m:rPr>
                      <a:rPr lang="it-IT" b="0" i="0" baseline="-25000" dirty="0" smtClean="0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poi da T’ </a:t>
                </a:r>
                <a:r>
                  <a:rPr lang="it-IT" i="1" u="sng" dirty="0">
                    <a:solidFill>
                      <a:schemeClr val="tx1"/>
                    </a:solidFill>
                  </a:rPr>
                  <a:t>costruiamo</a:t>
                </a:r>
                <a:r>
                  <a:rPr lang="it-IT" dirty="0">
                    <a:solidFill>
                      <a:schemeClr val="tx1"/>
                    </a:solidFill>
                  </a:rPr>
                  <a:t> T’’, che accetta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se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mentre </a:t>
                </a:r>
                <a:r>
                  <a:rPr lang="it-IT" b="1" u="sng" dirty="0">
                    <a:solidFill>
                      <a:srgbClr val="3636E8"/>
                    </a:solidFill>
                  </a:rPr>
                  <a:t>non termina </a:t>
                </a:r>
                <a:r>
                  <a:rPr lang="it-IT" dirty="0">
                    <a:solidFill>
                      <a:schemeClr val="tx1"/>
                    </a:solidFill>
                  </a:rPr>
                  <a:t>se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Compreso che come input di T, T’ e T’’possiamo usare una coppia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×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tale che x=i, di nuovo con la “tecnica della scatola nera”, a partire da T’’, </a:t>
                </a:r>
                <a:r>
                  <a:rPr lang="it-IT" b="1" i="1" u="sng" dirty="0">
                    <a:solidFill>
                      <a:schemeClr val="tx1"/>
                    </a:solidFill>
                  </a:rPr>
                  <a:t>costruiamo</a:t>
                </a:r>
                <a:r>
                  <a:rPr lang="it-IT" dirty="0">
                    <a:solidFill>
                      <a:schemeClr val="tx1"/>
                    </a:solidFill>
                  </a:rPr>
                  <a:t> un’ultima macchina </a:t>
                </a:r>
                <a:r>
                  <a:rPr lang="it-IT" dirty="0">
                    <a:solidFill>
                      <a:srgbClr val="FF0000"/>
                    </a:solidFill>
                  </a:rPr>
                  <a:t>T* che lavora con un solo input e tale </a:t>
                </a:r>
                <a:r>
                  <a:rPr lang="it-IT" b="1" dirty="0">
                    <a:solidFill>
                      <a:srgbClr val="FF0000"/>
                    </a:solidFill>
                  </a:rPr>
                  <a:t>che  l’esito della computazione T*( i ) coincide con l’esito della computazione T’’( i, i )</a:t>
                </a:r>
              </a:p>
              <a:p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Ossia, se i è </a:t>
                </a:r>
                <a:r>
                  <a:rPr lang="it-IT" dirty="0">
                    <a:solidFill>
                      <a:schemeClr val="tx1"/>
                    </a:solidFill>
                  </a:rPr>
                  <a:t>la codifica di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, allora</a:t>
                </a:r>
                <a:endParaRPr lang="it-IT" dirty="0">
                  <a:solidFill>
                    <a:schemeClr val="tx1"/>
                  </a:solidFill>
                  <a:ea typeface="Cambria Math" charset="0"/>
                  <a:cs typeface="Cambria Math" charset="0"/>
                </a:endParaRPr>
              </a:p>
              <a:p>
                <a:pPr lvl="1"/>
                <a:r>
                  <a:rPr lang="it-IT" b="1" dirty="0">
                    <a:solidFill>
                      <a:srgbClr val="FF0000"/>
                    </a:solidFill>
                  </a:rPr>
                  <a:t>T*( i ) accetta se ( i, i )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b="1" dirty="0">
                        <a:solidFill>
                          <a:srgbClr val="FF0000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="1" baseline="-25000" dirty="0">
                        <a:solidFill>
                          <a:srgbClr val="FF0000"/>
                        </a:solidFill>
                      </a:rPr>
                      <m:t>H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, ossia se T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i </a:t>
                </a:r>
                <a:r>
                  <a:rPr lang="it-IT" b="1" dirty="0">
                    <a:solidFill>
                      <a:srgbClr val="FF0000"/>
                    </a:solidFill>
                  </a:rPr>
                  <a:t>( i ) non termina, </a:t>
                </a:r>
              </a:p>
              <a:p>
                <a:pPr lvl="1"/>
                <a:r>
                  <a:rPr lang="it-IT" b="1" dirty="0">
                    <a:solidFill>
                      <a:srgbClr val="FF0000"/>
                    </a:solidFill>
                  </a:rPr>
                  <a:t>T*( i ) non termina se ( i, i )</a:t>
                </a:r>
                <a14:m>
                  <m:oMath xmlns:m="http://schemas.openxmlformats.org/officeDocument/2006/math">
                    <m:r>
                      <a:rPr lang="it-IT" b="1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b="1" dirty="0">
                        <a:solidFill>
                          <a:srgbClr val="FF0000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="1" baseline="-25000" dirty="0">
                        <a:solidFill>
                          <a:srgbClr val="FF0000"/>
                        </a:solidFill>
                      </a:rPr>
                      <m:t>H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, ossia se T</a:t>
                </a:r>
                <a:r>
                  <a:rPr lang="it-IT" sz="1800" b="1" baseline="-25000" dirty="0">
                    <a:solidFill>
                      <a:srgbClr val="FF0000"/>
                    </a:solidFill>
                  </a:rPr>
                  <a:t>i </a:t>
                </a:r>
                <a:r>
                  <a:rPr lang="it-IT" b="1" dirty="0">
                    <a:solidFill>
                      <a:srgbClr val="FF0000"/>
                    </a:solidFill>
                  </a:rPr>
                  <a:t>( i ) termina</a:t>
                </a:r>
              </a:p>
              <a:p>
                <a:pPr lvl="1"/>
                <a:endParaRPr lang="it-IT" b="1" dirty="0">
                  <a:solidFill>
                    <a:srgbClr val="3636E8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PS: 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se i </a:t>
                </a:r>
                <a:r>
                  <a:rPr lang="it-IT" i="1" u="sng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non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è </a:t>
                </a:r>
                <a:r>
                  <a:rPr lang="it-IT" dirty="0">
                    <a:solidFill>
                      <a:schemeClr val="tx1"/>
                    </a:solidFill>
                  </a:rPr>
                  <a:t>la codifica di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, allora ( i, i 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e quindi T*( i ) accetta, ma di questo ci interessa poco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793" y="1078629"/>
                <a:ext cx="9771027" cy="5346234"/>
              </a:xfrm>
              <a:blipFill rotWithShape="0">
                <a:blip r:embed="rId2"/>
                <a:stretch>
                  <a:fillRect l="-437" t="-6499" r="-7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7791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87598" y="275195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</a:t>
            </a:r>
            <a:r>
              <a:rPr lang="it-IT" sz="4000" baseline="-25000" dirty="0">
                <a:solidFill>
                  <a:schemeClr val="tx1"/>
                </a:solidFill>
              </a:rPr>
              <a:t>H</a:t>
            </a:r>
            <a:r>
              <a:rPr lang="it-IT" dirty="0">
                <a:solidFill>
                  <a:schemeClr val="tx1"/>
                </a:solidFill>
              </a:rPr>
              <a:t> non è decidibile – Teorema 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971793" y="1078629"/>
                <a:ext cx="9771027" cy="534623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Se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 è decidibile, allora esiste una macchina T che accetta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se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sz="1800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rigetta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se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– quindi, T termina su ogni input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da T, </a:t>
                </a:r>
                <a:r>
                  <a:rPr lang="it-IT" b="1" i="1" u="sng" dirty="0">
                    <a:solidFill>
                      <a:schemeClr val="tx1"/>
                    </a:solidFill>
                  </a:rPr>
                  <a:t>costruiamo</a:t>
                </a:r>
                <a:r>
                  <a:rPr lang="it-IT" dirty="0">
                    <a:solidFill>
                      <a:schemeClr val="tx1"/>
                    </a:solidFill>
                  </a:rPr>
                  <a:t> T’ che rigetta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se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accetta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se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  <m:r>
                      <m:rPr>
                        <m:nor/>
                      </m:rPr>
                      <a:rPr lang="it-IT" b="0" i="0" baseline="-25000" dirty="0" smtClean="0">
                        <a:solidFill>
                          <a:schemeClr val="tx1"/>
                        </a:solidFill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poi da T’ </a:t>
                </a:r>
                <a:r>
                  <a:rPr lang="it-IT" b="1" i="1" u="sng" dirty="0">
                    <a:solidFill>
                      <a:schemeClr val="tx1"/>
                    </a:solidFill>
                  </a:rPr>
                  <a:t>costruiamo</a:t>
                </a:r>
                <a:r>
                  <a:rPr lang="it-IT" dirty="0">
                    <a:solidFill>
                      <a:schemeClr val="tx1"/>
                    </a:solidFill>
                  </a:rPr>
                  <a:t> T’’, che accetta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se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mentre </a:t>
                </a:r>
                <a:r>
                  <a:rPr lang="it-IT" u="sng" dirty="0">
                    <a:solidFill>
                      <a:schemeClr val="tx1"/>
                    </a:solidFill>
                  </a:rPr>
                  <a:t>non termina </a:t>
                </a:r>
                <a:r>
                  <a:rPr lang="it-IT" dirty="0">
                    <a:solidFill>
                      <a:schemeClr val="tx1"/>
                    </a:solidFill>
                  </a:rPr>
                  <a:t>se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Infine, da T’’ </a:t>
                </a:r>
                <a:r>
                  <a:rPr lang="it-IT" b="1" i="1" u="sng" dirty="0">
                    <a:solidFill>
                      <a:schemeClr val="tx1"/>
                    </a:solidFill>
                  </a:rPr>
                  <a:t>costruiamo</a:t>
                </a:r>
                <a:r>
                  <a:rPr lang="it-IT" dirty="0">
                    <a:solidFill>
                      <a:schemeClr val="tx1"/>
                    </a:solidFill>
                  </a:rPr>
                  <a:t> T* con un solo input: T*( i ) accetta se ( i, i 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mentre </a:t>
                </a:r>
                <a:r>
                  <a:rPr lang="it-IT" b="1" u="sng" dirty="0">
                    <a:solidFill>
                      <a:srgbClr val="3636E8"/>
                    </a:solidFill>
                  </a:rPr>
                  <a:t>non termina </a:t>
                </a:r>
                <a:r>
                  <a:rPr lang="it-IT" dirty="0">
                    <a:solidFill>
                      <a:schemeClr val="tx1"/>
                    </a:solidFill>
                  </a:rPr>
                  <a:t>se ( </a:t>
                </a:r>
                <a:r>
                  <a:rPr lang="it-IT" dirty="0" err="1">
                    <a:solidFill>
                      <a:schemeClr val="tx1"/>
                    </a:solidFill>
                  </a:rPr>
                  <a:t>i,</a:t>
                </a:r>
                <a:r>
                  <a:rPr lang="it-IT" dirty="0">
                    <a:solidFill>
                      <a:schemeClr val="tx1"/>
                    </a:solidFill>
                  </a:rPr>
                  <a:t> i 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ALTRA NOTA BENE: </a:t>
                </a:r>
                <a:r>
                  <a:rPr lang="it-IT" b="1" dirty="0">
                    <a:solidFill>
                      <a:srgbClr val="D441C9"/>
                    </a:solidFill>
                  </a:rPr>
                  <a:t>poiché abbiamo supposto che T esiste, allora anche T* esiste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ossia è una macchina vera per davvero – l’abbiamo costruita fisicamente a partire da T!</a:t>
                </a:r>
              </a:p>
              <a:p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E, se T* esiste, allora la posso codificare come intero – lo abbiamo visto all’inizio di questa lezione</a:t>
                </a:r>
              </a:p>
              <a:p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Chiamiamo k il codice di T* ottenuto applicando il procedimento illustrato nelle prime 7 </a:t>
                </a:r>
                <a:r>
                  <a:rPr lang="it-IT" dirty="0" err="1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slides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di questa lezione</a:t>
                </a:r>
              </a:p>
              <a:p>
                <a:r>
                  <a:rPr lang="it-IT" sz="2800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cioè, </a:t>
                </a:r>
                <a:r>
                  <a:rPr lang="it-IT" sz="2800" b="1" dirty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T* = </a:t>
                </a:r>
                <a:r>
                  <a:rPr lang="it-IT" sz="2800" b="1" dirty="0" err="1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T</a:t>
                </a:r>
                <a:r>
                  <a:rPr lang="it-IT" sz="2800" b="1" baseline="-25000" dirty="0" err="1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k</a:t>
                </a:r>
                <a:endParaRPr lang="it-IT" sz="2800" b="1" baseline="-25000" dirty="0">
                  <a:solidFill>
                    <a:srgbClr val="FF0000"/>
                  </a:solidFill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793" y="1078629"/>
                <a:ext cx="9771027" cy="5346234"/>
              </a:xfrm>
              <a:blipFill rotWithShape="0">
                <a:blip r:embed="rId2"/>
                <a:stretch>
                  <a:fillRect l="-1123" t="-6499" r="-6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044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87598" y="275195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</a:t>
            </a:r>
            <a:r>
              <a:rPr lang="it-IT" sz="4000" baseline="-25000" dirty="0">
                <a:solidFill>
                  <a:schemeClr val="tx1"/>
                </a:solidFill>
              </a:rPr>
              <a:t>H</a:t>
            </a:r>
            <a:r>
              <a:rPr lang="it-IT" dirty="0">
                <a:solidFill>
                  <a:schemeClr val="tx1"/>
                </a:solidFill>
              </a:rPr>
              <a:t> non è decidibile – Teorema 5.5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71793" y="1078629"/>
            <a:ext cx="9771027" cy="534623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  <a:ea typeface="Cambria Math" charset="0"/>
                <a:cs typeface="Cambria Math" charset="0"/>
              </a:rPr>
              <a:t>Chiamiamo k il codice di T* ottenuto applicando il procedimento illustrato nelle prime 7 </a:t>
            </a:r>
            <a:r>
              <a:rPr lang="it-IT" dirty="0" err="1">
                <a:solidFill>
                  <a:schemeClr val="tx1"/>
                </a:solidFill>
                <a:ea typeface="Cambria Math" charset="0"/>
                <a:cs typeface="Cambria Math" charset="0"/>
              </a:rPr>
              <a:t>slides</a:t>
            </a:r>
            <a:r>
              <a:rPr lang="it-IT" dirty="0">
                <a:solidFill>
                  <a:schemeClr val="tx1"/>
                </a:solidFill>
                <a:ea typeface="Cambria Math" charset="0"/>
                <a:cs typeface="Cambria Math" charset="0"/>
              </a:rPr>
              <a:t> di questa lezione - cioè, </a:t>
            </a:r>
            <a:r>
              <a:rPr lang="it-IT" sz="2400" b="1" dirty="0">
                <a:solidFill>
                  <a:srgbClr val="FF0000"/>
                </a:solidFill>
                <a:ea typeface="Cambria Math" charset="0"/>
                <a:cs typeface="Cambria Math" charset="0"/>
              </a:rPr>
              <a:t>T* = </a:t>
            </a:r>
            <a:r>
              <a:rPr lang="it-IT" sz="2400" b="1" dirty="0" err="1">
                <a:solidFill>
                  <a:srgbClr val="FF0000"/>
                </a:solidFill>
                <a:ea typeface="Cambria Math" charset="0"/>
                <a:cs typeface="Cambria Math" charset="0"/>
              </a:rPr>
              <a:t>T</a:t>
            </a:r>
            <a:r>
              <a:rPr lang="it-IT" sz="2400" b="1" baseline="-25000" dirty="0" err="1">
                <a:solidFill>
                  <a:srgbClr val="FF0000"/>
                </a:solidFill>
                <a:ea typeface="Cambria Math" charset="0"/>
                <a:cs typeface="Cambria Math" charset="0"/>
              </a:rPr>
              <a:t>k</a:t>
            </a:r>
            <a:endParaRPr lang="it-IT" sz="2400" b="1" baseline="-25000" dirty="0">
              <a:solidFill>
                <a:srgbClr val="FF0000"/>
              </a:solidFill>
              <a:ea typeface="Cambria Math" charset="0"/>
              <a:cs typeface="Cambria Math" charset="0"/>
            </a:endParaRPr>
          </a:p>
          <a:p>
            <a:r>
              <a:rPr lang="it-IT" dirty="0">
                <a:solidFill>
                  <a:schemeClr val="tx1"/>
                </a:solidFill>
              </a:rPr>
              <a:t>Ma k è un intero</a:t>
            </a:r>
          </a:p>
          <a:p>
            <a:r>
              <a:rPr lang="it-IT" dirty="0">
                <a:solidFill>
                  <a:schemeClr val="tx1"/>
                </a:solidFill>
              </a:rPr>
              <a:t>allora, k può essere input di T* - ossia, input di </a:t>
            </a:r>
            <a:r>
              <a:rPr lang="it-IT" dirty="0" err="1">
                <a:solidFill>
                  <a:schemeClr val="tx1"/>
                </a:solidFill>
              </a:rPr>
              <a:t>T</a:t>
            </a:r>
            <a:r>
              <a:rPr lang="it-IT" sz="2000" baseline="-25000" dirty="0" err="1">
                <a:solidFill>
                  <a:schemeClr val="tx1"/>
                </a:solidFill>
              </a:rPr>
              <a:t>k</a:t>
            </a:r>
            <a:endParaRPr lang="it-IT" sz="2000" baseline="-25000" dirty="0">
              <a:solidFill>
                <a:schemeClr val="tx1"/>
              </a:solidFill>
            </a:endParaRPr>
          </a:p>
          <a:p>
            <a:endParaRPr lang="it-IT" sz="2000" baseline="-25000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Ossia, possiamo considerare la computazione </a:t>
            </a:r>
            <a:r>
              <a:rPr lang="it-IT" b="1" dirty="0" err="1">
                <a:solidFill>
                  <a:schemeClr val="tx1"/>
                </a:solidFill>
              </a:rPr>
              <a:t>T</a:t>
            </a:r>
            <a:r>
              <a:rPr lang="it-IT" b="1" baseline="-25000" dirty="0" err="1">
                <a:solidFill>
                  <a:schemeClr val="tx1"/>
                </a:solidFill>
              </a:rPr>
              <a:t>k</a:t>
            </a:r>
            <a:r>
              <a:rPr lang="it-IT" b="1" baseline="-25000" dirty="0">
                <a:solidFill>
                  <a:schemeClr val="tx1"/>
                </a:solidFill>
              </a:rPr>
              <a:t> </a:t>
            </a:r>
            <a:r>
              <a:rPr lang="it-IT" b="1" dirty="0">
                <a:solidFill>
                  <a:schemeClr val="tx1"/>
                </a:solidFill>
              </a:rPr>
              <a:t>( k )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Ebbene, siamo al nocciolo della questione: 																																  </a:t>
            </a:r>
            <a:r>
              <a:rPr lang="it-IT" sz="2000" b="1" dirty="0">
                <a:solidFill>
                  <a:srgbClr val="FF0000"/>
                </a:solidFill>
              </a:rPr>
              <a:t>quale è l’esito della computazione T*( k ) = </a:t>
            </a:r>
            <a:r>
              <a:rPr lang="it-IT" sz="2000" b="1" dirty="0" err="1">
                <a:solidFill>
                  <a:srgbClr val="FF0000"/>
                </a:solidFill>
              </a:rPr>
              <a:t>T</a:t>
            </a:r>
            <a:r>
              <a:rPr lang="it-IT" sz="2000" b="1" baseline="-25000" dirty="0" err="1">
                <a:solidFill>
                  <a:srgbClr val="FF0000"/>
                </a:solidFill>
              </a:rPr>
              <a:t>k</a:t>
            </a:r>
            <a:r>
              <a:rPr lang="it-IT" sz="2000" b="1" baseline="-25000" dirty="0">
                <a:solidFill>
                  <a:srgbClr val="FF0000"/>
                </a:solidFill>
              </a:rPr>
              <a:t> </a:t>
            </a:r>
            <a:r>
              <a:rPr lang="it-IT" sz="2000" b="1" dirty="0">
                <a:solidFill>
                  <a:srgbClr val="FF0000"/>
                </a:solidFill>
              </a:rPr>
              <a:t>( k )? 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pPr lvl="1"/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Osservate bene: </a:t>
            </a:r>
            <a:r>
              <a:rPr lang="it-IT" dirty="0" err="1">
                <a:solidFill>
                  <a:schemeClr val="tx1"/>
                </a:solidFill>
              </a:rPr>
              <a:t>T</a:t>
            </a:r>
            <a:r>
              <a:rPr lang="it-IT" baseline="-25000" dirty="0" err="1">
                <a:solidFill>
                  <a:schemeClr val="tx1"/>
                </a:solidFill>
              </a:rPr>
              <a:t>k</a:t>
            </a:r>
            <a:r>
              <a:rPr lang="it-IT" baseline="-25000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( k ) è la computazione di </a:t>
            </a:r>
            <a:r>
              <a:rPr lang="it-IT" i="1" dirty="0">
                <a:solidFill>
                  <a:srgbClr val="D441C9"/>
                </a:solidFill>
              </a:rPr>
              <a:t>una macchina che si interroga su sé stessa </a:t>
            </a:r>
            <a:r>
              <a:rPr lang="it-IT" dirty="0">
                <a:solidFill>
                  <a:schemeClr val="tx1"/>
                </a:solidFill>
              </a:rPr>
              <a:t>– che cerca di verificare se essa stessa soddisfa una certa proprietà</a:t>
            </a:r>
          </a:p>
        </p:txBody>
      </p:sp>
    </p:spTree>
    <p:extLst>
      <p:ext uri="{BB962C8B-B14F-4D97-AF65-F5344CB8AC3E}">
        <p14:creationId xmlns:p14="http://schemas.microsoft.com/office/powerpoint/2010/main" val="789758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87598" y="275195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</a:t>
            </a:r>
            <a:r>
              <a:rPr lang="it-IT" sz="4000" baseline="-25000" dirty="0">
                <a:solidFill>
                  <a:schemeClr val="tx1"/>
                </a:solidFill>
              </a:rPr>
              <a:t>H</a:t>
            </a:r>
            <a:r>
              <a:rPr lang="it-IT" dirty="0">
                <a:solidFill>
                  <a:schemeClr val="tx1"/>
                </a:solidFill>
              </a:rPr>
              <a:t> non è decidibile – Teorema 5.5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971793" y="1078629"/>
                <a:ext cx="9771027" cy="5346234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rgbClr val="FF0000"/>
                    </a:solidFill>
                  </a:rPr>
                  <a:t>Quale è l’esito della computazione T*( k ) =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T</a:t>
                </a:r>
                <a:r>
                  <a:rPr lang="it-IT" b="1" baseline="-25000" dirty="0" err="1">
                    <a:solidFill>
                      <a:srgbClr val="FF0000"/>
                    </a:solidFill>
                  </a:rPr>
                  <a:t>k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it-IT" b="1" dirty="0">
                    <a:solidFill>
                      <a:srgbClr val="FF0000"/>
                    </a:solidFill>
                  </a:rPr>
                  <a:t>( k )?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Ricapitoliamo: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L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H</a:t>
                </a:r>
                <a:r>
                  <a:rPr lang="it-IT" dirty="0">
                    <a:solidFill>
                      <a:schemeClr val="tx1"/>
                    </a:solidFill>
                  </a:rPr>
                  <a:t> = { (</a:t>
                </a:r>
                <a:r>
                  <a:rPr lang="it-IT" dirty="0" err="1">
                    <a:solidFill>
                      <a:schemeClr val="tx1"/>
                    </a:solidFill>
                  </a:rPr>
                  <a:t>i,x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×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: i è la codifica di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T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it-IT" dirty="0">
                    <a:solidFill>
                      <a:schemeClr val="tx1"/>
                    </a:solidFill>
                  </a:rPr>
                  <a:t> e T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it-IT" dirty="0">
                    <a:solidFill>
                      <a:schemeClr val="tx1"/>
                    </a:solidFill>
                  </a:rPr>
                  <a:t> (x) termina }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T*( k ) =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 k ) accetta se ( k, k 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mentre </a:t>
                </a:r>
                <a:r>
                  <a:rPr lang="it-IT" u="sng" dirty="0">
                    <a:solidFill>
                      <a:schemeClr val="tx1"/>
                    </a:solidFill>
                  </a:rPr>
                  <a:t>non termina </a:t>
                </a:r>
                <a:r>
                  <a:rPr lang="it-IT" dirty="0">
                    <a:solidFill>
                      <a:schemeClr val="tx1"/>
                    </a:solidFill>
                  </a:rPr>
                  <a:t>se ( k, k )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Dunque, T*( k ) =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 k ) o accetta oppure non termina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T*( k ) =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 k ) potrebbe forse accettare?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 T*( k ) =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 k ) accetta solo se ( k, k )</a:t>
                </a:r>
                <a14:m>
                  <m:oMath xmlns:m="http://schemas.openxmlformats.org/officeDocument/2006/math">
                    <m:r>
                      <a:rPr lang="it-IT" sz="2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  <m:r>
                      <m:rPr>
                        <m:nor/>
                      </m:rPr>
                      <a:rPr lang="it-IT" sz="2000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sz="2000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,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poiché k è il codice di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, ( k, k )</a:t>
                </a:r>
                <a14:m>
                  <m:oMath xmlns:m="http://schemas.openxmlformats.org/officeDocument/2006/math">
                    <m:r>
                      <a:rPr lang="it-IT" sz="18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H  </a:t>
                </a:r>
                <a:r>
                  <a:rPr lang="it-IT" dirty="0">
                    <a:solidFill>
                      <a:schemeClr val="tx1"/>
                    </a:solidFill>
                  </a:rPr>
                  <a:t>solo se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 k ) non termina: dunque, </a:t>
                </a:r>
                <a:r>
                  <a:rPr lang="it-IT" b="1" dirty="0">
                    <a:solidFill>
                      <a:srgbClr val="3636E8"/>
                    </a:solidFill>
                  </a:rPr>
                  <a:t>T*( k ) =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T</a:t>
                </a:r>
                <a:r>
                  <a:rPr lang="it-IT" b="1" baseline="-25000" dirty="0" err="1">
                    <a:solidFill>
                      <a:srgbClr val="3636E8"/>
                    </a:solidFill>
                  </a:rPr>
                  <a:t>k</a:t>
                </a:r>
                <a:r>
                  <a:rPr lang="it-IT" b="1" baseline="-25000" dirty="0">
                    <a:solidFill>
                      <a:srgbClr val="3636E8"/>
                    </a:solidFill>
                  </a:rPr>
                  <a:t> </a:t>
                </a:r>
                <a:r>
                  <a:rPr lang="it-IT" b="1" dirty="0">
                    <a:solidFill>
                      <a:srgbClr val="3636E8"/>
                    </a:solidFill>
                  </a:rPr>
                  <a:t>( k ) accetta solo se T*( k ) =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T</a:t>
                </a:r>
                <a:r>
                  <a:rPr lang="it-IT" b="1" baseline="-25000" dirty="0" err="1">
                    <a:solidFill>
                      <a:srgbClr val="3636E8"/>
                    </a:solidFill>
                  </a:rPr>
                  <a:t>k</a:t>
                </a:r>
                <a:r>
                  <a:rPr lang="it-IT" b="1" baseline="-25000" dirty="0">
                    <a:solidFill>
                      <a:srgbClr val="3636E8"/>
                    </a:solidFill>
                  </a:rPr>
                  <a:t> </a:t>
                </a:r>
                <a:r>
                  <a:rPr lang="it-IT" b="1" dirty="0">
                    <a:solidFill>
                      <a:srgbClr val="3636E8"/>
                    </a:solidFill>
                  </a:rPr>
                  <a:t>( k ) non termina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OPS! Allora, no: non è possibile che T*( k ) =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 k ) accetti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Allora, non c’è altra possibilità: T*( k ) =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 k ) non termina! Siamo sicuri?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 T*( k ) =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 k ) non termina solo se ( k, k )</a:t>
                </a:r>
                <a14:m>
                  <m:oMath xmlns:m="http://schemas.openxmlformats.org/officeDocument/2006/math">
                    <m:r>
                      <a:rPr lang="it-IT" sz="1800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  <m:r>
                      <m:rPr>
                        <m:nor/>
                      </m:rPr>
                      <a:rPr lang="it-IT" sz="1800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sz="1800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, ossia (dalla definizione di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it-IT" sz="1800" dirty="0">
                        <a:solidFill>
                          <a:schemeClr val="tx1"/>
                        </a:solidFill>
                      </a:rPr>
                      <m:t>L</m:t>
                    </m:r>
                    <m:r>
                      <m:rPr>
                        <m:nor/>
                      </m:rPr>
                      <a:rPr lang="it-IT" sz="1800" baseline="-25000" dirty="0">
                        <a:solidFill>
                          <a:schemeClr val="tx1"/>
                        </a:solidFill>
                      </a:rPr>
                      <m:t>H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), solo se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(k) termina: dunque, </a:t>
                </a:r>
                <a:r>
                  <a:rPr lang="it-IT" b="1" dirty="0">
                    <a:solidFill>
                      <a:srgbClr val="3636E8"/>
                    </a:solidFill>
                  </a:rPr>
                  <a:t>T*( k ) =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T</a:t>
                </a:r>
                <a:r>
                  <a:rPr lang="it-IT" b="1" baseline="-25000" dirty="0" err="1">
                    <a:solidFill>
                      <a:srgbClr val="3636E8"/>
                    </a:solidFill>
                  </a:rPr>
                  <a:t>k</a:t>
                </a:r>
                <a:r>
                  <a:rPr lang="it-IT" b="1" baseline="-25000" dirty="0">
                    <a:solidFill>
                      <a:srgbClr val="3636E8"/>
                    </a:solidFill>
                  </a:rPr>
                  <a:t> </a:t>
                </a:r>
                <a:r>
                  <a:rPr lang="it-IT" b="1" dirty="0">
                    <a:solidFill>
                      <a:srgbClr val="3636E8"/>
                    </a:solidFill>
                  </a:rPr>
                  <a:t>( k ) non termina solo se T*( k ) =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T</a:t>
                </a:r>
                <a:r>
                  <a:rPr lang="it-IT" b="1" baseline="-25000" dirty="0" err="1">
                    <a:solidFill>
                      <a:srgbClr val="3636E8"/>
                    </a:solidFill>
                  </a:rPr>
                  <a:t>k</a:t>
                </a:r>
                <a:r>
                  <a:rPr lang="it-IT" b="1" baseline="-25000" dirty="0">
                    <a:solidFill>
                      <a:srgbClr val="3636E8"/>
                    </a:solidFill>
                  </a:rPr>
                  <a:t> </a:t>
                </a:r>
                <a:r>
                  <a:rPr lang="it-IT" b="1" dirty="0">
                    <a:solidFill>
                      <a:srgbClr val="3636E8"/>
                    </a:solidFill>
                  </a:rPr>
                  <a:t>( k ) </a:t>
                </a:r>
                <a:r>
                  <a:rPr lang="it-IT" b="1" dirty="0">
                    <a:solidFill>
                      <a:srgbClr val="183FE8"/>
                    </a:solidFill>
                  </a:rPr>
                  <a:t>termina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RI-OPS! Allora, no: non è possibile che T*( k ) =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 k ) non termini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793" y="1078629"/>
                <a:ext cx="9771027" cy="5346234"/>
              </a:xfrm>
              <a:blipFill rotWithShape="0">
                <a:blip r:embed="rId2"/>
                <a:stretch>
                  <a:fillRect l="-437" t="-68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4637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87598" y="275195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</a:t>
            </a:r>
            <a:r>
              <a:rPr lang="it-IT" sz="4000" baseline="-25000" dirty="0">
                <a:solidFill>
                  <a:schemeClr val="tx1"/>
                </a:solidFill>
              </a:rPr>
              <a:t>H</a:t>
            </a:r>
            <a:r>
              <a:rPr lang="it-IT" dirty="0">
                <a:solidFill>
                  <a:schemeClr val="tx1"/>
                </a:solidFill>
              </a:rPr>
              <a:t> non è decidibile – Teorema 5.5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71793" y="1078629"/>
            <a:ext cx="9771027" cy="5478581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In conclusione,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T*( k ) = </a:t>
            </a:r>
            <a:r>
              <a:rPr lang="it-IT" dirty="0" err="1">
                <a:solidFill>
                  <a:schemeClr val="tx1"/>
                </a:solidFill>
              </a:rPr>
              <a:t>T</a:t>
            </a:r>
            <a:r>
              <a:rPr lang="it-IT" baseline="-25000" dirty="0" err="1">
                <a:solidFill>
                  <a:schemeClr val="tx1"/>
                </a:solidFill>
              </a:rPr>
              <a:t>k</a:t>
            </a:r>
            <a:r>
              <a:rPr lang="it-IT" baseline="-25000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( k ) o accetta oppure non termina – non vi sono altre possibilità!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E, però, non è possibile che T*( k ) = </a:t>
            </a:r>
            <a:r>
              <a:rPr lang="it-IT" dirty="0" err="1">
                <a:solidFill>
                  <a:schemeClr val="tx1"/>
                </a:solidFill>
              </a:rPr>
              <a:t>T</a:t>
            </a:r>
            <a:r>
              <a:rPr lang="it-IT" baseline="-25000" dirty="0" err="1">
                <a:solidFill>
                  <a:schemeClr val="tx1"/>
                </a:solidFill>
              </a:rPr>
              <a:t>k</a:t>
            </a:r>
            <a:r>
              <a:rPr lang="it-IT" baseline="-25000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( k ) accetti e non è possibile nemmeno che T*( k ) = </a:t>
            </a:r>
            <a:r>
              <a:rPr lang="it-IT" dirty="0" err="1">
                <a:solidFill>
                  <a:schemeClr val="tx1"/>
                </a:solidFill>
              </a:rPr>
              <a:t>T</a:t>
            </a:r>
            <a:r>
              <a:rPr lang="it-IT" baseline="-25000" dirty="0" err="1">
                <a:solidFill>
                  <a:schemeClr val="tx1"/>
                </a:solidFill>
              </a:rPr>
              <a:t>k</a:t>
            </a:r>
            <a:r>
              <a:rPr lang="it-IT" baseline="-25000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( k ) non termini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GOSH!</a:t>
            </a:r>
          </a:p>
          <a:p>
            <a:r>
              <a:rPr lang="it-IT" dirty="0">
                <a:solidFill>
                  <a:schemeClr val="tx1"/>
                </a:solidFill>
              </a:rPr>
              <a:t>Qualcosa non torna</a:t>
            </a:r>
            <a:r>
              <a:rPr lang="is-IS" dirty="0">
                <a:solidFill>
                  <a:schemeClr val="tx1"/>
                </a:solidFill>
              </a:rPr>
              <a:t>… Ricapitoliamo:</a:t>
            </a:r>
          </a:p>
          <a:p>
            <a:pPr lvl="1"/>
            <a:r>
              <a:rPr lang="is-IS" dirty="0">
                <a:solidFill>
                  <a:schemeClr val="tx1"/>
                </a:solidFill>
              </a:rPr>
              <a:t>partendo dall’ipotesi “L</a:t>
            </a:r>
            <a:r>
              <a:rPr lang="is-IS" sz="2000" baseline="-25000" dirty="0">
                <a:solidFill>
                  <a:schemeClr val="tx1"/>
                </a:solidFill>
              </a:rPr>
              <a:t>H</a:t>
            </a:r>
            <a:r>
              <a:rPr lang="is-IS" dirty="0">
                <a:solidFill>
                  <a:schemeClr val="tx1"/>
                </a:solidFill>
              </a:rPr>
              <a:t> è decidibile” – ossia che esista la macchina T che decide L</a:t>
            </a:r>
            <a:r>
              <a:rPr lang="is-IS" sz="1800" baseline="-25000" dirty="0">
                <a:solidFill>
                  <a:schemeClr val="tx1"/>
                </a:solidFill>
              </a:rPr>
              <a:t>H</a:t>
            </a:r>
            <a:endParaRPr lang="is-IS" dirty="0">
              <a:solidFill>
                <a:schemeClr val="tx1"/>
              </a:solidFill>
            </a:endParaRPr>
          </a:p>
          <a:p>
            <a:pPr lvl="1"/>
            <a:r>
              <a:rPr lang="is-IS" dirty="0">
                <a:solidFill>
                  <a:schemeClr val="tx1"/>
                </a:solidFill>
              </a:rPr>
              <a:t>siamo arrivati a </a:t>
            </a:r>
            <a:r>
              <a:rPr lang="is-IS" b="1" dirty="0">
                <a:solidFill>
                  <a:srgbClr val="3636E8"/>
                </a:solidFill>
              </a:rPr>
              <a:t>costruire</a:t>
            </a:r>
            <a:r>
              <a:rPr lang="is-IS" dirty="0">
                <a:solidFill>
                  <a:schemeClr val="tx1"/>
                </a:solidFill>
              </a:rPr>
              <a:t> una computazione, </a:t>
            </a:r>
            <a:r>
              <a:rPr lang="it-IT" dirty="0">
                <a:solidFill>
                  <a:schemeClr val="tx1"/>
                </a:solidFill>
              </a:rPr>
              <a:t>T*( k ) = </a:t>
            </a:r>
            <a:r>
              <a:rPr lang="it-IT" dirty="0" err="1">
                <a:solidFill>
                  <a:schemeClr val="tx1"/>
                </a:solidFill>
              </a:rPr>
              <a:t>T</a:t>
            </a:r>
            <a:r>
              <a:rPr lang="it-IT" baseline="-25000" dirty="0" err="1">
                <a:solidFill>
                  <a:schemeClr val="tx1"/>
                </a:solidFill>
              </a:rPr>
              <a:t>k</a:t>
            </a:r>
            <a:r>
              <a:rPr lang="it-IT" baseline="-25000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( k )</a:t>
            </a:r>
            <a:r>
              <a:rPr lang="is-IS" dirty="0">
                <a:solidFill>
                  <a:schemeClr val="tx1"/>
                </a:solidFill>
              </a:rPr>
              <a:t>, che non può esistere!</a:t>
            </a:r>
          </a:p>
          <a:p>
            <a:pPr lvl="1"/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E, quindi, non c’è verso, abbiamo sbagliato a supporre che </a:t>
            </a:r>
            <a:r>
              <a:rPr lang="is-IS" dirty="0">
                <a:solidFill>
                  <a:schemeClr val="tx1"/>
                </a:solidFill>
              </a:rPr>
              <a:t>L</a:t>
            </a:r>
            <a:r>
              <a:rPr lang="is-IS" sz="2000" baseline="-25000" dirty="0">
                <a:solidFill>
                  <a:schemeClr val="tx1"/>
                </a:solidFill>
              </a:rPr>
              <a:t>H </a:t>
            </a:r>
            <a:r>
              <a:rPr lang="it-IT" dirty="0">
                <a:solidFill>
                  <a:schemeClr val="tx1"/>
                </a:solidFill>
              </a:rPr>
              <a:t> è decidibile!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Abbiamo, così, dimostrato che </a:t>
            </a:r>
            <a:r>
              <a:rPr lang="is-IS" b="1" dirty="0">
                <a:solidFill>
                  <a:srgbClr val="FF0000"/>
                </a:solidFill>
              </a:rPr>
              <a:t>L</a:t>
            </a:r>
            <a:r>
              <a:rPr lang="is-IS" sz="2000" b="1" baseline="-25000" dirty="0">
                <a:solidFill>
                  <a:srgbClr val="FF0000"/>
                </a:solidFill>
              </a:rPr>
              <a:t>H </a:t>
            </a:r>
            <a:r>
              <a:rPr lang="it-IT" b="1" dirty="0">
                <a:solidFill>
                  <a:srgbClr val="FF0000"/>
                </a:solidFill>
              </a:rPr>
              <a:t> è indecidibile!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563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87598" y="275195"/>
            <a:ext cx="8911687" cy="803435"/>
          </a:xfrm>
        </p:spPr>
        <p:txBody>
          <a:bodyPr>
            <a:normAutofit/>
          </a:bodyPr>
          <a:lstStyle/>
          <a:p>
            <a:r>
              <a:rPr lang="is-IS" dirty="0">
                <a:solidFill>
                  <a:schemeClr val="tx1"/>
                </a:solidFill>
              </a:rPr>
              <a:t>L</a:t>
            </a:r>
            <a:r>
              <a:rPr lang="is-IS" sz="4000" baseline="-25000" dirty="0">
                <a:solidFill>
                  <a:schemeClr val="tx1"/>
                </a:solidFill>
              </a:rPr>
              <a:t>H </a:t>
            </a:r>
            <a:r>
              <a:rPr lang="it-IT" dirty="0">
                <a:solidFill>
                  <a:schemeClr val="tx1"/>
                </a:solidFill>
              </a:rPr>
              <a:t> è accettabile e </a:t>
            </a:r>
            <a:r>
              <a:rPr lang="is-IS" dirty="0">
                <a:solidFill>
                  <a:schemeClr val="tx1"/>
                </a:solidFill>
              </a:rPr>
              <a:t>L</a:t>
            </a:r>
            <a:r>
              <a:rPr lang="is-IS" baseline="-25000" dirty="0">
                <a:solidFill>
                  <a:schemeClr val="tx1"/>
                </a:solidFill>
              </a:rPr>
              <a:t>H </a:t>
            </a:r>
            <a:r>
              <a:rPr lang="it-IT" dirty="0">
                <a:solidFill>
                  <a:schemeClr val="tx1"/>
                </a:solidFill>
              </a:rPr>
              <a:t>non è decidibile!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71794" y="1078630"/>
            <a:ext cx="8915400" cy="499700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Ma cosa significa che </a:t>
            </a:r>
            <a:r>
              <a:rPr lang="is-IS" dirty="0">
                <a:solidFill>
                  <a:schemeClr val="tx1"/>
                </a:solidFill>
              </a:rPr>
              <a:t>L</a:t>
            </a:r>
            <a:r>
              <a:rPr lang="is-IS" sz="2000" baseline="-25000" dirty="0">
                <a:solidFill>
                  <a:schemeClr val="tx1"/>
                </a:solidFill>
              </a:rPr>
              <a:t>H </a:t>
            </a:r>
            <a:r>
              <a:rPr lang="it-IT" dirty="0">
                <a:solidFill>
                  <a:schemeClr val="tx1"/>
                </a:solidFill>
              </a:rPr>
              <a:t> è accettabile ma non è decidibile?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ricordate quel che abbiamo dimostrato su accettabilità, decidibilità e linguaggi complemento un paio di lezioni fa?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“un linguaggio L è decidibile se e solo se L è accettabile e L</a:t>
            </a:r>
            <a:r>
              <a:rPr lang="it-IT" baseline="30000" dirty="0">
                <a:solidFill>
                  <a:schemeClr val="tx1"/>
                </a:solidFill>
              </a:rPr>
              <a:t>C</a:t>
            </a:r>
            <a:r>
              <a:rPr lang="it-IT" dirty="0">
                <a:solidFill>
                  <a:schemeClr val="tx1"/>
                </a:solidFill>
              </a:rPr>
              <a:t> è accettabile”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allora, poiché </a:t>
            </a:r>
            <a:r>
              <a:rPr lang="is-IS" dirty="0">
                <a:solidFill>
                  <a:schemeClr val="tx1"/>
                </a:solidFill>
              </a:rPr>
              <a:t>L</a:t>
            </a:r>
            <a:r>
              <a:rPr lang="is-IS" sz="1800" baseline="-25000" dirty="0">
                <a:solidFill>
                  <a:schemeClr val="tx1"/>
                </a:solidFill>
              </a:rPr>
              <a:t>H </a:t>
            </a:r>
            <a:r>
              <a:rPr lang="it-IT" dirty="0">
                <a:solidFill>
                  <a:schemeClr val="tx1"/>
                </a:solidFill>
              </a:rPr>
              <a:t> è accettabile e </a:t>
            </a:r>
            <a:r>
              <a:rPr lang="is-IS" dirty="0">
                <a:solidFill>
                  <a:schemeClr val="tx1"/>
                </a:solidFill>
              </a:rPr>
              <a:t>L</a:t>
            </a:r>
            <a:r>
              <a:rPr lang="is-IS" baseline="-25000" dirty="0">
                <a:solidFill>
                  <a:schemeClr val="tx1"/>
                </a:solidFill>
              </a:rPr>
              <a:t>H </a:t>
            </a:r>
            <a:r>
              <a:rPr lang="it-IT" dirty="0">
                <a:solidFill>
                  <a:schemeClr val="tx1"/>
                </a:solidFill>
              </a:rPr>
              <a:t>non è decidibile :</a:t>
            </a:r>
          </a:p>
          <a:p>
            <a:pPr lvl="1"/>
            <a:r>
              <a:rPr lang="is-IS" b="1" dirty="0">
                <a:solidFill>
                  <a:srgbClr val="FF0000"/>
                </a:solidFill>
              </a:rPr>
              <a:t>L</a:t>
            </a:r>
            <a:r>
              <a:rPr lang="is-IS" b="1" baseline="-25000" dirty="0">
                <a:solidFill>
                  <a:srgbClr val="FF0000"/>
                </a:solidFill>
              </a:rPr>
              <a:t>H </a:t>
            </a:r>
            <a:r>
              <a:rPr lang="it-IT" b="1" baseline="30000" dirty="0">
                <a:solidFill>
                  <a:srgbClr val="FF0000"/>
                </a:solidFill>
              </a:rPr>
              <a:t>C</a:t>
            </a:r>
            <a:r>
              <a:rPr lang="it-IT" b="1" dirty="0">
                <a:solidFill>
                  <a:srgbClr val="FF0000"/>
                </a:solidFill>
              </a:rPr>
              <a:t> non è accettabile!</a:t>
            </a:r>
          </a:p>
          <a:p>
            <a:r>
              <a:rPr lang="it-IT" dirty="0">
                <a:solidFill>
                  <a:schemeClr val="tx1"/>
                </a:solidFill>
              </a:rPr>
              <a:t>E questo significa che, quando state lì ad aspettare se l’esecuzione del vostro (sudatissimo) programma termini sull’importantissima istanza che gli avete dato in input,</a:t>
            </a:r>
          </a:p>
          <a:p>
            <a:r>
              <a:rPr lang="it-IT" dirty="0">
                <a:solidFill>
                  <a:schemeClr val="tx1"/>
                </a:solidFill>
              </a:rPr>
              <a:t>la domanda alla quale è difficile rispondere è proprio</a:t>
            </a:r>
          </a:p>
          <a:p>
            <a:r>
              <a:rPr lang="it-IT" dirty="0">
                <a:solidFill>
                  <a:srgbClr val="3636E8"/>
                </a:solidFill>
              </a:rPr>
              <a:t>Ma non è che, per caso, è andato in </a:t>
            </a:r>
            <a:r>
              <a:rPr lang="it-IT" dirty="0" err="1">
                <a:solidFill>
                  <a:srgbClr val="3636E8"/>
                </a:solidFill>
              </a:rPr>
              <a:t>loop</a:t>
            </a:r>
            <a:r>
              <a:rPr lang="it-IT" dirty="0">
                <a:solidFill>
                  <a:srgbClr val="3636E8"/>
                </a:solidFill>
              </a:rPr>
              <a:t>????</a:t>
            </a:r>
          </a:p>
        </p:txBody>
      </p:sp>
    </p:spTree>
    <p:extLst>
      <p:ext uri="{BB962C8B-B14F-4D97-AF65-F5344CB8AC3E}">
        <p14:creationId xmlns:p14="http://schemas.microsoft.com/office/powerpoint/2010/main" val="1351012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Un paio di note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180139" y="1604211"/>
            <a:ext cx="8915400" cy="3777622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Intanto, c’è una piccolissima differenza fra la dimostrazione dell’indecidibilità dell’</a:t>
            </a:r>
            <a:r>
              <a:rPr lang="it-IT" dirty="0" err="1">
                <a:solidFill>
                  <a:schemeClr val="tx1"/>
                </a:solidFill>
              </a:rPr>
              <a:t>Halting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Problem</a:t>
            </a:r>
            <a:r>
              <a:rPr lang="it-IT" dirty="0">
                <a:solidFill>
                  <a:schemeClr val="tx1"/>
                </a:solidFill>
              </a:rPr>
              <a:t> che vi ho proposto qui e quella che trovate sulla dispensa 5 (ma proprio piccola piccola):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in questa lezione ho fatto un passo intermedio in più: da T, a T’, a T’’, a T*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sulla dispensa si passa da T a T’ e poi direttamente a T*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aggiungendo il passaggio a T’’ mi è sembrato di aiutarvi. Ma non avrete alcuna difficoltà a seguire sulla dispensa dopo aver letto questa lezione!</a:t>
            </a:r>
          </a:p>
          <a:p>
            <a:pPr lvl="1"/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Poi, per chi ha intenzione di leggere la dispensa 4: la dimostrazione dell’indecidibilità dell’</a:t>
            </a:r>
            <a:r>
              <a:rPr lang="it-IT" dirty="0" err="1">
                <a:solidFill>
                  <a:schemeClr val="tx1"/>
                </a:solidFill>
              </a:rPr>
              <a:t>Halting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Problem</a:t>
            </a:r>
            <a:r>
              <a:rPr lang="it-IT" dirty="0">
                <a:solidFill>
                  <a:schemeClr val="tx1"/>
                </a:solidFill>
              </a:rPr>
              <a:t> è una applicazione della tecnica di </a:t>
            </a:r>
            <a:r>
              <a:rPr lang="it-IT" dirty="0" err="1">
                <a:solidFill>
                  <a:schemeClr val="tx1"/>
                </a:solidFill>
              </a:rPr>
              <a:t>diagonalizzazione</a:t>
            </a:r>
            <a:r>
              <a:rPr lang="it-IT" dirty="0">
                <a:solidFill>
                  <a:schemeClr val="tx1"/>
                </a:solidFill>
              </a:rPr>
              <a:t> di Cantor. Provate a comprendere in che modo</a:t>
            </a:r>
          </a:p>
        </p:txBody>
      </p:sp>
    </p:spTree>
    <p:extLst>
      <p:ext uri="{BB962C8B-B14F-4D97-AF65-F5344CB8AC3E}">
        <p14:creationId xmlns:p14="http://schemas.microsoft.com/office/powerpoint/2010/main" val="1210705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Si fa presto a dire “infinito”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917262" y="1209098"/>
                <a:ext cx="8915400" cy="5378267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Non studiamo la dispensa 4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che è molto bella (non perché l’ho scritta io, sono belli gli argomenti che tratta) e, se qualcuno vuole guardarla, ne possiamo discutere al di fuori delle lezioni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Vediamo se riesco a darvi un assaggino di quanto è bella...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In realtà, quel che Cantor ha </a:t>
                </a:r>
                <a:r>
                  <a:rPr lang="it-IT" b="1" dirty="0">
                    <a:solidFill>
                      <a:schemeClr val="tx1"/>
                    </a:solidFill>
                  </a:rPr>
                  <a:t>dimostrato</a:t>
                </a:r>
                <a:r>
                  <a:rPr lang="it-IT" dirty="0">
                    <a:solidFill>
                      <a:schemeClr val="tx1"/>
                    </a:solidFill>
                  </a:rPr>
                  <a:t> è che non esiste una corrispondenza biunivoca fra l’insieme dei numeri naturali e l’intervallo reale [0,1]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ossia, che nel segmento			   , in questo segmentino tranquillo tranquillo che sappiamo disegnare senza difficoltà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dentro quel segmentino ci sono infinitissimamente più punti di quanti sono i numeri naturali!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mai noi riusciremmo a disegnarli tutti, i numeri naturali...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che lo stesso vale per ogni intervallo reale [0,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]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per quanto vicino allo 0 scegliamo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𝜀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Non fa un po’ girar la testa?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17262" y="1209098"/>
                <a:ext cx="8915400" cy="5378267"/>
              </a:xfrm>
              <a:blipFill rotWithShape="0">
                <a:blip r:embed="rId2"/>
                <a:stretch>
                  <a:fillRect l="-479" t="-566" r="-13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ttore 1 4"/>
          <p:cNvCxnSpPr/>
          <p:nvPr/>
        </p:nvCxnSpPr>
        <p:spPr>
          <a:xfrm>
            <a:off x="5293895" y="3765885"/>
            <a:ext cx="7339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/>
          <p:cNvSpPr txBox="1"/>
          <p:nvPr/>
        </p:nvSpPr>
        <p:spPr>
          <a:xfrm>
            <a:off x="5143854" y="342733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7" name="CasellaDiTesto 6"/>
          <p:cNvSpPr txBox="1"/>
          <p:nvPr/>
        </p:nvSpPr>
        <p:spPr>
          <a:xfrm>
            <a:off x="5877780" y="3427331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b="1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5232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Problemi irrisolvibili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953357" y="1486921"/>
            <a:ext cx="8915400" cy="499700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La dispensa 5 è dedicata allo studio dell’esistenza di problemi “impossibili” da risolvere (come sappiamo,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-irrisolvibili, con tutto quel che segue) </a:t>
            </a:r>
          </a:p>
          <a:p>
            <a:r>
              <a:rPr lang="it-IT" dirty="0">
                <a:solidFill>
                  <a:schemeClr val="tx1"/>
                </a:solidFill>
              </a:rPr>
              <a:t>Nei paragrafi 5.1 e 5.2 si utilizza quanto studiato nella dispensa 4 per dimostrare che </a:t>
            </a:r>
            <a:r>
              <a:rPr lang="it-IT" b="1" i="1" u="sng" dirty="0">
                <a:solidFill>
                  <a:srgbClr val="183FE8"/>
                </a:solidFill>
              </a:rPr>
              <a:t>esiste</a:t>
            </a:r>
            <a:r>
              <a:rPr lang="it-IT" b="1" dirty="0">
                <a:solidFill>
                  <a:srgbClr val="183FE8"/>
                </a:solidFill>
              </a:rPr>
              <a:t> un problema irrisolvibile</a:t>
            </a:r>
            <a:r>
              <a:rPr lang="it-IT" dirty="0">
                <a:solidFill>
                  <a:schemeClr val="tx1"/>
                </a:solidFill>
              </a:rPr>
              <a:t>, secondo lo schema seguente: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1) si dimostra che le macchine di Turing sono tante quanti i numeri naturali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2) e, utilizzando questo ‘’conteggio’’,  si mostra che esiste almeno un linguaggio che non è deciso da alcuna macchina di Turing</a:t>
            </a:r>
          </a:p>
          <a:p>
            <a:pPr lvl="2"/>
            <a:r>
              <a:rPr lang="it-IT" dirty="0">
                <a:solidFill>
                  <a:schemeClr val="tx1"/>
                </a:solidFill>
              </a:rPr>
              <a:t>dimostrando, cioè, che i problemi sono più dei numeri naturali</a:t>
            </a:r>
          </a:p>
          <a:p>
            <a:r>
              <a:rPr lang="it-IT" dirty="0">
                <a:solidFill>
                  <a:schemeClr val="tx1"/>
                </a:solidFill>
              </a:rPr>
              <a:t>ossia, </a:t>
            </a:r>
            <a:r>
              <a:rPr lang="it-IT" b="1" i="1" dirty="0">
                <a:solidFill>
                  <a:srgbClr val="183FE8"/>
                </a:solidFill>
              </a:rPr>
              <a:t>esiste</a:t>
            </a:r>
            <a:r>
              <a:rPr lang="it-IT" b="1" dirty="0">
                <a:solidFill>
                  <a:srgbClr val="183FE8"/>
                </a:solidFill>
              </a:rPr>
              <a:t> almeno un problema che non può essere risolto con una macchina di Turing </a:t>
            </a:r>
            <a:r>
              <a:rPr lang="it-IT" dirty="0">
                <a:solidFill>
                  <a:schemeClr val="tx1"/>
                </a:solidFill>
              </a:rPr>
              <a:t>(e, quindi, per la tesi di Church-Turing non può proprio essere risolto)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facile facile! Basta contare...</a:t>
            </a:r>
          </a:p>
          <a:p>
            <a:r>
              <a:rPr lang="it-IT" dirty="0">
                <a:solidFill>
                  <a:schemeClr val="tx1"/>
                </a:solidFill>
              </a:rPr>
              <a:t>Per dimostrare il punto 1) dobbiamo tornare un po’ indietro</a:t>
            </a:r>
            <a:r>
              <a:rPr lang="is-IS" dirty="0">
                <a:solidFill>
                  <a:schemeClr val="tx1"/>
                </a:solidFill>
              </a:rPr>
              <a:t>…</a:t>
            </a:r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32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macchina = parola = numero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45073" y="1467702"/>
            <a:ext cx="8915400" cy="4584182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...Siamo a pag. 11 della dispensa 2: avevamo descritto una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T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con alfabeto {0,1},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insieme degli stati </a:t>
            </a:r>
            <a:r>
              <a:rPr lang="el-GR" dirty="0">
                <a:solidFill>
                  <a:schemeClr val="tx1"/>
                </a:solidFill>
              </a:rPr>
              <a:t>Q</a:t>
            </a:r>
            <a:r>
              <a:rPr lang="el-GR" baseline="-25000" dirty="0">
                <a:solidFill>
                  <a:schemeClr val="tx1"/>
                </a:solidFill>
              </a:rPr>
              <a:t>T</a:t>
            </a:r>
            <a:r>
              <a:rPr lang="el-GR" i="1" dirty="0">
                <a:solidFill>
                  <a:schemeClr val="tx1"/>
                </a:solidFill>
              </a:rPr>
              <a:t> </a:t>
            </a:r>
            <a:r>
              <a:rPr lang="el-GR" dirty="0">
                <a:solidFill>
                  <a:schemeClr val="tx1"/>
                </a:solidFill>
              </a:rPr>
              <a:t>= {ω</a:t>
            </a:r>
            <a:r>
              <a:rPr lang="el-GR" sz="2000" baseline="-25000" dirty="0">
                <a:solidFill>
                  <a:schemeClr val="tx1"/>
                </a:solidFill>
              </a:rPr>
              <a:t>0</a:t>
            </a:r>
            <a:r>
              <a:rPr lang="el-GR" dirty="0">
                <a:solidFill>
                  <a:schemeClr val="tx1"/>
                </a:solidFill>
              </a:rPr>
              <a:t>,...,ω</a:t>
            </a:r>
            <a:r>
              <a:rPr lang="it-IT" sz="2000" baseline="-25000" dirty="0">
                <a:solidFill>
                  <a:schemeClr val="tx1"/>
                </a:solidFill>
              </a:rPr>
              <a:t>k-1</a:t>
            </a:r>
            <a:r>
              <a:rPr lang="el-GR" dirty="0">
                <a:solidFill>
                  <a:schemeClr val="tx1"/>
                </a:solidFill>
              </a:rPr>
              <a:t>} </a:t>
            </a:r>
            <a:r>
              <a:rPr lang="it-IT" dirty="0">
                <a:solidFill>
                  <a:schemeClr val="tx1"/>
                </a:solidFill>
              </a:rPr>
              <a:t>, con stato iniziale </a:t>
            </a:r>
            <a:r>
              <a:rPr lang="el-GR" dirty="0">
                <a:solidFill>
                  <a:schemeClr val="tx1"/>
                </a:solidFill>
              </a:rPr>
              <a:t>ω</a:t>
            </a:r>
            <a:r>
              <a:rPr lang="el-GR" sz="1800" baseline="-25000" dirty="0">
                <a:solidFill>
                  <a:schemeClr val="tx1"/>
                </a:solidFill>
              </a:rPr>
              <a:t>0</a:t>
            </a:r>
            <a:r>
              <a:rPr lang="it-IT" dirty="0">
                <a:solidFill>
                  <a:schemeClr val="tx1"/>
                </a:solidFill>
              </a:rPr>
              <a:t>, stato di accettazione</a:t>
            </a:r>
            <a:r>
              <a:rPr lang="el-GR" dirty="0">
                <a:solidFill>
                  <a:schemeClr val="tx1"/>
                </a:solidFill>
              </a:rPr>
              <a:t> ω</a:t>
            </a:r>
            <a:r>
              <a:rPr lang="it-IT" sz="1800" baseline="-25000" dirty="0">
                <a:solidFill>
                  <a:schemeClr val="tx1"/>
                </a:solidFill>
              </a:rPr>
              <a:t>1</a:t>
            </a:r>
            <a:r>
              <a:rPr lang="it-IT" dirty="0">
                <a:solidFill>
                  <a:schemeClr val="tx1"/>
                </a:solidFill>
              </a:rPr>
              <a:t>, e stato di rigetto </a:t>
            </a:r>
            <a:r>
              <a:rPr lang="el-GR" dirty="0">
                <a:solidFill>
                  <a:schemeClr val="tx1"/>
                </a:solidFill>
              </a:rPr>
              <a:t>ω</a:t>
            </a:r>
            <a:r>
              <a:rPr lang="it-IT" sz="1800" baseline="-25000" dirty="0">
                <a:solidFill>
                  <a:schemeClr val="tx1"/>
                </a:solidFill>
              </a:rPr>
              <a:t>2 </a:t>
            </a:r>
            <a:r>
              <a:rPr lang="it-IT" sz="1800" dirty="0">
                <a:solidFill>
                  <a:schemeClr val="tx1"/>
                </a:solidFill>
              </a:rPr>
              <a:t>– osservate: |Q</a:t>
            </a:r>
            <a:r>
              <a:rPr lang="it-IT" sz="2000" baseline="-25000" dirty="0">
                <a:solidFill>
                  <a:schemeClr val="tx1"/>
                </a:solidFill>
              </a:rPr>
              <a:t>T</a:t>
            </a:r>
            <a:r>
              <a:rPr lang="it-IT" sz="1800" dirty="0">
                <a:solidFill>
                  <a:schemeClr val="tx1"/>
                </a:solidFill>
              </a:rPr>
              <a:t>|= k</a:t>
            </a:r>
            <a:endParaRPr lang="it-IT" dirty="0">
              <a:solidFill>
                <a:schemeClr val="tx1"/>
              </a:solidFill>
            </a:endParaRPr>
          </a:p>
          <a:p>
            <a:pPr lvl="1"/>
            <a:r>
              <a:rPr lang="it-IT" dirty="0">
                <a:solidFill>
                  <a:schemeClr val="tx1"/>
                </a:solidFill>
              </a:rPr>
              <a:t>e insieme delle quintuple </a:t>
            </a:r>
            <a:r>
              <a:rPr lang="it-IT" dirty="0" err="1">
                <a:solidFill>
                  <a:schemeClr val="tx1"/>
                </a:solidFill>
              </a:rPr>
              <a:t>P</a:t>
            </a:r>
            <a:r>
              <a:rPr lang="it-IT" i="1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= {p</a:t>
            </a:r>
            <a:r>
              <a:rPr lang="it-IT" sz="2000" baseline="-25000" dirty="0">
                <a:solidFill>
                  <a:schemeClr val="tx1"/>
                </a:solidFill>
              </a:rPr>
              <a:t>1</a:t>
            </a:r>
            <a:r>
              <a:rPr lang="it-IT" dirty="0">
                <a:solidFill>
                  <a:schemeClr val="tx1"/>
                </a:solidFill>
              </a:rPr>
              <a:t>,..., </a:t>
            </a:r>
            <a:r>
              <a:rPr lang="it-IT" dirty="0" err="1">
                <a:solidFill>
                  <a:schemeClr val="tx1"/>
                </a:solidFill>
              </a:rPr>
              <a:t>p</a:t>
            </a:r>
            <a:r>
              <a:rPr lang="it-IT" sz="2000" baseline="-25000" dirty="0" err="1">
                <a:solidFill>
                  <a:schemeClr val="tx1"/>
                </a:solidFill>
              </a:rPr>
              <a:t>h</a:t>
            </a:r>
            <a:r>
              <a:rPr lang="it-IT" dirty="0">
                <a:solidFill>
                  <a:schemeClr val="tx1"/>
                </a:solidFill>
              </a:rPr>
              <a:t>} , dove la sua </a:t>
            </a:r>
            <a:r>
              <a:rPr lang="it-IT" i="1" dirty="0">
                <a:solidFill>
                  <a:schemeClr val="tx1"/>
                </a:solidFill>
              </a:rPr>
              <a:t>i</a:t>
            </a:r>
            <a:r>
              <a:rPr lang="it-IT" dirty="0">
                <a:solidFill>
                  <a:schemeClr val="tx1"/>
                </a:solidFill>
              </a:rPr>
              <a:t>-esima quintupla è              </a:t>
            </a:r>
            <a:r>
              <a:rPr lang="it-IT" dirty="0" err="1">
                <a:solidFill>
                  <a:schemeClr val="tx1"/>
                </a:solidFill>
              </a:rPr>
              <a:t>p</a:t>
            </a:r>
            <a:r>
              <a:rPr lang="it-IT" sz="2000" baseline="-25000" dirty="0" err="1">
                <a:solidFill>
                  <a:schemeClr val="tx1"/>
                </a:solidFill>
              </a:rPr>
              <a:t>i</a:t>
            </a:r>
            <a:r>
              <a:rPr lang="it-IT" sz="2000" i="1" baseline="-25000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= ⟨ ω</a:t>
            </a:r>
            <a:r>
              <a:rPr lang="it-IT" sz="2000" baseline="-25000" dirty="0">
                <a:solidFill>
                  <a:schemeClr val="tx1"/>
                </a:solidFill>
              </a:rPr>
              <a:t>i1</a:t>
            </a:r>
            <a:r>
              <a:rPr lang="it-IT" dirty="0">
                <a:solidFill>
                  <a:schemeClr val="tx1"/>
                </a:solidFill>
              </a:rPr>
              <a:t> ,b</a:t>
            </a:r>
            <a:r>
              <a:rPr lang="it-IT" baseline="-25000" dirty="0">
                <a:solidFill>
                  <a:schemeClr val="tx1"/>
                </a:solidFill>
              </a:rPr>
              <a:t>i1</a:t>
            </a:r>
            <a:r>
              <a:rPr lang="it-IT" dirty="0">
                <a:solidFill>
                  <a:schemeClr val="tx1"/>
                </a:solidFill>
              </a:rPr>
              <a:t> , </a:t>
            </a:r>
            <a:r>
              <a:rPr lang="it-IT" i="1" dirty="0">
                <a:solidFill>
                  <a:schemeClr val="tx1"/>
                </a:solidFill>
              </a:rPr>
              <a:t>b</a:t>
            </a:r>
            <a:r>
              <a:rPr lang="it-IT" baseline="-25000" dirty="0">
                <a:solidFill>
                  <a:schemeClr val="tx1"/>
                </a:solidFill>
              </a:rPr>
              <a:t>i2</a:t>
            </a:r>
            <a:r>
              <a:rPr lang="it-IT" dirty="0">
                <a:solidFill>
                  <a:schemeClr val="tx1"/>
                </a:solidFill>
              </a:rPr>
              <a:t> , ω</a:t>
            </a:r>
            <a:r>
              <a:rPr lang="it-IT" baseline="-25000" dirty="0">
                <a:solidFill>
                  <a:schemeClr val="tx1"/>
                </a:solidFill>
              </a:rPr>
              <a:t>i2</a:t>
            </a:r>
            <a:r>
              <a:rPr lang="it-IT" dirty="0">
                <a:solidFill>
                  <a:schemeClr val="tx1"/>
                </a:solidFill>
              </a:rPr>
              <a:t> , m</a:t>
            </a:r>
            <a:r>
              <a:rPr lang="it-IT" baseline="-25000" dirty="0">
                <a:solidFill>
                  <a:schemeClr val="tx1"/>
                </a:solidFill>
              </a:rPr>
              <a:t>i</a:t>
            </a:r>
            <a:r>
              <a:rPr lang="it-IT" i="1" dirty="0">
                <a:solidFill>
                  <a:schemeClr val="tx1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⟩</a:t>
            </a:r>
          </a:p>
          <a:p>
            <a:pPr lvl="1"/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mediante la parolona </a:t>
            </a:r>
          </a:p>
          <a:p>
            <a:pPr lvl="1"/>
            <a:r>
              <a:rPr lang="cs-CZ" dirty="0" err="1">
                <a:solidFill>
                  <a:schemeClr val="tx1"/>
                </a:solidFill>
              </a:rPr>
              <a:t>ρ</a:t>
            </a:r>
            <a:r>
              <a:rPr lang="cs-CZ" sz="2000" baseline="-25000" dirty="0" err="1">
                <a:solidFill>
                  <a:schemeClr val="tx1"/>
                </a:solidFill>
              </a:rPr>
              <a:t>T</a:t>
            </a:r>
            <a:r>
              <a:rPr lang="cs-CZ" sz="2000" baseline="-25000" dirty="0">
                <a:solidFill>
                  <a:schemeClr val="tx1"/>
                </a:solidFill>
              </a:rPr>
              <a:t> </a:t>
            </a:r>
            <a:r>
              <a:rPr lang="cs-CZ" dirty="0">
                <a:solidFill>
                  <a:schemeClr val="tx1"/>
                </a:solidFill>
              </a:rPr>
              <a:t>= </a:t>
            </a:r>
            <a:r>
              <a:rPr lang="el-GR" dirty="0">
                <a:solidFill>
                  <a:schemeClr val="tx1"/>
                </a:solidFill>
              </a:rPr>
              <a:t>ω</a:t>
            </a:r>
            <a:r>
              <a:rPr lang="el-GR" sz="1800" baseline="-25000" dirty="0">
                <a:solidFill>
                  <a:schemeClr val="tx1"/>
                </a:solidFill>
              </a:rPr>
              <a:t>0</a:t>
            </a:r>
            <a:r>
              <a:rPr lang="it-IT" sz="1800" baseline="-25000" dirty="0">
                <a:solidFill>
                  <a:schemeClr val="tx1"/>
                </a:solidFill>
              </a:rPr>
              <a:t> </a:t>
            </a:r>
            <a:r>
              <a:rPr lang="cs-CZ" dirty="0">
                <a:solidFill>
                  <a:schemeClr val="tx1"/>
                </a:solidFill>
              </a:rPr>
              <a:t>− ω</a:t>
            </a:r>
            <a:r>
              <a:rPr lang="cs-CZ" sz="2000" baseline="-25000" dirty="0">
                <a:solidFill>
                  <a:schemeClr val="tx1"/>
                </a:solidFill>
              </a:rPr>
              <a:t>1</a:t>
            </a: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sz="1800" dirty="0">
                <a:solidFill>
                  <a:schemeClr val="tx1"/>
                </a:solidFill>
              </a:rPr>
              <a:t>⊗</a:t>
            </a:r>
            <a:r>
              <a:rPr lang="cs-CZ" sz="2000" dirty="0">
                <a:solidFill>
                  <a:schemeClr val="tx1"/>
                </a:solidFill>
              </a:rPr>
              <a:t> </a:t>
            </a:r>
            <a:r>
              <a:rPr lang="cs-CZ" dirty="0">
                <a:solidFill>
                  <a:schemeClr val="tx1"/>
                </a:solidFill>
              </a:rPr>
              <a:t>ω</a:t>
            </a:r>
            <a:r>
              <a:rPr lang="cs-CZ" sz="2000" baseline="-25000" dirty="0">
                <a:solidFill>
                  <a:schemeClr val="tx1"/>
                </a:solidFill>
              </a:rPr>
              <a:t>11</a:t>
            </a:r>
            <a:r>
              <a:rPr lang="cs-CZ" dirty="0">
                <a:solidFill>
                  <a:schemeClr val="tx1"/>
                </a:solidFill>
              </a:rPr>
              <a:t> − b</a:t>
            </a:r>
            <a:r>
              <a:rPr lang="cs-CZ" sz="2000" baseline="-25000" dirty="0">
                <a:solidFill>
                  <a:schemeClr val="tx1"/>
                </a:solidFill>
              </a:rPr>
              <a:t>11</a:t>
            </a:r>
            <a:r>
              <a:rPr lang="cs-CZ" dirty="0">
                <a:solidFill>
                  <a:schemeClr val="tx1"/>
                </a:solidFill>
              </a:rPr>
              <a:t> − b</a:t>
            </a:r>
            <a:r>
              <a:rPr lang="cs-CZ" sz="2000" baseline="-25000" dirty="0">
                <a:solidFill>
                  <a:schemeClr val="tx1"/>
                </a:solidFill>
              </a:rPr>
              <a:t>12</a:t>
            </a:r>
            <a:r>
              <a:rPr lang="cs-CZ" dirty="0">
                <a:solidFill>
                  <a:schemeClr val="tx1"/>
                </a:solidFill>
              </a:rPr>
              <a:t> − ω</a:t>
            </a:r>
            <a:r>
              <a:rPr lang="cs-CZ" sz="2000" baseline="-25000" dirty="0">
                <a:solidFill>
                  <a:schemeClr val="tx1"/>
                </a:solidFill>
              </a:rPr>
              <a:t>12</a:t>
            </a:r>
            <a:r>
              <a:rPr lang="cs-CZ" dirty="0">
                <a:solidFill>
                  <a:schemeClr val="tx1"/>
                </a:solidFill>
              </a:rPr>
              <a:t> − m</a:t>
            </a:r>
            <a:r>
              <a:rPr lang="cs-CZ" sz="2000" baseline="-25000" dirty="0">
                <a:solidFill>
                  <a:schemeClr val="tx1"/>
                </a:solidFill>
              </a:rPr>
              <a:t>1</a:t>
            </a: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sz="1800" dirty="0">
                <a:solidFill>
                  <a:schemeClr val="tx1"/>
                </a:solidFill>
              </a:rPr>
              <a:t>⊕</a:t>
            </a:r>
            <a:r>
              <a:rPr lang="cs-CZ" dirty="0">
                <a:solidFill>
                  <a:schemeClr val="tx1"/>
                </a:solidFill>
              </a:rPr>
              <a:t> ω</a:t>
            </a:r>
            <a:r>
              <a:rPr lang="cs-CZ" sz="2000" baseline="-25000" dirty="0">
                <a:solidFill>
                  <a:schemeClr val="tx1"/>
                </a:solidFill>
              </a:rPr>
              <a:t>21</a:t>
            </a:r>
            <a:r>
              <a:rPr lang="cs-CZ" dirty="0">
                <a:solidFill>
                  <a:schemeClr val="tx1"/>
                </a:solidFill>
              </a:rPr>
              <a:t> − b</a:t>
            </a:r>
            <a:r>
              <a:rPr lang="cs-CZ" sz="2000" baseline="-25000" dirty="0">
                <a:solidFill>
                  <a:schemeClr val="tx1"/>
                </a:solidFill>
              </a:rPr>
              <a:t>21</a:t>
            </a:r>
            <a:r>
              <a:rPr lang="cs-CZ" dirty="0">
                <a:solidFill>
                  <a:schemeClr val="tx1"/>
                </a:solidFill>
              </a:rPr>
              <a:t> − b</a:t>
            </a:r>
            <a:r>
              <a:rPr lang="cs-CZ" sz="2000" baseline="-25000" dirty="0">
                <a:solidFill>
                  <a:schemeClr val="tx1"/>
                </a:solidFill>
              </a:rPr>
              <a:t>22</a:t>
            </a:r>
            <a:r>
              <a:rPr lang="cs-CZ" dirty="0">
                <a:solidFill>
                  <a:schemeClr val="tx1"/>
                </a:solidFill>
              </a:rPr>
              <a:t> − ω</a:t>
            </a:r>
            <a:r>
              <a:rPr lang="cs-CZ" sz="2000" baseline="-25000" dirty="0">
                <a:solidFill>
                  <a:schemeClr val="tx1"/>
                </a:solidFill>
              </a:rPr>
              <a:t>22</a:t>
            </a:r>
            <a:r>
              <a:rPr lang="cs-CZ" dirty="0">
                <a:solidFill>
                  <a:schemeClr val="tx1"/>
                </a:solidFill>
              </a:rPr>
              <a:t> − m</a:t>
            </a:r>
            <a:r>
              <a:rPr lang="cs-CZ" sz="2000" baseline="-25000" dirty="0">
                <a:solidFill>
                  <a:schemeClr val="tx1"/>
                </a:solidFill>
              </a:rPr>
              <a:t>2</a:t>
            </a:r>
            <a:r>
              <a:rPr lang="cs-CZ" dirty="0">
                <a:solidFill>
                  <a:schemeClr val="tx1"/>
                </a:solidFill>
              </a:rPr>
              <a:t> </a:t>
            </a:r>
            <a:r>
              <a:rPr lang="cs-CZ" sz="1800" dirty="0">
                <a:solidFill>
                  <a:schemeClr val="tx1"/>
                </a:solidFill>
              </a:rPr>
              <a:t>⊕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dirty="0">
                <a:solidFill>
                  <a:schemeClr val="tx1"/>
                </a:solidFill>
              </a:rPr>
              <a:t>... 			... </a:t>
            </a:r>
            <a:r>
              <a:rPr lang="cs-CZ" sz="1800" dirty="0">
                <a:solidFill>
                  <a:schemeClr val="tx1"/>
                </a:solidFill>
              </a:rPr>
              <a:t>⊕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dirty="0">
                <a:solidFill>
                  <a:schemeClr val="tx1"/>
                </a:solidFill>
              </a:rPr>
              <a:t>ω</a:t>
            </a:r>
            <a:r>
              <a:rPr lang="cs-CZ" sz="2000" baseline="-25000" dirty="0">
                <a:solidFill>
                  <a:schemeClr val="tx1"/>
                </a:solidFill>
              </a:rPr>
              <a:t>h1</a:t>
            </a:r>
            <a:r>
              <a:rPr lang="cs-CZ" dirty="0">
                <a:solidFill>
                  <a:schemeClr val="tx1"/>
                </a:solidFill>
              </a:rPr>
              <a:t> − b</a:t>
            </a:r>
            <a:r>
              <a:rPr lang="cs-CZ" sz="2000" baseline="-25000" dirty="0">
                <a:solidFill>
                  <a:schemeClr val="tx1"/>
                </a:solidFill>
              </a:rPr>
              <a:t>h1</a:t>
            </a:r>
            <a:r>
              <a:rPr lang="cs-CZ" dirty="0">
                <a:solidFill>
                  <a:schemeClr val="tx1"/>
                </a:solidFill>
              </a:rPr>
              <a:t> − b</a:t>
            </a:r>
            <a:r>
              <a:rPr lang="cs-CZ" sz="2000" baseline="-25000" dirty="0">
                <a:solidFill>
                  <a:schemeClr val="tx1"/>
                </a:solidFill>
              </a:rPr>
              <a:t>h2</a:t>
            </a:r>
            <a:r>
              <a:rPr lang="cs-CZ" dirty="0">
                <a:solidFill>
                  <a:schemeClr val="tx1"/>
                </a:solidFill>
              </a:rPr>
              <a:t> − ω</a:t>
            </a:r>
            <a:r>
              <a:rPr lang="cs-CZ" sz="2000" baseline="-25000" dirty="0">
                <a:solidFill>
                  <a:schemeClr val="tx1"/>
                </a:solidFill>
              </a:rPr>
              <a:t>h2</a:t>
            </a:r>
            <a:r>
              <a:rPr lang="cs-CZ" dirty="0">
                <a:solidFill>
                  <a:schemeClr val="tx1"/>
                </a:solidFill>
              </a:rPr>
              <a:t> − </a:t>
            </a:r>
            <a:r>
              <a:rPr lang="cs-CZ" dirty="0" err="1">
                <a:solidFill>
                  <a:schemeClr val="tx1"/>
                </a:solidFill>
              </a:rPr>
              <a:t>m</a:t>
            </a:r>
            <a:r>
              <a:rPr lang="cs-CZ" sz="2000" baseline="-25000" dirty="0" err="1">
                <a:solidFill>
                  <a:schemeClr val="tx1"/>
                </a:solidFill>
              </a:rPr>
              <a:t>h</a:t>
            </a:r>
            <a:r>
              <a:rPr lang="cs-CZ" i="1" dirty="0">
                <a:solidFill>
                  <a:schemeClr val="tx1"/>
                </a:solidFill>
              </a:rPr>
              <a:t> </a:t>
            </a:r>
            <a:r>
              <a:rPr lang="cs-CZ" sz="1800" dirty="0">
                <a:solidFill>
                  <a:schemeClr val="tx1"/>
                </a:solidFill>
              </a:rPr>
              <a:t>⊕</a:t>
            </a:r>
            <a:r>
              <a:rPr lang="cs-CZ" dirty="0">
                <a:solidFill>
                  <a:schemeClr val="tx1"/>
                </a:solidFill>
              </a:rPr>
              <a:t> </a:t>
            </a:r>
          </a:p>
          <a:p>
            <a:pPr lvl="1"/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4016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macchina = parola = numero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8" y="1118786"/>
                <a:ext cx="8915400" cy="5558740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Poi, a pag. 13 (dispensa 2) avevamo introdotto una codifica binaria  </a:t>
                </a:r>
                <a:r>
                  <a:rPr lang="it-IT" dirty="0" err="1">
                    <a:solidFill>
                      <a:schemeClr val="tx1"/>
                    </a:solidFill>
                  </a:rPr>
                  <a:t>b</a:t>
                </a:r>
                <a:r>
                  <a:rPr lang="it-IT" baseline="30000" dirty="0" err="1">
                    <a:solidFill>
                      <a:schemeClr val="tx1"/>
                    </a:solidFill>
                  </a:rPr>
                  <a:t>Q</a:t>
                </a:r>
                <a:r>
                  <a:rPr lang="it-IT" dirty="0">
                    <a:solidFill>
                      <a:schemeClr val="tx1"/>
                    </a:solidFill>
                  </a:rPr>
                  <a:t> dell’insieme Q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T</a:t>
                </a:r>
                <a:r>
                  <a:rPr lang="it-IT" dirty="0">
                    <a:solidFill>
                      <a:schemeClr val="tx1"/>
                    </a:solidFill>
                  </a:rPr>
                  <a:t> degli stati di T, che, nella lezione 4 di questa serie, avevamo semplificato come segue:</a:t>
                </a:r>
              </a:p>
              <a:p>
                <a:pPr lvl="1"/>
                <a:r>
                  <a:rPr lang="it-IT" dirty="0" err="1">
                    <a:solidFill>
                      <a:schemeClr val="tx1"/>
                    </a:solidFill>
                  </a:rPr>
                  <a:t>b</a:t>
                </a:r>
                <a:r>
                  <a:rPr lang="it-IT" baseline="30000" dirty="0" err="1">
                    <a:solidFill>
                      <a:schemeClr val="tx1"/>
                    </a:solidFill>
                  </a:rPr>
                  <a:t>Q</a:t>
                </a:r>
                <a:r>
                  <a:rPr lang="it-IT" baseline="30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: Q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T  </a:t>
                </a:r>
                <a:r>
                  <a:rPr lang="is-IS" dirty="0">
                    <a:solidFill>
                      <a:schemeClr val="tx1"/>
                    </a:solidFill>
                  </a:rPr>
                  <a:t>→ </a:t>
                </a:r>
                <a:r>
                  <a:rPr lang="it-IT" dirty="0">
                    <a:solidFill>
                      <a:schemeClr val="tx1"/>
                    </a:solidFill>
                  </a:rPr>
                  <a:t>{ 0,1 }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k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s-IS" dirty="0">
                    <a:solidFill>
                      <a:schemeClr val="tx1"/>
                    </a:solidFill>
                  </a:rPr>
                  <a:t>ossia, la codifica </a:t>
                </a:r>
                <a:r>
                  <a:rPr lang="it-IT" dirty="0" err="1">
                    <a:solidFill>
                      <a:schemeClr val="tx1"/>
                    </a:solidFill>
                  </a:rPr>
                  <a:t>b</a:t>
                </a:r>
                <a:r>
                  <a:rPr lang="it-IT" baseline="30000" dirty="0" err="1">
                    <a:solidFill>
                      <a:schemeClr val="tx1"/>
                    </a:solidFill>
                  </a:rPr>
                  <a:t>Q</a:t>
                </a:r>
                <a:r>
                  <a:rPr lang="is-IS" dirty="0">
                    <a:solidFill>
                      <a:schemeClr val="tx1"/>
                    </a:solidFill>
                  </a:rPr>
                  <a:t> rappresenta uno stato di T mediante una parola di k bit</a:t>
                </a:r>
              </a:p>
              <a:p>
                <a:pPr lvl="1"/>
                <a:r>
                  <a:rPr lang="it-IT" dirty="0" err="1">
                    <a:solidFill>
                      <a:schemeClr val="tx1"/>
                    </a:solidFill>
                  </a:rPr>
                  <a:t>b</a:t>
                </a:r>
                <a:r>
                  <a:rPr lang="it-IT" baseline="30000" dirty="0" err="1">
                    <a:solidFill>
                      <a:schemeClr val="tx1"/>
                    </a:solidFill>
                  </a:rPr>
                  <a:t>Q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el-GR" dirty="0">
                    <a:solidFill>
                      <a:schemeClr val="tx1"/>
                    </a:solidFill>
                  </a:rPr>
                  <a:t>ω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it-IT" dirty="0">
                    <a:solidFill>
                      <a:schemeClr val="tx1"/>
                    </a:solidFill>
                  </a:rPr>
                  <a:t>) è la parola che ha un 1 in posizione i+1 e 0 altrove – esempio: se k=4, </a:t>
                </a:r>
                <a:r>
                  <a:rPr lang="it-IT" dirty="0" err="1">
                    <a:solidFill>
                      <a:schemeClr val="tx1"/>
                    </a:solidFill>
                  </a:rPr>
                  <a:t>b</a:t>
                </a:r>
                <a:r>
                  <a:rPr lang="it-IT" baseline="30000" dirty="0" err="1">
                    <a:solidFill>
                      <a:schemeClr val="tx1"/>
                    </a:solidFill>
                  </a:rPr>
                  <a:t>Q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el-GR" dirty="0">
                    <a:solidFill>
                      <a:schemeClr val="tx1"/>
                    </a:solidFill>
                  </a:rPr>
                  <a:t>ω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)=1000, </a:t>
                </a:r>
                <a:r>
                  <a:rPr lang="it-IT" dirty="0" err="1">
                    <a:solidFill>
                      <a:schemeClr val="tx1"/>
                    </a:solidFill>
                  </a:rPr>
                  <a:t>b</a:t>
                </a:r>
                <a:r>
                  <a:rPr lang="it-IT" baseline="30000" dirty="0" err="1">
                    <a:solidFill>
                      <a:schemeClr val="tx1"/>
                    </a:solidFill>
                  </a:rPr>
                  <a:t>Q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el-GR" dirty="0">
                    <a:solidFill>
                      <a:schemeClr val="tx1"/>
                    </a:solidFill>
                  </a:rPr>
                  <a:t>ω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)=0100, </a:t>
                </a:r>
                <a:r>
                  <a:rPr lang="it-IT" dirty="0" err="1">
                    <a:solidFill>
                      <a:schemeClr val="tx1"/>
                    </a:solidFill>
                  </a:rPr>
                  <a:t>b</a:t>
                </a:r>
                <a:r>
                  <a:rPr lang="it-IT" baseline="30000" dirty="0" err="1">
                    <a:solidFill>
                      <a:schemeClr val="tx1"/>
                    </a:solidFill>
                  </a:rPr>
                  <a:t>Q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el-GR" dirty="0">
                    <a:solidFill>
                      <a:schemeClr val="tx1"/>
                    </a:solidFill>
                  </a:rPr>
                  <a:t>ω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)=0010, </a:t>
                </a:r>
                <a:r>
                  <a:rPr lang="it-IT" dirty="0" err="1">
                    <a:solidFill>
                      <a:schemeClr val="tx1"/>
                    </a:solidFill>
                  </a:rPr>
                  <a:t>b</a:t>
                </a:r>
                <a:r>
                  <a:rPr lang="it-IT" baseline="30000" dirty="0" err="1">
                    <a:solidFill>
                      <a:schemeClr val="tx1"/>
                    </a:solidFill>
                  </a:rPr>
                  <a:t>Q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el-GR" dirty="0">
                    <a:solidFill>
                      <a:schemeClr val="tx1"/>
                    </a:solidFill>
                  </a:rPr>
                  <a:t>ω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it-IT" dirty="0">
                    <a:solidFill>
                      <a:schemeClr val="tx1"/>
                    </a:solidFill>
                  </a:rPr>
                  <a:t>)=0001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a questo punto, avevamo rappresentato T mediante la seguente parolona nell’alfabeto </a:t>
                </a:r>
                <a:r>
                  <a:rPr lang="cs-CZ" dirty="0" err="1">
                    <a:solidFill>
                      <a:schemeClr val="tx1"/>
                    </a:solidFill>
                  </a:rPr>
                  <a:t>Σ</a:t>
                </a:r>
                <a:r>
                  <a:rPr lang="cs-CZ" dirty="0">
                    <a:solidFill>
                      <a:schemeClr val="tx1"/>
                    </a:solidFill>
                  </a:rPr>
                  <a:t> = {0, 1, ⊕, ⊗, −, f , s, d} :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cs-CZ" dirty="0">
                    <a:solidFill>
                      <a:schemeClr val="tx1"/>
                    </a:solidFill>
                  </a:rPr>
                  <a:t>= </a:t>
                </a:r>
                <a:r>
                  <a:rPr lang="it-IT" dirty="0" err="1">
                    <a:solidFill>
                      <a:schemeClr val="tx1"/>
                    </a:solidFill>
                  </a:rPr>
                  <a:t>b</a:t>
                </a:r>
                <a:r>
                  <a:rPr lang="it-IT" baseline="30000" dirty="0" err="1">
                    <a:solidFill>
                      <a:schemeClr val="tx1"/>
                    </a:solidFill>
                  </a:rPr>
                  <a:t>Q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el-GR" dirty="0">
                    <a:solidFill>
                      <a:schemeClr val="tx1"/>
                    </a:solidFill>
                  </a:rPr>
                  <a:t>ω</a:t>
                </a:r>
                <a:r>
                  <a:rPr lang="el-GR" sz="18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cs-CZ" dirty="0">
                    <a:solidFill>
                      <a:schemeClr val="tx1"/>
                    </a:solidFill>
                  </a:rPr>
                  <a:t>) - </a:t>
                </a:r>
                <a:r>
                  <a:rPr lang="it-IT" dirty="0" err="1">
                    <a:solidFill>
                      <a:schemeClr val="tx1"/>
                    </a:solidFill>
                  </a:rPr>
                  <a:t>b</a:t>
                </a:r>
                <a:r>
                  <a:rPr lang="it-IT" baseline="30000" dirty="0" err="1">
                    <a:solidFill>
                      <a:schemeClr val="tx1"/>
                    </a:solidFill>
                  </a:rPr>
                  <a:t>Q</a:t>
                </a:r>
                <a:r>
                  <a:rPr lang="it-IT" dirty="0">
                    <a:solidFill>
                      <a:schemeClr val="tx1"/>
                    </a:solidFill>
                  </a:rPr>
                  <a:t>( </a:t>
                </a:r>
                <a:r>
                  <a:rPr lang="cs-CZ" dirty="0">
                    <a:solidFill>
                      <a:schemeClr val="tx1"/>
                    </a:solidFill>
                  </a:rPr>
                  <a:t>ω</a:t>
                </a:r>
                <a:r>
                  <a:rPr lang="cs-CZ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cs-CZ" dirty="0">
                    <a:solidFill>
                      <a:schemeClr val="tx1"/>
                    </a:solidFill>
                  </a:rPr>
                  <a:t>) </a:t>
                </a:r>
                <a:r>
                  <a:rPr lang="cs-CZ" sz="1800" dirty="0">
                    <a:solidFill>
                      <a:schemeClr val="tx1"/>
                    </a:solidFill>
                  </a:rPr>
                  <a:t>⊗</a:t>
                </a:r>
                <a:r>
                  <a:rPr lang="cs-CZ" sz="2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b</a:t>
                </a:r>
                <a:r>
                  <a:rPr lang="it-IT" baseline="30000" dirty="0" err="1">
                    <a:solidFill>
                      <a:schemeClr val="tx1"/>
                    </a:solidFill>
                  </a:rPr>
                  <a:t>Q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cs-CZ" dirty="0">
                    <a:solidFill>
                      <a:schemeClr val="tx1"/>
                    </a:solidFill>
                  </a:rPr>
                  <a:t>ω</a:t>
                </a:r>
                <a:r>
                  <a:rPr lang="cs-CZ" sz="2000" baseline="-25000" dirty="0">
                    <a:solidFill>
                      <a:schemeClr val="tx1"/>
                    </a:solidFill>
                  </a:rPr>
                  <a:t>11</a:t>
                </a:r>
                <a:r>
                  <a:rPr lang="cs-CZ" dirty="0">
                    <a:solidFill>
                      <a:schemeClr val="tx1"/>
                    </a:solidFill>
                  </a:rPr>
                  <a:t>) − b</a:t>
                </a:r>
                <a:r>
                  <a:rPr lang="cs-CZ" sz="2000" baseline="-25000" dirty="0">
                    <a:solidFill>
                      <a:schemeClr val="tx1"/>
                    </a:solidFill>
                  </a:rPr>
                  <a:t>11</a:t>
                </a:r>
                <a:r>
                  <a:rPr lang="cs-CZ" dirty="0">
                    <a:solidFill>
                      <a:schemeClr val="tx1"/>
                    </a:solidFill>
                  </a:rPr>
                  <a:t> − b</a:t>
                </a:r>
                <a:r>
                  <a:rPr lang="cs-CZ" sz="2000" baseline="-25000" dirty="0">
                    <a:solidFill>
                      <a:schemeClr val="tx1"/>
                    </a:solidFill>
                  </a:rPr>
                  <a:t>12</a:t>
                </a:r>
                <a:r>
                  <a:rPr lang="cs-CZ" dirty="0">
                    <a:solidFill>
                      <a:schemeClr val="tx1"/>
                    </a:solidFill>
                  </a:rPr>
                  <a:t> − </a:t>
                </a:r>
                <a:r>
                  <a:rPr lang="it-IT" dirty="0" err="1">
                    <a:solidFill>
                      <a:schemeClr val="tx1"/>
                    </a:solidFill>
                  </a:rPr>
                  <a:t>b</a:t>
                </a:r>
                <a:r>
                  <a:rPr lang="it-IT" baseline="30000" dirty="0" err="1">
                    <a:solidFill>
                      <a:schemeClr val="tx1"/>
                    </a:solidFill>
                  </a:rPr>
                  <a:t>Q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cs-CZ" dirty="0">
                    <a:solidFill>
                      <a:schemeClr val="tx1"/>
                    </a:solidFill>
                  </a:rPr>
                  <a:t>ω</a:t>
                </a:r>
                <a:r>
                  <a:rPr lang="cs-CZ" sz="2000" baseline="-25000" dirty="0">
                    <a:solidFill>
                      <a:schemeClr val="tx1"/>
                    </a:solidFill>
                  </a:rPr>
                  <a:t>12</a:t>
                </a:r>
                <a:r>
                  <a:rPr lang="cs-CZ" dirty="0">
                    <a:solidFill>
                      <a:schemeClr val="tx1"/>
                    </a:solidFill>
                  </a:rPr>
                  <a:t>) − m</a:t>
                </a:r>
                <a:r>
                  <a:rPr lang="cs-CZ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cs-CZ" dirty="0">
                    <a:solidFill>
                      <a:schemeClr val="tx1"/>
                    </a:solidFill>
                  </a:rPr>
                  <a:t> </a:t>
                </a:r>
                <a:r>
                  <a:rPr lang="cs-CZ" sz="1800" dirty="0">
                    <a:solidFill>
                      <a:schemeClr val="tx1"/>
                    </a:solidFill>
                  </a:rPr>
                  <a:t>⊕</a:t>
                </a:r>
                <a:r>
                  <a:rPr lang="cs-CZ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b</a:t>
                </a:r>
                <a:r>
                  <a:rPr lang="it-IT" baseline="30000" dirty="0" err="1">
                    <a:solidFill>
                      <a:schemeClr val="tx1"/>
                    </a:solidFill>
                  </a:rPr>
                  <a:t>Q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cs-CZ" dirty="0">
                    <a:solidFill>
                      <a:schemeClr val="tx1"/>
                    </a:solidFill>
                  </a:rPr>
                  <a:t>ω</a:t>
                </a:r>
                <a:r>
                  <a:rPr lang="cs-CZ" sz="2000" baseline="-25000" dirty="0">
                    <a:solidFill>
                      <a:schemeClr val="tx1"/>
                    </a:solidFill>
                  </a:rPr>
                  <a:t>21</a:t>
                </a:r>
                <a:r>
                  <a:rPr lang="cs-CZ" dirty="0">
                    <a:solidFill>
                      <a:schemeClr val="tx1"/>
                    </a:solidFill>
                  </a:rPr>
                  <a:t>) − b</a:t>
                </a:r>
                <a:r>
                  <a:rPr lang="cs-CZ" sz="2000" baseline="-25000" dirty="0">
                    <a:solidFill>
                      <a:schemeClr val="tx1"/>
                    </a:solidFill>
                  </a:rPr>
                  <a:t>21</a:t>
                </a:r>
                <a:r>
                  <a:rPr lang="cs-CZ" dirty="0">
                    <a:solidFill>
                      <a:schemeClr val="tx1"/>
                    </a:solidFill>
                  </a:rPr>
                  <a:t> − b</a:t>
                </a:r>
                <a:r>
                  <a:rPr lang="cs-CZ" sz="2000" baseline="-25000" dirty="0">
                    <a:solidFill>
                      <a:schemeClr val="tx1"/>
                    </a:solidFill>
                  </a:rPr>
                  <a:t>22</a:t>
                </a:r>
                <a:r>
                  <a:rPr lang="cs-CZ" dirty="0">
                    <a:solidFill>
                      <a:schemeClr val="tx1"/>
                    </a:solidFill>
                  </a:rPr>
                  <a:t> − </a:t>
                </a:r>
                <a:r>
                  <a:rPr lang="it-IT" dirty="0" err="1">
                    <a:solidFill>
                      <a:schemeClr val="tx1"/>
                    </a:solidFill>
                  </a:rPr>
                  <a:t>b</a:t>
                </a:r>
                <a:r>
                  <a:rPr lang="it-IT" baseline="30000" dirty="0" err="1">
                    <a:solidFill>
                      <a:schemeClr val="tx1"/>
                    </a:solidFill>
                  </a:rPr>
                  <a:t>Q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cs-CZ" dirty="0">
                    <a:solidFill>
                      <a:schemeClr val="tx1"/>
                    </a:solidFill>
                  </a:rPr>
                  <a:t>ω</a:t>
                </a:r>
                <a:r>
                  <a:rPr lang="cs-CZ" sz="2000" baseline="-25000" dirty="0">
                    <a:solidFill>
                      <a:schemeClr val="tx1"/>
                    </a:solidFill>
                  </a:rPr>
                  <a:t>22</a:t>
                </a:r>
                <a:r>
                  <a:rPr lang="cs-CZ" dirty="0">
                    <a:solidFill>
                      <a:schemeClr val="tx1"/>
                    </a:solidFill>
                  </a:rPr>
                  <a:t>) − m</a:t>
                </a:r>
                <a:r>
                  <a:rPr lang="cs-CZ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cs-CZ" dirty="0">
                    <a:solidFill>
                      <a:schemeClr val="tx1"/>
                    </a:solidFill>
                  </a:rPr>
                  <a:t> </a:t>
                </a:r>
                <a:r>
                  <a:rPr lang="cs-CZ" sz="1800" dirty="0">
                    <a:solidFill>
                      <a:schemeClr val="tx1"/>
                    </a:solidFill>
                  </a:rPr>
                  <a:t>⊕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cs-CZ" dirty="0">
                    <a:solidFill>
                      <a:schemeClr val="tx1"/>
                    </a:solidFill>
                  </a:rPr>
                  <a:t>... </a:t>
                </a:r>
                <a:r>
                  <a:rPr lang="cs-CZ" sz="1800" dirty="0">
                    <a:solidFill>
                      <a:schemeClr val="tx1"/>
                    </a:solidFill>
                  </a:rPr>
                  <a:t>⊕</a:t>
                </a:r>
                <a:r>
                  <a:rPr lang="cs-CZ" sz="24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b</a:t>
                </a:r>
                <a:r>
                  <a:rPr lang="it-IT" baseline="30000" dirty="0" err="1">
                    <a:solidFill>
                      <a:schemeClr val="tx1"/>
                    </a:solidFill>
                  </a:rPr>
                  <a:t>Q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cs-CZ" dirty="0">
                    <a:solidFill>
                      <a:schemeClr val="tx1"/>
                    </a:solidFill>
                  </a:rPr>
                  <a:t>ω</a:t>
                </a:r>
                <a:r>
                  <a:rPr lang="cs-CZ" sz="2000" baseline="-25000" dirty="0">
                    <a:solidFill>
                      <a:schemeClr val="tx1"/>
                    </a:solidFill>
                  </a:rPr>
                  <a:t>h1</a:t>
                </a:r>
                <a:r>
                  <a:rPr lang="cs-CZ" dirty="0">
                    <a:solidFill>
                      <a:schemeClr val="tx1"/>
                    </a:solidFill>
                  </a:rPr>
                  <a:t>) − b</a:t>
                </a:r>
                <a:r>
                  <a:rPr lang="cs-CZ" sz="2000" baseline="-25000" dirty="0">
                    <a:solidFill>
                      <a:schemeClr val="tx1"/>
                    </a:solidFill>
                  </a:rPr>
                  <a:t>h1</a:t>
                </a:r>
                <a:r>
                  <a:rPr lang="cs-CZ" dirty="0">
                    <a:solidFill>
                      <a:schemeClr val="tx1"/>
                    </a:solidFill>
                  </a:rPr>
                  <a:t> − b</a:t>
                </a:r>
                <a:r>
                  <a:rPr lang="cs-CZ" sz="2000" baseline="-25000" dirty="0">
                    <a:solidFill>
                      <a:schemeClr val="tx1"/>
                    </a:solidFill>
                  </a:rPr>
                  <a:t>h2</a:t>
                </a:r>
                <a:r>
                  <a:rPr lang="cs-CZ" dirty="0">
                    <a:solidFill>
                      <a:schemeClr val="tx1"/>
                    </a:solidFill>
                  </a:rPr>
                  <a:t> − </a:t>
                </a:r>
                <a:r>
                  <a:rPr lang="it-IT" dirty="0" err="1">
                    <a:solidFill>
                      <a:schemeClr val="tx1"/>
                    </a:solidFill>
                  </a:rPr>
                  <a:t>b</a:t>
                </a:r>
                <a:r>
                  <a:rPr lang="it-IT" baseline="30000" dirty="0" err="1">
                    <a:solidFill>
                      <a:schemeClr val="tx1"/>
                    </a:solidFill>
                  </a:rPr>
                  <a:t>Q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cs-CZ" dirty="0">
                    <a:solidFill>
                      <a:schemeClr val="tx1"/>
                    </a:solidFill>
                  </a:rPr>
                  <a:t>ω</a:t>
                </a:r>
                <a:r>
                  <a:rPr lang="cs-CZ" sz="2000" baseline="-25000" dirty="0">
                    <a:solidFill>
                      <a:schemeClr val="tx1"/>
                    </a:solidFill>
                  </a:rPr>
                  <a:t>h2</a:t>
                </a:r>
                <a:r>
                  <a:rPr lang="cs-CZ" dirty="0">
                    <a:solidFill>
                      <a:schemeClr val="tx1"/>
                    </a:solidFill>
                  </a:rPr>
                  <a:t>) − </a:t>
                </a:r>
                <a:r>
                  <a:rPr lang="cs-CZ" dirty="0" err="1">
                    <a:solidFill>
                      <a:schemeClr val="tx1"/>
                    </a:solidFill>
                  </a:rPr>
                  <a:t>m</a:t>
                </a:r>
                <a:r>
                  <a:rPr lang="cs-CZ" sz="2000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cs-CZ" i="1" dirty="0">
                    <a:solidFill>
                      <a:schemeClr val="tx1"/>
                    </a:solidFill>
                  </a:rPr>
                  <a:t> </a:t>
                </a:r>
                <a:r>
                  <a:rPr lang="cs-CZ" sz="1800" dirty="0">
                    <a:solidFill>
                      <a:schemeClr val="tx1"/>
                    </a:solidFill>
                  </a:rPr>
                  <a:t>⊕</a:t>
                </a:r>
                <a:r>
                  <a:rPr lang="cs-CZ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Ci siamo quasi</a:t>
                </a:r>
                <a:r>
                  <a:rPr lang="is-IS" dirty="0">
                    <a:solidFill>
                      <a:schemeClr val="tx1"/>
                    </a:solidFill>
                  </a:rPr>
                  <a:t>…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8" y="1118786"/>
                <a:ext cx="8915400" cy="5558740"/>
              </a:xfrm>
              <a:blipFill>
                <a:blip r:embed="rId2"/>
                <a:stretch>
                  <a:fillRect l="-427" t="-685" r="-7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626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05265" y="98783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macchina = parola = numero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5265" y="805964"/>
                <a:ext cx="8915400" cy="5943751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Quello che viene fatto nel paragrafo 5.1 (dispensa 5) è trasformare la parola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in un numero: sostituiamo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β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cs-CZ" sz="2000" baseline="-25000" dirty="0">
                    <a:solidFill>
                      <a:schemeClr val="tx1"/>
                    </a:solidFill>
                  </a:rPr>
                  <a:t>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ogni carattere ‘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’  con il carattere ‘5’, ogni carattere ‘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’ con il carattere ‘6’, e ogni carattere ‘d’ con il carattere ‘7’;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ogni carattere ‘-’ con il carattere ‘4’, ogni carattere ‘</a:t>
                </a:r>
                <a:r>
                  <a:rPr lang="it-IT" sz="1800" dirty="0">
                    <a:solidFill>
                      <a:schemeClr val="tx1"/>
                    </a:solidFill>
                  </a:rPr>
                  <a:t>⊕</a:t>
                </a:r>
                <a:r>
                  <a:rPr lang="it-IT" dirty="0">
                    <a:solidFill>
                      <a:schemeClr val="tx1"/>
                    </a:solidFill>
                  </a:rPr>
                  <a:t>’ con il carattere ‘3’ e ogni carattere ‘</a:t>
                </a:r>
                <a:r>
                  <a:rPr lang="it-IT" sz="1800" dirty="0">
                    <a:solidFill>
                      <a:schemeClr val="tx1"/>
                    </a:solidFill>
                  </a:rPr>
                  <a:t>⊗</a:t>
                </a:r>
                <a:r>
                  <a:rPr lang="it-IT" dirty="0">
                    <a:solidFill>
                      <a:schemeClr val="tx1"/>
                    </a:solidFill>
                  </a:rPr>
                  <a:t>’ con il carattere ‘2’;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ogni carattere ‘</a:t>
                </a:r>
                <a:r>
                  <a:rPr lang="it-IT" dirty="0"/>
                  <a:t>◻</a:t>
                </a:r>
                <a:r>
                  <a:rPr lang="it-IT" dirty="0">
                    <a:solidFill>
                      <a:schemeClr val="tx1"/>
                    </a:solidFill>
                  </a:rPr>
                  <a:t>’ con il carattere ‘9’;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Infine, premettiamo il carattere ‘8’ alla parola ottenuta.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Alla “parola” ottenuta</a:t>
                </a:r>
                <a:r>
                  <a:rPr lang="is-IS" dirty="0">
                    <a:solidFill>
                      <a:schemeClr val="tx1"/>
                    </a:solidFill>
                  </a:rPr>
                  <a:t>… </a:t>
                </a:r>
                <a:r>
                  <a:rPr lang="is-IS" i="1" dirty="0">
                    <a:solidFill>
                      <a:schemeClr val="tx1"/>
                    </a:solidFill>
                  </a:rPr>
                  <a:t>In realtà, quello che abbiamo ottenuto è un numero intero</a:t>
                </a:r>
                <a:endParaRPr lang="it-IT" i="1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Abbiamo associato ad ogni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un numero intero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l’associazione è univoca: a macchine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diverse sono associati interi diversi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o, equivalentemente, un intero non può corrispondere a due macchine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s-IS" dirty="0">
                    <a:solidFill>
                      <a:schemeClr val="tx1"/>
                    </a:solidFill>
                  </a:rPr>
                  <a:t>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b="1" dirty="0">
                    <a:solidFill>
                      <a:srgbClr val="183FE8"/>
                    </a:solidFill>
                  </a:rPr>
                  <a:t>Cioè, abbiamo imparato a rappresentare le macchine di </a:t>
                </a:r>
                <a:r>
                  <a:rPr lang="it-IT" b="1" dirty="0" err="1">
                    <a:solidFill>
                      <a:srgbClr val="183FE8"/>
                    </a:solidFill>
                  </a:rPr>
                  <a:t>Turing</a:t>
                </a:r>
                <a:r>
                  <a:rPr lang="it-IT" b="1" dirty="0">
                    <a:solidFill>
                      <a:srgbClr val="183FE8"/>
                    </a:solidFill>
                  </a:rPr>
                  <a:t> mediante numeri naturali!</a:t>
                </a:r>
              </a:p>
              <a:p>
                <a:pPr lvl="1"/>
                <a:r>
                  <a:rPr lang="it-IT" b="1" dirty="0">
                    <a:solidFill>
                      <a:srgbClr val="183FE8"/>
                    </a:solidFill>
                  </a:rPr>
                  <a:t>Mediante parole nell’alfabeto {0,</a:t>
                </a:r>
                <a:r>
                  <a:rPr lang="is-IS" b="1" dirty="0">
                    <a:solidFill>
                      <a:srgbClr val="183FE8"/>
                    </a:solidFill>
                  </a:rPr>
                  <a:t>… ,9} che possono essere lette come numeri naturali</a:t>
                </a:r>
                <a:endParaRPr lang="it-IT" b="1" dirty="0">
                  <a:solidFill>
                    <a:srgbClr val="183FE8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5265" y="805964"/>
                <a:ext cx="8915400" cy="5943751"/>
              </a:xfrm>
              <a:blipFill>
                <a:blip r:embed="rId2"/>
                <a:stretch>
                  <a:fillRect l="-427" t="-106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757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05265" y="98783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E ora, ‘’ordiniamo’’ le macchine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5265" y="805964"/>
                <a:ext cx="8915400" cy="5943751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Abbiamo imparato a rappresentare le macchine di Turing mediante numeri naturali</a:t>
                </a:r>
              </a:p>
              <a:p>
                <a:pPr lvl="1"/>
                <a:r>
                  <a:rPr lang="it-IT" sz="1800" dirty="0">
                    <a:solidFill>
                      <a:schemeClr val="tx1"/>
                    </a:solidFill>
                  </a:rPr>
                  <a:t>se una macchina di Turing T è rappresentata dall’intero h indichiamo quella macchina come </a:t>
                </a:r>
                <a:r>
                  <a:rPr lang="it-IT" sz="1800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1800" baseline="-25000" dirty="0" err="1">
                    <a:solidFill>
                      <a:schemeClr val="tx1"/>
                    </a:solidFill>
                  </a:rPr>
                  <a:t>h</a:t>
                </a:r>
                <a:r>
                  <a:rPr lang="it-IT" sz="1800" dirty="0">
                    <a:solidFill>
                      <a:schemeClr val="tx1"/>
                    </a:solidFill>
                  </a:rPr>
                  <a:t>;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A questo punto, possiamo ordinare le macchine: 	</a:t>
                </a:r>
                <a:r>
                  <a:rPr lang="it-IT" sz="1000" dirty="0">
                    <a:solidFill>
                      <a:schemeClr val="tx1"/>
                    </a:solidFill>
                  </a:rPr>
                  <a:t>																																		</a:t>
                </a:r>
                <a:r>
                  <a:rPr lang="it-IT" dirty="0">
                    <a:solidFill>
                      <a:schemeClr val="tx1"/>
                    </a:solidFill>
                  </a:rPr>
                  <a:t>scriviamo 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T</a:t>
                </a:r>
                <a:r>
                  <a:rPr lang="it-IT" sz="1800" b="1" baseline="-25000" dirty="0" err="1">
                    <a:solidFill>
                      <a:srgbClr val="D441C9"/>
                    </a:solidFill>
                  </a:rPr>
                  <a:t>h</a:t>
                </a:r>
                <a:r>
                  <a:rPr lang="it-IT" sz="1800" b="1" baseline="-25000" dirty="0">
                    <a:solidFill>
                      <a:srgbClr val="D441C9"/>
                    </a:solidFill>
                  </a:rPr>
                  <a:t> </a:t>
                </a:r>
                <a:r>
                  <a:rPr lang="it-IT" b="1" dirty="0">
                    <a:solidFill>
                      <a:srgbClr val="D441C9"/>
                    </a:solidFill>
                  </a:rPr>
                  <a:t>&lt; T</a:t>
                </a:r>
                <a:r>
                  <a:rPr lang="it-IT" b="1" baseline="-25000" dirty="0">
                    <a:solidFill>
                      <a:srgbClr val="D441C9"/>
                    </a:solidFill>
                  </a:rPr>
                  <a:t>k</a:t>
                </a:r>
                <a:r>
                  <a:rPr lang="it-IT" dirty="0">
                    <a:solidFill>
                      <a:schemeClr val="tx1"/>
                    </a:solidFill>
                  </a:rPr>
                  <a:t> se h &lt; k </a:t>
                </a:r>
              </a:p>
              <a:p>
                <a:pPr lvl="4"/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Allora, abbiamo 																		una ‘’</a:t>
                </a:r>
                <a:r>
                  <a:rPr lang="it-IT" i="1" dirty="0">
                    <a:solidFill>
                      <a:schemeClr val="tx1"/>
                    </a:solidFill>
                  </a:rPr>
                  <a:t>prima</a:t>
                </a:r>
                <a:r>
                  <a:rPr lang="it-IT" dirty="0">
                    <a:solidFill>
                      <a:schemeClr val="tx1"/>
                    </a:solidFill>
                  </a:rPr>
                  <a:t>’’ macchina – quella rappresentata dall’intero più 											piccolo di tutti – 								una ‘’seconda’’ macchina e così via...</a:t>
                </a:r>
              </a:p>
              <a:p>
                <a:pPr lvl="4"/>
                <a:endParaRPr lang="it-IT" i="1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Indichiamo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sSub>
                          <m:sSubPr>
                            <m:ctrlPr>
                              <a:rPr lang="it-IT" b="1" i="1" smtClean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0" smtClean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it-IT" b="1" i="0" smtClean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la prima macchina,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sSub>
                          <m:sSubPr>
                            <m:ctrlPr>
                              <a:rPr lang="it-IT" b="1" i="1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it-IT" b="1" i="0" smtClean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la seconda macchina, ... , e, in generale, 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1" i="1" smtClean="0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>
                            <a:solidFill>
                              <a:srgbClr val="183FE8"/>
                            </a:solidFill>
                            <a:latin typeface="Cambria Math" panose="02040503050406030204" pitchFamily="18" charset="0"/>
                          </a:rPr>
                          <m:t>𝐓</m:t>
                        </m:r>
                      </m:e>
                      <m:sub>
                        <m:sSub>
                          <m:sSubPr>
                            <m:ctrlPr>
                              <a:rPr lang="it-IT" b="1" i="1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  <m:sub>
                            <m:r>
                              <a:rPr lang="it-IT" b="1" i="0">
                                <a:solidFill>
                                  <a:srgbClr val="183FE8"/>
                                </a:solidFill>
                                <a:latin typeface="Cambria Math" panose="02040503050406030204" pitchFamily="18" charset="0"/>
                              </a:rPr>
                              <m:t>𝐢</m:t>
                            </m:r>
                          </m:sub>
                        </m:sSub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la i-esima macchina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5265" y="805964"/>
                <a:ext cx="8915400" cy="5943751"/>
              </a:xfrm>
              <a:blipFill>
                <a:blip r:embed="rId2"/>
                <a:stretch>
                  <a:fillRect l="-427" t="-4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5245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805265" y="98783"/>
            <a:ext cx="9179892" cy="82797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Ma anche l’input di queste macchine...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5265" y="805964"/>
                <a:ext cx="8915400" cy="5943751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Osserviamo che, se ci limitiamo a considerare macchine di Turing che lavorano sull’alfabeto binario, anche l’input di una TM è rappresentato da un numero intero</a:t>
                </a:r>
              </a:p>
              <a:p>
                <a:pPr lvl="1"/>
                <a:r>
                  <a:rPr lang="it-IT" u="sng" dirty="0">
                    <a:solidFill>
                      <a:schemeClr val="tx1"/>
                    </a:solidFill>
                  </a:rPr>
                  <a:t>ESERCIZIO</a:t>
                </a:r>
                <a:r>
                  <a:rPr lang="it-IT" dirty="0">
                    <a:solidFill>
                      <a:schemeClr val="tx1"/>
                    </a:solidFill>
                  </a:rPr>
                  <a:t>: e come distinguere 101 da 0101 da 0000101???						   (</a:t>
                </a:r>
                <a:r>
                  <a:rPr lang="it-IT" dirty="0" err="1">
                    <a:solidFill>
                      <a:schemeClr val="tx1"/>
                    </a:solidFill>
                  </a:rPr>
                  <a:t>sugg</a:t>
                </a:r>
                <a:r>
                  <a:rPr lang="it-IT" dirty="0">
                    <a:solidFill>
                      <a:schemeClr val="tx1"/>
                    </a:solidFill>
                  </a:rPr>
                  <a:t>. : possiamo premettere un </a:t>
                </a:r>
                <a:r>
                  <a:rPr lang="it-IT" dirty="0">
                    <a:solidFill>
                      <a:srgbClr val="FF0000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: 101 </a:t>
                </a:r>
                <a14:m>
                  <m:oMath xmlns:m="http://schemas.openxmlformats.org/officeDocument/2006/math">
                    <m:r>
                      <a:rPr lang="is-IS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rgbClr val="FF0000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101 ,  0101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rgbClr val="FF0000"/>
                    </a:solidFill>
                  </a:rPr>
                  <a:t> 1</a:t>
                </a:r>
                <a:r>
                  <a:rPr lang="it-IT" dirty="0">
                    <a:solidFill>
                      <a:schemeClr val="tx1"/>
                    </a:solidFill>
                  </a:rPr>
                  <a:t>0101 ,  0000101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rgbClr val="FF0000"/>
                    </a:solidFill>
                  </a:rPr>
                  <a:t> 1</a:t>
                </a:r>
                <a:r>
                  <a:rPr lang="it-IT" dirty="0">
                    <a:solidFill>
                      <a:schemeClr val="tx1"/>
                    </a:solidFill>
                  </a:rPr>
                  <a:t>0000101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Allora, abbiamo 																		un ‘’</a:t>
                </a:r>
                <a:r>
                  <a:rPr lang="it-IT" i="1" dirty="0">
                    <a:solidFill>
                      <a:schemeClr val="tx1"/>
                    </a:solidFill>
                  </a:rPr>
                  <a:t>primo</a:t>
                </a:r>
                <a:r>
                  <a:rPr lang="it-IT" dirty="0">
                    <a:solidFill>
                      <a:schemeClr val="tx1"/>
                    </a:solidFill>
                  </a:rPr>
                  <a:t>’’ input, il numero 1 – che rappresenta la parola ‘</a:t>
                </a:r>
                <a:r>
                  <a:rPr lang="it-IT" dirty="0"/>
                  <a:t>◻</a:t>
                </a:r>
                <a:r>
                  <a:rPr lang="it-IT" dirty="0">
                    <a:solidFill>
                      <a:schemeClr val="tx1"/>
                    </a:solidFill>
                  </a:rPr>
                  <a:t>’  				un ‘</a:t>
                </a:r>
                <a:r>
                  <a:rPr lang="it-IT" i="1" dirty="0">
                    <a:solidFill>
                      <a:schemeClr val="tx1"/>
                    </a:solidFill>
                  </a:rPr>
                  <a:t>’secondo</a:t>
                </a:r>
                <a:r>
                  <a:rPr lang="it-IT" dirty="0">
                    <a:solidFill>
                      <a:schemeClr val="tx1"/>
                    </a:solidFill>
                  </a:rPr>
                  <a:t>’’ input, 10 – che rappresenta la parola 0						un ‘‘</a:t>
                </a:r>
                <a:r>
                  <a:rPr lang="it-IT" i="1" dirty="0">
                    <a:solidFill>
                      <a:schemeClr val="tx1"/>
                    </a:solidFill>
                  </a:rPr>
                  <a:t>terzo</a:t>
                </a:r>
                <a:r>
                  <a:rPr lang="it-IT" dirty="0">
                    <a:solidFill>
                      <a:schemeClr val="tx1"/>
                    </a:solidFill>
                  </a:rPr>
                  <a:t>’’ input, 11 – che rappresenta la parola 1							un ‘’</a:t>
                </a:r>
                <a:r>
                  <a:rPr lang="it-IT" i="1" dirty="0">
                    <a:solidFill>
                      <a:schemeClr val="tx1"/>
                    </a:solidFill>
                  </a:rPr>
                  <a:t>quarto</a:t>
                </a:r>
                <a:r>
                  <a:rPr lang="it-IT" dirty="0">
                    <a:solidFill>
                      <a:schemeClr val="tx1"/>
                    </a:solidFill>
                  </a:rPr>
                  <a:t>’’ input, 100 – che rappresenta la parola  00 				e così via...</a:t>
                </a:r>
                <a:endParaRPr lang="it-IT" i="1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Ossia, una generica parola binaria b è rappresentata dal numero 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 la cui rappresentazione binaria è ottenuta premettendo un 1 alla parola b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ESEMPIO: la parola b=0011 è rappresentata dal numero 19 perché la rappresentazione binaria di 19 è 10011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E, dunque, possiamo pensare che l’input di una macchina di Turing sia un numero intero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5265" y="805964"/>
                <a:ext cx="8915400" cy="5943751"/>
              </a:xfrm>
              <a:blipFill>
                <a:blip r:embed="rId2"/>
                <a:stretch>
                  <a:fillRect l="-427" t="-4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477770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Filo</Template>
  <TotalTime>6839</TotalTime>
  <Words>6055</Words>
  <Application>Microsoft Macintosh PowerPoint</Application>
  <PresentationFormat>Widescreen</PresentationFormat>
  <Paragraphs>266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4" baseType="lpstr">
      <vt:lpstr>Arial</vt:lpstr>
      <vt:lpstr>Cambria Math</vt:lpstr>
      <vt:lpstr>Century Gothic</vt:lpstr>
      <vt:lpstr>Wingdings 3</vt:lpstr>
      <vt:lpstr>Filo</vt:lpstr>
      <vt:lpstr>Lezione 8 – l’Halting Problem</vt:lpstr>
      <vt:lpstr>Si fa presto a dire “infinito”</vt:lpstr>
      <vt:lpstr>Si fa presto a dire “infinito”</vt:lpstr>
      <vt:lpstr>Problemi irrisolvibili</vt:lpstr>
      <vt:lpstr>macchina = parola = numero</vt:lpstr>
      <vt:lpstr>macchina = parola = numero</vt:lpstr>
      <vt:lpstr>macchina = parola = numero</vt:lpstr>
      <vt:lpstr>E ora, ‘’ordiniamo’’ le macchine</vt:lpstr>
      <vt:lpstr>Ma anche l’input di queste macchine...</vt:lpstr>
      <vt:lpstr>E allora...</vt:lpstr>
      <vt:lpstr>M e linguaggi</vt:lpstr>
      <vt:lpstr>E ora, diagonale!</vt:lpstr>
      <vt:lpstr>Ricapitoliamo</vt:lpstr>
      <vt:lpstr>Problemi irrisolvibili</vt:lpstr>
      <vt:lpstr>Costruire un problema irrisolvibile</vt:lpstr>
      <vt:lpstr>Costruire un problema irrisolvibile</vt:lpstr>
      <vt:lpstr>A chi importa dell’Halting Problem?</vt:lpstr>
      <vt:lpstr>LH è accettabile – Teorema 5.4</vt:lpstr>
      <vt:lpstr>LH non è decidibile – Teorema 5.5</vt:lpstr>
      <vt:lpstr>LH non è decidibile – Teorema 5.5</vt:lpstr>
      <vt:lpstr>LH non è decidibile – Teorema 5.5</vt:lpstr>
      <vt:lpstr>LH non è decidibile – Teorema 5.5</vt:lpstr>
      <vt:lpstr>LH non è decidibile – Teorema 5.5</vt:lpstr>
      <vt:lpstr>LH non è decidibile – Teorema 5.5</vt:lpstr>
      <vt:lpstr>LH non è decidibile – Teorema 5.5</vt:lpstr>
      <vt:lpstr>LH non è decidibile – Teorema 5.5</vt:lpstr>
      <vt:lpstr>LH non è decidibile – Teorema 5.5</vt:lpstr>
      <vt:lpstr>LH  è accettabile e LH non è decidibile!</vt:lpstr>
      <vt:lpstr>Un paio di 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 a distanza 1</dc:title>
  <dc:creator>Utente di Microsoft Office</dc:creator>
  <cp:lastModifiedBy>miriam di ianni</cp:lastModifiedBy>
  <cp:revision>255</cp:revision>
  <dcterms:created xsi:type="dcterms:W3CDTF">2020-03-06T09:19:14Z</dcterms:created>
  <dcterms:modified xsi:type="dcterms:W3CDTF">2023-03-30T11:00:04Z</dcterms:modified>
</cp:coreProperties>
</file>