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321" r:id="rId4"/>
    <p:sldId id="322" r:id="rId5"/>
    <p:sldId id="302" r:id="rId6"/>
    <p:sldId id="323" r:id="rId7"/>
    <p:sldId id="306" r:id="rId8"/>
    <p:sldId id="328" r:id="rId9"/>
    <p:sldId id="327" r:id="rId10"/>
    <p:sldId id="343" r:id="rId11"/>
    <p:sldId id="336" r:id="rId12"/>
    <p:sldId id="338" r:id="rId13"/>
    <p:sldId id="341" r:id="rId14"/>
    <p:sldId id="339" r:id="rId15"/>
    <p:sldId id="340" r:id="rId16"/>
    <p:sldId id="345" r:id="rId17"/>
    <p:sldId id="346" r:id="rId18"/>
    <p:sldId id="342" r:id="rId19"/>
    <p:sldId id="303" r:id="rId20"/>
    <p:sldId id="304" r:id="rId21"/>
    <p:sldId id="305" r:id="rId22"/>
    <p:sldId id="329" r:id="rId23"/>
    <p:sldId id="335" r:id="rId24"/>
    <p:sldId id="330" r:id="rId25"/>
    <p:sldId id="331" r:id="rId26"/>
    <p:sldId id="332" r:id="rId27"/>
    <p:sldId id="333" r:id="rId28"/>
    <p:sldId id="307" r:id="rId29"/>
    <p:sldId id="33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36E8"/>
    <a:srgbClr val="00E5EA"/>
    <a:srgbClr val="D441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22"/>
  </p:normalViewPr>
  <p:slideViewPr>
    <p:cSldViewPr snapToGrid="0" snapToObjects="1">
      <p:cViewPr varScale="1">
        <p:scale>
          <a:sx n="104" d="100"/>
          <a:sy n="104" d="100"/>
        </p:scale>
        <p:origin x="8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a:t>Fare clic per modificare stile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a:t>Fare clic per modificare stile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4/4/23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stile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4/4/23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a:t>Fare clic per modificare stile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4/4/23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stile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4/4/23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a:t>Fare clic per modificare stile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4/4/23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stile</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a:t>Fare clic per modificare stile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a:t>Fare clic per modificare stile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a:t>Fare clic per modificare stile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4/4/23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a:t>Fare clic per modificare stile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stile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stile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a:t>Fare clic per modificare stile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4/4/23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a:t>Fare clic per modificare stile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Trascinare l'immagine su un segnaposto o fare clic sull'icona per aggiungerla</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4/4/23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a:t>Fare clic per modificare stile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4/4/23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288423" y="1371599"/>
            <a:ext cx="8915399" cy="3129055"/>
          </a:xfrm>
        </p:spPr>
        <p:txBody>
          <a:bodyPr>
            <a:normAutofit fontScale="90000"/>
          </a:bodyPr>
          <a:lstStyle/>
          <a:p>
            <a:r>
              <a:rPr lang="it-IT" dirty="0"/>
              <a:t>Lezione 9 – riduzioni e introduzione alla Teoria della </a:t>
            </a:r>
            <a:r>
              <a:rPr lang="it-IT"/>
              <a:t>Complessità Computazionale</a:t>
            </a:r>
            <a:endParaRPr lang="it-IT" dirty="0"/>
          </a:p>
        </p:txBody>
      </p:sp>
      <p:sp>
        <p:nvSpPr>
          <p:cNvPr id="3" name="Sottotitolo 2"/>
          <p:cNvSpPr>
            <a:spLocks noGrp="1"/>
          </p:cNvSpPr>
          <p:nvPr>
            <p:ph type="subTitle" idx="1"/>
          </p:nvPr>
        </p:nvSpPr>
        <p:spPr/>
        <p:txBody>
          <a:bodyPr/>
          <a:lstStyle/>
          <a:p>
            <a:r>
              <a:rPr lang="it-IT" dirty="0"/>
              <a:t>Lezione del 04/04/2023</a:t>
            </a:r>
          </a:p>
          <a:p>
            <a:endParaRPr lang="it-IT" dirty="0"/>
          </a:p>
        </p:txBody>
      </p:sp>
    </p:spTree>
    <p:extLst>
      <p:ext uri="{BB962C8B-B14F-4D97-AF65-F5344CB8AC3E}">
        <p14:creationId xmlns:p14="http://schemas.microsoft.com/office/powerpoint/2010/main" val="192321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94161" y="315351"/>
            <a:ext cx="8911687" cy="803435"/>
          </a:xfrm>
        </p:spPr>
        <p:txBody>
          <a:bodyPr/>
          <a:lstStyle/>
          <a:p>
            <a:r>
              <a:rPr lang="it-IT" dirty="0">
                <a:solidFill>
                  <a:schemeClr val="tx1"/>
                </a:solidFill>
              </a:rPr>
              <a:t>Decidibilità, accettabilità e riduzioni</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857104" y="1118786"/>
                <a:ext cx="8915400" cy="5402330"/>
              </a:xfrm>
            </p:spPr>
            <p:txBody>
              <a:bodyPr>
                <a:normAutofit/>
              </a:bodyPr>
              <a:lstStyle/>
              <a:p>
                <a:r>
                  <a:rPr lang="it-IT" dirty="0">
                    <a:solidFill>
                      <a:schemeClr val="tx1"/>
                    </a:solidFill>
                  </a:rPr>
                  <a:t>In conclusione, il concetto di riduzione può essere utilizzato in due “direzioni”:</a:t>
                </a:r>
              </a:p>
              <a:p>
                <a:pPr lvl="1"/>
                <a:endParaRPr lang="it-IT" dirty="0">
                  <a:solidFill>
                    <a:schemeClr val="tx1"/>
                  </a:solidFill>
                </a:endParaRPr>
              </a:p>
              <a:p>
                <a:r>
                  <a:rPr lang="it-IT" dirty="0">
                    <a:solidFill>
                      <a:schemeClr val="tx1"/>
                    </a:solidFill>
                  </a:rPr>
                  <a:t>1) riducendo un linguaggio </a:t>
                </a:r>
                <a:r>
                  <a:rPr lang="it-IT" b="1" dirty="0">
                    <a:solidFill>
                      <a:srgbClr val="C00000"/>
                    </a:solidFill>
                  </a:rPr>
                  <a:t>“sconosciuto” </a:t>
                </a:r>
                <a:r>
                  <a:rPr lang="it-IT" dirty="0">
                    <a:solidFill>
                      <a:schemeClr val="tx1"/>
                    </a:solidFill>
                  </a:rPr>
                  <a:t>ad un linguaggio accettabile/decidibile dimostriamo che il linguaggio </a:t>
                </a:r>
                <a:r>
                  <a:rPr lang="it-IT" b="1" dirty="0">
                    <a:solidFill>
                      <a:srgbClr val="C00000"/>
                    </a:solidFill>
                  </a:rPr>
                  <a:t>“sconosciuto” </a:t>
                </a:r>
                <a:r>
                  <a:rPr lang="it-IT" dirty="0">
                    <a:solidFill>
                      <a:schemeClr val="tx1"/>
                    </a:solidFill>
                  </a:rPr>
                  <a:t>è anch’esso accettabile/decidibile </a:t>
                </a:r>
              </a:p>
              <a:p>
                <a:pPr lvl="1"/>
                <a:r>
                  <a:rPr lang="it-IT" dirty="0">
                    <a:solidFill>
                      <a:schemeClr val="tx1"/>
                    </a:solidFill>
                  </a:rPr>
                  <a:t>ad esempio, dimostrando che </a:t>
                </a:r>
                <a:r>
                  <a:rPr lang="it-IT" b="1" dirty="0">
                    <a:solidFill>
                      <a:srgbClr val="C00000"/>
                    </a:solidFill>
                  </a:rPr>
                  <a:t>L</a:t>
                </a:r>
                <a:r>
                  <a:rPr lang="it-IT" sz="1800" b="1" baseline="-25000" dirty="0">
                    <a:solidFill>
                      <a:srgbClr val="C00000"/>
                    </a:solidFill>
                  </a:rPr>
                  <a:t>P12</a:t>
                </a:r>
                <a:r>
                  <a:rPr lang="it-IT" b="1" baseline="-25000" dirty="0">
                    <a:solidFill>
                      <a:schemeClr val="tx1"/>
                    </a:solidFill>
                  </a:rPr>
                  <a:t> </a:t>
                </a:r>
                <a14:m>
                  <m:oMath xmlns:m="http://schemas.openxmlformats.org/officeDocument/2006/math">
                    <m:r>
                      <a:rPr lang="it-IT" b="1" i="1">
                        <a:solidFill>
                          <a:schemeClr val="tx1"/>
                        </a:solidFill>
                        <a:latin typeface="Cambria Math" charset="0"/>
                        <a:ea typeface="Cambria Math" charset="0"/>
                        <a:cs typeface="Cambria Math" charset="0"/>
                      </a:rPr>
                      <m:t>≼</m:t>
                    </m:r>
                  </m:oMath>
                </a14:m>
                <a:r>
                  <a:rPr lang="it-IT" b="1" dirty="0">
                    <a:solidFill>
                      <a:schemeClr val="tx1"/>
                    </a:solidFill>
                  </a:rPr>
                  <a:t> L</a:t>
                </a:r>
                <a:r>
                  <a:rPr lang="it-IT" sz="1800" b="1" baseline="-25000" dirty="0">
                    <a:solidFill>
                      <a:schemeClr val="tx1"/>
                    </a:solidFill>
                  </a:rPr>
                  <a:t>PPAL</a:t>
                </a:r>
                <a:r>
                  <a:rPr lang="it-IT" b="1" baseline="-25000" dirty="0">
                    <a:solidFill>
                      <a:schemeClr val="tx1"/>
                    </a:solidFill>
                  </a:rPr>
                  <a:t>  </a:t>
                </a:r>
                <a:r>
                  <a:rPr lang="it-IT" dirty="0">
                    <a:solidFill>
                      <a:schemeClr val="tx1"/>
                    </a:solidFill>
                  </a:rPr>
                  <a:t>e sapendo che </a:t>
                </a:r>
                <a:r>
                  <a:rPr lang="it-IT" b="1" dirty="0">
                    <a:solidFill>
                      <a:schemeClr val="tx1"/>
                    </a:solidFill>
                  </a:rPr>
                  <a:t>L</a:t>
                </a:r>
                <a:r>
                  <a:rPr lang="it-IT" sz="1800" b="1" baseline="-25000" dirty="0">
                    <a:solidFill>
                      <a:schemeClr val="tx1"/>
                    </a:solidFill>
                  </a:rPr>
                  <a:t>PPAL</a:t>
                </a:r>
                <a:r>
                  <a:rPr lang="it-IT" dirty="0">
                    <a:solidFill>
                      <a:schemeClr val="tx1"/>
                    </a:solidFill>
                  </a:rPr>
                  <a:t> è decidibile, abbiamo dimostrato che </a:t>
                </a:r>
                <a:r>
                  <a:rPr lang="it-IT" b="1" dirty="0">
                    <a:solidFill>
                      <a:srgbClr val="C00000"/>
                    </a:solidFill>
                  </a:rPr>
                  <a:t>L</a:t>
                </a:r>
                <a:r>
                  <a:rPr lang="it-IT" sz="1800" b="1" baseline="-25000" dirty="0">
                    <a:solidFill>
                      <a:srgbClr val="C00000"/>
                    </a:solidFill>
                  </a:rPr>
                  <a:t>P12</a:t>
                </a:r>
                <a:r>
                  <a:rPr lang="it-IT" dirty="0">
                    <a:solidFill>
                      <a:schemeClr val="tx1"/>
                    </a:solidFill>
                  </a:rPr>
                  <a:t> è decidibile</a:t>
                </a:r>
              </a:p>
              <a:p>
                <a:pPr lvl="1"/>
                <a:r>
                  <a:rPr lang="it-IT" dirty="0">
                    <a:solidFill>
                      <a:schemeClr val="tx1"/>
                    </a:solidFill>
                  </a:rPr>
                  <a:t>ad esempio, dimostrando che </a:t>
                </a:r>
                <a:r>
                  <a:rPr lang="it-IT" b="1" dirty="0">
                    <a:solidFill>
                      <a:srgbClr val="C00000"/>
                    </a:solidFill>
                  </a:rPr>
                  <a:t>L</a:t>
                </a:r>
                <a:r>
                  <a:rPr lang="it-IT" sz="1800" b="1" baseline="-25000" dirty="0">
                    <a:solidFill>
                      <a:srgbClr val="C00000"/>
                    </a:solidFill>
                  </a:rPr>
                  <a:t>H0</a:t>
                </a:r>
                <a:r>
                  <a:rPr lang="it-IT" b="1" baseline="-25000" dirty="0">
                    <a:solidFill>
                      <a:schemeClr val="tx1"/>
                    </a:solidFill>
                  </a:rPr>
                  <a:t> </a:t>
                </a:r>
                <a14:m>
                  <m:oMath xmlns:m="http://schemas.openxmlformats.org/officeDocument/2006/math">
                    <m:r>
                      <a:rPr lang="it-IT" b="1" i="1">
                        <a:solidFill>
                          <a:schemeClr val="tx1"/>
                        </a:solidFill>
                        <a:latin typeface="Cambria Math" charset="0"/>
                        <a:ea typeface="Cambria Math" charset="0"/>
                        <a:cs typeface="Cambria Math" charset="0"/>
                      </a:rPr>
                      <m:t>≼</m:t>
                    </m:r>
                  </m:oMath>
                </a14:m>
                <a:r>
                  <a:rPr lang="it-IT" b="1" dirty="0">
                    <a:solidFill>
                      <a:schemeClr val="tx1"/>
                    </a:solidFill>
                  </a:rPr>
                  <a:t> L</a:t>
                </a:r>
                <a:r>
                  <a:rPr lang="it-IT" sz="1800" b="1" baseline="-25000" dirty="0">
                    <a:solidFill>
                      <a:schemeClr val="tx1"/>
                    </a:solidFill>
                  </a:rPr>
                  <a:t>H</a:t>
                </a:r>
                <a:r>
                  <a:rPr lang="it-IT" b="1" baseline="-25000" dirty="0">
                    <a:solidFill>
                      <a:schemeClr val="tx1"/>
                    </a:solidFill>
                  </a:rPr>
                  <a:t>  </a:t>
                </a:r>
                <a:r>
                  <a:rPr lang="it-IT" dirty="0">
                    <a:solidFill>
                      <a:schemeClr val="tx1"/>
                    </a:solidFill>
                  </a:rPr>
                  <a:t>e sapendo che </a:t>
                </a:r>
                <a:r>
                  <a:rPr lang="it-IT" b="1" dirty="0">
                    <a:solidFill>
                      <a:schemeClr val="tx1"/>
                    </a:solidFill>
                  </a:rPr>
                  <a:t>L</a:t>
                </a:r>
                <a:r>
                  <a:rPr lang="it-IT" sz="1800" b="1" baseline="-25000" dirty="0">
                    <a:solidFill>
                      <a:schemeClr val="tx1"/>
                    </a:solidFill>
                  </a:rPr>
                  <a:t>H</a:t>
                </a:r>
                <a:r>
                  <a:rPr lang="it-IT" dirty="0">
                    <a:solidFill>
                      <a:schemeClr val="tx1"/>
                    </a:solidFill>
                  </a:rPr>
                  <a:t> è accettabile, abbiamo dimostrato che </a:t>
                </a:r>
                <a:r>
                  <a:rPr lang="it-IT" b="1" dirty="0">
                    <a:solidFill>
                      <a:srgbClr val="C00000"/>
                    </a:solidFill>
                  </a:rPr>
                  <a:t>L</a:t>
                </a:r>
                <a:r>
                  <a:rPr lang="it-IT" sz="1800" b="1" baseline="-25000" dirty="0">
                    <a:solidFill>
                      <a:srgbClr val="C00000"/>
                    </a:solidFill>
                  </a:rPr>
                  <a:t>H0</a:t>
                </a:r>
                <a:r>
                  <a:rPr lang="it-IT" dirty="0">
                    <a:solidFill>
                      <a:schemeClr val="tx1"/>
                    </a:solidFill>
                  </a:rPr>
                  <a:t> è accettabile</a:t>
                </a:r>
              </a:p>
              <a:p>
                <a:pPr lvl="2"/>
                <a:endParaRPr lang="it-IT" dirty="0">
                  <a:solidFill>
                    <a:schemeClr val="tx1"/>
                  </a:solidFill>
                </a:endParaRPr>
              </a:p>
              <a:p>
                <a:r>
                  <a:rPr lang="it-IT" dirty="0">
                    <a:solidFill>
                      <a:schemeClr val="tx1"/>
                    </a:solidFill>
                  </a:rPr>
                  <a:t>2) riducendo un linguaggio non accettabile/non decidibile ad un linguaggio </a:t>
                </a:r>
                <a:r>
                  <a:rPr lang="it-IT" b="1" dirty="0">
                    <a:solidFill>
                      <a:srgbClr val="C00000"/>
                    </a:solidFill>
                  </a:rPr>
                  <a:t>“sconosciuto” </a:t>
                </a:r>
                <a:r>
                  <a:rPr lang="it-IT" dirty="0">
                    <a:solidFill>
                      <a:schemeClr val="tx1"/>
                    </a:solidFill>
                  </a:rPr>
                  <a:t>dimostriamo che il linguaggio </a:t>
                </a:r>
                <a:r>
                  <a:rPr lang="it-IT" b="1" dirty="0">
                    <a:solidFill>
                      <a:srgbClr val="C00000"/>
                    </a:solidFill>
                  </a:rPr>
                  <a:t>“sconosciuto” </a:t>
                </a:r>
                <a:r>
                  <a:rPr lang="it-IT" dirty="0">
                    <a:solidFill>
                      <a:schemeClr val="tx1"/>
                    </a:solidFill>
                  </a:rPr>
                  <a:t>è anch’esso non accettabile/non decidibile </a:t>
                </a:r>
              </a:p>
              <a:p>
                <a:pPr lvl="1"/>
                <a:r>
                  <a:rPr lang="it-IT" dirty="0">
                    <a:solidFill>
                      <a:schemeClr val="tx1"/>
                    </a:solidFill>
                  </a:rPr>
                  <a:t>ad esempio, dimostrando che </a:t>
                </a:r>
                <a:r>
                  <a:rPr lang="it-IT" b="1" dirty="0">
                    <a:solidFill>
                      <a:schemeClr val="tx1"/>
                    </a:solidFill>
                  </a:rPr>
                  <a:t>L</a:t>
                </a:r>
                <a:r>
                  <a:rPr lang="it-IT" sz="1800" b="1" baseline="-25000" dirty="0">
                    <a:solidFill>
                      <a:schemeClr val="tx1"/>
                    </a:solidFill>
                  </a:rPr>
                  <a:t>H</a:t>
                </a:r>
                <a:r>
                  <a:rPr lang="it-IT" b="1" baseline="-25000" dirty="0">
                    <a:solidFill>
                      <a:schemeClr val="tx1"/>
                    </a:solidFill>
                  </a:rPr>
                  <a:t> </a:t>
                </a:r>
                <a14:m>
                  <m:oMath xmlns:m="http://schemas.openxmlformats.org/officeDocument/2006/math">
                    <m:r>
                      <a:rPr lang="it-IT" b="1" i="1">
                        <a:solidFill>
                          <a:schemeClr val="tx1"/>
                        </a:solidFill>
                        <a:latin typeface="Cambria Math" charset="0"/>
                        <a:ea typeface="Cambria Math" charset="0"/>
                        <a:cs typeface="Cambria Math" charset="0"/>
                      </a:rPr>
                      <m:t>≼</m:t>
                    </m:r>
                  </m:oMath>
                </a14:m>
                <a:r>
                  <a:rPr lang="it-IT" b="1" dirty="0">
                    <a:solidFill>
                      <a:schemeClr val="tx1"/>
                    </a:solidFill>
                  </a:rPr>
                  <a:t> </a:t>
                </a:r>
                <a:r>
                  <a:rPr lang="it-IT" b="1" dirty="0">
                    <a:solidFill>
                      <a:srgbClr val="C00000"/>
                    </a:solidFill>
                  </a:rPr>
                  <a:t>L</a:t>
                </a:r>
                <a:r>
                  <a:rPr lang="it-IT" sz="1800" b="1" baseline="-25000" dirty="0">
                    <a:solidFill>
                      <a:srgbClr val="C00000"/>
                    </a:solidFill>
                  </a:rPr>
                  <a:t>H0</a:t>
                </a:r>
                <a:r>
                  <a:rPr lang="it-IT" b="1" baseline="-25000" dirty="0">
                    <a:solidFill>
                      <a:schemeClr val="tx1"/>
                    </a:solidFill>
                  </a:rPr>
                  <a:t>  </a:t>
                </a:r>
                <a:r>
                  <a:rPr lang="it-IT" dirty="0">
                    <a:solidFill>
                      <a:schemeClr val="tx1"/>
                    </a:solidFill>
                  </a:rPr>
                  <a:t>e sapendo che </a:t>
                </a:r>
                <a:r>
                  <a:rPr lang="it-IT" b="1" dirty="0">
                    <a:solidFill>
                      <a:schemeClr val="tx1"/>
                    </a:solidFill>
                  </a:rPr>
                  <a:t>L</a:t>
                </a:r>
                <a:r>
                  <a:rPr lang="it-IT" sz="1800" b="1" baseline="-25000" dirty="0">
                    <a:solidFill>
                      <a:schemeClr val="tx1"/>
                    </a:solidFill>
                  </a:rPr>
                  <a:t>H</a:t>
                </a:r>
                <a:r>
                  <a:rPr lang="it-IT" dirty="0">
                    <a:solidFill>
                      <a:schemeClr val="tx1"/>
                    </a:solidFill>
                  </a:rPr>
                  <a:t> è non decidibile, abbiamo dimostrato che </a:t>
                </a:r>
                <a:r>
                  <a:rPr lang="it-IT" b="1" dirty="0">
                    <a:solidFill>
                      <a:srgbClr val="C00000"/>
                    </a:solidFill>
                  </a:rPr>
                  <a:t>L</a:t>
                </a:r>
                <a:r>
                  <a:rPr lang="it-IT" sz="1800" b="1" baseline="-25000" dirty="0">
                    <a:solidFill>
                      <a:srgbClr val="C00000"/>
                    </a:solidFill>
                  </a:rPr>
                  <a:t>H0</a:t>
                </a:r>
                <a:r>
                  <a:rPr lang="it-IT" dirty="0">
                    <a:solidFill>
                      <a:schemeClr val="tx1"/>
                    </a:solidFill>
                  </a:rPr>
                  <a:t> è decidibile</a:t>
                </a:r>
              </a:p>
              <a:p>
                <a:endParaRPr lang="it-IT" dirty="0">
                  <a:solidFill>
                    <a:schemeClr val="tx1"/>
                  </a:solidFill>
                </a:endParaRP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857104" y="1118786"/>
                <a:ext cx="8915400" cy="5402330"/>
              </a:xfrm>
              <a:blipFill rotWithShape="0">
                <a:blip r:embed="rId2"/>
                <a:stretch>
                  <a:fillRect l="-479" t="-677"/>
                </a:stretch>
              </a:blipFill>
            </p:spPr>
            <p:txBody>
              <a:bodyPr/>
              <a:lstStyle/>
              <a:p>
                <a:r>
                  <a:rPr lang="it-IT">
                    <a:noFill/>
                  </a:rPr>
                  <a:t> </a:t>
                </a:r>
              </a:p>
            </p:txBody>
          </p:sp>
        </mc:Fallback>
      </mc:AlternateContent>
    </p:spTree>
    <p:extLst>
      <p:ext uri="{BB962C8B-B14F-4D97-AF65-F5344CB8AC3E}">
        <p14:creationId xmlns:p14="http://schemas.microsoft.com/office/powerpoint/2010/main" val="545066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94161" y="315351"/>
            <a:ext cx="8911687" cy="803435"/>
          </a:xfrm>
        </p:spPr>
        <p:txBody>
          <a:bodyPr/>
          <a:lstStyle/>
          <a:p>
            <a:r>
              <a:rPr lang="it-IT" dirty="0">
                <a:solidFill>
                  <a:schemeClr val="tx1"/>
                </a:solidFill>
              </a:rPr>
              <a:t>Riduzioni (</a:t>
            </a:r>
            <a:r>
              <a:rPr lang="it-IT" dirty="0" err="1">
                <a:solidFill>
                  <a:schemeClr val="tx1"/>
                </a:solidFill>
              </a:rPr>
              <a:t>many</a:t>
            </a:r>
            <a:r>
              <a:rPr lang="it-IT" dirty="0">
                <a:solidFill>
                  <a:schemeClr val="tx1"/>
                </a:solidFill>
              </a:rPr>
              <a:t>-to-</a:t>
            </a:r>
            <a:r>
              <a:rPr lang="it-IT" dirty="0" err="1">
                <a:solidFill>
                  <a:schemeClr val="tx1"/>
                </a:solidFill>
              </a:rPr>
              <a:t>one</a:t>
            </a:r>
            <a:r>
              <a:rPr lang="it-IT" dirty="0">
                <a:solidFill>
                  <a:schemeClr val="tx1"/>
                </a:solidFill>
              </a:rPr>
              <a:t>): esempio</a:t>
            </a:r>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1796947" y="1215038"/>
                <a:ext cx="8915400" cy="5510614"/>
              </a:xfrm>
            </p:spPr>
            <p:txBody>
              <a:bodyPr>
                <a:normAutofit lnSpcReduction="10000"/>
              </a:bodyPr>
              <a:lstStyle/>
              <a:p>
                <a:r>
                  <a:rPr lang="it-IT" dirty="0">
                    <a:solidFill>
                      <a:schemeClr val="tx1"/>
                    </a:solidFill>
                  </a:rPr>
                  <a:t>Facciamo un esempio di dimostrazione di non decidibilità di un linguaggio mediante riduzioni</a:t>
                </a:r>
              </a:p>
              <a:p>
                <a:pPr lvl="1"/>
                <a:r>
                  <a:rPr lang="it-IT" dirty="0">
                    <a:solidFill>
                      <a:schemeClr val="tx1"/>
                    </a:solidFill>
                  </a:rPr>
                  <a:t>è una modifica dell’esempio a pag. 7 della dispensa 5 – non tanto facile</a:t>
                </a:r>
              </a:p>
              <a:p>
                <a:r>
                  <a:rPr lang="it-IT" dirty="0">
                    <a:solidFill>
                      <a:schemeClr val="tx1"/>
                    </a:solidFill>
                  </a:rPr>
                  <a:t>Consideriamo il linguaggio 																																L</a:t>
                </a:r>
                <a:r>
                  <a:rPr lang="it-IT" sz="2000" baseline="-25000" dirty="0">
                    <a:solidFill>
                      <a:schemeClr val="tx1"/>
                    </a:solidFill>
                  </a:rPr>
                  <a:t>H0</a:t>
                </a:r>
                <a:r>
                  <a:rPr lang="it-IT" dirty="0">
                    <a:solidFill>
                      <a:schemeClr val="tx1"/>
                    </a:solidFill>
                    <a:ea typeface="Cambria Math" charset="0"/>
                    <a:cs typeface="Cambria Math" charset="0"/>
                  </a:rPr>
                  <a:t> </a:t>
                </a:r>
                <a:r>
                  <a:rPr lang="it-IT" dirty="0">
                    <a:solidFill>
                      <a:schemeClr val="tx1"/>
                    </a:solidFill>
                  </a:rPr>
                  <a:t>= { i </a:t>
                </a:r>
                <a14:m>
                  <m:oMath xmlns:m="http://schemas.openxmlformats.org/officeDocument/2006/math">
                    <m:r>
                      <a:rPr lang="it-IT" i="1">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ℕ</m:t>
                    </m:r>
                  </m:oMath>
                </a14:m>
                <a:r>
                  <a:rPr lang="it-IT" dirty="0">
                    <a:solidFill>
                      <a:schemeClr val="tx1"/>
                    </a:solidFill>
                  </a:rPr>
                  <a:t>: i è la codifica di una macchina di Turing T</a:t>
                </a:r>
                <a:r>
                  <a:rPr lang="it-IT" sz="2000" baseline="-25000" dirty="0">
                    <a:solidFill>
                      <a:schemeClr val="tx1"/>
                    </a:solidFill>
                  </a:rPr>
                  <a:t>i</a:t>
                </a:r>
                <a:r>
                  <a:rPr lang="it-IT" dirty="0">
                    <a:solidFill>
                      <a:schemeClr val="tx1"/>
                    </a:solidFill>
                  </a:rPr>
                  <a:t> e T</a:t>
                </a:r>
                <a:r>
                  <a:rPr lang="it-IT" sz="2000" baseline="-25000" dirty="0">
                    <a:solidFill>
                      <a:schemeClr val="tx1"/>
                    </a:solidFill>
                  </a:rPr>
                  <a:t>i</a:t>
                </a:r>
                <a:r>
                  <a:rPr lang="it-IT" dirty="0">
                    <a:solidFill>
                      <a:schemeClr val="tx1"/>
                    </a:solidFill>
                  </a:rPr>
                  <a:t> (0) termina}</a:t>
                </a:r>
                <a:r>
                  <a:rPr lang="it-IT" sz="800" dirty="0">
                    <a:solidFill>
                      <a:schemeClr val="tx1"/>
                    </a:solidFill>
                  </a:rPr>
                  <a:t>  		</a:t>
                </a:r>
                <a:endParaRPr lang="it-IT" dirty="0">
                  <a:solidFill>
                    <a:schemeClr val="tx1"/>
                  </a:solidFill>
                </a:endParaRPr>
              </a:p>
              <a:p>
                <a:pPr lvl="1"/>
                <a:r>
                  <a:rPr lang="it-IT" dirty="0">
                    <a:solidFill>
                      <a:schemeClr val="tx1"/>
                    </a:solidFill>
                  </a:rPr>
                  <a:t>ossia, i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L</a:t>
                </a:r>
                <a:r>
                  <a:rPr lang="it-IT" baseline="-25000" dirty="0">
                    <a:solidFill>
                      <a:schemeClr val="tx1"/>
                    </a:solidFill>
                  </a:rPr>
                  <a:t>H0</a:t>
                </a:r>
                <a:r>
                  <a:rPr lang="it-IT" dirty="0">
                    <a:solidFill>
                      <a:schemeClr val="tx1"/>
                    </a:solidFill>
                  </a:rPr>
                  <a:t> se i è la codifica di una macchina di Turing T</a:t>
                </a:r>
                <a:r>
                  <a:rPr lang="it-IT" baseline="-25000" dirty="0">
                    <a:solidFill>
                      <a:schemeClr val="tx1"/>
                    </a:solidFill>
                  </a:rPr>
                  <a:t>i</a:t>
                </a:r>
                <a:r>
                  <a:rPr lang="it-IT" dirty="0">
                    <a:solidFill>
                      <a:schemeClr val="tx1"/>
                    </a:solidFill>
                  </a:rPr>
                  <a:t> la cui computazione con input la parola costituita dal solo carattere ‘0’ termina</a:t>
                </a:r>
              </a:p>
              <a:p>
                <a:r>
                  <a:rPr lang="it-IT" dirty="0">
                    <a:solidFill>
                      <a:schemeClr val="tx1"/>
                    </a:solidFill>
                  </a:rPr>
                  <a:t>caspita quanto assomiglia a L</a:t>
                </a:r>
                <a:r>
                  <a:rPr lang="it-IT" baseline="-25000" dirty="0">
                    <a:solidFill>
                      <a:schemeClr val="tx1"/>
                    </a:solidFill>
                  </a:rPr>
                  <a:t>H</a:t>
                </a:r>
                <a:r>
                  <a:rPr lang="it-IT" dirty="0">
                    <a:solidFill>
                      <a:schemeClr val="tx1"/>
                    </a:solidFill>
                  </a:rPr>
                  <a:t> questo L</a:t>
                </a:r>
                <a:r>
                  <a:rPr lang="it-IT" sz="2000" baseline="-25000" dirty="0">
                    <a:solidFill>
                      <a:schemeClr val="tx1"/>
                    </a:solidFill>
                  </a:rPr>
                  <a:t>H0</a:t>
                </a:r>
                <a:r>
                  <a:rPr lang="it-IT" dirty="0">
                    <a:solidFill>
                      <a:schemeClr val="tx1"/>
                    </a:solidFill>
                  </a:rPr>
                  <a:t>!</a:t>
                </a:r>
              </a:p>
              <a:p>
                <a:pPr lvl="1"/>
                <a:r>
                  <a:rPr lang="it-IT" dirty="0">
                    <a:solidFill>
                      <a:schemeClr val="tx1"/>
                    </a:solidFill>
                  </a:rPr>
                  <a:t>In effetti, L</a:t>
                </a:r>
                <a:r>
                  <a:rPr lang="it-IT" sz="1800" baseline="-25000" dirty="0">
                    <a:solidFill>
                      <a:schemeClr val="tx1"/>
                    </a:solidFill>
                  </a:rPr>
                  <a:t>H</a:t>
                </a:r>
                <a14:m>
                  <m:oMath xmlns:m="http://schemas.openxmlformats.org/officeDocument/2006/math">
                    <m:r>
                      <a:rPr lang="it-IT" sz="1800" b="0" i="1" baseline="-25000" smtClean="0">
                        <a:solidFill>
                          <a:schemeClr val="tx1"/>
                        </a:solidFill>
                        <a:latin typeface="Cambria Math" charset="0"/>
                        <a:ea typeface="Cambria Math" charset="0"/>
                        <a:cs typeface="Cambria Math" charset="0"/>
                      </a:rPr>
                      <m:t>0</m:t>
                    </m:r>
                  </m:oMath>
                </a14:m>
                <a:r>
                  <a:rPr lang="it-IT" dirty="0">
                    <a:solidFill>
                      <a:schemeClr val="tx1"/>
                    </a:solidFill>
                  </a:rPr>
                  <a:t> è un sottoinsieme di L</a:t>
                </a:r>
                <a:r>
                  <a:rPr lang="it-IT" baseline="-25000" dirty="0">
                    <a:solidFill>
                      <a:schemeClr val="tx1"/>
                    </a:solidFill>
                  </a:rPr>
                  <a:t>H</a:t>
                </a:r>
                <a:r>
                  <a:rPr lang="it-IT" dirty="0">
                    <a:solidFill>
                      <a:schemeClr val="tx1"/>
                    </a:solidFill>
                  </a:rPr>
                  <a:t> : L</a:t>
                </a:r>
                <a:r>
                  <a:rPr lang="it-IT" sz="1800" baseline="-25000" dirty="0">
                    <a:solidFill>
                      <a:schemeClr val="tx1"/>
                    </a:solidFill>
                  </a:rPr>
                  <a:t>H0</a:t>
                </a:r>
                <a:r>
                  <a:rPr lang="it-IT" dirty="0">
                    <a:solidFill>
                      <a:schemeClr val="tx1"/>
                    </a:solidFill>
                    <a:ea typeface="Cambria Math" charset="0"/>
                    <a:cs typeface="Cambria Math" charset="0"/>
                  </a:rPr>
                  <a:t> </a:t>
                </a:r>
                <a:r>
                  <a:rPr lang="it-IT" dirty="0">
                    <a:solidFill>
                      <a:schemeClr val="tx1"/>
                    </a:solidFill>
                  </a:rPr>
                  <a:t>contiene solo coppie (i,0) </a:t>
                </a:r>
              </a:p>
              <a:p>
                <a:pPr lvl="1"/>
                <a:r>
                  <a:rPr lang="it-IT" dirty="0">
                    <a:solidFill>
                      <a:schemeClr val="tx1"/>
                    </a:solidFill>
                  </a:rPr>
                  <a:t>questo si esprime dicendo che L</a:t>
                </a:r>
                <a:r>
                  <a:rPr lang="it-IT" sz="1800" baseline="-25000" dirty="0">
                    <a:solidFill>
                      <a:schemeClr val="tx1"/>
                    </a:solidFill>
                  </a:rPr>
                  <a:t>H0</a:t>
                </a:r>
                <a:r>
                  <a:rPr lang="it-IT" dirty="0">
                    <a:solidFill>
                      <a:schemeClr val="tx1"/>
                    </a:solidFill>
                  </a:rPr>
                  <a:t> è una </a:t>
                </a:r>
                <a:r>
                  <a:rPr lang="it-IT" i="1" dirty="0">
                    <a:solidFill>
                      <a:schemeClr val="tx1"/>
                    </a:solidFill>
                  </a:rPr>
                  <a:t>restrizione</a:t>
                </a:r>
                <a:r>
                  <a:rPr lang="it-IT" dirty="0">
                    <a:solidFill>
                      <a:schemeClr val="tx1"/>
                    </a:solidFill>
                  </a:rPr>
                  <a:t> di L</a:t>
                </a:r>
                <a:r>
                  <a:rPr lang="it-IT" sz="1800" baseline="-25000" dirty="0">
                    <a:solidFill>
                      <a:schemeClr val="tx1"/>
                    </a:solidFill>
                  </a:rPr>
                  <a:t>H</a:t>
                </a:r>
              </a:p>
              <a:p>
                <a:pPr lvl="1"/>
                <a:r>
                  <a:rPr lang="it-IT" dirty="0">
                    <a:solidFill>
                      <a:schemeClr val="tx1"/>
                    </a:solidFill>
                  </a:rPr>
                  <a:t>e implica (ovviamente!) che un algoritmo che “si occupa” di L</a:t>
                </a:r>
                <a:r>
                  <a:rPr lang="it-IT" sz="1800" baseline="-25000" dirty="0">
                    <a:solidFill>
                      <a:schemeClr val="tx1"/>
                    </a:solidFill>
                  </a:rPr>
                  <a:t>H</a:t>
                </a:r>
                <a:r>
                  <a:rPr lang="it-IT" dirty="0">
                    <a:solidFill>
                      <a:schemeClr val="tx1"/>
                    </a:solidFill>
                  </a:rPr>
                  <a:t> può “occuparsi allo stesso modo” anche di L</a:t>
                </a:r>
                <a:r>
                  <a:rPr lang="it-IT" sz="1800" baseline="-25000" dirty="0">
                    <a:solidFill>
                      <a:schemeClr val="tx1"/>
                    </a:solidFill>
                  </a:rPr>
                  <a:t>H0</a:t>
                </a:r>
                <a:endParaRPr lang="it-IT" sz="1800" dirty="0">
                  <a:solidFill>
                    <a:schemeClr val="tx1"/>
                  </a:solidFill>
                </a:endParaRPr>
              </a:p>
              <a:p>
                <a:pPr lvl="1"/>
                <a:r>
                  <a:rPr lang="it-IT" dirty="0">
                    <a:solidFill>
                      <a:schemeClr val="tx1"/>
                    </a:solidFill>
                  </a:rPr>
                  <a:t>e, quindi, la macchina di </a:t>
                </a:r>
                <a:r>
                  <a:rPr lang="it-IT" dirty="0" err="1">
                    <a:solidFill>
                      <a:schemeClr val="tx1"/>
                    </a:solidFill>
                  </a:rPr>
                  <a:t>Turing</a:t>
                </a:r>
                <a:r>
                  <a:rPr lang="it-IT" dirty="0">
                    <a:solidFill>
                      <a:schemeClr val="tx1"/>
                    </a:solidFill>
                  </a:rPr>
                  <a:t> che accetta L</a:t>
                </a:r>
                <a:r>
                  <a:rPr lang="it-IT" sz="1800" baseline="-25000" dirty="0">
                    <a:solidFill>
                      <a:schemeClr val="tx1"/>
                    </a:solidFill>
                  </a:rPr>
                  <a:t>H</a:t>
                </a:r>
                <a:r>
                  <a:rPr lang="it-IT" dirty="0">
                    <a:solidFill>
                      <a:schemeClr val="tx1"/>
                    </a:solidFill>
                  </a:rPr>
                  <a:t> accetta anche L</a:t>
                </a:r>
                <a:r>
                  <a:rPr lang="it-IT" sz="1800" baseline="-25000" dirty="0">
                    <a:solidFill>
                      <a:schemeClr val="tx1"/>
                    </a:solidFill>
                  </a:rPr>
                  <a:t>H0</a:t>
                </a:r>
              </a:p>
              <a:p>
                <a:pPr lvl="1"/>
                <a:r>
                  <a:rPr lang="it-IT" dirty="0">
                    <a:solidFill>
                      <a:schemeClr val="tx1"/>
                    </a:solidFill>
                  </a:rPr>
                  <a:t>ma L</a:t>
                </a:r>
                <a:r>
                  <a:rPr lang="it-IT" sz="1800" baseline="-25000" dirty="0">
                    <a:solidFill>
                      <a:schemeClr val="tx1"/>
                    </a:solidFill>
                  </a:rPr>
                  <a:t>H0</a:t>
                </a:r>
                <a:r>
                  <a:rPr lang="it-IT" dirty="0">
                    <a:solidFill>
                      <a:schemeClr val="tx1"/>
                    </a:solidFill>
                  </a:rPr>
                  <a:t> sembra “più facile” di L</a:t>
                </a:r>
                <a:r>
                  <a:rPr lang="it-IT" sz="1800" baseline="-25000" dirty="0">
                    <a:solidFill>
                      <a:schemeClr val="tx1"/>
                    </a:solidFill>
                  </a:rPr>
                  <a:t>H</a:t>
                </a:r>
                <a:r>
                  <a:rPr lang="it-IT" baseline="-25000" dirty="0">
                    <a:solidFill>
                      <a:schemeClr val="tx1"/>
                    </a:solidFill>
                  </a:rPr>
                  <a:t> </a:t>
                </a:r>
                <a:r>
                  <a:rPr lang="it-IT" dirty="0">
                    <a:solidFill>
                      <a:schemeClr val="tx1"/>
                    </a:solidFill>
                  </a:rPr>
                  <a:t>: quindi, magari, L</a:t>
                </a:r>
                <a:r>
                  <a:rPr lang="it-IT" sz="1800" baseline="-25000" dirty="0">
                    <a:solidFill>
                      <a:schemeClr val="tx1"/>
                    </a:solidFill>
                  </a:rPr>
                  <a:t>H0</a:t>
                </a:r>
                <a:r>
                  <a:rPr lang="it-IT" dirty="0">
                    <a:solidFill>
                      <a:schemeClr val="tx1"/>
                    </a:solidFill>
                  </a:rPr>
                  <a:t> è decidibile...</a:t>
                </a:r>
              </a:p>
              <a:p>
                <a:r>
                  <a:rPr lang="it-IT" dirty="0">
                    <a:solidFill>
                      <a:schemeClr val="tx1"/>
                    </a:solidFill>
                  </a:rPr>
                  <a:t>E, invece, sorprendentemente, non è vero che L</a:t>
                </a:r>
                <a:r>
                  <a:rPr lang="it-IT" baseline="-25000" dirty="0">
                    <a:solidFill>
                      <a:schemeClr val="tx1"/>
                    </a:solidFill>
                  </a:rPr>
                  <a:t>H0</a:t>
                </a:r>
                <a:r>
                  <a:rPr lang="it-IT" dirty="0">
                    <a:solidFill>
                      <a:schemeClr val="tx1"/>
                    </a:solidFill>
                  </a:rPr>
                  <a:t> è “più facile” di L</a:t>
                </a:r>
                <a:r>
                  <a:rPr lang="it-IT" baseline="-25000" dirty="0">
                    <a:solidFill>
                      <a:schemeClr val="tx1"/>
                    </a:solidFill>
                  </a:rPr>
                  <a:t>H </a:t>
                </a:r>
                <a:r>
                  <a:rPr lang="it-IT" dirty="0">
                    <a:solidFill>
                      <a:schemeClr val="tx1"/>
                    </a:solidFill>
                  </a:rPr>
                  <a:t>!</a:t>
                </a: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1796947" y="1215038"/>
                <a:ext cx="8915400" cy="5510614"/>
              </a:xfrm>
              <a:blipFill>
                <a:blip r:embed="rId2"/>
                <a:stretch>
                  <a:fillRect l="-427" t="-1149"/>
                </a:stretch>
              </a:blipFill>
            </p:spPr>
            <p:txBody>
              <a:bodyPr/>
              <a:lstStyle/>
              <a:p>
                <a:r>
                  <a:rPr lang="it-IT">
                    <a:noFill/>
                  </a:rPr>
                  <a:t> </a:t>
                </a:r>
              </a:p>
            </p:txBody>
          </p:sp>
        </mc:Fallback>
      </mc:AlternateContent>
    </p:spTree>
    <p:extLst>
      <p:ext uri="{BB962C8B-B14F-4D97-AF65-F5344CB8AC3E}">
        <p14:creationId xmlns:p14="http://schemas.microsoft.com/office/powerpoint/2010/main" val="1837173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94161" y="315351"/>
            <a:ext cx="8911687" cy="803435"/>
          </a:xfrm>
        </p:spPr>
        <p:txBody>
          <a:bodyPr/>
          <a:lstStyle/>
          <a:p>
            <a:r>
              <a:rPr lang="it-IT" dirty="0">
                <a:solidFill>
                  <a:schemeClr val="tx1"/>
                </a:solidFill>
              </a:rPr>
              <a:t>Riduzioni (</a:t>
            </a:r>
            <a:r>
              <a:rPr lang="it-IT" dirty="0" err="1">
                <a:solidFill>
                  <a:schemeClr val="tx1"/>
                </a:solidFill>
              </a:rPr>
              <a:t>many</a:t>
            </a:r>
            <a:r>
              <a:rPr lang="it-IT" dirty="0">
                <a:solidFill>
                  <a:schemeClr val="tx1"/>
                </a:solidFill>
              </a:rPr>
              <a:t>-to-</a:t>
            </a:r>
            <a:r>
              <a:rPr lang="it-IT" dirty="0" err="1">
                <a:solidFill>
                  <a:schemeClr val="tx1"/>
                </a:solidFill>
              </a:rPr>
              <a:t>one</a:t>
            </a:r>
            <a:r>
              <a:rPr lang="it-IT" dirty="0">
                <a:solidFill>
                  <a:schemeClr val="tx1"/>
                </a:solidFill>
              </a:rPr>
              <a:t>): esempio</a:t>
            </a:r>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1796946" y="1215038"/>
                <a:ext cx="9007411" cy="5510614"/>
              </a:xfrm>
            </p:spPr>
            <p:txBody>
              <a:bodyPr>
                <a:normAutofit lnSpcReduction="10000"/>
              </a:bodyPr>
              <a:lstStyle/>
              <a:p>
                <a:r>
                  <a:rPr lang="it-IT" dirty="0">
                    <a:solidFill>
                      <a:schemeClr val="tx1"/>
                    </a:solidFill>
                  </a:rPr>
                  <a:t>Non è vero che L</a:t>
                </a:r>
                <a:r>
                  <a:rPr lang="it-IT" baseline="-25000" dirty="0">
                    <a:solidFill>
                      <a:schemeClr val="tx1"/>
                    </a:solidFill>
                  </a:rPr>
                  <a:t>H0</a:t>
                </a:r>
                <a:r>
                  <a:rPr lang="it-IT" dirty="0">
                    <a:solidFill>
                      <a:schemeClr val="tx1"/>
                    </a:solidFill>
                  </a:rPr>
                  <a:t> è “più facile” di L</a:t>
                </a:r>
                <a:r>
                  <a:rPr lang="it-IT" baseline="-25000" dirty="0">
                    <a:solidFill>
                      <a:schemeClr val="tx1"/>
                    </a:solidFill>
                  </a:rPr>
                  <a:t>H </a:t>
                </a:r>
                <a:r>
                  <a:rPr lang="it-IT" dirty="0">
                    <a:solidFill>
                      <a:schemeClr val="tx1"/>
                    </a:solidFill>
                  </a:rPr>
                  <a:t>!</a:t>
                </a:r>
              </a:p>
              <a:p>
                <a:pPr lvl="1"/>
                <a:r>
                  <a:rPr lang="it-IT" dirty="0">
                    <a:solidFill>
                      <a:schemeClr val="tx1"/>
                    </a:solidFill>
                  </a:rPr>
                  <a:t>E come si fa a dimostrarlo?</a:t>
                </a:r>
              </a:p>
              <a:p>
                <a:r>
                  <a:rPr lang="it-IT" dirty="0">
                    <a:solidFill>
                      <a:schemeClr val="tx1"/>
                    </a:solidFill>
                  </a:rPr>
                  <a:t>Riducendo L</a:t>
                </a:r>
                <a:r>
                  <a:rPr lang="it-IT" baseline="-25000" dirty="0">
                    <a:solidFill>
                      <a:schemeClr val="tx1"/>
                    </a:solidFill>
                  </a:rPr>
                  <a:t>H</a:t>
                </a:r>
                <a:r>
                  <a:rPr lang="it-IT" dirty="0">
                    <a:solidFill>
                      <a:schemeClr val="tx1"/>
                    </a:solidFill>
                  </a:rPr>
                  <a:t> a L</a:t>
                </a:r>
                <a:r>
                  <a:rPr lang="it-IT" baseline="-25000" dirty="0">
                    <a:solidFill>
                      <a:schemeClr val="tx1"/>
                    </a:solidFill>
                  </a:rPr>
                  <a:t>H0</a:t>
                </a:r>
                <a:r>
                  <a:rPr lang="it-IT" dirty="0">
                    <a:solidFill>
                      <a:schemeClr val="tx1"/>
                    </a:solidFill>
                  </a:rPr>
                  <a:t>! </a:t>
                </a:r>
              </a:p>
              <a:p>
                <a:pPr lvl="1"/>
                <a:r>
                  <a:rPr lang="it-IT" dirty="0">
                    <a:solidFill>
                      <a:schemeClr val="tx1"/>
                    </a:solidFill>
                  </a:rPr>
                  <a:t>ossia, individuando una funzione totale e calcolabile </a:t>
                </a:r>
                <a:r>
                  <a:rPr lang="it-IT" dirty="0" err="1">
                    <a:solidFill>
                      <a:schemeClr val="tx1"/>
                    </a:solidFill>
                  </a:rPr>
                  <a:t>f</a:t>
                </a:r>
                <a:r>
                  <a:rPr lang="it-IT" dirty="0">
                    <a:solidFill>
                      <a:schemeClr val="tx1"/>
                    </a:solidFill>
                  </a:rPr>
                  <a:t> che trasforma parole di L</a:t>
                </a:r>
                <a:r>
                  <a:rPr lang="it-IT" baseline="-25000" dirty="0">
                    <a:solidFill>
                      <a:schemeClr val="tx1"/>
                    </a:solidFill>
                  </a:rPr>
                  <a:t>H </a:t>
                </a:r>
                <a:r>
                  <a:rPr lang="it-IT" dirty="0">
                    <a:solidFill>
                      <a:schemeClr val="tx1"/>
                    </a:solidFill>
                  </a:rPr>
                  <a:t>in parole di L</a:t>
                </a:r>
                <a:r>
                  <a:rPr lang="it-IT" baseline="-25000" dirty="0">
                    <a:solidFill>
                      <a:schemeClr val="tx1"/>
                    </a:solidFill>
                  </a:rPr>
                  <a:t>H0</a:t>
                </a:r>
                <a:r>
                  <a:rPr lang="it-IT" dirty="0">
                    <a:solidFill>
                      <a:schemeClr val="tx1"/>
                    </a:solidFill>
                  </a:rPr>
                  <a:t> e parole non in L</a:t>
                </a:r>
                <a:r>
                  <a:rPr lang="it-IT" baseline="-25000" dirty="0">
                    <a:solidFill>
                      <a:schemeClr val="tx1"/>
                    </a:solidFill>
                  </a:rPr>
                  <a:t>H </a:t>
                </a:r>
                <a:r>
                  <a:rPr lang="it-IT" dirty="0">
                    <a:solidFill>
                      <a:schemeClr val="tx1"/>
                    </a:solidFill>
                  </a:rPr>
                  <a:t>in parole non in L</a:t>
                </a:r>
                <a:r>
                  <a:rPr lang="it-IT" baseline="-25000" dirty="0">
                    <a:solidFill>
                      <a:schemeClr val="tx1"/>
                    </a:solidFill>
                  </a:rPr>
                  <a:t>H0</a:t>
                </a:r>
                <a:endParaRPr lang="it-IT" dirty="0">
                  <a:solidFill>
                    <a:schemeClr val="tx1"/>
                  </a:solidFill>
                </a:endParaRPr>
              </a:p>
              <a:p>
                <a:r>
                  <a:rPr lang="it-IT" dirty="0">
                    <a:solidFill>
                      <a:schemeClr val="tx1"/>
                    </a:solidFill>
                  </a:rPr>
                  <a:t>Ricordiamo: 															      </a:t>
                </a:r>
                <a:r>
                  <a:rPr lang="it-IT" b="1" dirty="0">
                    <a:solidFill>
                      <a:srgbClr val="C00000"/>
                    </a:solidFill>
                  </a:rPr>
                  <a:t>L</a:t>
                </a:r>
                <a:r>
                  <a:rPr lang="it-IT" sz="2000" b="1" baseline="-25000" dirty="0">
                    <a:solidFill>
                      <a:srgbClr val="C00000"/>
                    </a:solidFill>
                  </a:rPr>
                  <a:t>H</a:t>
                </a:r>
                <a:r>
                  <a:rPr lang="it-IT" b="1" dirty="0">
                    <a:solidFill>
                      <a:srgbClr val="C00000"/>
                    </a:solidFill>
                    <a:ea typeface="Cambria Math" charset="0"/>
                    <a:cs typeface="Cambria Math" charset="0"/>
                  </a:rPr>
                  <a:t> </a:t>
                </a:r>
                <a:r>
                  <a:rPr lang="it-IT" b="1" dirty="0">
                    <a:solidFill>
                      <a:srgbClr val="C00000"/>
                    </a:solidFill>
                  </a:rPr>
                  <a:t>= {(</a:t>
                </a:r>
                <a:r>
                  <a:rPr lang="it-IT" b="1" dirty="0" err="1">
                    <a:solidFill>
                      <a:srgbClr val="C00000"/>
                    </a:solidFill>
                  </a:rPr>
                  <a:t>i,x</a:t>
                </a:r>
                <a:r>
                  <a:rPr lang="it-IT" b="1" dirty="0">
                    <a:solidFill>
                      <a:srgbClr val="C00000"/>
                    </a:solidFill>
                  </a:rPr>
                  <a:t>) </a:t>
                </a:r>
                <a14:m>
                  <m:oMath xmlns:m="http://schemas.openxmlformats.org/officeDocument/2006/math">
                    <m:r>
                      <a:rPr lang="it-IT" b="1" i="1">
                        <a:solidFill>
                          <a:srgbClr val="C00000"/>
                        </a:solidFill>
                        <a:latin typeface="Cambria Math" charset="0"/>
                        <a:ea typeface="Cambria Math" charset="0"/>
                        <a:cs typeface="Cambria Math" charset="0"/>
                      </a:rPr>
                      <m:t>∈</m:t>
                    </m:r>
                    <m:r>
                      <a:rPr lang="it-IT" b="1" i="1" smtClean="0">
                        <a:solidFill>
                          <a:srgbClr val="C00000"/>
                        </a:solidFill>
                        <a:latin typeface="Cambria Math" charset="0"/>
                        <a:ea typeface="Cambria Math" charset="0"/>
                        <a:cs typeface="Cambria Math" charset="0"/>
                      </a:rPr>
                      <m:t>ℕ</m:t>
                    </m:r>
                    <m:r>
                      <a:rPr lang="it-IT" b="1" i="1" smtClean="0">
                        <a:solidFill>
                          <a:srgbClr val="C00000"/>
                        </a:solidFill>
                        <a:latin typeface="Cambria Math" charset="0"/>
                        <a:ea typeface="Cambria Math" charset="0"/>
                        <a:cs typeface="Cambria Math" charset="0"/>
                      </a:rPr>
                      <m:t>×</m:t>
                    </m:r>
                    <m:r>
                      <a:rPr lang="it-IT" b="1" i="1">
                        <a:solidFill>
                          <a:srgbClr val="C00000"/>
                        </a:solidFill>
                        <a:latin typeface="Cambria Math" charset="0"/>
                        <a:ea typeface="Cambria Math" charset="0"/>
                        <a:cs typeface="Cambria Math" charset="0"/>
                      </a:rPr>
                      <m:t>ℕ</m:t>
                    </m:r>
                  </m:oMath>
                </a14:m>
                <a:r>
                  <a:rPr lang="it-IT" b="1" dirty="0">
                    <a:solidFill>
                      <a:srgbClr val="C00000"/>
                    </a:solidFill>
                  </a:rPr>
                  <a:t>: i è la codifica di una macchina di </a:t>
                </a:r>
                <a:r>
                  <a:rPr lang="it-IT" b="1" dirty="0" err="1">
                    <a:solidFill>
                      <a:srgbClr val="C00000"/>
                    </a:solidFill>
                  </a:rPr>
                  <a:t>Turing</a:t>
                </a:r>
                <a:r>
                  <a:rPr lang="it-IT" b="1" dirty="0">
                    <a:solidFill>
                      <a:srgbClr val="C00000"/>
                    </a:solidFill>
                  </a:rPr>
                  <a:t> T</a:t>
                </a:r>
                <a:r>
                  <a:rPr lang="it-IT" sz="2000" b="1" baseline="-25000" dirty="0">
                    <a:solidFill>
                      <a:srgbClr val="C00000"/>
                    </a:solidFill>
                  </a:rPr>
                  <a:t>i</a:t>
                </a:r>
                <a:r>
                  <a:rPr lang="it-IT" b="1" dirty="0">
                    <a:solidFill>
                      <a:srgbClr val="C00000"/>
                    </a:solidFill>
                  </a:rPr>
                  <a:t> e T</a:t>
                </a:r>
                <a:r>
                  <a:rPr lang="it-IT" sz="2000" b="1" baseline="-25000" dirty="0">
                    <a:solidFill>
                      <a:srgbClr val="C00000"/>
                    </a:solidFill>
                  </a:rPr>
                  <a:t>i</a:t>
                </a:r>
                <a:r>
                  <a:rPr lang="it-IT" b="1" dirty="0">
                    <a:solidFill>
                      <a:srgbClr val="C00000"/>
                    </a:solidFill>
                  </a:rPr>
                  <a:t> (x) termina}  </a:t>
                </a:r>
                <a:r>
                  <a:rPr lang="it-IT" dirty="0">
                    <a:solidFill>
                      <a:schemeClr val="tx1"/>
                    </a:solidFill>
                  </a:rPr>
                  <a:t>e </a:t>
                </a:r>
                <a:r>
                  <a:rPr lang="it-IT" b="1" dirty="0">
                    <a:solidFill>
                      <a:srgbClr val="3636E8"/>
                    </a:solidFill>
                  </a:rPr>
                  <a:t>L</a:t>
                </a:r>
                <a:r>
                  <a:rPr lang="it-IT" sz="2000" b="1" baseline="-25000" dirty="0">
                    <a:solidFill>
                      <a:srgbClr val="3636E8"/>
                    </a:solidFill>
                  </a:rPr>
                  <a:t>H0</a:t>
                </a:r>
                <a:r>
                  <a:rPr lang="it-IT" b="1" dirty="0">
                    <a:solidFill>
                      <a:srgbClr val="3636E8"/>
                    </a:solidFill>
                    <a:ea typeface="Cambria Math" charset="0"/>
                    <a:cs typeface="Cambria Math" charset="0"/>
                  </a:rPr>
                  <a:t> </a:t>
                </a:r>
                <a:r>
                  <a:rPr lang="it-IT" b="1" dirty="0">
                    <a:solidFill>
                      <a:srgbClr val="3636E8"/>
                    </a:solidFill>
                  </a:rPr>
                  <a:t>= { i </a:t>
                </a:r>
                <a14:m>
                  <m:oMath xmlns:m="http://schemas.openxmlformats.org/officeDocument/2006/math">
                    <m:r>
                      <a:rPr lang="it-IT" b="1" i="1">
                        <a:solidFill>
                          <a:srgbClr val="3636E8"/>
                        </a:solidFill>
                        <a:latin typeface="Cambria Math" charset="0"/>
                        <a:ea typeface="Cambria Math" charset="0"/>
                        <a:cs typeface="Cambria Math" charset="0"/>
                      </a:rPr>
                      <m:t>∈</m:t>
                    </m:r>
                    <m:r>
                      <a:rPr lang="it-IT" b="1" i="1">
                        <a:solidFill>
                          <a:srgbClr val="3636E8"/>
                        </a:solidFill>
                        <a:latin typeface="Cambria Math" charset="0"/>
                        <a:ea typeface="Cambria Math" charset="0"/>
                        <a:cs typeface="Cambria Math" charset="0"/>
                      </a:rPr>
                      <m:t>ℕ</m:t>
                    </m:r>
                  </m:oMath>
                </a14:m>
                <a:r>
                  <a:rPr lang="it-IT" b="1" dirty="0">
                    <a:solidFill>
                      <a:srgbClr val="3636E8"/>
                    </a:solidFill>
                  </a:rPr>
                  <a:t>: i è la codifica di una macchina di </a:t>
                </a:r>
                <a:r>
                  <a:rPr lang="it-IT" b="1" dirty="0" err="1">
                    <a:solidFill>
                      <a:srgbClr val="3636E8"/>
                    </a:solidFill>
                  </a:rPr>
                  <a:t>Turing</a:t>
                </a:r>
                <a:r>
                  <a:rPr lang="it-IT" b="1" dirty="0">
                    <a:solidFill>
                      <a:srgbClr val="3636E8"/>
                    </a:solidFill>
                  </a:rPr>
                  <a:t> T</a:t>
                </a:r>
                <a:r>
                  <a:rPr lang="it-IT" sz="2000" b="1" baseline="-25000" dirty="0">
                    <a:solidFill>
                      <a:srgbClr val="3636E8"/>
                    </a:solidFill>
                  </a:rPr>
                  <a:t>i</a:t>
                </a:r>
                <a:r>
                  <a:rPr lang="it-IT" b="1" dirty="0">
                    <a:solidFill>
                      <a:srgbClr val="3636E8"/>
                    </a:solidFill>
                  </a:rPr>
                  <a:t> e T</a:t>
                </a:r>
                <a:r>
                  <a:rPr lang="it-IT" sz="2000" b="1" baseline="-25000" dirty="0">
                    <a:solidFill>
                      <a:srgbClr val="3636E8"/>
                    </a:solidFill>
                  </a:rPr>
                  <a:t>i</a:t>
                </a:r>
                <a:r>
                  <a:rPr lang="it-IT" b="1" dirty="0">
                    <a:solidFill>
                      <a:srgbClr val="3636E8"/>
                    </a:solidFill>
                  </a:rPr>
                  <a:t> (0) termina } </a:t>
                </a:r>
                <a:r>
                  <a:rPr lang="it-IT" sz="800" dirty="0">
                    <a:solidFill>
                      <a:schemeClr val="tx1"/>
                    </a:solidFill>
                  </a:rPr>
                  <a:t>	</a:t>
                </a:r>
                <a:endParaRPr lang="it-IT" dirty="0">
                  <a:solidFill>
                    <a:schemeClr val="tx1"/>
                  </a:solidFill>
                </a:endParaRPr>
              </a:p>
              <a:p>
                <a:r>
                  <a:rPr lang="it-IT" dirty="0">
                    <a:solidFill>
                      <a:schemeClr val="tx1"/>
                    </a:solidFill>
                  </a:rPr>
                  <a:t>Consideriamo una qualsiasi coppia </a:t>
                </a:r>
                <a:r>
                  <a:rPr lang="it-IT" b="1" dirty="0">
                    <a:solidFill>
                      <a:srgbClr val="C00000"/>
                    </a:solidFill>
                  </a:rPr>
                  <a:t>(</a:t>
                </a:r>
                <a:r>
                  <a:rPr lang="it-IT" b="1" dirty="0" err="1">
                    <a:solidFill>
                      <a:srgbClr val="C00000"/>
                    </a:solidFill>
                  </a:rPr>
                  <a:t>i,x</a:t>
                </a:r>
                <a:r>
                  <a:rPr lang="it-IT" b="1" dirty="0">
                    <a:solidFill>
                      <a:srgbClr val="C00000"/>
                    </a:solidFill>
                  </a:rPr>
                  <a:t>)</a:t>
                </a:r>
                <a:r>
                  <a:rPr lang="it-IT" b="1" dirty="0">
                    <a:solidFill>
                      <a:srgbClr val="C00000"/>
                    </a:solidFill>
                    <a:ea typeface="Cambria Math" charset="0"/>
                    <a:cs typeface="Cambria Math" charset="0"/>
                  </a:rPr>
                  <a:t> </a:t>
                </a:r>
                <a14:m>
                  <m:oMath xmlns:m="http://schemas.openxmlformats.org/officeDocument/2006/math">
                    <m:r>
                      <a:rPr lang="it-IT" i="1">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ℕ</m:t>
                    </m:r>
                    <m:r>
                      <a:rPr lang="it-IT" i="1">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ℕ</m:t>
                    </m:r>
                  </m:oMath>
                </a14:m>
                <a:r>
                  <a:rPr lang="it-IT" dirty="0">
                    <a:solidFill>
                      <a:schemeClr val="tx1"/>
                    </a:solidFill>
                    <a:ea typeface="Cambria Math" charset="0"/>
                    <a:cs typeface="Cambria Math" charset="0"/>
                  </a:rPr>
                  <a:t>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con </a:t>
                </a:r>
                <a:r>
                  <a:rPr lang="it-IT" b="1" dirty="0">
                    <a:solidFill>
                      <a:srgbClr val="C00000"/>
                    </a:solidFill>
                  </a:rPr>
                  <a:t>x = </a:t>
                </a:r>
                <a14:m>
                  <m:oMath xmlns:m="http://schemas.openxmlformats.org/officeDocument/2006/math">
                    <m:sSub>
                      <m:sSubPr>
                        <m:ctrlPr>
                          <a:rPr lang="en-US" b="1" i="1">
                            <a:solidFill>
                              <a:srgbClr val="C00000"/>
                            </a:solidFill>
                            <a:latin typeface="Cambria Math" panose="02040503050406030204" pitchFamily="18" charset="0"/>
                          </a:rPr>
                        </m:ctrlPr>
                      </m:sSubPr>
                      <m:e>
                        <m:r>
                          <a:rPr lang="it-IT" b="1" i="1">
                            <a:solidFill>
                              <a:srgbClr val="C00000"/>
                            </a:solidFill>
                            <a:latin typeface="Cambria Math" charset="0"/>
                          </a:rPr>
                          <m:t>𝒙</m:t>
                        </m:r>
                      </m:e>
                      <m:sub>
                        <m:r>
                          <a:rPr lang="it-IT" b="1" i="1">
                            <a:solidFill>
                              <a:srgbClr val="C00000"/>
                            </a:solidFill>
                            <a:latin typeface="Cambria Math" charset="0"/>
                          </a:rPr>
                          <m:t>𝟏</m:t>
                        </m:r>
                      </m:sub>
                    </m:sSub>
                    <m:sSub>
                      <m:sSubPr>
                        <m:ctrlPr>
                          <a:rPr lang="en-US" b="1" i="1">
                            <a:solidFill>
                              <a:srgbClr val="C00000"/>
                            </a:solidFill>
                            <a:latin typeface="Cambria Math" panose="02040503050406030204" pitchFamily="18" charset="0"/>
                          </a:rPr>
                        </m:ctrlPr>
                      </m:sSubPr>
                      <m:e>
                        <m:r>
                          <a:rPr lang="it-IT" b="1" i="1">
                            <a:solidFill>
                              <a:srgbClr val="C00000"/>
                            </a:solidFill>
                            <a:latin typeface="Cambria Math" charset="0"/>
                          </a:rPr>
                          <m:t>𝒙</m:t>
                        </m:r>
                      </m:e>
                      <m:sub>
                        <m:r>
                          <a:rPr lang="it-IT" b="1" i="1">
                            <a:solidFill>
                              <a:srgbClr val="C00000"/>
                            </a:solidFill>
                            <a:latin typeface="Cambria Math" charset="0"/>
                          </a:rPr>
                          <m:t>𝟐</m:t>
                        </m:r>
                      </m:sub>
                    </m:sSub>
                  </m:oMath>
                </a14:m>
                <a:r>
                  <a:rPr lang="it-IT" b="1" dirty="0">
                    <a:solidFill>
                      <a:srgbClr val="C00000"/>
                    </a:solidFill>
                  </a:rPr>
                  <a:t>...</a:t>
                </a:r>
                <a14:m>
                  <m:oMath xmlns:m="http://schemas.openxmlformats.org/officeDocument/2006/math">
                    <m:sSub>
                      <m:sSubPr>
                        <m:ctrlPr>
                          <a:rPr lang="en-US" b="1" i="1">
                            <a:solidFill>
                              <a:srgbClr val="C00000"/>
                            </a:solidFill>
                            <a:latin typeface="Cambria Math" panose="02040503050406030204" pitchFamily="18" charset="0"/>
                          </a:rPr>
                        </m:ctrlPr>
                      </m:sSubPr>
                      <m:e>
                        <m:r>
                          <a:rPr lang="it-IT" b="1" i="1">
                            <a:solidFill>
                              <a:srgbClr val="C00000"/>
                            </a:solidFill>
                            <a:latin typeface="Cambria Math" charset="0"/>
                          </a:rPr>
                          <m:t>𝒙</m:t>
                        </m:r>
                      </m:e>
                      <m:sub>
                        <m:r>
                          <a:rPr lang="it-IT" b="1" i="1">
                            <a:solidFill>
                              <a:srgbClr val="C00000"/>
                            </a:solidFill>
                            <a:latin typeface="Cambria Math" charset="0"/>
                          </a:rPr>
                          <m:t>𝒏</m:t>
                        </m:r>
                      </m:sub>
                    </m:sSub>
                  </m:oMath>
                </a14:m>
                <a:r>
                  <a:rPr lang="it-IT" dirty="0">
                    <a:solidFill>
                      <a:schemeClr val="tx1"/>
                    </a:solidFill>
                  </a:rPr>
                  <a:t>, e da essa deriviamo un intero </a:t>
                </a:r>
                <a:r>
                  <a:rPr lang="it-IT" b="1" dirty="0">
                    <a:solidFill>
                      <a:srgbClr val="3636E8"/>
                    </a:solidFill>
                  </a:rPr>
                  <a:t>k = </a:t>
                </a:r>
                <a14:m>
                  <m:oMath xmlns:m="http://schemas.openxmlformats.org/officeDocument/2006/math">
                    <m:sSub>
                      <m:sSubPr>
                        <m:ctrlPr>
                          <a:rPr lang="en-US" b="1" i="1" smtClean="0">
                            <a:solidFill>
                              <a:srgbClr val="3636E8"/>
                            </a:solidFill>
                            <a:latin typeface="Cambria Math" panose="02040503050406030204" pitchFamily="18" charset="0"/>
                          </a:rPr>
                        </m:ctrlPr>
                      </m:sSubPr>
                      <m:e>
                        <m:r>
                          <a:rPr lang="it-IT" b="1" i="0" smtClean="0">
                            <a:solidFill>
                              <a:srgbClr val="3636E8"/>
                            </a:solidFill>
                            <a:latin typeface="Cambria Math" charset="0"/>
                          </a:rPr>
                          <m:t>𝐤</m:t>
                        </m:r>
                      </m:e>
                      <m:sub>
                        <m:r>
                          <a:rPr lang="it-IT" b="1" i="0" smtClean="0">
                            <a:solidFill>
                              <a:srgbClr val="3636E8"/>
                            </a:solidFill>
                            <a:latin typeface="Cambria Math" charset="0"/>
                          </a:rPr>
                          <m:t>(</m:t>
                        </m:r>
                        <m:r>
                          <a:rPr lang="it-IT" b="1" i="0" smtClean="0">
                            <a:solidFill>
                              <a:srgbClr val="3636E8"/>
                            </a:solidFill>
                            <a:latin typeface="Cambria Math" charset="0"/>
                          </a:rPr>
                          <m:t>𝐢</m:t>
                        </m:r>
                        <m:r>
                          <a:rPr lang="it-IT" b="1" i="0" smtClean="0">
                            <a:solidFill>
                              <a:srgbClr val="3636E8"/>
                            </a:solidFill>
                            <a:latin typeface="Cambria Math" charset="0"/>
                          </a:rPr>
                          <m:t>,</m:t>
                        </m:r>
                        <m:r>
                          <a:rPr lang="it-IT" b="1" i="0" smtClean="0">
                            <a:solidFill>
                              <a:srgbClr val="3636E8"/>
                            </a:solidFill>
                            <a:latin typeface="Cambria Math" charset="0"/>
                          </a:rPr>
                          <m:t>𝐱</m:t>
                        </m:r>
                        <m:r>
                          <a:rPr lang="it-IT" b="1" i="0" smtClean="0">
                            <a:solidFill>
                              <a:srgbClr val="3636E8"/>
                            </a:solidFill>
                            <a:latin typeface="Cambria Math" charset="0"/>
                          </a:rPr>
                          <m:t>)</m:t>
                        </m:r>
                      </m:sub>
                    </m:sSub>
                  </m:oMath>
                </a14:m>
                <a:r>
                  <a:rPr lang="it-IT" dirty="0">
                    <a:solidFill>
                      <a:schemeClr val="tx1"/>
                    </a:solidFill>
                  </a:rPr>
                  <a:t> = </a:t>
                </a:r>
                <a:r>
                  <a:rPr lang="it-IT" dirty="0" err="1">
                    <a:solidFill>
                      <a:schemeClr val="tx1"/>
                    </a:solidFill>
                  </a:rPr>
                  <a:t>f</a:t>
                </a:r>
                <a:r>
                  <a:rPr lang="it-IT" dirty="0">
                    <a:solidFill>
                      <a:schemeClr val="tx1"/>
                    </a:solidFill>
                  </a:rPr>
                  <a:t>(</a:t>
                </a:r>
                <a:r>
                  <a:rPr lang="it-IT" b="1" dirty="0" err="1">
                    <a:solidFill>
                      <a:srgbClr val="C00000"/>
                    </a:solidFill>
                  </a:rPr>
                  <a:t>i,x</a:t>
                </a:r>
                <a:r>
                  <a:rPr lang="it-IT" dirty="0">
                    <a:solidFill>
                      <a:schemeClr val="tx1"/>
                    </a:solidFill>
                  </a:rPr>
                  <a:t>) nel modo seguente:</a:t>
                </a:r>
              </a:p>
              <a:p>
                <a:r>
                  <a:rPr lang="it-IT" dirty="0">
                    <a:solidFill>
                      <a:schemeClr val="tx1"/>
                    </a:solidFill>
                  </a:rPr>
                  <a:t>a) se i non è la codifica di una macchina di </a:t>
                </a:r>
                <a:r>
                  <a:rPr lang="it-IT" dirty="0" err="1">
                    <a:solidFill>
                      <a:schemeClr val="tx1"/>
                    </a:solidFill>
                  </a:rPr>
                  <a:t>Turing</a:t>
                </a:r>
                <a:r>
                  <a:rPr lang="it-IT" dirty="0">
                    <a:solidFill>
                      <a:schemeClr val="tx1"/>
                    </a:solidFill>
                  </a:rPr>
                  <a:t>, allora costruiamo una macchina di </a:t>
                </a:r>
                <a:r>
                  <a:rPr lang="it-IT" dirty="0" err="1">
                    <a:solidFill>
                      <a:schemeClr val="tx1"/>
                    </a:solidFill>
                  </a:rPr>
                  <a:t>Turing</a:t>
                </a:r>
                <a:r>
                  <a:rPr lang="it-IT" dirty="0">
                    <a:solidFill>
                      <a:schemeClr val="tx1"/>
                    </a:solidFill>
                  </a:rPr>
                  <a:t>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i="0" smtClean="0">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 che entra in </a:t>
                </a:r>
                <a:r>
                  <a:rPr lang="it-IT" dirty="0" err="1">
                    <a:solidFill>
                      <a:schemeClr val="tx1"/>
                    </a:solidFill>
                  </a:rPr>
                  <a:t>loop</a:t>
                </a:r>
                <a:r>
                  <a:rPr lang="it-IT" dirty="0">
                    <a:solidFill>
                      <a:schemeClr val="tx1"/>
                    </a:solidFill>
                  </a:rPr>
                  <a:t> qualunque sia il suo input</a:t>
                </a:r>
              </a:p>
              <a:p>
                <a:r>
                  <a:rPr lang="it-IT" dirty="0">
                    <a:solidFill>
                      <a:schemeClr val="tx1"/>
                    </a:solidFill>
                  </a:rPr>
                  <a:t>b) se i è la codifica di una macchina di </a:t>
                </a:r>
                <a:r>
                  <a:rPr lang="it-IT" dirty="0" err="1">
                    <a:solidFill>
                      <a:schemeClr val="tx1"/>
                    </a:solidFill>
                  </a:rPr>
                  <a:t>Turing</a:t>
                </a:r>
                <a:r>
                  <a:rPr lang="it-IT" dirty="0">
                    <a:solidFill>
                      <a:schemeClr val="tx1"/>
                    </a:solidFill>
                  </a:rPr>
                  <a:t>, allora costruiamo una macchina di </a:t>
                </a:r>
                <a:r>
                  <a:rPr lang="it-IT" dirty="0" err="1">
                    <a:solidFill>
                      <a:schemeClr val="tx1"/>
                    </a:solidFill>
                  </a:rPr>
                  <a:t>Turing</a:t>
                </a:r>
                <a:r>
                  <a:rPr lang="it-IT" dirty="0">
                    <a:solidFill>
                      <a:schemeClr val="tx1"/>
                    </a:solidFill>
                  </a:rPr>
                  <a:t>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 che</a:t>
                </a:r>
              </a:p>
              <a:p>
                <a:pPr lvl="1"/>
                <a:r>
                  <a:rPr lang="it-IT" dirty="0">
                    <a:solidFill>
                      <a:schemeClr val="tx1"/>
                    </a:solidFill>
                  </a:rPr>
                  <a:t>vedi prossima pagina</a:t>
                </a:r>
              </a:p>
              <a:p>
                <a:r>
                  <a:rPr lang="it-IT" dirty="0">
                    <a:solidFill>
                      <a:schemeClr val="tx1"/>
                    </a:solidFill>
                  </a:rPr>
                  <a:t>c)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𝐤</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 è la codifica di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b="1" dirty="0">
                    <a:solidFill>
                      <a:schemeClr val="tx1"/>
                    </a:solidFill>
                  </a:rPr>
                  <a:t>, </a:t>
                </a:r>
                <a:r>
                  <a:rPr lang="it-IT" dirty="0">
                    <a:solidFill>
                      <a:schemeClr val="tx1"/>
                    </a:solidFill>
                  </a:rPr>
                  <a:t>ossia </a:t>
                </a:r>
                <a:r>
                  <a:rPr lang="it-IT" dirty="0" err="1">
                    <a:solidFill>
                      <a:schemeClr val="tx1"/>
                    </a:solidFill>
                  </a:rPr>
                  <a:t>f</a:t>
                </a:r>
                <a:r>
                  <a:rPr lang="it-IT" dirty="0">
                    <a:solidFill>
                      <a:schemeClr val="tx1"/>
                    </a:solidFill>
                  </a:rPr>
                  <a:t>(</a:t>
                </a:r>
                <a:r>
                  <a:rPr lang="it-IT" b="1" dirty="0" err="1">
                    <a:solidFill>
                      <a:srgbClr val="C00000"/>
                    </a:solidFill>
                  </a:rPr>
                  <a:t>i,x</a:t>
                </a:r>
                <a:r>
                  <a:rPr lang="it-IT" dirty="0">
                    <a:solidFill>
                      <a:schemeClr val="tx1"/>
                    </a:solidFill>
                  </a:rPr>
                  <a:t>) =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𝐤</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endParaRPr lang="it-IT" dirty="0">
                  <a:solidFill>
                    <a:srgbClr val="3636E8"/>
                  </a:solidFill>
                </a:endParaRP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1796946" y="1215038"/>
                <a:ext cx="9007411" cy="5510614"/>
              </a:xfrm>
              <a:blipFill>
                <a:blip r:embed="rId2"/>
                <a:stretch>
                  <a:fillRect l="-423" t="-1149"/>
                </a:stretch>
              </a:blipFill>
            </p:spPr>
            <p:txBody>
              <a:bodyPr/>
              <a:lstStyle/>
              <a:p>
                <a:r>
                  <a:rPr lang="it-IT">
                    <a:noFill/>
                  </a:rPr>
                  <a:t> </a:t>
                </a:r>
              </a:p>
            </p:txBody>
          </p:sp>
        </mc:Fallback>
      </mc:AlternateContent>
    </p:spTree>
    <p:extLst>
      <p:ext uri="{BB962C8B-B14F-4D97-AF65-F5344CB8AC3E}">
        <p14:creationId xmlns:p14="http://schemas.microsoft.com/office/powerpoint/2010/main" val="1734063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94161" y="315351"/>
            <a:ext cx="8911687" cy="803435"/>
          </a:xfrm>
        </p:spPr>
        <p:txBody>
          <a:bodyPr/>
          <a:lstStyle/>
          <a:p>
            <a:r>
              <a:rPr lang="it-IT" dirty="0">
                <a:solidFill>
                  <a:schemeClr val="tx1"/>
                </a:solidFill>
              </a:rPr>
              <a:t>Riduzioni (</a:t>
            </a:r>
            <a:r>
              <a:rPr lang="it-IT" dirty="0" err="1">
                <a:solidFill>
                  <a:schemeClr val="tx1"/>
                </a:solidFill>
              </a:rPr>
              <a:t>many</a:t>
            </a:r>
            <a:r>
              <a:rPr lang="it-IT" dirty="0">
                <a:solidFill>
                  <a:schemeClr val="tx1"/>
                </a:solidFill>
              </a:rPr>
              <a:t>-to-</a:t>
            </a:r>
            <a:r>
              <a:rPr lang="it-IT" dirty="0" err="1">
                <a:solidFill>
                  <a:schemeClr val="tx1"/>
                </a:solidFill>
              </a:rPr>
              <a:t>one</a:t>
            </a:r>
            <a:r>
              <a:rPr lang="it-IT" dirty="0">
                <a:solidFill>
                  <a:schemeClr val="tx1"/>
                </a:solidFill>
              </a:rPr>
              <a:t>): esempio</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833041" y="1118785"/>
                <a:ext cx="9344296" cy="5739215"/>
              </a:xfrm>
            </p:spPr>
            <p:txBody>
              <a:bodyPr>
                <a:normAutofit/>
              </a:bodyPr>
              <a:lstStyle/>
              <a:p>
                <a:r>
                  <a:rPr lang="it-IT" dirty="0">
                    <a:solidFill>
                      <a:schemeClr val="tx1"/>
                    </a:solidFill>
                  </a:rPr>
                  <a:t>b) se i è la codifica di una macchina di </a:t>
                </a:r>
                <a:r>
                  <a:rPr lang="it-IT" dirty="0" err="1">
                    <a:solidFill>
                      <a:schemeClr val="tx1"/>
                    </a:solidFill>
                  </a:rPr>
                  <a:t>Turing</a:t>
                </a:r>
                <a:r>
                  <a:rPr lang="it-IT" dirty="0">
                    <a:solidFill>
                      <a:schemeClr val="tx1"/>
                    </a:solidFill>
                  </a:rPr>
                  <a:t>, allora costruiamo una macchina di </a:t>
                </a:r>
                <a:r>
                  <a:rPr lang="it-IT" dirty="0" err="1">
                    <a:solidFill>
                      <a:schemeClr val="tx1"/>
                    </a:solidFill>
                  </a:rPr>
                  <a:t>Turing</a:t>
                </a:r>
                <a:r>
                  <a:rPr lang="it-IT" dirty="0">
                    <a:solidFill>
                      <a:schemeClr val="tx1"/>
                    </a:solidFill>
                  </a:rPr>
                  <a:t>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 che</a:t>
                </a:r>
              </a:p>
              <a:p>
                <a:pPr lvl="1"/>
                <a:r>
                  <a:rPr lang="it-IT" dirty="0">
                    <a:solidFill>
                      <a:schemeClr val="tx1"/>
                    </a:solidFill>
                  </a:rPr>
                  <a:t>1) nello stato iniziale </a:t>
                </a:r>
                <a14:m>
                  <m:oMath xmlns:m="http://schemas.openxmlformats.org/officeDocument/2006/math">
                    <m:sSup>
                      <m:sSupPr>
                        <m:ctrlPr>
                          <a:rPr lang="it-IT" b="1" i="1" smtClean="0">
                            <a:solidFill>
                              <a:srgbClr val="3636E8"/>
                            </a:solidFill>
                            <a:latin typeface="Cambria Math" panose="02040503050406030204" pitchFamily="18" charset="0"/>
                          </a:rPr>
                        </m:ctrlPr>
                      </m:sSupPr>
                      <m:e>
                        <m:r>
                          <a:rPr lang="it-IT" b="1" i="0">
                            <a:solidFill>
                              <a:srgbClr val="3636E8"/>
                            </a:solidFill>
                            <a:latin typeface="Cambria Math" charset="0"/>
                          </a:rPr>
                          <m:t>𝐪</m:t>
                        </m:r>
                      </m:e>
                      <m:sup>
                        <m:r>
                          <a:rPr lang="it-IT" b="1" i="0">
                            <a:solidFill>
                              <a:srgbClr val="3636E8"/>
                            </a:solidFill>
                            <a:latin typeface="Cambria Math" charset="0"/>
                          </a:rPr>
                          <m:t>𝟏</m:t>
                        </m:r>
                      </m:sup>
                    </m:sSup>
                  </m:oMath>
                </a14:m>
                <a:r>
                  <a:rPr lang="it-IT" dirty="0">
                    <a:solidFill>
                      <a:schemeClr val="tx1"/>
                    </a:solidFill>
                  </a:rPr>
                  <a:t>: se legge 0 sul nastro allora scrive </a:t>
                </a:r>
                <a14:m>
                  <m:oMath xmlns:m="http://schemas.openxmlformats.org/officeDocument/2006/math">
                    <m:sSub>
                      <m:sSubPr>
                        <m:ctrlPr>
                          <a:rPr lang="en-US" b="1" i="1" smtClean="0">
                            <a:solidFill>
                              <a:srgbClr val="C00000"/>
                            </a:solidFill>
                            <a:latin typeface="Cambria Math" panose="02040503050406030204" pitchFamily="18" charset="0"/>
                          </a:rPr>
                        </m:ctrlPr>
                      </m:sSubPr>
                      <m:e>
                        <m:r>
                          <a:rPr lang="it-IT" b="1" i="1">
                            <a:solidFill>
                              <a:srgbClr val="C00000"/>
                            </a:solidFill>
                            <a:latin typeface="Cambria Math" charset="0"/>
                          </a:rPr>
                          <m:t>𝒙</m:t>
                        </m:r>
                      </m:e>
                      <m:sub>
                        <m:r>
                          <a:rPr lang="it-IT" b="1" i="1">
                            <a:solidFill>
                              <a:srgbClr val="C00000"/>
                            </a:solidFill>
                            <a:latin typeface="Cambria Math" charset="0"/>
                          </a:rPr>
                          <m:t>𝟏</m:t>
                        </m:r>
                      </m:sub>
                    </m:sSub>
                  </m:oMath>
                </a14:m>
                <a:r>
                  <a:rPr lang="it-IT" dirty="0">
                    <a:solidFill>
                      <a:schemeClr val="tx1"/>
                    </a:solidFill>
                  </a:rPr>
                  <a:t> e entra nello stato </a:t>
                </a:r>
                <a14:m>
                  <m:oMath xmlns:m="http://schemas.openxmlformats.org/officeDocument/2006/math">
                    <m:sSup>
                      <m:sSupPr>
                        <m:ctrlPr>
                          <a:rPr lang="it-IT" b="1" i="1" smtClean="0">
                            <a:solidFill>
                              <a:srgbClr val="3636E8"/>
                            </a:solidFill>
                            <a:latin typeface="Cambria Math" panose="02040503050406030204" pitchFamily="18" charset="0"/>
                          </a:rPr>
                        </m:ctrlPr>
                      </m:sSupPr>
                      <m:e>
                        <m:r>
                          <a:rPr lang="it-IT" b="1" i="0" smtClean="0">
                            <a:solidFill>
                              <a:srgbClr val="3636E8"/>
                            </a:solidFill>
                            <a:latin typeface="Cambria Math" charset="0"/>
                          </a:rPr>
                          <m:t>𝐪</m:t>
                        </m:r>
                      </m:e>
                      <m:sup>
                        <m:r>
                          <a:rPr lang="it-IT" b="1" i="0" smtClean="0">
                            <a:solidFill>
                              <a:srgbClr val="3636E8"/>
                            </a:solidFill>
                            <a:latin typeface="Cambria Math" charset="0"/>
                          </a:rPr>
                          <m:t>𝟐</m:t>
                        </m:r>
                      </m:sup>
                    </m:sSup>
                  </m:oMath>
                </a14:m>
                <a:r>
                  <a:rPr lang="it-IT" dirty="0">
                    <a:solidFill>
                      <a:schemeClr val="tx1"/>
                    </a:solidFill>
                  </a:rPr>
                  <a:t> muovendosi a destra, altrimenti rigetta </a:t>
                </a:r>
              </a:p>
              <a:p>
                <a:pPr lvl="1"/>
                <a:r>
                  <a:rPr lang="it-IT" dirty="0">
                    <a:solidFill>
                      <a:schemeClr val="tx1"/>
                    </a:solidFill>
                  </a:rPr>
                  <a:t>2) nello stato </a:t>
                </a:r>
                <a14:m>
                  <m:oMath xmlns:m="http://schemas.openxmlformats.org/officeDocument/2006/math">
                    <m:sSup>
                      <m:sSupPr>
                        <m:ctrlPr>
                          <a:rPr lang="it-IT" b="1" i="1" smtClean="0">
                            <a:solidFill>
                              <a:srgbClr val="3636E8"/>
                            </a:solidFill>
                            <a:latin typeface="Cambria Math" panose="02040503050406030204" pitchFamily="18" charset="0"/>
                          </a:rPr>
                        </m:ctrlPr>
                      </m:sSupPr>
                      <m:e>
                        <m:r>
                          <a:rPr lang="it-IT" b="1" i="0">
                            <a:solidFill>
                              <a:srgbClr val="3636E8"/>
                            </a:solidFill>
                            <a:latin typeface="Cambria Math" charset="0"/>
                          </a:rPr>
                          <m:t>𝐪</m:t>
                        </m:r>
                      </m:e>
                      <m:sup>
                        <m:r>
                          <a:rPr lang="it-IT" b="1" i="0" smtClean="0">
                            <a:solidFill>
                              <a:srgbClr val="3636E8"/>
                            </a:solidFill>
                            <a:latin typeface="Cambria Math" charset="0"/>
                          </a:rPr>
                          <m:t>𝟐</m:t>
                        </m:r>
                      </m:sup>
                    </m:sSup>
                  </m:oMath>
                </a14:m>
                <a:r>
                  <a:rPr lang="it-IT" dirty="0">
                    <a:solidFill>
                      <a:schemeClr val="tx1"/>
                    </a:solidFill>
                  </a:rPr>
                  <a:t>: qualunque cosa legga, scrive </a:t>
                </a:r>
                <a14:m>
                  <m:oMath xmlns:m="http://schemas.openxmlformats.org/officeDocument/2006/math">
                    <m:sSub>
                      <m:sSubPr>
                        <m:ctrlPr>
                          <a:rPr lang="en-US" b="1" i="1" smtClean="0">
                            <a:solidFill>
                              <a:srgbClr val="C00000"/>
                            </a:solidFill>
                            <a:latin typeface="Cambria Math" panose="02040503050406030204" pitchFamily="18" charset="0"/>
                          </a:rPr>
                        </m:ctrlPr>
                      </m:sSubPr>
                      <m:e>
                        <m:r>
                          <a:rPr lang="it-IT" b="1" i="1">
                            <a:solidFill>
                              <a:srgbClr val="C00000"/>
                            </a:solidFill>
                            <a:latin typeface="Cambria Math" charset="0"/>
                          </a:rPr>
                          <m:t>𝒙</m:t>
                        </m:r>
                      </m:e>
                      <m:sub>
                        <m:r>
                          <a:rPr lang="it-IT" b="1" i="1" smtClean="0">
                            <a:solidFill>
                              <a:srgbClr val="C00000"/>
                            </a:solidFill>
                            <a:latin typeface="Cambria Math" charset="0"/>
                          </a:rPr>
                          <m:t>𝟐</m:t>
                        </m:r>
                      </m:sub>
                    </m:sSub>
                  </m:oMath>
                </a14:m>
                <a:r>
                  <a:rPr lang="it-IT" dirty="0">
                    <a:solidFill>
                      <a:schemeClr val="tx1"/>
                    </a:solidFill>
                  </a:rPr>
                  <a:t> e entra nello stato </a:t>
                </a:r>
                <a14:m>
                  <m:oMath xmlns:m="http://schemas.openxmlformats.org/officeDocument/2006/math">
                    <m:sSup>
                      <m:sSupPr>
                        <m:ctrlPr>
                          <a:rPr lang="it-IT" b="1" i="1" smtClean="0">
                            <a:solidFill>
                              <a:srgbClr val="3636E8"/>
                            </a:solidFill>
                            <a:latin typeface="Cambria Math" panose="02040503050406030204" pitchFamily="18" charset="0"/>
                          </a:rPr>
                        </m:ctrlPr>
                      </m:sSupPr>
                      <m:e>
                        <m:r>
                          <a:rPr lang="it-IT" b="1" i="0">
                            <a:solidFill>
                              <a:srgbClr val="3636E8"/>
                            </a:solidFill>
                            <a:latin typeface="Cambria Math" charset="0"/>
                          </a:rPr>
                          <m:t>𝐪</m:t>
                        </m:r>
                      </m:e>
                      <m:sup>
                        <m:r>
                          <a:rPr lang="it-IT" b="1" i="0" smtClean="0">
                            <a:solidFill>
                              <a:srgbClr val="3636E8"/>
                            </a:solidFill>
                            <a:latin typeface="Cambria Math" charset="0"/>
                          </a:rPr>
                          <m:t>𝟑</m:t>
                        </m:r>
                      </m:sup>
                    </m:sSup>
                  </m:oMath>
                </a14:m>
                <a:r>
                  <a:rPr lang="it-IT" dirty="0">
                    <a:solidFill>
                      <a:schemeClr val="tx1"/>
                    </a:solidFill>
                  </a:rPr>
                  <a:t> muovendosi a destra </a:t>
                </a:r>
              </a:p>
              <a:p>
                <a:pPr lvl="1"/>
                <a:r>
                  <a:rPr lang="it-IT" dirty="0">
                    <a:solidFill>
                      <a:schemeClr val="tx1"/>
                    </a:solidFill>
                  </a:rPr>
                  <a:t>... (eccetera eccetera) ...</a:t>
                </a:r>
              </a:p>
              <a:p>
                <a:pPr lvl="1"/>
                <a:r>
                  <a:rPr lang="it-IT" dirty="0" err="1">
                    <a:solidFill>
                      <a:schemeClr val="tx1"/>
                    </a:solidFill>
                  </a:rPr>
                  <a:t>n</a:t>
                </a:r>
                <a:r>
                  <a:rPr lang="it-IT" dirty="0">
                    <a:solidFill>
                      <a:schemeClr val="tx1"/>
                    </a:solidFill>
                  </a:rPr>
                  <a:t>) nello stato </a:t>
                </a:r>
                <a14:m>
                  <m:oMath xmlns:m="http://schemas.openxmlformats.org/officeDocument/2006/math">
                    <m:sSup>
                      <m:sSupPr>
                        <m:ctrlPr>
                          <a:rPr lang="it-IT" b="1" i="1" smtClean="0">
                            <a:solidFill>
                              <a:srgbClr val="3636E8"/>
                            </a:solidFill>
                            <a:latin typeface="Cambria Math" panose="02040503050406030204" pitchFamily="18" charset="0"/>
                          </a:rPr>
                        </m:ctrlPr>
                      </m:sSupPr>
                      <m:e>
                        <m:r>
                          <a:rPr lang="it-IT" b="1" i="0">
                            <a:solidFill>
                              <a:srgbClr val="3636E8"/>
                            </a:solidFill>
                            <a:latin typeface="Cambria Math" charset="0"/>
                          </a:rPr>
                          <m:t>𝐪</m:t>
                        </m:r>
                      </m:e>
                      <m:sup>
                        <m:r>
                          <a:rPr lang="it-IT" b="1" i="0" smtClean="0">
                            <a:solidFill>
                              <a:srgbClr val="3636E8"/>
                            </a:solidFill>
                            <a:latin typeface="Cambria Math" charset="0"/>
                          </a:rPr>
                          <m:t>𝐧</m:t>
                        </m:r>
                      </m:sup>
                    </m:sSup>
                  </m:oMath>
                </a14:m>
                <a:r>
                  <a:rPr lang="it-IT" dirty="0">
                    <a:solidFill>
                      <a:schemeClr val="tx1"/>
                    </a:solidFill>
                  </a:rPr>
                  <a:t>: qualunque cosa legga, scrive </a:t>
                </a:r>
                <a14:m>
                  <m:oMath xmlns:m="http://schemas.openxmlformats.org/officeDocument/2006/math">
                    <m:sSub>
                      <m:sSubPr>
                        <m:ctrlPr>
                          <a:rPr lang="en-US" b="1" i="1" smtClean="0">
                            <a:solidFill>
                              <a:srgbClr val="C00000"/>
                            </a:solidFill>
                            <a:latin typeface="Cambria Math" panose="02040503050406030204" pitchFamily="18" charset="0"/>
                          </a:rPr>
                        </m:ctrlPr>
                      </m:sSubPr>
                      <m:e>
                        <m:r>
                          <a:rPr lang="it-IT" b="1" i="1">
                            <a:solidFill>
                              <a:srgbClr val="C00000"/>
                            </a:solidFill>
                            <a:latin typeface="Cambria Math" charset="0"/>
                          </a:rPr>
                          <m:t>𝒙</m:t>
                        </m:r>
                      </m:e>
                      <m:sub>
                        <m:r>
                          <a:rPr lang="it-IT" b="1" i="1" smtClean="0">
                            <a:solidFill>
                              <a:srgbClr val="C00000"/>
                            </a:solidFill>
                            <a:latin typeface="Cambria Math" charset="0"/>
                          </a:rPr>
                          <m:t>𝒏</m:t>
                        </m:r>
                      </m:sub>
                    </m:sSub>
                  </m:oMath>
                </a14:m>
                <a:r>
                  <a:rPr lang="it-IT" dirty="0">
                    <a:solidFill>
                      <a:schemeClr val="tx1"/>
                    </a:solidFill>
                  </a:rPr>
                  <a:t> , riposiziona la testina sul primo carattere dell’input e entra nello stato iniziale </a:t>
                </a:r>
                <a14:m>
                  <m:oMath xmlns:m="http://schemas.openxmlformats.org/officeDocument/2006/math">
                    <m:sSub>
                      <m:sSubPr>
                        <m:ctrlPr>
                          <a:rPr lang="en-US" b="1" i="1" smtClean="0">
                            <a:solidFill>
                              <a:srgbClr val="C00000"/>
                            </a:solidFill>
                            <a:latin typeface="Cambria Math" panose="02040503050406030204" pitchFamily="18" charset="0"/>
                          </a:rPr>
                        </m:ctrlPr>
                      </m:sSubPr>
                      <m:e>
                        <m:r>
                          <a:rPr lang="it-IT" b="1" i="0" smtClean="0">
                            <a:solidFill>
                              <a:srgbClr val="C00000"/>
                            </a:solidFill>
                            <a:latin typeface="Cambria Math" charset="0"/>
                          </a:rPr>
                          <m:t>𝐪</m:t>
                        </m:r>
                      </m:e>
                      <m:sub>
                        <m:r>
                          <a:rPr lang="it-IT" b="1" i="0" smtClean="0">
                            <a:solidFill>
                              <a:srgbClr val="C00000"/>
                            </a:solidFill>
                            <a:latin typeface="Cambria Math" charset="0"/>
                          </a:rPr>
                          <m:t>𝟎</m:t>
                        </m:r>
                      </m:sub>
                    </m:sSub>
                  </m:oMath>
                </a14:m>
                <a:r>
                  <a:rPr lang="it-IT" dirty="0">
                    <a:solidFill>
                      <a:schemeClr val="tx1"/>
                    </a:solidFill>
                  </a:rPr>
                  <a:t> di </a:t>
                </a:r>
                <a:r>
                  <a:rPr lang="it-IT" b="1" dirty="0">
                    <a:solidFill>
                      <a:srgbClr val="C00000"/>
                    </a:solidFill>
                  </a:rPr>
                  <a:t>T</a:t>
                </a:r>
                <a:r>
                  <a:rPr lang="it-IT" b="1" baseline="-25000" dirty="0">
                    <a:solidFill>
                      <a:srgbClr val="C00000"/>
                    </a:solidFill>
                  </a:rPr>
                  <a:t>i</a:t>
                </a:r>
                <a:endParaRPr lang="it-IT" dirty="0">
                  <a:solidFill>
                    <a:schemeClr val="tx1"/>
                  </a:solidFill>
                </a:endParaRPr>
              </a:p>
              <a:p>
                <a:pPr lvl="1"/>
                <a:r>
                  <a:rPr lang="it-IT" dirty="0">
                    <a:solidFill>
                      <a:schemeClr val="tx1"/>
                    </a:solidFill>
                  </a:rPr>
                  <a:t>a questo punto,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b="1" dirty="0">
                    <a:solidFill>
                      <a:srgbClr val="3636E8"/>
                    </a:solidFill>
                  </a:rPr>
                  <a:t> </a:t>
                </a:r>
                <a:r>
                  <a:rPr lang="it-IT" dirty="0">
                    <a:solidFill>
                      <a:schemeClr val="tx1"/>
                    </a:solidFill>
                  </a:rPr>
                  <a:t>inizia a simulare </a:t>
                </a:r>
                <a:r>
                  <a:rPr lang="it-IT" b="1" dirty="0">
                    <a:solidFill>
                      <a:srgbClr val="C00000"/>
                    </a:solidFill>
                  </a:rPr>
                  <a:t>T</a:t>
                </a:r>
                <a:r>
                  <a:rPr lang="it-IT" b="1" baseline="-25000" dirty="0">
                    <a:solidFill>
                      <a:srgbClr val="C00000"/>
                    </a:solidFill>
                  </a:rPr>
                  <a:t>i</a:t>
                </a:r>
                <a:r>
                  <a:rPr lang="it-IT" b="1" dirty="0">
                    <a:solidFill>
                      <a:srgbClr val="C00000"/>
                    </a:solidFill>
                  </a:rPr>
                  <a:t>(x)</a:t>
                </a:r>
                <a:r>
                  <a:rPr lang="it-IT" dirty="0">
                    <a:solidFill>
                      <a:schemeClr val="tx1"/>
                    </a:solidFill>
                  </a:rPr>
                  <a:t> a scatola aperta </a:t>
                </a:r>
                <a:endParaRPr lang="it-IT" sz="1800" baseline="-25000" dirty="0">
                  <a:solidFill>
                    <a:schemeClr val="tx1"/>
                  </a:solidFill>
                </a:endParaRPr>
              </a:p>
              <a:p>
                <a:pPr marL="342900" lvl="1" indent="-342900"/>
                <a:r>
                  <a:rPr lang="it-IT" sz="1800" u="sng" dirty="0">
                    <a:solidFill>
                      <a:schemeClr val="tx1"/>
                    </a:solidFill>
                  </a:rPr>
                  <a:t>Osservazione 1</a:t>
                </a:r>
                <a:r>
                  <a:rPr lang="it-IT" sz="1800" dirty="0">
                    <a:solidFill>
                      <a:schemeClr val="tx1"/>
                    </a:solidFill>
                  </a:rPr>
                  <a:t>. Il numero degli stati </a:t>
                </a:r>
                <a14:m>
                  <m:oMath xmlns:m="http://schemas.openxmlformats.org/officeDocument/2006/math">
                    <m:sSub>
                      <m:sSubPr>
                        <m:ctrlPr>
                          <a:rPr lang="en-US" sz="1800" b="1" i="1">
                            <a:solidFill>
                              <a:srgbClr val="3636E8"/>
                            </a:solidFill>
                            <a:latin typeface="Cambria Math" panose="02040503050406030204" pitchFamily="18" charset="0"/>
                          </a:rPr>
                        </m:ctrlPr>
                      </m:sSubPr>
                      <m:e>
                        <m:r>
                          <a:rPr lang="it-IT" sz="1800" b="1">
                            <a:solidFill>
                              <a:srgbClr val="3636E8"/>
                            </a:solidFill>
                            <a:latin typeface="Cambria Math" charset="0"/>
                          </a:rPr>
                          <m:t>𝐌</m:t>
                        </m:r>
                      </m:e>
                      <m:sub>
                        <m:r>
                          <a:rPr lang="it-IT" sz="1800" b="1">
                            <a:solidFill>
                              <a:srgbClr val="3636E8"/>
                            </a:solidFill>
                            <a:latin typeface="Cambria Math" charset="0"/>
                          </a:rPr>
                          <m:t>(</m:t>
                        </m:r>
                        <m:r>
                          <a:rPr lang="it-IT" sz="1800" b="1">
                            <a:solidFill>
                              <a:srgbClr val="3636E8"/>
                            </a:solidFill>
                            <a:latin typeface="Cambria Math" charset="0"/>
                          </a:rPr>
                          <m:t>𝐢</m:t>
                        </m:r>
                        <m:r>
                          <a:rPr lang="it-IT" sz="1800" b="1">
                            <a:solidFill>
                              <a:srgbClr val="3636E8"/>
                            </a:solidFill>
                            <a:latin typeface="Cambria Math" charset="0"/>
                          </a:rPr>
                          <m:t>,</m:t>
                        </m:r>
                        <m:r>
                          <a:rPr lang="it-IT" sz="1800" b="1">
                            <a:solidFill>
                              <a:srgbClr val="3636E8"/>
                            </a:solidFill>
                            <a:latin typeface="Cambria Math" charset="0"/>
                          </a:rPr>
                          <m:t>𝐱</m:t>
                        </m:r>
                        <m:r>
                          <a:rPr lang="it-IT" sz="1800" b="1">
                            <a:solidFill>
                              <a:srgbClr val="3636E8"/>
                            </a:solidFill>
                            <a:latin typeface="Cambria Math" charset="0"/>
                          </a:rPr>
                          <m:t>)</m:t>
                        </m:r>
                      </m:sub>
                    </m:sSub>
                  </m:oMath>
                </a14:m>
                <a:r>
                  <a:rPr lang="it-IT" sz="1800" dirty="0">
                    <a:solidFill>
                      <a:schemeClr val="tx1"/>
                    </a:solidFill>
                  </a:rPr>
                  <a:t> dipende da </a:t>
                </a:r>
                <a:r>
                  <a:rPr lang="it-IT" sz="1800" b="1" dirty="0">
                    <a:solidFill>
                      <a:srgbClr val="C00000"/>
                    </a:solidFill>
                  </a:rPr>
                  <a:t>x</a:t>
                </a:r>
                <a:r>
                  <a:rPr lang="it-IT" sz="1800" dirty="0">
                    <a:solidFill>
                      <a:schemeClr val="tx1"/>
                    </a:solidFill>
                  </a:rPr>
                  <a:t> e potrebbe sembrare non costante: non è così! </a:t>
                </a:r>
              </a:p>
              <a:p>
                <a:pPr marL="742950" lvl="2" indent="-342900"/>
                <a:r>
                  <a:rPr lang="it-IT" sz="1600" dirty="0">
                    <a:solidFill>
                      <a:schemeClr val="tx1"/>
                    </a:solidFill>
                  </a:rPr>
                  <a:t>Innanzi tutto, </a:t>
                </a:r>
                <a:r>
                  <a:rPr lang="it-IT" sz="1600" b="1" dirty="0">
                    <a:solidFill>
                      <a:srgbClr val="C00000"/>
                    </a:solidFill>
                  </a:rPr>
                  <a:t>x</a:t>
                </a:r>
                <a:r>
                  <a:rPr lang="it-IT" sz="1600" dirty="0">
                    <a:solidFill>
                      <a:schemeClr val="tx1"/>
                    </a:solidFill>
                  </a:rPr>
                  <a:t> non è input per </a:t>
                </a:r>
                <a14:m>
                  <m:oMath xmlns:m="http://schemas.openxmlformats.org/officeDocument/2006/math">
                    <m:sSub>
                      <m:sSubPr>
                        <m:ctrlPr>
                          <a:rPr lang="en-US" sz="1600" b="1" i="1">
                            <a:solidFill>
                              <a:srgbClr val="3636E8"/>
                            </a:solidFill>
                            <a:latin typeface="Cambria Math" panose="02040503050406030204" pitchFamily="18" charset="0"/>
                          </a:rPr>
                        </m:ctrlPr>
                      </m:sSubPr>
                      <m:e>
                        <m:r>
                          <a:rPr lang="it-IT" sz="1600" b="1">
                            <a:solidFill>
                              <a:srgbClr val="3636E8"/>
                            </a:solidFill>
                            <a:latin typeface="Cambria Math" charset="0"/>
                          </a:rPr>
                          <m:t>𝐌</m:t>
                        </m:r>
                      </m:e>
                      <m:sub>
                        <m:r>
                          <a:rPr lang="it-IT" sz="1600" b="1">
                            <a:solidFill>
                              <a:srgbClr val="3636E8"/>
                            </a:solidFill>
                            <a:latin typeface="Cambria Math" charset="0"/>
                          </a:rPr>
                          <m:t>(</m:t>
                        </m:r>
                        <m:r>
                          <a:rPr lang="it-IT" sz="1600" b="1">
                            <a:solidFill>
                              <a:srgbClr val="3636E8"/>
                            </a:solidFill>
                            <a:latin typeface="Cambria Math" charset="0"/>
                          </a:rPr>
                          <m:t>𝐢</m:t>
                        </m:r>
                        <m:r>
                          <a:rPr lang="it-IT" sz="1600" b="1">
                            <a:solidFill>
                              <a:srgbClr val="3636E8"/>
                            </a:solidFill>
                            <a:latin typeface="Cambria Math" charset="0"/>
                          </a:rPr>
                          <m:t>,</m:t>
                        </m:r>
                        <m:r>
                          <a:rPr lang="it-IT" sz="1600" b="1">
                            <a:solidFill>
                              <a:srgbClr val="3636E8"/>
                            </a:solidFill>
                            <a:latin typeface="Cambria Math" charset="0"/>
                          </a:rPr>
                          <m:t>𝐱</m:t>
                        </m:r>
                        <m:r>
                          <a:rPr lang="it-IT" sz="1600" b="1">
                            <a:solidFill>
                              <a:srgbClr val="3636E8"/>
                            </a:solidFill>
                            <a:latin typeface="Cambria Math" charset="0"/>
                          </a:rPr>
                          <m:t>)</m:t>
                        </m:r>
                      </m:sub>
                    </m:sSub>
                    <m:r>
                      <a:rPr lang="it-IT" sz="1600" b="1" i="1">
                        <a:solidFill>
                          <a:srgbClr val="3636E8"/>
                        </a:solidFill>
                        <a:latin typeface="Cambria Math" charset="0"/>
                      </a:rPr>
                      <m:t> </m:t>
                    </m:r>
                  </m:oMath>
                </a14:m>
                <a:r>
                  <a:rPr lang="it-IT" sz="1600" dirty="0">
                    <a:solidFill>
                      <a:schemeClr val="tx1"/>
                    </a:solidFill>
                  </a:rPr>
                  <a:t>(che si attende come input un solo carattere 0).  </a:t>
                </a:r>
              </a:p>
              <a:p>
                <a:pPr marL="742950" lvl="2" indent="-342900"/>
                <a:r>
                  <a:rPr lang="it-IT" sz="1600" dirty="0">
                    <a:solidFill>
                      <a:schemeClr val="tx1"/>
                    </a:solidFill>
                  </a:rPr>
                  <a:t>Poi, ricordiamo che abbiamo considerato una coppia </a:t>
                </a:r>
                <a:r>
                  <a:rPr lang="it-IT" sz="1600" b="1" dirty="0">
                    <a:solidFill>
                      <a:srgbClr val="C00000"/>
                    </a:solidFill>
                  </a:rPr>
                  <a:t>(</a:t>
                </a:r>
                <a:r>
                  <a:rPr lang="it-IT" sz="1600" b="1" dirty="0" err="1">
                    <a:solidFill>
                      <a:srgbClr val="C00000"/>
                    </a:solidFill>
                  </a:rPr>
                  <a:t>i,x</a:t>
                </a:r>
                <a:r>
                  <a:rPr lang="it-IT" sz="1600" b="1" dirty="0">
                    <a:solidFill>
                      <a:srgbClr val="C00000"/>
                    </a:solidFill>
                  </a:rPr>
                  <a:t>) </a:t>
                </a:r>
                <a:r>
                  <a:rPr lang="it-IT" sz="1600" dirty="0">
                    <a:solidFill>
                      <a:schemeClr val="tx1"/>
                    </a:solidFill>
                  </a:rPr>
                  <a:t>e </a:t>
                </a:r>
                <a:r>
                  <a:rPr lang="it-IT" sz="1600" u="sng" dirty="0">
                    <a:solidFill>
                      <a:schemeClr val="tx1"/>
                    </a:solidFill>
                  </a:rPr>
                  <a:t>solo dopo averla fissata </a:t>
                </a:r>
                <a:r>
                  <a:rPr lang="it-IT" sz="1600" dirty="0">
                    <a:solidFill>
                      <a:schemeClr val="tx1"/>
                    </a:solidFill>
                  </a:rPr>
                  <a:t>abbiamo costruito </a:t>
                </a:r>
                <a14:m>
                  <m:oMath xmlns:m="http://schemas.openxmlformats.org/officeDocument/2006/math">
                    <m:sSub>
                      <m:sSubPr>
                        <m:ctrlPr>
                          <a:rPr lang="en-US" sz="1600" b="1" i="1">
                            <a:solidFill>
                              <a:srgbClr val="3636E8"/>
                            </a:solidFill>
                            <a:latin typeface="Cambria Math" panose="02040503050406030204" pitchFamily="18" charset="0"/>
                          </a:rPr>
                        </m:ctrlPr>
                      </m:sSubPr>
                      <m:e>
                        <m:r>
                          <a:rPr lang="it-IT" sz="1600" b="1">
                            <a:solidFill>
                              <a:srgbClr val="3636E8"/>
                            </a:solidFill>
                            <a:latin typeface="Cambria Math" charset="0"/>
                          </a:rPr>
                          <m:t>𝐌</m:t>
                        </m:r>
                      </m:e>
                      <m:sub>
                        <m:r>
                          <a:rPr lang="it-IT" sz="1600" b="1">
                            <a:solidFill>
                              <a:srgbClr val="3636E8"/>
                            </a:solidFill>
                            <a:latin typeface="Cambria Math" charset="0"/>
                          </a:rPr>
                          <m:t>(</m:t>
                        </m:r>
                        <m:r>
                          <a:rPr lang="it-IT" sz="1600" b="1">
                            <a:solidFill>
                              <a:srgbClr val="3636E8"/>
                            </a:solidFill>
                            <a:latin typeface="Cambria Math" charset="0"/>
                          </a:rPr>
                          <m:t>𝐢</m:t>
                        </m:r>
                        <m:r>
                          <a:rPr lang="it-IT" sz="1600" b="1">
                            <a:solidFill>
                              <a:srgbClr val="3636E8"/>
                            </a:solidFill>
                            <a:latin typeface="Cambria Math" charset="0"/>
                          </a:rPr>
                          <m:t>,</m:t>
                        </m:r>
                        <m:r>
                          <a:rPr lang="it-IT" sz="1600" b="1">
                            <a:solidFill>
                              <a:srgbClr val="3636E8"/>
                            </a:solidFill>
                            <a:latin typeface="Cambria Math" charset="0"/>
                          </a:rPr>
                          <m:t>𝐱</m:t>
                        </m:r>
                        <m:r>
                          <a:rPr lang="it-IT" sz="1600" b="1">
                            <a:solidFill>
                              <a:srgbClr val="3636E8"/>
                            </a:solidFill>
                            <a:latin typeface="Cambria Math" charset="0"/>
                          </a:rPr>
                          <m:t>)</m:t>
                        </m:r>
                      </m:sub>
                    </m:sSub>
                  </m:oMath>
                </a14:m>
                <a:r>
                  <a:rPr lang="it-IT" sz="1600" dirty="0">
                    <a:solidFill>
                      <a:schemeClr val="tx1"/>
                    </a:solidFill>
                  </a:rPr>
                  <a:t>. In altre parole, per ogni </a:t>
                </a:r>
                <a:r>
                  <a:rPr lang="it-IT" sz="1600" b="1" dirty="0">
                    <a:solidFill>
                      <a:srgbClr val="C00000"/>
                    </a:solidFill>
                  </a:rPr>
                  <a:t>x </a:t>
                </a:r>
                <a:r>
                  <a:rPr lang="it-IT" sz="1600" dirty="0">
                    <a:solidFill>
                      <a:schemeClr val="tx1"/>
                    </a:solidFill>
                  </a:rPr>
                  <a:t>abbiamo una </a:t>
                </a:r>
                <a14:m>
                  <m:oMath xmlns:m="http://schemas.openxmlformats.org/officeDocument/2006/math">
                    <m:sSub>
                      <m:sSubPr>
                        <m:ctrlPr>
                          <a:rPr lang="en-US" sz="1600" b="1" i="1">
                            <a:solidFill>
                              <a:srgbClr val="3636E8"/>
                            </a:solidFill>
                            <a:latin typeface="Cambria Math" panose="02040503050406030204" pitchFamily="18" charset="0"/>
                          </a:rPr>
                        </m:ctrlPr>
                      </m:sSubPr>
                      <m:e>
                        <m:r>
                          <a:rPr lang="it-IT" sz="1600" b="1">
                            <a:solidFill>
                              <a:srgbClr val="3636E8"/>
                            </a:solidFill>
                            <a:latin typeface="Cambria Math" charset="0"/>
                          </a:rPr>
                          <m:t>𝐌</m:t>
                        </m:r>
                      </m:e>
                      <m:sub>
                        <m:r>
                          <a:rPr lang="it-IT" sz="1600" b="1">
                            <a:solidFill>
                              <a:srgbClr val="3636E8"/>
                            </a:solidFill>
                            <a:latin typeface="Cambria Math" charset="0"/>
                          </a:rPr>
                          <m:t>(</m:t>
                        </m:r>
                        <m:r>
                          <a:rPr lang="it-IT" sz="1600" b="1">
                            <a:solidFill>
                              <a:srgbClr val="3636E8"/>
                            </a:solidFill>
                            <a:latin typeface="Cambria Math" charset="0"/>
                          </a:rPr>
                          <m:t>𝐢</m:t>
                        </m:r>
                        <m:r>
                          <a:rPr lang="it-IT" sz="1600" b="1">
                            <a:solidFill>
                              <a:srgbClr val="3636E8"/>
                            </a:solidFill>
                            <a:latin typeface="Cambria Math" charset="0"/>
                          </a:rPr>
                          <m:t>,</m:t>
                        </m:r>
                        <m:r>
                          <a:rPr lang="it-IT" sz="1600" b="1">
                            <a:solidFill>
                              <a:srgbClr val="3636E8"/>
                            </a:solidFill>
                            <a:latin typeface="Cambria Math" charset="0"/>
                          </a:rPr>
                          <m:t>𝐱</m:t>
                        </m:r>
                        <m:r>
                          <a:rPr lang="it-IT" sz="1600" b="1">
                            <a:solidFill>
                              <a:srgbClr val="3636E8"/>
                            </a:solidFill>
                            <a:latin typeface="Cambria Math" charset="0"/>
                          </a:rPr>
                          <m:t>)</m:t>
                        </m:r>
                      </m:sub>
                    </m:sSub>
                  </m:oMath>
                </a14:m>
                <a:r>
                  <a:rPr lang="it-IT" sz="1600" dirty="0">
                    <a:solidFill>
                      <a:schemeClr val="tx1"/>
                    </a:solidFill>
                  </a:rPr>
                  <a:t>, ossia </a:t>
                </a:r>
                <a:r>
                  <a:rPr lang="it-IT" sz="1600" b="1" dirty="0">
                    <a:solidFill>
                      <a:srgbClr val="C00000"/>
                    </a:solidFill>
                  </a:rPr>
                  <a:t>x</a:t>
                </a:r>
                <a:r>
                  <a:rPr lang="it-IT" sz="1600" dirty="0">
                    <a:solidFill>
                      <a:schemeClr val="tx1"/>
                    </a:solidFill>
                  </a:rPr>
                  <a:t> è costante per </a:t>
                </a:r>
                <a14:m>
                  <m:oMath xmlns:m="http://schemas.openxmlformats.org/officeDocument/2006/math">
                    <m:sSub>
                      <m:sSubPr>
                        <m:ctrlPr>
                          <a:rPr lang="en-US" sz="1600" b="1" i="1">
                            <a:solidFill>
                              <a:srgbClr val="3636E8"/>
                            </a:solidFill>
                            <a:latin typeface="Cambria Math" panose="02040503050406030204" pitchFamily="18" charset="0"/>
                          </a:rPr>
                        </m:ctrlPr>
                      </m:sSubPr>
                      <m:e>
                        <m:r>
                          <a:rPr lang="it-IT" sz="1600" b="1">
                            <a:solidFill>
                              <a:srgbClr val="3636E8"/>
                            </a:solidFill>
                            <a:latin typeface="Cambria Math" charset="0"/>
                          </a:rPr>
                          <m:t>𝐌</m:t>
                        </m:r>
                      </m:e>
                      <m:sub>
                        <m:r>
                          <a:rPr lang="it-IT" sz="1600" b="1">
                            <a:solidFill>
                              <a:srgbClr val="3636E8"/>
                            </a:solidFill>
                            <a:latin typeface="Cambria Math" charset="0"/>
                          </a:rPr>
                          <m:t>(</m:t>
                        </m:r>
                        <m:r>
                          <a:rPr lang="it-IT" sz="1600" b="1">
                            <a:solidFill>
                              <a:srgbClr val="3636E8"/>
                            </a:solidFill>
                            <a:latin typeface="Cambria Math" charset="0"/>
                          </a:rPr>
                          <m:t>𝐢</m:t>
                        </m:r>
                        <m:r>
                          <a:rPr lang="it-IT" sz="1600" b="1">
                            <a:solidFill>
                              <a:srgbClr val="3636E8"/>
                            </a:solidFill>
                            <a:latin typeface="Cambria Math" charset="0"/>
                          </a:rPr>
                          <m:t>,</m:t>
                        </m:r>
                        <m:r>
                          <a:rPr lang="it-IT" sz="1600" b="1">
                            <a:solidFill>
                              <a:srgbClr val="3636E8"/>
                            </a:solidFill>
                            <a:latin typeface="Cambria Math" charset="0"/>
                          </a:rPr>
                          <m:t>𝐱</m:t>
                        </m:r>
                        <m:r>
                          <a:rPr lang="it-IT" sz="1600" b="1">
                            <a:solidFill>
                              <a:srgbClr val="3636E8"/>
                            </a:solidFill>
                            <a:latin typeface="Cambria Math" charset="0"/>
                          </a:rPr>
                          <m:t>)</m:t>
                        </m:r>
                      </m:sub>
                    </m:sSub>
                  </m:oMath>
                </a14:m>
                <a:endParaRPr lang="it-IT" sz="1600" dirty="0">
                  <a:solidFill>
                    <a:schemeClr val="tx1"/>
                  </a:solidFill>
                </a:endParaRP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833041" y="1118785"/>
                <a:ext cx="9344296" cy="5739215"/>
              </a:xfrm>
              <a:blipFill rotWithShape="0">
                <a:blip r:embed="rId2"/>
                <a:stretch>
                  <a:fillRect l="-457" t="-638" r="-261"/>
                </a:stretch>
              </a:blipFill>
            </p:spPr>
            <p:txBody>
              <a:bodyPr/>
              <a:lstStyle/>
              <a:p>
                <a:r>
                  <a:rPr lang="it-IT">
                    <a:noFill/>
                  </a:rPr>
                  <a:t> </a:t>
                </a:r>
              </a:p>
            </p:txBody>
          </p:sp>
        </mc:Fallback>
      </mc:AlternateContent>
    </p:spTree>
    <p:extLst>
      <p:ext uri="{BB962C8B-B14F-4D97-AF65-F5344CB8AC3E}">
        <p14:creationId xmlns:p14="http://schemas.microsoft.com/office/powerpoint/2010/main" val="1058341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94161" y="315351"/>
            <a:ext cx="8911687" cy="803435"/>
          </a:xfrm>
        </p:spPr>
        <p:txBody>
          <a:bodyPr/>
          <a:lstStyle/>
          <a:p>
            <a:r>
              <a:rPr lang="it-IT" dirty="0">
                <a:solidFill>
                  <a:schemeClr val="tx1"/>
                </a:solidFill>
              </a:rPr>
              <a:t>Riduzioni (</a:t>
            </a:r>
            <a:r>
              <a:rPr lang="it-IT" dirty="0" err="1">
                <a:solidFill>
                  <a:schemeClr val="tx1"/>
                </a:solidFill>
              </a:rPr>
              <a:t>many</a:t>
            </a:r>
            <a:r>
              <a:rPr lang="it-IT" dirty="0">
                <a:solidFill>
                  <a:schemeClr val="tx1"/>
                </a:solidFill>
              </a:rPr>
              <a:t>-to-</a:t>
            </a:r>
            <a:r>
              <a:rPr lang="it-IT" dirty="0" err="1">
                <a:solidFill>
                  <a:schemeClr val="tx1"/>
                </a:solidFill>
              </a:rPr>
              <a:t>one</a:t>
            </a:r>
            <a:r>
              <a:rPr lang="it-IT" dirty="0">
                <a:solidFill>
                  <a:schemeClr val="tx1"/>
                </a:solidFill>
              </a:rPr>
              <a:t>): esempio</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796946" y="1215038"/>
                <a:ext cx="9007411" cy="5510614"/>
              </a:xfrm>
            </p:spPr>
            <p:txBody>
              <a:bodyPr>
                <a:normAutofit lnSpcReduction="10000"/>
              </a:bodyPr>
              <a:lstStyle/>
              <a:p>
                <a:r>
                  <a:rPr lang="it-IT" dirty="0">
                    <a:solidFill>
                      <a:schemeClr val="tx1"/>
                    </a:solidFill>
                  </a:rPr>
                  <a:t>Consideriamo una qualsiasi coppia </a:t>
                </a:r>
                <a:r>
                  <a:rPr lang="it-IT" b="1" dirty="0">
                    <a:solidFill>
                      <a:srgbClr val="C00000"/>
                    </a:solidFill>
                  </a:rPr>
                  <a:t>(</a:t>
                </a:r>
                <a:r>
                  <a:rPr lang="it-IT" b="1" dirty="0" err="1">
                    <a:solidFill>
                      <a:srgbClr val="C00000"/>
                    </a:solidFill>
                  </a:rPr>
                  <a:t>i,x</a:t>
                </a:r>
                <a:r>
                  <a:rPr lang="it-IT" b="1" dirty="0">
                    <a:solidFill>
                      <a:srgbClr val="C00000"/>
                    </a:solidFill>
                  </a:rPr>
                  <a:t>)</a:t>
                </a:r>
                <a:r>
                  <a:rPr lang="it-IT" b="1" dirty="0">
                    <a:solidFill>
                      <a:srgbClr val="C00000"/>
                    </a:solidFill>
                    <a:ea typeface="Cambria Math" charset="0"/>
                    <a:cs typeface="Cambria Math" charset="0"/>
                  </a:rPr>
                  <a:t> </a:t>
                </a:r>
                <a14:m>
                  <m:oMath xmlns:m="http://schemas.openxmlformats.org/officeDocument/2006/math">
                    <m:r>
                      <a:rPr lang="it-IT" i="1">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ℕ</m:t>
                    </m:r>
                    <m:r>
                      <a:rPr lang="it-IT" i="1">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ℕ</m:t>
                    </m:r>
                    <m:r>
                      <a:rPr lang="it-IT" b="0" i="1" smtClean="0">
                        <a:solidFill>
                          <a:schemeClr val="tx1"/>
                        </a:solidFill>
                        <a:latin typeface="Cambria Math" charset="0"/>
                        <a:ea typeface="Cambria Math" charset="0"/>
                        <a:cs typeface="Cambria Math" charset="0"/>
                      </a:rPr>
                      <m:t>,</m:t>
                    </m:r>
                  </m:oMath>
                </a14:m>
                <a:r>
                  <a:rPr lang="it-IT" dirty="0">
                    <a:solidFill>
                      <a:schemeClr val="tx1"/>
                    </a:solidFill>
                  </a:rPr>
                  <a:t> con </a:t>
                </a:r>
                <a:r>
                  <a:rPr lang="it-IT" b="1" dirty="0">
                    <a:solidFill>
                      <a:srgbClr val="C00000"/>
                    </a:solidFill>
                  </a:rPr>
                  <a:t>x = </a:t>
                </a:r>
                <a14:m>
                  <m:oMath xmlns:m="http://schemas.openxmlformats.org/officeDocument/2006/math">
                    <m:sSub>
                      <m:sSubPr>
                        <m:ctrlPr>
                          <a:rPr lang="en-US" b="1" i="1" smtClean="0">
                            <a:solidFill>
                              <a:srgbClr val="C00000"/>
                            </a:solidFill>
                            <a:latin typeface="Cambria Math" panose="02040503050406030204" pitchFamily="18" charset="0"/>
                          </a:rPr>
                        </m:ctrlPr>
                      </m:sSubPr>
                      <m:e>
                        <m:r>
                          <a:rPr lang="it-IT" b="1" i="1" smtClean="0">
                            <a:solidFill>
                              <a:srgbClr val="C00000"/>
                            </a:solidFill>
                            <a:latin typeface="Cambria Math" charset="0"/>
                          </a:rPr>
                          <m:t>𝒙</m:t>
                        </m:r>
                      </m:e>
                      <m:sub>
                        <m:r>
                          <a:rPr lang="it-IT" b="1" i="1" smtClean="0">
                            <a:solidFill>
                              <a:srgbClr val="C00000"/>
                            </a:solidFill>
                            <a:latin typeface="Cambria Math" charset="0"/>
                          </a:rPr>
                          <m:t>𝟏</m:t>
                        </m:r>
                      </m:sub>
                    </m:sSub>
                    <m:sSub>
                      <m:sSubPr>
                        <m:ctrlPr>
                          <a:rPr lang="en-US" b="1" i="1">
                            <a:solidFill>
                              <a:srgbClr val="C00000"/>
                            </a:solidFill>
                            <a:latin typeface="Cambria Math" panose="02040503050406030204" pitchFamily="18" charset="0"/>
                          </a:rPr>
                        </m:ctrlPr>
                      </m:sSubPr>
                      <m:e>
                        <m:r>
                          <a:rPr lang="it-IT" b="1" i="1">
                            <a:solidFill>
                              <a:srgbClr val="C00000"/>
                            </a:solidFill>
                            <a:latin typeface="Cambria Math" charset="0"/>
                          </a:rPr>
                          <m:t>𝒙</m:t>
                        </m:r>
                      </m:e>
                      <m:sub>
                        <m:r>
                          <a:rPr lang="it-IT" b="1" i="1" smtClean="0">
                            <a:solidFill>
                              <a:srgbClr val="C00000"/>
                            </a:solidFill>
                            <a:latin typeface="Cambria Math" charset="0"/>
                          </a:rPr>
                          <m:t>𝟐</m:t>
                        </m:r>
                      </m:sub>
                    </m:sSub>
                  </m:oMath>
                </a14:m>
                <a:r>
                  <a:rPr lang="it-IT" b="1" dirty="0">
                    <a:solidFill>
                      <a:srgbClr val="C00000"/>
                    </a:solidFill>
                  </a:rPr>
                  <a:t>...</a:t>
                </a:r>
                <a14:m>
                  <m:oMath xmlns:m="http://schemas.openxmlformats.org/officeDocument/2006/math">
                    <m:sSub>
                      <m:sSubPr>
                        <m:ctrlPr>
                          <a:rPr lang="en-US" b="1" i="1">
                            <a:solidFill>
                              <a:srgbClr val="C00000"/>
                            </a:solidFill>
                            <a:latin typeface="Cambria Math" panose="02040503050406030204" pitchFamily="18" charset="0"/>
                          </a:rPr>
                        </m:ctrlPr>
                      </m:sSubPr>
                      <m:e>
                        <m:r>
                          <a:rPr lang="it-IT" b="1" i="1">
                            <a:solidFill>
                              <a:srgbClr val="C00000"/>
                            </a:solidFill>
                            <a:latin typeface="Cambria Math" charset="0"/>
                          </a:rPr>
                          <m:t>𝒙</m:t>
                        </m:r>
                      </m:e>
                      <m:sub>
                        <m:r>
                          <a:rPr lang="it-IT" b="1" i="1" smtClean="0">
                            <a:solidFill>
                              <a:srgbClr val="C00000"/>
                            </a:solidFill>
                            <a:latin typeface="Cambria Math" charset="0"/>
                          </a:rPr>
                          <m:t>𝒏</m:t>
                        </m:r>
                      </m:sub>
                    </m:sSub>
                  </m:oMath>
                </a14:m>
                <a:r>
                  <a:rPr lang="it-IT" dirty="0">
                    <a:solidFill>
                      <a:schemeClr val="tx1"/>
                    </a:solidFill>
                  </a:rPr>
                  <a:t>, e da essa deriviamo un intero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i="0" smtClean="0">
                            <a:solidFill>
                              <a:srgbClr val="3636E8"/>
                            </a:solidFill>
                            <a:latin typeface="Cambria Math" charset="0"/>
                          </a:rPr>
                          <m:t>𝐤</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 = f(</a:t>
                </a:r>
                <a:r>
                  <a:rPr lang="it-IT" b="1" dirty="0">
                    <a:solidFill>
                      <a:srgbClr val="C00000"/>
                    </a:solidFill>
                  </a:rPr>
                  <a:t>i,x</a:t>
                </a:r>
                <a:r>
                  <a:rPr lang="it-IT" dirty="0">
                    <a:solidFill>
                      <a:schemeClr val="tx1"/>
                    </a:solidFill>
                  </a:rPr>
                  <a:t>) nel modo seguente:</a:t>
                </a:r>
              </a:p>
              <a:p>
                <a:pPr lvl="1"/>
                <a:r>
                  <a:rPr lang="it-IT" dirty="0">
                    <a:solidFill>
                      <a:schemeClr val="tx1"/>
                    </a:solidFill>
                  </a:rPr>
                  <a:t>b) se i è la codifica di una macchina di </a:t>
                </a:r>
                <a:r>
                  <a:rPr lang="it-IT" dirty="0" err="1">
                    <a:solidFill>
                      <a:schemeClr val="tx1"/>
                    </a:solidFill>
                  </a:rPr>
                  <a:t>Turing</a:t>
                </a:r>
                <a:r>
                  <a:rPr lang="it-IT" dirty="0">
                    <a:solidFill>
                      <a:schemeClr val="tx1"/>
                    </a:solidFill>
                  </a:rPr>
                  <a:t>, allora costruiamo una macchina di </a:t>
                </a:r>
                <a:r>
                  <a:rPr lang="it-IT" dirty="0" err="1">
                    <a:solidFill>
                      <a:schemeClr val="tx1"/>
                    </a:solidFill>
                  </a:rPr>
                  <a:t>Turing</a:t>
                </a:r>
                <a:r>
                  <a:rPr lang="it-IT" dirty="0">
                    <a:solidFill>
                      <a:schemeClr val="tx1"/>
                    </a:solidFill>
                  </a:rPr>
                  <a:t>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 che</a:t>
                </a:r>
              </a:p>
              <a:p>
                <a:pPr lvl="2"/>
                <a:r>
                  <a:rPr lang="it-IT" dirty="0">
                    <a:solidFill>
                      <a:schemeClr val="tx1"/>
                    </a:solidFill>
                  </a:rPr>
                  <a:t>1) nello stato iniziale </a:t>
                </a:r>
                <a14:m>
                  <m:oMath xmlns:m="http://schemas.openxmlformats.org/officeDocument/2006/math">
                    <m:sSup>
                      <m:sSupPr>
                        <m:ctrlPr>
                          <a:rPr lang="it-IT" b="1" i="1" smtClean="0">
                            <a:solidFill>
                              <a:srgbClr val="3636E8"/>
                            </a:solidFill>
                            <a:latin typeface="Cambria Math" panose="02040503050406030204" pitchFamily="18" charset="0"/>
                          </a:rPr>
                        </m:ctrlPr>
                      </m:sSupPr>
                      <m:e>
                        <m:r>
                          <a:rPr lang="it-IT" b="1" i="0">
                            <a:solidFill>
                              <a:srgbClr val="3636E8"/>
                            </a:solidFill>
                            <a:latin typeface="Cambria Math" charset="0"/>
                          </a:rPr>
                          <m:t>𝐪</m:t>
                        </m:r>
                      </m:e>
                      <m:sup>
                        <m:r>
                          <a:rPr lang="it-IT" b="1" i="0">
                            <a:solidFill>
                              <a:srgbClr val="3636E8"/>
                            </a:solidFill>
                            <a:latin typeface="Cambria Math" charset="0"/>
                          </a:rPr>
                          <m:t>𝟏</m:t>
                        </m:r>
                      </m:sup>
                    </m:sSup>
                  </m:oMath>
                </a14:m>
                <a:r>
                  <a:rPr lang="it-IT" dirty="0">
                    <a:solidFill>
                      <a:schemeClr val="tx1"/>
                    </a:solidFill>
                  </a:rPr>
                  <a:t>: se legge 0 sul nastro allora scrive </a:t>
                </a:r>
                <a14:m>
                  <m:oMath xmlns:m="http://schemas.openxmlformats.org/officeDocument/2006/math">
                    <m:sSub>
                      <m:sSubPr>
                        <m:ctrlPr>
                          <a:rPr lang="en-US" b="1" i="1" smtClean="0">
                            <a:solidFill>
                              <a:srgbClr val="C00000"/>
                            </a:solidFill>
                            <a:latin typeface="Cambria Math" panose="02040503050406030204" pitchFamily="18" charset="0"/>
                          </a:rPr>
                        </m:ctrlPr>
                      </m:sSubPr>
                      <m:e>
                        <m:r>
                          <a:rPr lang="it-IT" b="1" i="1">
                            <a:solidFill>
                              <a:srgbClr val="C00000"/>
                            </a:solidFill>
                            <a:latin typeface="Cambria Math" charset="0"/>
                          </a:rPr>
                          <m:t>𝒙</m:t>
                        </m:r>
                      </m:e>
                      <m:sub>
                        <m:r>
                          <a:rPr lang="it-IT" b="1" i="1">
                            <a:solidFill>
                              <a:srgbClr val="C00000"/>
                            </a:solidFill>
                            <a:latin typeface="Cambria Math" charset="0"/>
                          </a:rPr>
                          <m:t>𝟏</m:t>
                        </m:r>
                      </m:sub>
                    </m:sSub>
                  </m:oMath>
                </a14:m>
                <a:r>
                  <a:rPr lang="it-IT" dirty="0">
                    <a:solidFill>
                      <a:schemeClr val="tx1"/>
                    </a:solidFill>
                  </a:rPr>
                  <a:t> e entra nello stato </a:t>
                </a:r>
                <a14:m>
                  <m:oMath xmlns:m="http://schemas.openxmlformats.org/officeDocument/2006/math">
                    <m:sSup>
                      <m:sSupPr>
                        <m:ctrlPr>
                          <a:rPr lang="it-IT" b="1" i="1" smtClean="0">
                            <a:solidFill>
                              <a:srgbClr val="3636E8"/>
                            </a:solidFill>
                            <a:latin typeface="Cambria Math" panose="02040503050406030204" pitchFamily="18" charset="0"/>
                          </a:rPr>
                        </m:ctrlPr>
                      </m:sSupPr>
                      <m:e>
                        <m:r>
                          <a:rPr lang="it-IT" b="1" i="0" smtClean="0">
                            <a:solidFill>
                              <a:srgbClr val="3636E8"/>
                            </a:solidFill>
                            <a:latin typeface="Cambria Math" charset="0"/>
                          </a:rPr>
                          <m:t>𝐪</m:t>
                        </m:r>
                      </m:e>
                      <m:sup>
                        <m:r>
                          <a:rPr lang="it-IT" b="1" i="0" smtClean="0">
                            <a:solidFill>
                              <a:srgbClr val="3636E8"/>
                            </a:solidFill>
                            <a:latin typeface="Cambria Math" charset="0"/>
                          </a:rPr>
                          <m:t>𝟐</m:t>
                        </m:r>
                      </m:sup>
                    </m:sSup>
                  </m:oMath>
                </a14:m>
                <a:r>
                  <a:rPr lang="it-IT" dirty="0">
                    <a:solidFill>
                      <a:schemeClr val="tx1"/>
                    </a:solidFill>
                  </a:rPr>
                  <a:t> muovendosi a destra, altrimenti entra in </a:t>
                </a:r>
                <a:r>
                  <a:rPr lang="it-IT" dirty="0" err="1">
                    <a:solidFill>
                      <a:schemeClr val="tx1"/>
                    </a:solidFill>
                  </a:rPr>
                  <a:t>loop</a:t>
                </a:r>
                <a:endParaRPr lang="it-IT" dirty="0">
                  <a:solidFill>
                    <a:schemeClr val="tx1"/>
                  </a:solidFill>
                </a:endParaRPr>
              </a:p>
              <a:p>
                <a:pPr lvl="2"/>
                <a:r>
                  <a:rPr lang="it-IT" dirty="0">
                    <a:solidFill>
                      <a:schemeClr val="tx1"/>
                    </a:solidFill>
                  </a:rPr>
                  <a:t>2) nello stato </a:t>
                </a:r>
                <a14:m>
                  <m:oMath xmlns:m="http://schemas.openxmlformats.org/officeDocument/2006/math">
                    <m:sSup>
                      <m:sSupPr>
                        <m:ctrlPr>
                          <a:rPr lang="it-IT" b="1" i="1" smtClean="0">
                            <a:solidFill>
                              <a:srgbClr val="3636E8"/>
                            </a:solidFill>
                            <a:latin typeface="Cambria Math" panose="02040503050406030204" pitchFamily="18" charset="0"/>
                          </a:rPr>
                        </m:ctrlPr>
                      </m:sSupPr>
                      <m:e>
                        <m:r>
                          <a:rPr lang="it-IT" b="1" i="0">
                            <a:solidFill>
                              <a:srgbClr val="3636E8"/>
                            </a:solidFill>
                            <a:latin typeface="Cambria Math" charset="0"/>
                          </a:rPr>
                          <m:t>𝐪</m:t>
                        </m:r>
                      </m:e>
                      <m:sup>
                        <m:r>
                          <a:rPr lang="it-IT" b="1" i="0" smtClean="0">
                            <a:solidFill>
                              <a:srgbClr val="3636E8"/>
                            </a:solidFill>
                            <a:latin typeface="Cambria Math" charset="0"/>
                          </a:rPr>
                          <m:t>𝟐</m:t>
                        </m:r>
                      </m:sup>
                    </m:sSup>
                  </m:oMath>
                </a14:m>
                <a:r>
                  <a:rPr lang="it-IT" dirty="0">
                    <a:solidFill>
                      <a:schemeClr val="tx1"/>
                    </a:solidFill>
                  </a:rPr>
                  <a:t>: qualunque cosa legga, scrive </a:t>
                </a:r>
                <a14:m>
                  <m:oMath xmlns:m="http://schemas.openxmlformats.org/officeDocument/2006/math">
                    <m:sSub>
                      <m:sSubPr>
                        <m:ctrlPr>
                          <a:rPr lang="en-US" b="1" i="1" smtClean="0">
                            <a:solidFill>
                              <a:srgbClr val="C00000"/>
                            </a:solidFill>
                            <a:latin typeface="Cambria Math" panose="02040503050406030204" pitchFamily="18" charset="0"/>
                          </a:rPr>
                        </m:ctrlPr>
                      </m:sSubPr>
                      <m:e>
                        <m:r>
                          <a:rPr lang="it-IT" b="1" i="1">
                            <a:solidFill>
                              <a:srgbClr val="C00000"/>
                            </a:solidFill>
                            <a:latin typeface="Cambria Math" charset="0"/>
                          </a:rPr>
                          <m:t>𝒙</m:t>
                        </m:r>
                      </m:e>
                      <m:sub>
                        <m:r>
                          <a:rPr lang="it-IT" b="1" i="1" smtClean="0">
                            <a:solidFill>
                              <a:srgbClr val="C00000"/>
                            </a:solidFill>
                            <a:latin typeface="Cambria Math" charset="0"/>
                          </a:rPr>
                          <m:t>𝟐</m:t>
                        </m:r>
                      </m:sub>
                    </m:sSub>
                  </m:oMath>
                </a14:m>
                <a:r>
                  <a:rPr lang="it-IT" dirty="0">
                    <a:solidFill>
                      <a:schemeClr val="tx1"/>
                    </a:solidFill>
                  </a:rPr>
                  <a:t> e entra nello stato </a:t>
                </a:r>
                <a14:m>
                  <m:oMath xmlns:m="http://schemas.openxmlformats.org/officeDocument/2006/math">
                    <m:sSup>
                      <m:sSupPr>
                        <m:ctrlPr>
                          <a:rPr lang="it-IT" b="1" i="1" smtClean="0">
                            <a:solidFill>
                              <a:srgbClr val="3636E8"/>
                            </a:solidFill>
                            <a:latin typeface="Cambria Math" panose="02040503050406030204" pitchFamily="18" charset="0"/>
                          </a:rPr>
                        </m:ctrlPr>
                      </m:sSupPr>
                      <m:e>
                        <m:r>
                          <a:rPr lang="it-IT" b="1" i="0">
                            <a:solidFill>
                              <a:srgbClr val="3636E8"/>
                            </a:solidFill>
                            <a:latin typeface="Cambria Math" charset="0"/>
                          </a:rPr>
                          <m:t>𝐪</m:t>
                        </m:r>
                      </m:e>
                      <m:sup>
                        <m:r>
                          <a:rPr lang="it-IT" b="1" i="0" smtClean="0">
                            <a:solidFill>
                              <a:srgbClr val="3636E8"/>
                            </a:solidFill>
                            <a:latin typeface="Cambria Math" charset="0"/>
                          </a:rPr>
                          <m:t>𝟑</m:t>
                        </m:r>
                      </m:sup>
                    </m:sSup>
                  </m:oMath>
                </a14:m>
                <a:r>
                  <a:rPr lang="it-IT" dirty="0">
                    <a:solidFill>
                      <a:schemeClr val="tx1"/>
                    </a:solidFill>
                  </a:rPr>
                  <a:t> muovendosi a destra </a:t>
                </a:r>
              </a:p>
              <a:p>
                <a:pPr lvl="2"/>
                <a:r>
                  <a:rPr lang="it-IT" dirty="0">
                    <a:solidFill>
                      <a:schemeClr val="tx1"/>
                    </a:solidFill>
                  </a:rPr>
                  <a:t>... (eccetera eccetera) ...</a:t>
                </a:r>
              </a:p>
              <a:p>
                <a:pPr lvl="2"/>
                <a:r>
                  <a:rPr lang="it-IT" dirty="0" err="1">
                    <a:solidFill>
                      <a:schemeClr val="tx1"/>
                    </a:solidFill>
                  </a:rPr>
                  <a:t>n</a:t>
                </a:r>
                <a:r>
                  <a:rPr lang="it-IT" dirty="0">
                    <a:solidFill>
                      <a:schemeClr val="tx1"/>
                    </a:solidFill>
                  </a:rPr>
                  <a:t>) nello stato </a:t>
                </a:r>
                <a14:m>
                  <m:oMath xmlns:m="http://schemas.openxmlformats.org/officeDocument/2006/math">
                    <m:sSup>
                      <m:sSupPr>
                        <m:ctrlPr>
                          <a:rPr lang="it-IT" b="1" i="1" smtClean="0">
                            <a:solidFill>
                              <a:srgbClr val="3636E8"/>
                            </a:solidFill>
                            <a:latin typeface="Cambria Math" panose="02040503050406030204" pitchFamily="18" charset="0"/>
                          </a:rPr>
                        </m:ctrlPr>
                      </m:sSupPr>
                      <m:e>
                        <m:r>
                          <a:rPr lang="it-IT" b="1" i="0">
                            <a:solidFill>
                              <a:srgbClr val="3636E8"/>
                            </a:solidFill>
                            <a:latin typeface="Cambria Math" charset="0"/>
                          </a:rPr>
                          <m:t>𝐪</m:t>
                        </m:r>
                      </m:e>
                      <m:sup>
                        <m:r>
                          <a:rPr lang="it-IT" b="1" i="0" smtClean="0">
                            <a:solidFill>
                              <a:srgbClr val="3636E8"/>
                            </a:solidFill>
                            <a:latin typeface="Cambria Math" charset="0"/>
                          </a:rPr>
                          <m:t>𝐧</m:t>
                        </m:r>
                      </m:sup>
                    </m:sSup>
                  </m:oMath>
                </a14:m>
                <a:r>
                  <a:rPr lang="it-IT" dirty="0">
                    <a:solidFill>
                      <a:schemeClr val="tx1"/>
                    </a:solidFill>
                  </a:rPr>
                  <a:t>: qualunque cosa legga, scrive </a:t>
                </a:r>
                <a14:m>
                  <m:oMath xmlns:m="http://schemas.openxmlformats.org/officeDocument/2006/math">
                    <m:sSub>
                      <m:sSubPr>
                        <m:ctrlPr>
                          <a:rPr lang="en-US" b="1" i="1" smtClean="0">
                            <a:solidFill>
                              <a:srgbClr val="C00000"/>
                            </a:solidFill>
                            <a:latin typeface="Cambria Math" panose="02040503050406030204" pitchFamily="18" charset="0"/>
                          </a:rPr>
                        </m:ctrlPr>
                      </m:sSubPr>
                      <m:e>
                        <m:r>
                          <a:rPr lang="it-IT" b="1" i="1">
                            <a:solidFill>
                              <a:srgbClr val="C00000"/>
                            </a:solidFill>
                            <a:latin typeface="Cambria Math" charset="0"/>
                          </a:rPr>
                          <m:t>𝒙</m:t>
                        </m:r>
                      </m:e>
                      <m:sub>
                        <m:r>
                          <a:rPr lang="it-IT" b="1" i="1" smtClean="0">
                            <a:solidFill>
                              <a:srgbClr val="C00000"/>
                            </a:solidFill>
                            <a:latin typeface="Cambria Math" charset="0"/>
                          </a:rPr>
                          <m:t>𝒏</m:t>
                        </m:r>
                      </m:sub>
                    </m:sSub>
                  </m:oMath>
                </a14:m>
                <a:r>
                  <a:rPr lang="it-IT" dirty="0">
                    <a:solidFill>
                      <a:schemeClr val="tx1"/>
                    </a:solidFill>
                  </a:rPr>
                  <a:t> , riposiziona la testina sul primo carattere dell’input e entra nello stato iniziale </a:t>
                </a:r>
                <a14:m>
                  <m:oMath xmlns:m="http://schemas.openxmlformats.org/officeDocument/2006/math">
                    <m:sSub>
                      <m:sSubPr>
                        <m:ctrlPr>
                          <a:rPr lang="en-US" b="1" i="1" smtClean="0">
                            <a:solidFill>
                              <a:srgbClr val="C00000"/>
                            </a:solidFill>
                            <a:latin typeface="Cambria Math" panose="02040503050406030204" pitchFamily="18" charset="0"/>
                          </a:rPr>
                        </m:ctrlPr>
                      </m:sSubPr>
                      <m:e>
                        <m:r>
                          <a:rPr lang="it-IT" b="1" i="0" smtClean="0">
                            <a:solidFill>
                              <a:srgbClr val="C00000"/>
                            </a:solidFill>
                            <a:latin typeface="Cambria Math" charset="0"/>
                          </a:rPr>
                          <m:t>𝐪</m:t>
                        </m:r>
                      </m:e>
                      <m:sub>
                        <m:r>
                          <a:rPr lang="it-IT" b="1" i="0" smtClean="0">
                            <a:solidFill>
                              <a:srgbClr val="C00000"/>
                            </a:solidFill>
                            <a:latin typeface="Cambria Math" charset="0"/>
                          </a:rPr>
                          <m:t>𝟎</m:t>
                        </m:r>
                      </m:sub>
                    </m:sSub>
                  </m:oMath>
                </a14:m>
                <a:r>
                  <a:rPr lang="it-IT" dirty="0">
                    <a:solidFill>
                      <a:schemeClr val="tx1"/>
                    </a:solidFill>
                  </a:rPr>
                  <a:t> di </a:t>
                </a:r>
                <a:r>
                  <a:rPr lang="it-IT" b="1" dirty="0">
                    <a:solidFill>
                      <a:srgbClr val="C00000"/>
                    </a:solidFill>
                  </a:rPr>
                  <a:t>T</a:t>
                </a:r>
                <a:r>
                  <a:rPr lang="it-IT" b="1" baseline="-25000" dirty="0">
                    <a:solidFill>
                      <a:srgbClr val="C00000"/>
                    </a:solidFill>
                  </a:rPr>
                  <a:t>i</a:t>
                </a:r>
                <a:endParaRPr lang="it-IT" dirty="0">
                  <a:solidFill>
                    <a:schemeClr val="tx1"/>
                  </a:solidFill>
                </a:endParaRPr>
              </a:p>
              <a:p>
                <a:pPr lvl="2"/>
                <a:r>
                  <a:rPr lang="it-IT" dirty="0">
                    <a:solidFill>
                      <a:schemeClr val="tx1"/>
                    </a:solidFill>
                  </a:rPr>
                  <a:t>a questo punto,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b="1" dirty="0">
                    <a:solidFill>
                      <a:srgbClr val="3636E8"/>
                    </a:solidFill>
                  </a:rPr>
                  <a:t> </a:t>
                </a:r>
                <a:r>
                  <a:rPr lang="it-IT" dirty="0">
                    <a:solidFill>
                      <a:schemeClr val="tx1"/>
                    </a:solidFill>
                  </a:rPr>
                  <a:t>inizia a simulare </a:t>
                </a:r>
                <a:r>
                  <a:rPr lang="it-IT" b="1" dirty="0">
                    <a:solidFill>
                      <a:srgbClr val="C00000"/>
                    </a:solidFill>
                  </a:rPr>
                  <a:t>T</a:t>
                </a:r>
                <a:r>
                  <a:rPr lang="it-IT" b="1" baseline="-25000" dirty="0">
                    <a:solidFill>
                      <a:srgbClr val="C00000"/>
                    </a:solidFill>
                  </a:rPr>
                  <a:t>i</a:t>
                </a:r>
                <a:r>
                  <a:rPr lang="it-IT" b="1" dirty="0">
                    <a:solidFill>
                      <a:srgbClr val="C00000"/>
                    </a:solidFill>
                  </a:rPr>
                  <a:t>(x)</a:t>
                </a:r>
                <a:r>
                  <a:rPr lang="it-IT" dirty="0">
                    <a:solidFill>
                      <a:schemeClr val="tx1"/>
                    </a:solidFill>
                  </a:rPr>
                  <a:t> a scatola aperta</a:t>
                </a:r>
                <a:endParaRPr lang="it-IT" baseline="-25000" dirty="0">
                  <a:solidFill>
                    <a:schemeClr val="tx1"/>
                  </a:solidFill>
                </a:endParaRPr>
              </a:p>
              <a:p>
                <a:pPr marL="342900" lvl="1" indent="-342900"/>
                <a:r>
                  <a:rPr lang="it-IT" sz="1800" dirty="0">
                    <a:solidFill>
                      <a:schemeClr val="tx1"/>
                    </a:solidFill>
                  </a:rPr>
                  <a:t>Nel caso a), in cui l’intero </a:t>
                </a:r>
                <a:r>
                  <a:rPr lang="it-IT" sz="1800" b="1" dirty="0">
                    <a:solidFill>
                      <a:srgbClr val="C00000"/>
                    </a:solidFill>
                  </a:rPr>
                  <a:t>i</a:t>
                </a:r>
                <a:r>
                  <a:rPr lang="it-IT" sz="1800" dirty="0">
                    <a:solidFill>
                      <a:schemeClr val="tx1"/>
                    </a:solidFill>
                  </a:rPr>
                  <a:t> che non è la codifica di una macchina di </a:t>
                </a:r>
                <a:r>
                  <a:rPr lang="it-IT" sz="1800" dirty="0" err="1">
                    <a:solidFill>
                      <a:schemeClr val="tx1"/>
                    </a:solidFill>
                  </a:rPr>
                  <a:t>Turing</a:t>
                </a:r>
                <a:r>
                  <a:rPr lang="it-IT" sz="1800" dirty="0">
                    <a:solidFill>
                      <a:schemeClr val="tx1"/>
                    </a:solidFill>
                  </a:rPr>
                  <a:t>, sappiamo ben calcolare </a:t>
                </a:r>
                <a14:m>
                  <m:oMath xmlns:m="http://schemas.openxmlformats.org/officeDocument/2006/math">
                    <m:sSub>
                      <m:sSubPr>
                        <m:ctrlPr>
                          <a:rPr lang="en-US" sz="1800" b="1" i="1">
                            <a:solidFill>
                              <a:srgbClr val="3636E8"/>
                            </a:solidFill>
                            <a:latin typeface="Cambria Math" panose="02040503050406030204" pitchFamily="18" charset="0"/>
                          </a:rPr>
                        </m:ctrlPr>
                      </m:sSubPr>
                      <m:e>
                        <m:r>
                          <a:rPr lang="it-IT" sz="1800" b="1">
                            <a:solidFill>
                              <a:srgbClr val="3636E8"/>
                            </a:solidFill>
                            <a:latin typeface="Cambria Math" charset="0"/>
                          </a:rPr>
                          <m:t>𝐌</m:t>
                        </m:r>
                      </m:e>
                      <m:sub>
                        <m:r>
                          <a:rPr lang="it-IT" sz="1800" b="1">
                            <a:solidFill>
                              <a:srgbClr val="3636E8"/>
                            </a:solidFill>
                            <a:latin typeface="Cambria Math" charset="0"/>
                          </a:rPr>
                          <m:t>(</m:t>
                        </m:r>
                        <m:r>
                          <a:rPr lang="it-IT" sz="1800" b="1">
                            <a:solidFill>
                              <a:srgbClr val="3636E8"/>
                            </a:solidFill>
                            <a:latin typeface="Cambria Math" charset="0"/>
                          </a:rPr>
                          <m:t>𝐢</m:t>
                        </m:r>
                        <m:r>
                          <a:rPr lang="it-IT" sz="1800" b="1">
                            <a:solidFill>
                              <a:srgbClr val="3636E8"/>
                            </a:solidFill>
                            <a:latin typeface="Cambria Math" charset="0"/>
                          </a:rPr>
                          <m:t>,</m:t>
                        </m:r>
                        <m:r>
                          <a:rPr lang="it-IT" sz="1800" b="1">
                            <a:solidFill>
                              <a:srgbClr val="3636E8"/>
                            </a:solidFill>
                            <a:latin typeface="Cambria Math" charset="0"/>
                          </a:rPr>
                          <m:t>𝐱</m:t>
                        </m:r>
                        <m:r>
                          <a:rPr lang="it-IT" sz="1800" b="1">
                            <a:solidFill>
                              <a:srgbClr val="3636E8"/>
                            </a:solidFill>
                            <a:latin typeface="Cambria Math" charset="0"/>
                          </a:rPr>
                          <m:t>)</m:t>
                        </m:r>
                      </m:sub>
                    </m:sSub>
                  </m:oMath>
                </a14:m>
                <a:r>
                  <a:rPr lang="it-IT" sz="1800" dirty="0">
                    <a:solidFill>
                      <a:schemeClr val="tx1"/>
                    </a:solidFill>
                  </a:rPr>
                  <a:t>. </a:t>
                </a:r>
              </a:p>
              <a:p>
                <a:pPr marL="342900" lvl="1" indent="-342900"/>
                <a:r>
                  <a:rPr lang="it-IT" sz="1800" dirty="0">
                    <a:solidFill>
                      <a:schemeClr val="tx1"/>
                    </a:solidFill>
                  </a:rPr>
                  <a:t>Nel caso b) possiamo effettivamente costruire </a:t>
                </a:r>
                <a14:m>
                  <m:oMath xmlns:m="http://schemas.openxmlformats.org/officeDocument/2006/math">
                    <m:sSub>
                      <m:sSubPr>
                        <m:ctrlPr>
                          <a:rPr lang="en-US" sz="1800" b="1" i="1">
                            <a:solidFill>
                              <a:srgbClr val="3636E8"/>
                            </a:solidFill>
                            <a:latin typeface="Cambria Math" panose="02040503050406030204" pitchFamily="18" charset="0"/>
                          </a:rPr>
                        </m:ctrlPr>
                      </m:sSubPr>
                      <m:e>
                        <m:r>
                          <a:rPr lang="it-IT" sz="1800" b="1">
                            <a:solidFill>
                              <a:srgbClr val="3636E8"/>
                            </a:solidFill>
                            <a:latin typeface="Cambria Math" charset="0"/>
                          </a:rPr>
                          <m:t>𝐌</m:t>
                        </m:r>
                      </m:e>
                      <m:sub>
                        <m:r>
                          <a:rPr lang="it-IT" sz="1800" b="1">
                            <a:solidFill>
                              <a:srgbClr val="3636E8"/>
                            </a:solidFill>
                            <a:latin typeface="Cambria Math" charset="0"/>
                          </a:rPr>
                          <m:t>(</m:t>
                        </m:r>
                        <m:r>
                          <a:rPr lang="it-IT" sz="1800" b="1">
                            <a:solidFill>
                              <a:srgbClr val="3636E8"/>
                            </a:solidFill>
                            <a:latin typeface="Cambria Math" charset="0"/>
                          </a:rPr>
                          <m:t>𝐢</m:t>
                        </m:r>
                        <m:r>
                          <a:rPr lang="it-IT" sz="1800" b="1">
                            <a:solidFill>
                              <a:srgbClr val="3636E8"/>
                            </a:solidFill>
                            <a:latin typeface="Cambria Math" charset="0"/>
                          </a:rPr>
                          <m:t>,</m:t>
                        </m:r>
                        <m:r>
                          <a:rPr lang="it-IT" sz="1800" b="1">
                            <a:solidFill>
                              <a:srgbClr val="3636E8"/>
                            </a:solidFill>
                            <a:latin typeface="Cambria Math" charset="0"/>
                          </a:rPr>
                          <m:t>𝐱</m:t>
                        </m:r>
                        <m:r>
                          <a:rPr lang="it-IT" sz="1800" b="1">
                            <a:solidFill>
                              <a:srgbClr val="3636E8"/>
                            </a:solidFill>
                            <a:latin typeface="Cambria Math" charset="0"/>
                          </a:rPr>
                          <m:t>)</m:t>
                        </m:r>
                      </m:sub>
                    </m:sSub>
                  </m:oMath>
                </a14:m>
                <a:r>
                  <a:rPr lang="it-IT" sz="1800" dirty="0">
                    <a:solidFill>
                      <a:schemeClr val="tx1"/>
                    </a:solidFill>
                  </a:rPr>
                  <a:t>: avendo l’intero </a:t>
                </a:r>
                <a:r>
                  <a:rPr lang="it-IT" sz="1800" b="1" dirty="0">
                    <a:solidFill>
                      <a:srgbClr val="C00000"/>
                    </a:solidFill>
                  </a:rPr>
                  <a:t>i</a:t>
                </a:r>
                <a:r>
                  <a:rPr lang="it-IT" sz="1800" dirty="0">
                    <a:solidFill>
                      <a:schemeClr val="tx1"/>
                    </a:solidFill>
                  </a:rPr>
                  <a:t> che è la codifica (che ben conosciamo!) di </a:t>
                </a:r>
                <a:r>
                  <a:rPr lang="it-IT" sz="1800" b="1" dirty="0">
                    <a:solidFill>
                      <a:srgbClr val="C00000"/>
                    </a:solidFill>
                  </a:rPr>
                  <a:t>T</a:t>
                </a:r>
                <a:r>
                  <a:rPr lang="it-IT" sz="1800" b="1" baseline="-25000" dirty="0">
                    <a:solidFill>
                      <a:srgbClr val="C00000"/>
                    </a:solidFill>
                  </a:rPr>
                  <a:t>i</a:t>
                </a:r>
                <a:r>
                  <a:rPr lang="it-IT" sz="1800" dirty="0">
                    <a:solidFill>
                      <a:schemeClr val="tx1"/>
                    </a:solidFill>
                  </a:rPr>
                  <a:t>, possiamo costruire le quintuple di </a:t>
                </a:r>
                <a14:m>
                  <m:oMath xmlns:m="http://schemas.openxmlformats.org/officeDocument/2006/math">
                    <m:sSub>
                      <m:sSubPr>
                        <m:ctrlPr>
                          <a:rPr lang="en-US" sz="1800" b="1" i="1">
                            <a:solidFill>
                              <a:srgbClr val="3636E8"/>
                            </a:solidFill>
                            <a:latin typeface="Cambria Math" panose="02040503050406030204" pitchFamily="18" charset="0"/>
                          </a:rPr>
                        </m:ctrlPr>
                      </m:sSubPr>
                      <m:e>
                        <m:r>
                          <a:rPr lang="it-IT" sz="1800" b="1">
                            <a:solidFill>
                              <a:srgbClr val="3636E8"/>
                            </a:solidFill>
                            <a:latin typeface="Cambria Math" charset="0"/>
                          </a:rPr>
                          <m:t>𝐌</m:t>
                        </m:r>
                      </m:e>
                      <m:sub>
                        <m:r>
                          <a:rPr lang="it-IT" sz="1800" b="1">
                            <a:solidFill>
                              <a:srgbClr val="3636E8"/>
                            </a:solidFill>
                            <a:latin typeface="Cambria Math" charset="0"/>
                          </a:rPr>
                          <m:t>(</m:t>
                        </m:r>
                        <m:r>
                          <a:rPr lang="it-IT" sz="1800" b="1">
                            <a:solidFill>
                              <a:srgbClr val="3636E8"/>
                            </a:solidFill>
                            <a:latin typeface="Cambria Math" charset="0"/>
                          </a:rPr>
                          <m:t>𝐢</m:t>
                        </m:r>
                        <m:r>
                          <a:rPr lang="it-IT" sz="1800" b="1">
                            <a:solidFill>
                              <a:srgbClr val="3636E8"/>
                            </a:solidFill>
                            <a:latin typeface="Cambria Math" charset="0"/>
                          </a:rPr>
                          <m:t>,</m:t>
                        </m:r>
                        <m:r>
                          <a:rPr lang="it-IT" sz="1800" b="1">
                            <a:solidFill>
                              <a:srgbClr val="3636E8"/>
                            </a:solidFill>
                            <a:latin typeface="Cambria Math" charset="0"/>
                          </a:rPr>
                          <m:t>𝐱</m:t>
                        </m:r>
                        <m:r>
                          <a:rPr lang="it-IT" sz="1800" b="1">
                            <a:solidFill>
                              <a:srgbClr val="3636E8"/>
                            </a:solidFill>
                            <a:latin typeface="Cambria Math" charset="0"/>
                          </a:rPr>
                          <m:t>)</m:t>
                        </m:r>
                      </m:sub>
                    </m:sSub>
                  </m:oMath>
                </a14:m>
                <a:r>
                  <a:rPr lang="it-IT" sz="1800" dirty="0">
                    <a:solidFill>
                      <a:schemeClr val="tx1"/>
                    </a:solidFill>
                  </a:rPr>
                  <a:t> utilizzando tale codifica. </a:t>
                </a:r>
              </a:p>
              <a:p>
                <a:pPr marL="342900" lvl="1" indent="-342900"/>
                <a:r>
                  <a:rPr lang="it-IT" sz="1800" dirty="0">
                    <a:solidFill>
                      <a:schemeClr val="tx1"/>
                    </a:solidFill>
                  </a:rPr>
                  <a:t>Quindi, </a:t>
                </a:r>
                <a:r>
                  <a:rPr lang="it-IT" sz="1800" dirty="0" err="1">
                    <a:solidFill>
                      <a:schemeClr val="tx1"/>
                    </a:solidFill>
                  </a:rPr>
                  <a:t>f</a:t>
                </a:r>
                <a:r>
                  <a:rPr lang="it-IT" sz="1800" dirty="0">
                    <a:solidFill>
                      <a:schemeClr val="tx1"/>
                    </a:solidFill>
                  </a:rPr>
                  <a:t> è totale e calcolabile. </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796946" y="1215038"/>
                <a:ext cx="9007411" cy="5510614"/>
              </a:xfrm>
              <a:blipFill rotWithShape="0">
                <a:blip r:embed="rId2"/>
                <a:stretch>
                  <a:fillRect l="-474" t="-1106" r="-880"/>
                </a:stretch>
              </a:blipFill>
            </p:spPr>
            <p:txBody>
              <a:bodyPr/>
              <a:lstStyle/>
              <a:p>
                <a:r>
                  <a:rPr lang="it-IT">
                    <a:noFill/>
                  </a:rPr>
                  <a:t> </a:t>
                </a:r>
              </a:p>
            </p:txBody>
          </p:sp>
        </mc:Fallback>
      </mc:AlternateContent>
    </p:spTree>
    <p:extLst>
      <p:ext uri="{BB962C8B-B14F-4D97-AF65-F5344CB8AC3E}">
        <p14:creationId xmlns:p14="http://schemas.microsoft.com/office/powerpoint/2010/main" val="366046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94161" y="315351"/>
            <a:ext cx="8911687" cy="803435"/>
          </a:xfrm>
        </p:spPr>
        <p:txBody>
          <a:bodyPr/>
          <a:lstStyle/>
          <a:p>
            <a:r>
              <a:rPr lang="it-IT" dirty="0">
                <a:solidFill>
                  <a:schemeClr val="tx1"/>
                </a:solidFill>
              </a:rPr>
              <a:t>Riduzioni (</a:t>
            </a:r>
            <a:r>
              <a:rPr lang="it-IT" dirty="0" err="1">
                <a:solidFill>
                  <a:schemeClr val="tx1"/>
                </a:solidFill>
              </a:rPr>
              <a:t>many</a:t>
            </a:r>
            <a:r>
              <a:rPr lang="it-IT" dirty="0">
                <a:solidFill>
                  <a:schemeClr val="tx1"/>
                </a:solidFill>
              </a:rPr>
              <a:t>-to-</a:t>
            </a:r>
            <a:r>
              <a:rPr lang="it-IT" dirty="0" err="1">
                <a:solidFill>
                  <a:schemeClr val="tx1"/>
                </a:solidFill>
              </a:rPr>
              <a:t>one</a:t>
            </a:r>
            <a:r>
              <a:rPr lang="it-IT" dirty="0">
                <a:solidFill>
                  <a:schemeClr val="tx1"/>
                </a:solidFill>
              </a:rPr>
              <a:t>): esempio</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796946" y="1215038"/>
                <a:ext cx="9007411" cy="5510614"/>
              </a:xfrm>
            </p:spPr>
            <p:txBody>
              <a:bodyPr>
                <a:normAutofit/>
              </a:bodyPr>
              <a:lstStyle/>
              <a:p>
                <a:r>
                  <a:rPr lang="it-IT" dirty="0">
                    <a:solidFill>
                      <a:schemeClr val="tx1"/>
                    </a:solidFill>
                  </a:rPr>
                  <a:t>Fissando una qualsiasi </a:t>
                </a:r>
                <a:r>
                  <a:rPr lang="it-IT" b="1" dirty="0">
                    <a:solidFill>
                      <a:srgbClr val="C00000"/>
                    </a:solidFill>
                  </a:rPr>
                  <a:t>(</a:t>
                </a:r>
                <a:r>
                  <a:rPr lang="it-IT" b="1" dirty="0" err="1">
                    <a:solidFill>
                      <a:srgbClr val="C00000"/>
                    </a:solidFill>
                  </a:rPr>
                  <a:t>i,x</a:t>
                </a:r>
                <a:r>
                  <a:rPr lang="it-IT" b="1" dirty="0">
                    <a:solidFill>
                      <a:srgbClr val="C00000"/>
                    </a:solidFill>
                  </a:rPr>
                  <a:t>)</a:t>
                </a:r>
                <a:r>
                  <a:rPr lang="it-IT" b="1" dirty="0">
                    <a:solidFill>
                      <a:srgbClr val="C00000"/>
                    </a:solidFill>
                    <a:ea typeface="Cambria Math" charset="0"/>
                    <a:cs typeface="Cambria Math" charset="0"/>
                  </a:rPr>
                  <a:t> </a:t>
                </a:r>
                <a14:m>
                  <m:oMath xmlns:m="http://schemas.openxmlformats.org/officeDocument/2006/math">
                    <m:r>
                      <a:rPr lang="it-IT" i="1">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ℕ</m:t>
                    </m:r>
                    <m:r>
                      <a:rPr lang="it-IT" i="1">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ℕ</m:t>
                    </m:r>
                    <m:r>
                      <a:rPr lang="it-IT" b="0" i="1" smtClean="0">
                        <a:solidFill>
                          <a:schemeClr val="tx1"/>
                        </a:solidFill>
                        <a:latin typeface="Cambria Math" charset="0"/>
                        <a:ea typeface="Cambria Math" charset="0"/>
                        <a:cs typeface="Cambria Math" charset="0"/>
                      </a:rPr>
                      <m:t>,</m:t>
                    </m:r>
                  </m:oMath>
                </a14:m>
                <a:r>
                  <a:rPr lang="it-IT" dirty="0">
                    <a:solidFill>
                      <a:schemeClr val="tx1"/>
                    </a:solidFill>
                  </a:rPr>
                  <a:t> con </a:t>
                </a:r>
                <a:r>
                  <a:rPr lang="it-IT" b="1" dirty="0">
                    <a:solidFill>
                      <a:srgbClr val="C00000"/>
                    </a:solidFill>
                  </a:rPr>
                  <a:t>x = </a:t>
                </a:r>
                <a14:m>
                  <m:oMath xmlns:m="http://schemas.openxmlformats.org/officeDocument/2006/math">
                    <m:sSub>
                      <m:sSubPr>
                        <m:ctrlPr>
                          <a:rPr lang="en-US" b="1" i="1" smtClean="0">
                            <a:solidFill>
                              <a:srgbClr val="C00000"/>
                            </a:solidFill>
                            <a:latin typeface="Cambria Math" panose="02040503050406030204" pitchFamily="18" charset="0"/>
                          </a:rPr>
                        </m:ctrlPr>
                      </m:sSubPr>
                      <m:e>
                        <m:r>
                          <a:rPr lang="it-IT" b="1" i="1" smtClean="0">
                            <a:solidFill>
                              <a:srgbClr val="C00000"/>
                            </a:solidFill>
                            <a:latin typeface="Cambria Math" charset="0"/>
                          </a:rPr>
                          <m:t>𝒙</m:t>
                        </m:r>
                      </m:e>
                      <m:sub>
                        <m:r>
                          <a:rPr lang="it-IT" b="1" i="1" smtClean="0">
                            <a:solidFill>
                              <a:srgbClr val="C00000"/>
                            </a:solidFill>
                            <a:latin typeface="Cambria Math" charset="0"/>
                          </a:rPr>
                          <m:t>𝟏</m:t>
                        </m:r>
                      </m:sub>
                    </m:sSub>
                    <m:sSub>
                      <m:sSubPr>
                        <m:ctrlPr>
                          <a:rPr lang="en-US" b="1" i="1">
                            <a:solidFill>
                              <a:srgbClr val="C00000"/>
                            </a:solidFill>
                            <a:latin typeface="Cambria Math" panose="02040503050406030204" pitchFamily="18" charset="0"/>
                          </a:rPr>
                        </m:ctrlPr>
                      </m:sSubPr>
                      <m:e>
                        <m:r>
                          <a:rPr lang="it-IT" b="1" i="1">
                            <a:solidFill>
                              <a:srgbClr val="C00000"/>
                            </a:solidFill>
                            <a:latin typeface="Cambria Math" charset="0"/>
                          </a:rPr>
                          <m:t>𝒙</m:t>
                        </m:r>
                      </m:e>
                      <m:sub>
                        <m:r>
                          <a:rPr lang="it-IT" b="1" i="1" smtClean="0">
                            <a:solidFill>
                              <a:srgbClr val="C00000"/>
                            </a:solidFill>
                            <a:latin typeface="Cambria Math" charset="0"/>
                          </a:rPr>
                          <m:t>𝟐</m:t>
                        </m:r>
                      </m:sub>
                    </m:sSub>
                  </m:oMath>
                </a14:m>
                <a:r>
                  <a:rPr lang="it-IT" b="1" dirty="0">
                    <a:solidFill>
                      <a:srgbClr val="C00000"/>
                    </a:solidFill>
                  </a:rPr>
                  <a:t>...</a:t>
                </a:r>
                <a14:m>
                  <m:oMath xmlns:m="http://schemas.openxmlformats.org/officeDocument/2006/math">
                    <m:sSub>
                      <m:sSubPr>
                        <m:ctrlPr>
                          <a:rPr lang="en-US" b="1" i="1">
                            <a:solidFill>
                              <a:srgbClr val="C00000"/>
                            </a:solidFill>
                            <a:latin typeface="Cambria Math" panose="02040503050406030204" pitchFamily="18" charset="0"/>
                          </a:rPr>
                        </m:ctrlPr>
                      </m:sSubPr>
                      <m:e>
                        <m:r>
                          <a:rPr lang="it-IT" b="1" i="1">
                            <a:solidFill>
                              <a:srgbClr val="C00000"/>
                            </a:solidFill>
                            <a:latin typeface="Cambria Math" charset="0"/>
                          </a:rPr>
                          <m:t>𝒙</m:t>
                        </m:r>
                      </m:e>
                      <m:sub>
                        <m:r>
                          <a:rPr lang="it-IT" b="1" i="1" smtClean="0">
                            <a:solidFill>
                              <a:srgbClr val="C00000"/>
                            </a:solidFill>
                            <a:latin typeface="Cambria Math" charset="0"/>
                          </a:rPr>
                          <m:t>𝒏</m:t>
                        </m:r>
                      </m:sub>
                    </m:sSub>
                  </m:oMath>
                </a14:m>
                <a:r>
                  <a:rPr lang="it-IT" dirty="0">
                    <a:solidFill>
                      <a:schemeClr val="tx1"/>
                    </a:solidFill>
                  </a:rPr>
                  <a:t>, abbiamo costruito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a:t>
                </a:r>
              </a:p>
              <a:p>
                <a:pPr lvl="1"/>
                <a:r>
                  <a:rPr lang="it-IT" dirty="0">
                    <a:solidFill>
                      <a:schemeClr val="tx1"/>
                    </a:solidFill>
                  </a:rPr>
                  <a:t>a) se i non è la codifica di una macchina di </a:t>
                </a:r>
                <a:r>
                  <a:rPr lang="it-IT" dirty="0" err="1">
                    <a:solidFill>
                      <a:schemeClr val="tx1"/>
                    </a:solidFill>
                  </a:rPr>
                  <a:t>Turing</a:t>
                </a:r>
                <a:r>
                  <a:rPr lang="it-IT" dirty="0">
                    <a:solidFill>
                      <a:schemeClr val="tx1"/>
                    </a:solidFill>
                  </a:rPr>
                  <a:t>, allora costruiamo una macchina di </a:t>
                </a:r>
                <a:r>
                  <a:rPr lang="it-IT" dirty="0" err="1">
                    <a:solidFill>
                      <a:schemeClr val="tx1"/>
                    </a:solidFill>
                  </a:rPr>
                  <a:t>Turing</a:t>
                </a:r>
                <a:r>
                  <a:rPr lang="it-IT" dirty="0">
                    <a:solidFill>
                      <a:schemeClr val="tx1"/>
                    </a:solidFill>
                  </a:rPr>
                  <a:t>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 che entra in </a:t>
                </a:r>
                <a:r>
                  <a:rPr lang="it-IT" dirty="0" err="1">
                    <a:solidFill>
                      <a:schemeClr val="tx1"/>
                    </a:solidFill>
                  </a:rPr>
                  <a:t>loop</a:t>
                </a:r>
                <a:r>
                  <a:rPr lang="it-IT" dirty="0">
                    <a:solidFill>
                      <a:schemeClr val="tx1"/>
                    </a:solidFill>
                  </a:rPr>
                  <a:t> qualunque sia il suo input</a:t>
                </a:r>
              </a:p>
              <a:p>
                <a:pPr lvl="1"/>
                <a:r>
                  <a:rPr lang="it-IT" dirty="0">
                    <a:solidFill>
                      <a:schemeClr val="tx1"/>
                    </a:solidFill>
                  </a:rPr>
                  <a:t>b) se i è la codifica di una macchina di </a:t>
                </a:r>
                <a:r>
                  <a:rPr lang="it-IT" dirty="0" err="1">
                    <a:solidFill>
                      <a:schemeClr val="tx1"/>
                    </a:solidFill>
                  </a:rPr>
                  <a:t>Turing</a:t>
                </a:r>
                <a:r>
                  <a:rPr lang="it-IT" dirty="0">
                    <a:solidFill>
                      <a:schemeClr val="tx1"/>
                    </a:solidFill>
                  </a:rPr>
                  <a:t>, allora abbiamo costruito una macchina di </a:t>
                </a:r>
                <a:r>
                  <a:rPr lang="it-IT" dirty="0" err="1">
                    <a:solidFill>
                      <a:schemeClr val="tx1"/>
                    </a:solidFill>
                  </a:rPr>
                  <a:t>Turing</a:t>
                </a:r>
                <a:r>
                  <a:rPr lang="it-IT" dirty="0">
                    <a:solidFill>
                      <a:schemeClr val="tx1"/>
                    </a:solidFill>
                  </a:rPr>
                  <a:t>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 che, con input 0, termina se e solo se </a:t>
                </a:r>
                <a:r>
                  <a:rPr lang="it-IT" b="1" dirty="0">
                    <a:solidFill>
                      <a:srgbClr val="C00000"/>
                    </a:solidFill>
                  </a:rPr>
                  <a:t>T</a:t>
                </a:r>
                <a:r>
                  <a:rPr lang="it-IT" b="1" baseline="-25000" dirty="0">
                    <a:solidFill>
                      <a:srgbClr val="C00000"/>
                    </a:solidFill>
                  </a:rPr>
                  <a:t>i</a:t>
                </a:r>
                <a:r>
                  <a:rPr lang="it-IT" b="1" dirty="0">
                    <a:solidFill>
                      <a:srgbClr val="C00000"/>
                    </a:solidFill>
                  </a:rPr>
                  <a:t>(x)</a:t>
                </a:r>
                <a:r>
                  <a:rPr lang="it-IT" dirty="0">
                    <a:solidFill>
                      <a:schemeClr val="tx1"/>
                    </a:solidFill>
                  </a:rPr>
                  <a:t> termina </a:t>
                </a:r>
              </a:p>
              <a:p>
                <a:pPr lvl="1"/>
                <a:r>
                  <a:rPr lang="it-IT" dirty="0">
                    <a:solidFill>
                      <a:schemeClr val="tx1"/>
                    </a:solidFill>
                  </a:rPr>
                  <a:t>c)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𝐤</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 è la codifica di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endParaRPr lang="it-IT" u="sng" dirty="0">
                  <a:solidFill>
                    <a:schemeClr val="tx1"/>
                  </a:solidFill>
                </a:endParaRPr>
              </a:p>
              <a:p>
                <a:pPr lvl="5"/>
                <a:endParaRPr lang="it-IT" sz="800" u="sng" dirty="0">
                  <a:solidFill>
                    <a:schemeClr val="tx1"/>
                  </a:solidFill>
                </a:endParaRPr>
              </a:p>
              <a:p>
                <a:r>
                  <a:rPr lang="it-IT" dirty="0">
                    <a:solidFill>
                      <a:schemeClr val="tx1"/>
                    </a:solidFill>
                  </a:rPr>
                  <a:t>L</a:t>
                </a:r>
                <a:r>
                  <a:rPr lang="it-IT" sz="2000" baseline="-25000" dirty="0">
                    <a:solidFill>
                      <a:schemeClr val="tx1"/>
                    </a:solidFill>
                  </a:rPr>
                  <a:t>H0</a:t>
                </a:r>
                <a:r>
                  <a:rPr lang="it-IT" dirty="0">
                    <a:solidFill>
                      <a:schemeClr val="tx1"/>
                    </a:solidFill>
                    <a:ea typeface="Cambria Math" charset="0"/>
                    <a:cs typeface="Cambria Math" charset="0"/>
                  </a:rPr>
                  <a:t> </a:t>
                </a:r>
                <a:r>
                  <a:rPr lang="it-IT" dirty="0">
                    <a:solidFill>
                      <a:schemeClr val="tx1"/>
                    </a:solidFill>
                  </a:rPr>
                  <a:t>= { i </a:t>
                </a:r>
                <a14:m>
                  <m:oMath xmlns:m="http://schemas.openxmlformats.org/officeDocument/2006/math">
                    <m:r>
                      <a:rPr lang="it-IT" i="1">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ℕ</m:t>
                    </m:r>
                  </m:oMath>
                </a14:m>
                <a:r>
                  <a:rPr lang="it-IT" dirty="0">
                    <a:solidFill>
                      <a:schemeClr val="tx1"/>
                    </a:solidFill>
                  </a:rPr>
                  <a:t>: i è la codifica di una macchina di </a:t>
                </a:r>
                <a:r>
                  <a:rPr lang="it-IT" dirty="0" err="1">
                    <a:solidFill>
                      <a:schemeClr val="tx1"/>
                    </a:solidFill>
                  </a:rPr>
                  <a:t>Turing</a:t>
                </a:r>
                <a:r>
                  <a:rPr lang="it-IT" dirty="0">
                    <a:solidFill>
                      <a:schemeClr val="tx1"/>
                    </a:solidFill>
                  </a:rPr>
                  <a:t> T</a:t>
                </a:r>
                <a:r>
                  <a:rPr lang="it-IT" sz="2000" baseline="-25000" dirty="0">
                    <a:solidFill>
                      <a:schemeClr val="tx1"/>
                    </a:solidFill>
                  </a:rPr>
                  <a:t>i</a:t>
                </a:r>
                <a:r>
                  <a:rPr lang="it-IT" dirty="0">
                    <a:solidFill>
                      <a:schemeClr val="tx1"/>
                    </a:solidFill>
                  </a:rPr>
                  <a:t> e T</a:t>
                </a:r>
                <a:r>
                  <a:rPr lang="it-IT" sz="2000" baseline="-25000" dirty="0">
                    <a:solidFill>
                      <a:schemeClr val="tx1"/>
                    </a:solidFill>
                  </a:rPr>
                  <a:t>i</a:t>
                </a:r>
                <a:r>
                  <a:rPr lang="it-IT" dirty="0">
                    <a:solidFill>
                      <a:schemeClr val="tx1"/>
                    </a:solidFill>
                  </a:rPr>
                  <a:t> (0) termina}</a:t>
                </a:r>
                <a:r>
                  <a:rPr lang="it-IT" sz="800" dirty="0">
                    <a:solidFill>
                      <a:schemeClr val="tx1"/>
                    </a:solidFill>
                  </a:rPr>
                  <a:t> </a:t>
                </a:r>
              </a:p>
              <a:p>
                <a:pPr lvl="5"/>
                <a:endParaRPr lang="it-IT" dirty="0">
                  <a:solidFill>
                    <a:schemeClr val="tx1"/>
                  </a:solidFill>
                </a:endParaRPr>
              </a:p>
              <a:p>
                <a:r>
                  <a:rPr lang="it-IT" dirty="0">
                    <a:solidFill>
                      <a:schemeClr val="tx1"/>
                    </a:solidFill>
                  </a:rPr>
                  <a:t>Per ogni </a:t>
                </a:r>
                <a:r>
                  <a:rPr lang="it-IT" b="1" dirty="0">
                    <a:solidFill>
                      <a:srgbClr val="C00000"/>
                    </a:solidFill>
                  </a:rPr>
                  <a:t>(</a:t>
                </a:r>
                <a:r>
                  <a:rPr lang="it-IT" b="1" dirty="0" err="1">
                    <a:solidFill>
                      <a:srgbClr val="C00000"/>
                    </a:solidFill>
                  </a:rPr>
                  <a:t>i,x</a:t>
                </a:r>
                <a:r>
                  <a:rPr lang="it-IT" b="1" dirty="0">
                    <a:solidFill>
                      <a:srgbClr val="C00000"/>
                    </a:solidFill>
                  </a:rPr>
                  <a:t>)</a:t>
                </a:r>
                <a:r>
                  <a:rPr lang="it-IT" b="1" dirty="0">
                    <a:solidFill>
                      <a:srgbClr val="C00000"/>
                    </a:solidFill>
                    <a:ea typeface="Cambria Math" charset="0"/>
                    <a:cs typeface="Cambria Math" charset="0"/>
                  </a:rPr>
                  <a:t> </a:t>
                </a:r>
                <a14:m>
                  <m:oMath xmlns:m="http://schemas.openxmlformats.org/officeDocument/2006/math">
                    <m:r>
                      <a:rPr lang="it-IT" i="1">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ℕ</m:t>
                    </m:r>
                    <m:r>
                      <a:rPr lang="it-IT" i="1">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ℕ</m:t>
                    </m:r>
                    <m:r>
                      <a:rPr lang="it-IT" i="1">
                        <a:solidFill>
                          <a:schemeClr val="tx1"/>
                        </a:solidFill>
                        <a:latin typeface="Cambria Math" charset="0"/>
                        <a:ea typeface="Cambria Math" charset="0"/>
                        <a:cs typeface="Cambria Math" charset="0"/>
                      </a:rPr>
                      <m:t> </m:t>
                    </m:r>
                  </m:oMath>
                </a14:m>
                <a:r>
                  <a:rPr lang="it-IT" dirty="0">
                    <a:solidFill>
                      <a:schemeClr val="tx1"/>
                    </a:solidFill>
                  </a:rPr>
                  <a:t>, poiché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𝐤</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 è la codifica di se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 </a:t>
                </a:r>
              </a:p>
              <a:p>
                <a:pPr lvl="1"/>
                <a:r>
                  <a:rPr lang="it-IT" dirty="0">
                    <a:solidFill>
                      <a:schemeClr val="tx1"/>
                    </a:solidFill>
                  </a:rPr>
                  <a:t>ossia </a:t>
                </a:r>
                <a14:m>
                  <m:oMath xmlns:m="http://schemas.openxmlformats.org/officeDocument/2006/math">
                    <m:sSub>
                      <m:sSubPr>
                        <m:ctrlPr>
                          <a:rPr lang="en-US" b="1" i="1" smtClean="0">
                            <a:solidFill>
                              <a:srgbClr val="3636E8"/>
                            </a:solidFill>
                            <a:latin typeface="Cambria Math" panose="02040503050406030204" pitchFamily="18" charset="0"/>
                          </a:rPr>
                        </m:ctrlPr>
                      </m:sSubPr>
                      <m:e>
                        <m:r>
                          <a:rPr lang="it-IT" b="1" i="0" smtClean="0">
                            <a:solidFill>
                              <a:srgbClr val="3636E8"/>
                            </a:solidFill>
                            <a:latin typeface="Cambria Math" charset="0"/>
                          </a:rPr>
                          <m:t>𝐓</m:t>
                        </m:r>
                      </m:e>
                      <m:sub>
                        <m:sSub>
                          <m:sSubPr>
                            <m:ctrlPr>
                              <a:rPr lang="en-US" b="1" i="1" smtClean="0">
                                <a:solidFill>
                                  <a:srgbClr val="3636E8"/>
                                </a:solidFill>
                                <a:latin typeface="Cambria Math" panose="02040503050406030204" pitchFamily="18" charset="0"/>
                              </a:rPr>
                            </m:ctrlPr>
                          </m:sSubPr>
                          <m:e>
                            <m:r>
                              <a:rPr lang="it-IT" b="1" i="0" smtClean="0">
                                <a:solidFill>
                                  <a:srgbClr val="3636E8"/>
                                </a:solidFill>
                                <a:latin typeface="Cambria Math" charset="0"/>
                              </a:rPr>
                              <m:t>𝐤</m:t>
                            </m:r>
                          </m:e>
                          <m:sub>
                            <m:r>
                              <a:rPr lang="it-IT" b="1" i="0" smtClean="0">
                                <a:solidFill>
                                  <a:srgbClr val="3636E8"/>
                                </a:solidFill>
                                <a:latin typeface="Cambria Math" charset="0"/>
                              </a:rPr>
                              <m:t>(</m:t>
                            </m:r>
                            <m:r>
                              <a:rPr lang="it-IT" b="1" i="0" smtClean="0">
                                <a:solidFill>
                                  <a:srgbClr val="3636E8"/>
                                </a:solidFill>
                                <a:latin typeface="Cambria Math" charset="0"/>
                              </a:rPr>
                              <m:t>𝐢</m:t>
                            </m:r>
                            <m:r>
                              <a:rPr lang="it-IT" b="1" i="0" smtClean="0">
                                <a:solidFill>
                                  <a:srgbClr val="3636E8"/>
                                </a:solidFill>
                                <a:latin typeface="Cambria Math" charset="0"/>
                              </a:rPr>
                              <m:t>,</m:t>
                            </m:r>
                            <m:r>
                              <a:rPr lang="it-IT" b="1" i="0" smtClean="0">
                                <a:solidFill>
                                  <a:srgbClr val="3636E8"/>
                                </a:solidFill>
                                <a:latin typeface="Cambria Math" charset="0"/>
                              </a:rPr>
                              <m:t>𝐱</m:t>
                            </m:r>
                            <m:r>
                              <a:rPr lang="it-IT" b="1" i="0" smtClean="0">
                                <a:solidFill>
                                  <a:srgbClr val="3636E8"/>
                                </a:solidFill>
                                <a:latin typeface="Cambria Math" charset="0"/>
                              </a:rPr>
                              <m:t>)</m:t>
                            </m:r>
                          </m:sub>
                        </m:sSub>
                        <m:r>
                          <a:rPr lang="it-IT" b="1" i="0" smtClean="0">
                            <a:solidFill>
                              <a:srgbClr val="3636E8"/>
                            </a:solidFill>
                            <a:latin typeface="Cambria Math" charset="0"/>
                          </a:rPr>
                          <m:t> </m:t>
                        </m:r>
                      </m:sub>
                    </m:sSub>
                    <m:r>
                      <a:rPr lang="it-IT" b="0" i="1" smtClean="0">
                        <a:solidFill>
                          <a:schemeClr val="tx1"/>
                        </a:solidFill>
                        <a:latin typeface="Cambria Math" charset="0"/>
                      </a:rPr>
                      <m:t> </m:t>
                    </m:r>
                  </m:oMath>
                </a14:m>
                <a:r>
                  <a:rPr lang="it-IT" dirty="0">
                    <a:solidFill>
                      <a:schemeClr val="tx1"/>
                    </a:solidFill>
                  </a:rPr>
                  <a:t>=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endParaRPr lang="it-IT" dirty="0">
                  <a:solidFill>
                    <a:schemeClr val="tx1"/>
                  </a:solidFill>
                </a:endParaRPr>
              </a:p>
              <a:p>
                <a:r>
                  <a:rPr lang="it-IT" dirty="0">
                    <a:solidFill>
                      <a:schemeClr val="tx1"/>
                    </a:solidFill>
                  </a:rPr>
                  <a:t>allora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i="0" smtClean="0">
                            <a:solidFill>
                              <a:srgbClr val="3636E8"/>
                            </a:solidFill>
                            <a:latin typeface="Cambria Math" charset="0"/>
                          </a:rPr>
                          <m:t>𝐤</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baseline="-25000" dirty="0">
                    <a:solidFill>
                      <a:schemeClr val="tx1"/>
                    </a:solidFill>
                  </a:rPr>
                  <a:t> </a:t>
                </a:r>
                <a:r>
                  <a:rPr lang="it-IT" dirty="0">
                    <a:solidFill>
                      <a:schemeClr val="tx1"/>
                    </a:solidFill>
                  </a:rPr>
                  <a:t>L</a:t>
                </a:r>
                <a:r>
                  <a:rPr lang="it-IT" baseline="-25000" dirty="0">
                    <a:solidFill>
                      <a:schemeClr val="tx1"/>
                    </a:solidFill>
                  </a:rPr>
                  <a:t>H0</a:t>
                </a:r>
                <a:r>
                  <a:rPr lang="it-IT" dirty="0">
                    <a:solidFill>
                      <a:schemeClr val="tx1"/>
                    </a:solidFill>
                  </a:rPr>
                  <a:t> se e solo se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𝐓</m:t>
                        </m:r>
                      </m:e>
                      <m:sub>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𝐤</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r>
                          <a:rPr lang="it-IT" b="1">
                            <a:solidFill>
                              <a:srgbClr val="3636E8"/>
                            </a:solidFill>
                            <a:latin typeface="Cambria Math" charset="0"/>
                          </a:rPr>
                          <m:t> </m:t>
                        </m:r>
                      </m:sub>
                    </m:sSub>
                  </m:oMath>
                </a14:m>
                <a:r>
                  <a:rPr lang="it-IT" dirty="0">
                    <a:solidFill>
                      <a:schemeClr val="tx1"/>
                    </a:solidFill>
                  </a:rPr>
                  <a:t>(0) =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(0) termina</a:t>
                </a:r>
              </a:p>
              <a:p>
                <a:pPr lvl="6"/>
                <a:endParaRPr lang="it-IT" baseline="-25000" dirty="0">
                  <a:solidFill>
                    <a:schemeClr val="tx1"/>
                  </a:solidFill>
                </a:endParaRPr>
              </a:p>
              <a:p>
                <a:r>
                  <a:rPr lang="it-IT" dirty="0">
                    <a:solidFill>
                      <a:schemeClr val="tx1"/>
                    </a:solidFill>
                  </a:rPr>
                  <a:t>resta da capire in quali casi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(0) termina</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796946" y="1215038"/>
                <a:ext cx="9007411" cy="5510614"/>
              </a:xfrm>
              <a:blipFill rotWithShape="0">
                <a:blip r:embed="rId2"/>
                <a:stretch>
                  <a:fillRect l="-474" t="-664"/>
                </a:stretch>
              </a:blipFill>
            </p:spPr>
            <p:txBody>
              <a:bodyPr/>
              <a:lstStyle/>
              <a:p>
                <a:r>
                  <a:rPr lang="it-IT">
                    <a:noFill/>
                  </a:rPr>
                  <a:t> </a:t>
                </a:r>
              </a:p>
            </p:txBody>
          </p:sp>
        </mc:Fallback>
      </mc:AlternateContent>
    </p:spTree>
    <p:extLst>
      <p:ext uri="{BB962C8B-B14F-4D97-AF65-F5344CB8AC3E}">
        <p14:creationId xmlns:p14="http://schemas.microsoft.com/office/powerpoint/2010/main" val="2058749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94161" y="315351"/>
            <a:ext cx="8911687" cy="803435"/>
          </a:xfrm>
        </p:spPr>
        <p:txBody>
          <a:bodyPr/>
          <a:lstStyle/>
          <a:p>
            <a:r>
              <a:rPr lang="it-IT" dirty="0">
                <a:solidFill>
                  <a:schemeClr val="tx1"/>
                </a:solidFill>
              </a:rPr>
              <a:t>Riduzioni (</a:t>
            </a:r>
            <a:r>
              <a:rPr lang="it-IT" dirty="0" err="1">
                <a:solidFill>
                  <a:schemeClr val="tx1"/>
                </a:solidFill>
              </a:rPr>
              <a:t>many</a:t>
            </a:r>
            <a:r>
              <a:rPr lang="it-IT" dirty="0">
                <a:solidFill>
                  <a:schemeClr val="tx1"/>
                </a:solidFill>
              </a:rPr>
              <a:t>-to-</a:t>
            </a:r>
            <a:r>
              <a:rPr lang="it-IT" dirty="0" err="1">
                <a:solidFill>
                  <a:schemeClr val="tx1"/>
                </a:solidFill>
              </a:rPr>
              <a:t>one</a:t>
            </a:r>
            <a:r>
              <a:rPr lang="it-IT" dirty="0">
                <a:solidFill>
                  <a:schemeClr val="tx1"/>
                </a:solidFill>
              </a:rPr>
              <a:t>): esempio</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775681" y="1118786"/>
                <a:ext cx="9007411" cy="5510614"/>
              </a:xfrm>
            </p:spPr>
            <p:txBody>
              <a:bodyPr>
                <a:normAutofit lnSpcReduction="10000"/>
              </a:bodyPr>
              <a:lstStyle/>
              <a:p>
                <a:r>
                  <a:rPr lang="it-IT" dirty="0">
                    <a:solidFill>
                      <a:schemeClr val="tx1"/>
                    </a:solidFill>
                  </a:rPr>
                  <a:t>Fissando una qualsiasi </a:t>
                </a:r>
                <a:r>
                  <a:rPr lang="it-IT" b="1" dirty="0">
                    <a:solidFill>
                      <a:srgbClr val="C00000"/>
                    </a:solidFill>
                  </a:rPr>
                  <a:t>(</a:t>
                </a:r>
                <a:r>
                  <a:rPr lang="it-IT" b="1" dirty="0" err="1">
                    <a:solidFill>
                      <a:srgbClr val="C00000"/>
                    </a:solidFill>
                  </a:rPr>
                  <a:t>i,x</a:t>
                </a:r>
                <a:r>
                  <a:rPr lang="it-IT" b="1" dirty="0">
                    <a:solidFill>
                      <a:srgbClr val="C00000"/>
                    </a:solidFill>
                  </a:rPr>
                  <a:t>)</a:t>
                </a:r>
                <a:r>
                  <a:rPr lang="it-IT" b="1" dirty="0">
                    <a:solidFill>
                      <a:srgbClr val="C00000"/>
                    </a:solidFill>
                    <a:ea typeface="Cambria Math" charset="0"/>
                    <a:cs typeface="Cambria Math" charset="0"/>
                  </a:rPr>
                  <a:t> </a:t>
                </a:r>
                <a14:m>
                  <m:oMath xmlns:m="http://schemas.openxmlformats.org/officeDocument/2006/math">
                    <m:r>
                      <a:rPr lang="it-IT" i="1">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ℕ</m:t>
                    </m:r>
                    <m:r>
                      <a:rPr lang="it-IT" i="1">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ℕ</m:t>
                    </m:r>
                    <m:r>
                      <a:rPr lang="it-IT" b="0" i="1" smtClean="0">
                        <a:solidFill>
                          <a:schemeClr val="tx1"/>
                        </a:solidFill>
                        <a:latin typeface="Cambria Math" charset="0"/>
                        <a:ea typeface="Cambria Math" charset="0"/>
                        <a:cs typeface="Cambria Math" charset="0"/>
                      </a:rPr>
                      <m:t>,</m:t>
                    </m:r>
                  </m:oMath>
                </a14:m>
                <a:r>
                  <a:rPr lang="it-IT" dirty="0">
                    <a:solidFill>
                      <a:schemeClr val="tx1"/>
                    </a:solidFill>
                  </a:rPr>
                  <a:t> con </a:t>
                </a:r>
                <a:r>
                  <a:rPr lang="it-IT" b="1" dirty="0">
                    <a:solidFill>
                      <a:srgbClr val="C00000"/>
                    </a:solidFill>
                  </a:rPr>
                  <a:t>x = </a:t>
                </a:r>
                <a14:m>
                  <m:oMath xmlns:m="http://schemas.openxmlformats.org/officeDocument/2006/math">
                    <m:sSub>
                      <m:sSubPr>
                        <m:ctrlPr>
                          <a:rPr lang="en-US" b="1" i="1" smtClean="0">
                            <a:solidFill>
                              <a:srgbClr val="C00000"/>
                            </a:solidFill>
                            <a:latin typeface="Cambria Math" panose="02040503050406030204" pitchFamily="18" charset="0"/>
                          </a:rPr>
                        </m:ctrlPr>
                      </m:sSubPr>
                      <m:e>
                        <m:r>
                          <a:rPr lang="it-IT" b="1" i="1" smtClean="0">
                            <a:solidFill>
                              <a:srgbClr val="C00000"/>
                            </a:solidFill>
                            <a:latin typeface="Cambria Math" charset="0"/>
                          </a:rPr>
                          <m:t>𝒙</m:t>
                        </m:r>
                      </m:e>
                      <m:sub>
                        <m:r>
                          <a:rPr lang="it-IT" b="1" i="1" smtClean="0">
                            <a:solidFill>
                              <a:srgbClr val="C00000"/>
                            </a:solidFill>
                            <a:latin typeface="Cambria Math" charset="0"/>
                          </a:rPr>
                          <m:t>𝟏</m:t>
                        </m:r>
                      </m:sub>
                    </m:sSub>
                    <m:sSub>
                      <m:sSubPr>
                        <m:ctrlPr>
                          <a:rPr lang="en-US" b="1" i="1">
                            <a:solidFill>
                              <a:srgbClr val="C00000"/>
                            </a:solidFill>
                            <a:latin typeface="Cambria Math" panose="02040503050406030204" pitchFamily="18" charset="0"/>
                          </a:rPr>
                        </m:ctrlPr>
                      </m:sSubPr>
                      <m:e>
                        <m:r>
                          <a:rPr lang="it-IT" b="1" i="1">
                            <a:solidFill>
                              <a:srgbClr val="C00000"/>
                            </a:solidFill>
                            <a:latin typeface="Cambria Math" charset="0"/>
                          </a:rPr>
                          <m:t>𝒙</m:t>
                        </m:r>
                      </m:e>
                      <m:sub>
                        <m:r>
                          <a:rPr lang="it-IT" b="1" i="1" smtClean="0">
                            <a:solidFill>
                              <a:srgbClr val="C00000"/>
                            </a:solidFill>
                            <a:latin typeface="Cambria Math" charset="0"/>
                          </a:rPr>
                          <m:t>𝟐</m:t>
                        </m:r>
                      </m:sub>
                    </m:sSub>
                  </m:oMath>
                </a14:m>
                <a:r>
                  <a:rPr lang="it-IT" b="1" dirty="0">
                    <a:solidFill>
                      <a:srgbClr val="C00000"/>
                    </a:solidFill>
                  </a:rPr>
                  <a:t>...</a:t>
                </a:r>
                <a14:m>
                  <m:oMath xmlns:m="http://schemas.openxmlformats.org/officeDocument/2006/math">
                    <m:sSub>
                      <m:sSubPr>
                        <m:ctrlPr>
                          <a:rPr lang="en-US" b="1" i="1">
                            <a:solidFill>
                              <a:srgbClr val="C00000"/>
                            </a:solidFill>
                            <a:latin typeface="Cambria Math" panose="02040503050406030204" pitchFamily="18" charset="0"/>
                          </a:rPr>
                        </m:ctrlPr>
                      </m:sSubPr>
                      <m:e>
                        <m:r>
                          <a:rPr lang="it-IT" b="1" i="1">
                            <a:solidFill>
                              <a:srgbClr val="C00000"/>
                            </a:solidFill>
                            <a:latin typeface="Cambria Math" charset="0"/>
                          </a:rPr>
                          <m:t>𝒙</m:t>
                        </m:r>
                      </m:e>
                      <m:sub>
                        <m:r>
                          <a:rPr lang="it-IT" b="1" i="1" smtClean="0">
                            <a:solidFill>
                              <a:srgbClr val="C00000"/>
                            </a:solidFill>
                            <a:latin typeface="Cambria Math" charset="0"/>
                          </a:rPr>
                          <m:t>𝒏</m:t>
                        </m:r>
                      </m:sub>
                    </m:sSub>
                  </m:oMath>
                </a14:m>
                <a:r>
                  <a:rPr lang="it-IT" dirty="0">
                    <a:solidFill>
                      <a:schemeClr val="tx1"/>
                    </a:solidFill>
                  </a:rPr>
                  <a:t>, abbiamo costruito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a:t>
                </a:r>
              </a:p>
              <a:p>
                <a:pPr lvl="1"/>
                <a:r>
                  <a:rPr lang="it-IT" dirty="0">
                    <a:solidFill>
                      <a:schemeClr val="tx1"/>
                    </a:solidFill>
                  </a:rPr>
                  <a:t>a) se i non è la codifica di una macchina di </a:t>
                </a:r>
                <a:r>
                  <a:rPr lang="it-IT" dirty="0" err="1">
                    <a:solidFill>
                      <a:schemeClr val="tx1"/>
                    </a:solidFill>
                  </a:rPr>
                  <a:t>Turing</a:t>
                </a:r>
                <a:r>
                  <a:rPr lang="it-IT" dirty="0">
                    <a:solidFill>
                      <a:schemeClr val="tx1"/>
                    </a:solidFill>
                  </a:rPr>
                  <a:t>, allora costruiamo una macchina di </a:t>
                </a:r>
                <a:r>
                  <a:rPr lang="it-IT" dirty="0" err="1">
                    <a:solidFill>
                      <a:schemeClr val="tx1"/>
                    </a:solidFill>
                  </a:rPr>
                  <a:t>Turing</a:t>
                </a:r>
                <a:r>
                  <a:rPr lang="it-IT" dirty="0">
                    <a:solidFill>
                      <a:schemeClr val="tx1"/>
                    </a:solidFill>
                  </a:rPr>
                  <a:t>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 che entra in </a:t>
                </a:r>
                <a:r>
                  <a:rPr lang="it-IT" dirty="0" err="1">
                    <a:solidFill>
                      <a:schemeClr val="tx1"/>
                    </a:solidFill>
                  </a:rPr>
                  <a:t>loop</a:t>
                </a:r>
                <a:r>
                  <a:rPr lang="it-IT" dirty="0">
                    <a:solidFill>
                      <a:schemeClr val="tx1"/>
                    </a:solidFill>
                  </a:rPr>
                  <a:t> qualunque sia il suo input</a:t>
                </a:r>
              </a:p>
              <a:p>
                <a:pPr lvl="1"/>
                <a:r>
                  <a:rPr lang="it-IT" dirty="0">
                    <a:solidFill>
                      <a:schemeClr val="tx1"/>
                    </a:solidFill>
                  </a:rPr>
                  <a:t>b) se i è la codifica di una macchina di </a:t>
                </a:r>
                <a:r>
                  <a:rPr lang="it-IT" dirty="0" err="1">
                    <a:solidFill>
                      <a:schemeClr val="tx1"/>
                    </a:solidFill>
                  </a:rPr>
                  <a:t>Turing</a:t>
                </a:r>
                <a:r>
                  <a:rPr lang="it-IT" dirty="0">
                    <a:solidFill>
                      <a:schemeClr val="tx1"/>
                    </a:solidFill>
                  </a:rPr>
                  <a:t>, allora abbiamo costruito una macchina di </a:t>
                </a:r>
                <a:r>
                  <a:rPr lang="it-IT" dirty="0" err="1">
                    <a:solidFill>
                      <a:schemeClr val="tx1"/>
                    </a:solidFill>
                  </a:rPr>
                  <a:t>Turing</a:t>
                </a:r>
                <a:r>
                  <a:rPr lang="it-IT" dirty="0">
                    <a:solidFill>
                      <a:schemeClr val="tx1"/>
                    </a:solidFill>
                  </a:rPr>
                  <a:t>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 che, con input 0, termina se e solo se </a:t>
                </a:r>
                <a:r>
                  <a:rPr lang="it-IT" b="1" dirty="0">
                    <a:solidFill>
                      <a:srgbClr val="C00000"/>
                    </a:solidFill>
                  </a:rPr>
                  <a:t>T</a:t>
                </a:r>
                <a:r>
                  <a:rPr lang="it-IT" b="1" baseline="-25000" dirty="0">
                    <a:solidFill>
                      <a:srgbClr val="C00000"/>
                    </a:solidFill>
                  </a:rPr>
                  <a:t>i</a:t>
                </a:r>
                <a:r>
                  <a:rPr lang="it-IT" b="1" dirty="0">
                    <a:solidFill>
                      <a:srgbClr val="C00000"/>
                    </a:solidFill>
                  </a:rPr>
                  <a:t>(x)</a:t>
                </a:r>
                <a:r>
                  <a:rPr lang="it-IT" dirty="0">
                    <a:solidFill>
                      <a:schemeClr val="tx1"/>
                    </a:solidFill>
                  </a:rPr>
                  <a:t> termina </a:t>
                </a:r>
              </a:p>
              <a:p>
                <a:pPr lvl="1"/>
                <a:r>
                  <a:rPr lang="it-IT" dirty="0">
                    <a:solidFill>
                      <a:schemeClr val="tx1"/>
                    </a:solidFill>
                  </a:rPr>
                  <a:t>c)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𝐤</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 è la codifica di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endParaRPr lang="it-IT" sz="800" u="sng" dirty="0">
                  <a:solidFill>
                    <a:schemeClr val="tx1"/>
                  </a:solidFill>
                </a:endParaRPr>
              </a:p>
              <a:p>
                <a:r>
                  <a:rPr lang="it-IT" dirty="0">
                    <a:solidFill>
                      <a:schemeClr val="tx1"/>
                    </a:solidFill>
                  </a:rPr>
                  <a:t>Per ogni </a:t>
                </a:r>
                <a:r>
                  <a:rPr lang="it-IT" b="1" dirty="0">
                    <a:solidFill>
                      <a:srgbClr val="C00000"/>
                    </a:solidFill>
                  </a:rPr>
                  <a:t>(</a:t>
                </a:r>
                <a:r>
                  <a:rPr lang="it-IT" b="1" dirty="0" err="1">
                    <a:solidFill>
                      <a:srgbClr val="C00000"/>
                    </a:solidFill>
                  </a:rPr>
                  <a:t>i,x</a:t>
                </a:r>
                <a:r>
                  <a:rPr lang="it-IT" b="1" dirty="0">
                    <a:solidFill>
                      <a:srgbClr val="C00000"/>
                    </a:solidFill>
                  </a:rPr>
                  <a:t>)</a:t>
                </a:r>
                <a:r>
                  <a:rPr lang="it-IT" b="1" dirty="0">
                    <a:solidFill>
                      <a:srgbClr val="C00000"/>
                    </a:solidFill>
                    <a:ea typeface="Cambria Math" charset="0"/>
                    <a:cs typeface="Cambria Math" charset="0"/>
                  </a:rPr>
                  <a:t> </a:t>
                </a:r>
                <a14:m>
                  <m:oMath xmlns:m="http://schemas.openxmlformats.org/officeDocument/2006/math">
                    <m:r>
                      <a:rPr lang="it-IT" i="1">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ℕ</m:t>
                    </m:r>
                    <m:r>
                      <a:rPr lang="it-IT" i="1">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ℕ</m:t>
                    </m:r>
                    <m:r>
                      <a:rPr lang="it-IT" i="1">
                        <a:solidFill>
                          <a:schemeClr val="tx1"/>
                        </a:solidFill>
                        <a:latin typeface="Cambria Math" charset="0"/>
                        <a:ea typeface="Cambria Math" charset="0"/>
                        <a:cs typeface="Cambria Math" charset="0"/>
                      </a:rPr>
                      <m:t> </m:t>
                    </m:r>
                  </m:oMath>
                </a14:m>
                <a:r>
                  <a:rPr lang="it-IT" dirty="0">
                    <a:solidFill>
                      <a:schemeClr val="tx1"/>
                    </a:solidFill>
                  </a:rPr>
                  <a:t>, se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(0) termina allora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 è stata costruita eseguendo il passo b) </a:t>
                </a:r>
              </a:p>
              <a:p>
                <a:pPr lvl="2"/>
                <a:r>
                  <a:rPr lang="it-IT" dirty="0">
                    <a:solidFill>
                      <a:schemeClr val="tx1"/>
                    </a:solidFill>
                  </a:rPr>
                  <a:t>perché la macchina costruita eseguendo il passo a) non termina mai!</a:t>
                </a:r>
              </a:p>
              <a:p>
                <a:pPr lvl="1"/>
                <a:r>
                  <a:rPr lang="it-IT" dirty="0">
                    <a:solidFill>
                      <a:schemeClr val="tx1"/>
                    </a:solidFill>
                  </a:rPr>
                  <a:t>e quindi </a:t>
                </a:r>
                <a:r>
                  <a:rPr lang="it-IT" b="1" dirty="0">
                    <a:solidFill>
                      <a:srgbClr val="C00000"/>
                    </a:solidFill>
                  </a:rPr>
                  <a:t>i</a:t>
                </a:r>
                <a:r>
                  <a:rPr lang="it-IT" dirty="0">
                    <a:solidFill>
                      <a:schemeClr val="tx1"/>
                    </a:solidFill>
                  </a:rPr>
                  <a:t> è la codifica di una macchina di </a:t>
                </a:r>
                <a:r>
                  <a:rPr lang="it-IT" dirty="0" err="1">
                    <a:solidFill>
                      <a:schemeClr val="tx1"/>
                    </a:solidFill>
                  </a:rPr>
                  <a:t>Turing</a:t>
                </a:r>
                <a:r>
                  <a:rPr lang="it-IT" dirty="0">
                    <a:solidFill>
                      <a:schemeClr val="tx1"/>
                    </a:solidFill>
                  </a:rPr>
                  <a:t> </a:t>
                </a:r>
                <a:r>
                  <a:rPr lang="it-IT" b="1" dirty="0">
                    <a:solidFill>
                      <a:srgbClr val="C00000"/>
                    </a:solidFill>
                  </a:rPr>
                  <a:t>T</a:t>
                </a:r>
                <a:r>
                  <a:rPr lang="it-IT" b="1" baseline="-25000" dirty="0">
                    <a:solidFill>
                      <a:srgbClr val="C00000"/>
                    </a:solidFill>
                  </a:rPr>
                  <a:t>i</a:t>
                </a:r>
                <a:endParaRPr lang="it-IT" dirty="0">
                  <a:solidFill>
                    <a:schemeClr val="tx1"/>
                  </a:solidFill>
                </a:endParaRPr>
              </a:p>
              <a:p>
                <a:r>
                  <a:rPr lang="it-IT" dirty="0">
                    <a:solidFill>
                      <a:schemeClr val="tx1"/>
                    </a:solidFill>
                  </a:rPr>
                  <a:t>e inoltre, </a:t>
                </a:r>
                <a:r>
                  <a:rPr lang="it-IT" b="1" dirty="0">
                    <a:solidFill>
                      <a:srgbClr val="C00000"/>
                    </a:solidFill>
                  </a:rPr>
                  <a:t>T</a:t>
                </a:r>
                <a:r>
                  <a:rPr lang="it-IT" b="1" baseline="-25000" dirty="0">
                    <a:solidFill>
                      <a:srgbClr val="C00000"/>
                    </a:solidFill>
                  </a:rPr>
                  <a:t>i</a:t>
                </a:r>
                <a:r>
                  <a:rPr lang="it-IT" b="1" dirty="0">
                    <a:solidFill>
                      <a:srgbClr val="C00000"/>
                    </a:solidFill>
                  </a:rPr>
                  <a:t>(x)</a:t>
                </a:r>
                <a:r>
                  <a:rPr lang="it-IT" dirty="0">
                    <a:solidFill>
                      <a:schemeClr val="tx1"/>
                    </a:solidFill>
                  </a:rPr>
                  <a:t> termina, </a:t>
                </a:r>
              </a:p>
              <a:p>
                <a:pPr lvl="5"/>
                <a:endParaRPr lang="it-IT" sz="800" dirty="0">
                  <a:solidFill>
                    <a:schemeClr val="tx1"/>
                  </a:solidFill>
                </a:endParaRPr>
              </a:p>
              <a:p>
                <a:r>
                  <a:rPr lang="it-IT" dirty="0">
                    <a:solidFill>
                      <a:schemeClr val="tx1"/>
                    </a:solidFill>
                  </a:rPr>
                  <a:t>Ricapitolando: se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𝐤</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baseline="-25000" dirty="0">
                    <a:solidFill>
                      <a:schemeClr val="tx1"/>
                    </a:solidFill>
                  </a:rPr>
                  <a:t> </a:t>
                </a:r>
                <a:r>
                  <a:rPr lang="it-IT" dirty="0">
                    <a:solidFill>
                      <a:schemeClr val="tx1"/>
                    </a:solidFill>
                  </a:rPr>
                  <a:t>L</a:t>
                </a:r>
                <a:r>
                  <a:rPr lang="it-IT" baseline="-25000" dirty="0">
                    <a:solidFill>
                      <a:schemeClr val="tx1"/>
                    </a:solidFill>
                  </a:rPr>
                  <a:t>H0</a:t>
                </a:r>
                <a:r>
                  <a:rPr lang="it-IT" dirty="0">
                    <a:solidFill>
                      <a:schemeClr val="tx1"/>
                    </a:solidFill>
                  </a:rPr>
                  <a:t> allora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𝐓</m:t>
                        </m:r>
                      </m:e>
                      <m:sub>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𝐤</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r>
                          <a:rPr lang="it-IT" b="1">
                            <a:solidFill>
                              <a:srgbClr val="3636E8"/>
                            </a:solidFill>
                            <a:latin typeface="Cambria Math" charset="0"/>
                          </a:rPr>
                          <m:t> </m:t>
                        </m:r>
                      </m:sub>
                    </m:sSub>
                  </m:oMath>
                </a14:m>
                <a:r>
                  <a:rPr lang="it-IT" dirty="0">
                    <a:solidFill>
                      <a:schemeClr val="tx1"/>
                    </a:solidFill>
                  </a:rPr>
                  <a:t>(0) =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(0) termina </a:t>
                </a:r>
              </a:p>
              <a:p>
                <a:pPr marL="342900" lvl="1" indent="-342900"/>
                <a:r>
                  <a:rPr lang="it-IT" sz="1800" dirty="0">
                    <a:solidFill>
                      <a:schemeClr val="tx1"/>
                    </a:solidFill>
                  </a:rPr>
                  <a:t>e se </a:t>
                </a:r>
                <a14:m>
                  <m:oMath xmlns:m="http://schemas.openxmlformats.org/officeDocument/2006/math">
                    <m:sSub>
                      <m:sSubPr>
                        <m:ctrlPr>
                          <a:rPr lang="en-US" sz="1800" b="1" i="1">
                            <a:solidFill>
                              <a:srgbClr val="3636E8"/>
                            </a:solidFill>
                            <a:latin typeface="Cambria Math" panose="02040503050406030204" pitchFamily="18" charset="0"/>
                          </a:rPr>
                        </m:ctrlPr>
                      </m:sSubPr>
                      <m:e>
                        <m:r>
                          <a:rPr lang="it-IT" sz="1800" b="1">
                            <a:solidFill>
                              <a:srgbClr val="3636E8"/>
                            </a:solidFill>
                            <a:latin typeface="Cambria Math" charset="0"/>
                          </a:rPr>
                          <m:t>𝐓</m:t>
                        </m:r>
                      </m:e>
                      <m:sub>
                        <m:sSub>
                          <m:sSubPr>
                            <m:ctrlPr>
                              <a:rPr lang="en-US" sz="1800" b="1" i="1">
                                <a:solidFill>
                                  <a:srgbClr val="3636E8"/>
                                </a:solidFill>
                                <a:latin typeface="Cambria Math" panose="02040503050406030204" pitchFamily="18" charset="0"/>
                              </a:rPr>
                            </m:ctrlPr>
                          </m:sSubPr>
                          <m:e>
                            <m:r>
                              <a:rPr lang="it-IT" sz="1800" b="1">
                                <a:solidFill>
                                  <a:srgbClr val="3636E8"/>
                                </a:solidFill>
                                <a:latin typeface="Cambria Math" charset="0"/>
                              </a:rPr>
                              <m:t>𝐤</m:t>
                            </m:r>
                          </m:e>
                          <m:sub>
                            <m:r>
                              <a:rPr lang="it-IT" sz="1800" b="1">
                                <a:solidFill>
                                  <a:srgbClr val="3636E8"/>
                                </a:solidFill>
                                <a:latin typeface="Cambria Math" charset="0"/>
                              </a:rPr>
                              <m:t>(</m:t>
                            </m:r>
                            <m:r>
                              <a:rPr lang="it-IT" sz="1800" b="1">
                                <a:solidFill>
                                  <a:srgbClr val="3636E8"/>
                                </a:solidFill>
                                <a:latin typeface="Cambria Math" charset="0"/>
                              </a:rPr>
                              <m:t>𝐢</m:t>
                            </m:r>
                            <m:r>
                              <a:rPr lang="it-IT" sz="1800" b="1">
                                <a:solidFill>
                                  <a:srgbClr val="3636E8"/>
                                </a:solidFill>
                                <a:latin typeface="Cambria Math" charset="0"/>
                              </a:rPr>
                              <m:t>,</m:t>
                            </m:r>
                            <m:r>
                              <a:rPr lang="it-IT" sz="1800" b="1">
                                <a:solidFill>
                                  <a:srgbClr val="3636E8"/>
                                </a:solidFill>
                                <a:latin typeface="Cambria Math" charset="0"/>
                              </a:rPr>
                              <m:t>𝐱</m:t>
                            </m:r>
                            <m:r>
                              <a:rPr lang="it-IT" sz="1800" b="1">
                                <a:solidFill>
                                  <a:srgbClr val="3636E8"/>
                                </a:solidFill>
                                <a:latin typeface="Cambria Math" charset="0"/>
                              </a:rPr>
                              <m:t>)</m:t>
                            </m:r>
                          </m:sub>
                        </m:sSub>
                        <m:r>
                          <a:rPr lang="it-IT" sz="1800" b="1">
                            <a:solidFill>
                              <a:srgbClr val="3636E8"/>
                            </a:solidFill>
                            <a:latin typeface="Cambria Math" charset="0"/>
                          </a:rPr>
                          <m:t> </m:t>
                        </m:r>
                      </m:sub>
                    </m:sSub>
                  </m:oMath>
                </a14:m>
                <a:r>
                  <a:rPr lang="it-IT" sz="1800" dirty="0">
                    <a:solidFill>
                      <a:schemeClr val="tx1"/>
                    </a:solidFill>
                  </a:rPr>
                  <a:t>(0) = </a:t>
                </a:r>
                <a14:m>
                  <m:oMath xmlns:m="http://schemas.openxmlformats.org/officeDocument/2006/math">
                    <m:sSub>
                      <m:sSubPr>
                        <m:ctrlPr>
                          <a:rPr lang="en-US" sz="1800" b="1" i="1">
                            <a:solidFill>
                              <a:srgbClr val="3636E8"/>
                            </a:solidFill>
                            <a:latin typeface="Cambria Math" panose="02040503050406030204" pitchFamily="18" charset="0"/>
                          </a:rPr>
                        </m:ctrlPr>
                      </m:sSubPr>
                      <m:e>
                        <m:r>
                          <a:rPr lang="it-IT" sz="1800" b="1">
                            <a:solidFill>
                              <a:srgbClr val="3636E8"/>
                            </a:solidFill>
                            <a:latin typeface="Cambria Math" charset="0"/>
                          </a:rPr>
                          <m:t>𝐌</m:t>
                        </m:r>
                      </m:e>
                      <m:sub>
                        <m:r>
                          <a:rPr lang="it-IT" sz="1800" b="1">
                            <a:solidFill>
                              <a:srgbClr val="3636E8"/>
                            </a:solidFill>
                            <a:latin typeface="Cambria Math" charset="0"/>
                          </a:rPr>
                          <m:t>(</m:t>
                        </m:r>
                        <m:r>
                          <a:rPr lang="it-IT" sz="1800" b="1">
                            <a:solidFill>
                              <a:srgbClr val="3636E8"/>
                            </a:solidFill>
                            <a:latin typeface="Cambria Math" charset="0"/>
                          </a:rPr>
                          <m:t>𝐢</m:t>
                        </m:r>
                        <m:r>
                          <a:rPr lang="it-IT" sz="1800" b="1">
                            <a:solidFill>
                              <a:srgbClr val="3636E8"/>
                            </a:solidFill>
                            <a:latin typeface="Cambria Math" charset="0"/>
                          </a:rPr>
                          <m:t>,</m:t>
                        </m:r>
                        <m:r>
                          <a:rPr lang="it-IT" sz="1800" b="1">
                            <a:solidFill>
                              <a:srgbClr val="3636E8"/>
                            </a:solidFill>
                            <a:latin typeface="Cambria Math" charset="0"/>
                          </a:rPr>
                          <m:t>𝐱</m:t>
                        </m:r>
                        <m:r>
                          <a:rPr lang="it-IT" sz="1800" b="1">
                            <a:solidFill>
                              <a:srgbClr val="3636E8"/>
                            </a:solidFill>
                            <a:latin typeface="Cambria Math" charset="0"/>
                          </a:rPr>
                          <m:t>)</m:t>
                        </m:r>
                      </m:sub>
                    </m:sSub>
                  </m:oMath>
                </a14:m>
                <a:r>
                  <a:rPr lang="it-IT" sz="1800" dirty="0">
                    <a:solidFill>
                      <a:schemeClr val="tx1"/>
                    </a:solidFill>
                  </a:rPr>
                  <a:t>(0) termina allora </a:t>
                </a:r>
                <a:r>
                  <a:rPr lang="it-IT" sz="1800" b="1" dirty="0">
                    <a:solidFill>
                      <a:srgbClr val="C00000"/>
                    </a:solidFill>
                  </a:rPr>
                  <a:t>i</a:t>
                </a:r>
                <a:r>
                  <a:rPr lang="it-IT" sz="1800" dirty="0">
                    <a:solidFill>
                      <a:schemeClr val="tx1"/>
                    </a:solidFill>
                  </a:rPr>
                  <a:t> è la codifica di una macchina di </a:t>
                </a:r>
                <a:r>
                  <a:rPr lang="it-IT" sz="1800" dirty="0" err="1">
                    <a:solidFill>
                      <a:schemeClr val="tx1"/>
                    </a:solidFill>
                  </a:rPr>
                  <a:t>Turing</a:t>
                </a:r>
                <a:r>
                  <a:rPr lang="it-IT" sz="1800" dirty="0">
                    <a:solidFill>
                      <a:schemeClr val="tx1"/>
                    </a:solidFill>
                  </a:rPr>
                  <a:t> e </a:t>
                </a:r>
                <a:r>
                  <a:rPr lang="it-IT" sz="1800" b="1" dirty="0">
                    <a:solidFill>
                      <a:srgbClr val="C00000"/>
                    </a:solidFill>
                  </a:rPr>
                  <a:t>T</a:t>
                </a:r>
                <a:r>
                  <a:rPr lang="it-IT" sz="1800" b="1" baseline="-25000" dirty="0">
                    <a:solidFill>
                      <a:srgbClr val="C00000"/>
                    </a:solidFill>
                  </a:rPr>
                  <a:t>i</a:t>
                </a:r>
                <a:r>
                  <a:rPr lang="it-IT" sz="1800" b="1" dirty="0">
                    <a:solidFill>
                      <a:srgbClr val="C00000"/>
                    </a:solidFill>
                  </a:rPr>
                  <a:t>(x)</a:t>
                </a:r>
                <a:r>
                  <a:rPr lang="it-IT" sz="1800" dirty="0">
                    <a:solidFill>
                      <a:schemeClr val="tx1"/>
                    </a:solidFill>
                  </a:rPr>
                  <a:t> termina </a:t>
                </a:r>
              </a:p>
              <a:p>
                <a:pPr marL="342900" lvl="1" indent="-342900"/>
                <a:r>
                  <a:rPr lang="it-IT" sz="1800" dirty="0">
                    <a:solidFill>
                      <a:schemeClr val="tx1"/>
                    </a:solidFill>
                  </a:rPr>
                  <a:t>ossia: se </a:t>
                </a:r>
                <a14:m>
                  <m:oMath xmlns:m="http://schemas.openxmlformats.org/officeDocument/2006/math">
                    <m:sSub>
                      <m:sSubPr>
                        <m:ctrlPr>
                          <a:rPr lang="en-US" sz="1800" b="1" i="1">
                            <a:solidFill>
                              <a:srgbClr val="3636E8"/>
                            </a:solidFill>
                            <a:latin typeface="Cambria Math" panose="02040503050406030204" pitchFamily="18" charset="0"/>
                          </a:rPr>
                        </m:ctrlPr>
                      </m:sSubPr>
                      <m:e>
                        <m:r>
                          <a:rPr lang="it-IT" sz="1800" b="1">
                            <a:solidFill>
                              <a:srgbClr val="3636E8"/>
                            </a:solidFill>
                            <a:latin typeface="Cambria Math" charset="0"/>
                          </a:rPr>
                          <m:t>𝐤</m:t>
                        </m:r>
                      </m:e>
                      <m:sub>
                        <m:r>
                          <a:rPr lang="it-IT" sz="1800" b="1">
                            <a:solidFill>
                              <a:srgbClr val="3636E8"/>
                            </a:solidFill>
                            <a:latin typeface="Cambria Math" charset="0"/>
                          </a:rPr>
                          <m:t>(</m:t>
                        </m:r>
                        <m:r>
                          <a:rPr lang="it-IT" sz="1800" b="1">
                            <a:solidFill>
                              <a:srgbClr val="3636E8"/>
                            </a:solidFill>
                            <a:latin typeface="Cambria Math" charset="0"/>
                          </a:rPr>
                          <m:t>𝐢</m:t>
                        </m:r>
                        <m:r>
                          <a:rPr lang="it-IT" sz="1800" b="1">
                            <a:solidFill>
                              <a:srgbClr val="3636E8"/>
                            </a:solidFill>
                            <a:latin typeface="Cambria Math" charset="0"/>
                          </a:rPr>
                          <m:t>,</m:t>
                        </m:r>
                        <m:r>
                          <a:rPr lang="it-IT" sz="1800" b="1">
                            <a:solidFill>
                              <a:srgbClr val="3636E8"/>
                            </a:solidFill>
                            <a:latin typeface="Cambria Math" charset="0"/>
                          </a:rPr>
                          <m:t>𝐱</m:t>
                        </m:r>
                        <m:r>
                          <a:rPr lang="it-IT" sz="1800" b="1">
                            <a:solidFill>
                              <a:srgbClr val="3636E8"/>
                            </a:solidFill>
                            <a:latin typeface="Cambria Math" charset="0"/>
                          </a:rPr>
                          <m:t>)</m:t>
                        </m:r>
                      </m:sub>
                    </m:sSub>
                  </m:oMath>
                </a14:m>
                <a:r>
                  <a:rPr lang="it-IT" sz="1800" dirty="0">
                    <a:solidFill>
                      <a:schemeClr val="tx1"/>
                    </a:solidFill>
                  </a:rPr>
                  <a:t> </a:t>
                </a:r>
                <a14:m>
                  <m:oMath xmlns:m="http://schemas.openxmlformats.org/officeDocument/2006/math">
                    <m:r>
                      <a:rPr lang="it-IT" sz="1800" i="1">
                        <a:solidFill>
                          <a:schemeClr val="tx1"/>
                        </a:solidFill>
                        <a:latin typeface="Cambria Math" charset="0"/>
                        <a:ea typeface="Cambria Math" charset="0"/>
                        <a:cs typeface="Cambria Math" charset="0"/>
                      </a:rPr>
                      <m:t>∈</m:t>
                    </m:r>
                  </m:oMath>
                </a14:m>
                <a:r>
                  <a:rPr lang="it-IT" sz="1800" baseline="-25000" dirty="0">
                    <a:solidFill>
                      <a:schemeClr val="tx1"/>
                    </a:solidFill>
                  </a:rPr>
                  <a:t> </a:t>
                </a:r>
                <a:r>
                  <a:rPr lang="it-IT" sz="1800" dirty="0">
                    <a:solidFill>
                      <a:schemeClr val="tx1"/>
                    </a:solidFill>
                  </a:rPr>
                  <a:t>L</a:t>
                </a:r>
                <a:r>
                  <a:rPr lang="it-IT" sz="1800" baseline="-25000" dirty="0">
                    <a:solidFill>
                      <a:schemeClr val="tx1"/>
                    </a:solidFill>
                  </a:rPr>
                  <a:t>H0</a:t>
                </a:r>
                <a:r>
                  <a:rPr lang="it-IT" sz="1800" dirty="0">
                    <a:solidFill>
                      <a:schemeClr val="tx1"/>
                    </a:solidFill>
                  </a:rPr>
                  <a:t> allora </a:t>
                </a:r>
                <a:r>
                  <a:rPr lang="it-IT" sz="1800" b="1" dirty="0">
                    <a:solidFill>
                      <a:srgbClr val="C00000"/>
                    </a:solidFill>
                  </a:rPr>
                  <a:t>(</a:t>
                </a:r>
                <a:r>
                  <a:rPr lang="it-IT" sz="1800" b="1" dirty="0" err="1">
                    <a:solidFill>
                      <a:srgbClr val="C00000"/>
                    </a:solidFill>
                  </a:rPr>
                  <a:t>i,x</a:t>
                </a:r>
                <a:r>
                  <a:rPr lang="it-IT" sz="1800" b="1" dirty="0">
                    <a:solidFill>
                      <a:srgbClr val="C00000"/>
                    </a:solidFill>
                  </a:rPr>
                  <a:t>)</a:t>
                </a:r>
                <a:r>
                  <a:rPr lang="it-IT" sz="1800" b="1" dirty="0">
                    <a:solidFill>
                      <a:srgbClr val="C00000"/>
                    </a:solidFill>
                    <a:ea typeface="Cambria Math" charset="0"/>
                    <a:cs typeface="Cambria Math" charset="0"/>
                  </a:rPr>
                  <a:t> </a:t>
                </a:r>
                <a14:m>
                  <m:oMath xmlns:m="http://schemas.openxmlformats.org/officeDocument/2006/math">
                    <m:r>
                      <a:rPr lang="it-IT" sz="1800" i="1">
                        <a:solidFill>
                          <a:schemeClr val="tx1"/>
                        </a:solidFill>
                        <a:latin typeface="Cambria Math" charset="0"/>
                        <a:ea typeface="Cambria Math" charset="0"/>
                        <a:cs typeface="Cambria Math" charset="0"/>
                      </a:rPr>
                      <m:t>∈</m:t>
                    </m:r>
                  </m:oMath>
                </a14:m>
                <a:r>
                  <a:rPr lang="it-IT" sz="1800" baseline="-25000" dirty="0">
                    <a:solidFill>
                      <a:schemeClr val="tx1"/>
                    </a:solidFill>
                  </a:rPr>
                  <a:t> </a:t>
                </a:r>
                <a:r>
                  <a:rPr lang="it-IT" sz="1800" dirty="0">
                    <a:solidFill>
                      <a:schemeClr val="tx1"/>
                    </a:solidFill>
                  </a:rPr>
                  <a:t>L</a:t>
                </a:r>
                <a:r>
                  <a:rPr lang="it-IT" sz="1800" baseline="-25000" dirty="0">
                    <a:solidFill>
                      <a:schemeClr val="tx1"/>
                    </a:solidFill>
                  </a:rPr>
                  <a:t>H</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775681" y="1118786"/>
                <a:ext cx="9007411" cy="5510614"/>
              </a:xfrm>
              <a:blipFill rotWithShape="0">
                <a:blip r:embed="rId2"/>
                <a:stretch>
                  <a:fillRect l="-474" t="-1217"/>
                </a:stretch>
              </a:blipFill>
            </p:spPr>
            <p:txBody>
              <a:bodyPr/>
              <a:lstStyle/>
              <a:p>
                <a:r>
                  <a:rPr lang="it-IT">
                    <a:noFill/>
                  </a:rPr>
                  <a:t> </a:t>
                </a:r>
              </a:p>
            </p:txBody>
          </p:sp>
        </mc:Fallback>
      </mc:AlternateContent>
    </p:spTree>
    <p:extLst>
      <p:ext uri="{BB962C8B-B14F-4D97-AF65-F5344CB8AC3E}">
        <p14:creationId xmlns:p14="http://schemas.microsoft.com/office/powerpoint/2010/main" val="1167257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94161" y="315351"/>
            <a:ext cx="8911687" cy="803435"/>
          </a:xfrm>
        </p:spPr>
        <p:txBody>
          <a:bodyPr/>
          <a:lstStyle/>
          <a:p>
            <a:r>
              <a:rPr lang="it-IT" dirty="0">
                <a:solidFill>
                  <a:schemeClr val="tx1"/>
                </a:solidFill>
              </a:rPr>
              <a:t>Riduzioni (</a:t>
            </a:r>
            <a:r>
              <a:rPr lang="it-IT" dirty="0" err="1">
                <a:solidFill>
                  <a:schemeClr val="tx1"/>
                </a:solidFill>
              </a:rPr>
              <a:t>many</a:t>
            </a:r>
            <a:r>
              <a:rPr lang="it-IT" dirty="0">
                <a:solidFill>
                  <a:schemeClr val="tx1"/>
                </a:solidFill>
              </a:rPr>
              <a:t>-to-</a:t>
            </a:r>
            <a:r>
              <a:rPr lang="it-IT" dirty="0" err="1">
                <a:solidFill>
                  <a:schemeClr val="tx1"/>
                </a:solidFill>
              </a:rPr>
              <a:t>one</a:t>
            </a:r>
            <a:r>
              <a:rPr lang="it-IT" dirty="0">
                <a:solidFill>
                  <a:schemeClr val="tx1"/>
                </a:solidFill>
              </a:rPr>
              <a:t>): esempio</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775681" y="991754"/>
                <a:ext cx="9007411" cy="5510614"/>
              </a:xfrm>
            </p:spPr>
            <p:txBody>
              <a:bodyPr>
                <a:normAutofit lnSpcReduction="10000"/>
              </a:bodyPr>
              <a:lstStyle/>
              <a:p>
                <a:r>
                  <a:rPr lang="it-IT" dirty="0">
                    <a:solidFill>
                      <a:schemeClr val="tx1"/>
                    </a:solidFill>
                  </a:rPr>
                  <a:t>Fissando una qualsiasi </a:t>
                </a:r>
                <a:r>
                  <a:rPr lang="it-IT" b="1" dirty="0">
                    <a:solidFill>
                      <a:srgbClr val="C00000"/>
                    </a:solidFill>
                  </a:rPr>
                  <a:t>(</a:t>
                </a:r>
                <a:r>
                  <a:rPr lang="it-IT" b="1" dirty="0" err="1">
                    <a:solidFill>
                      <a:srgbClr val="C00000"/>
                    </a:solidFill>
                  </a:rPr>
                  <a:t>i,x</a:t>
                </a:r>
                <a:r>
                  <a:rPr lang="it-IT" b="1" dirty="0">
                    <a:solidFill>
                      <a:srgbClr val="C00000"/>
                    </a:solidFill>
                  </a:rPr>
                  <a:t>)</a:t>
                </a:r>
                <a:r>
                  <a:rPr lang="it-IT" b="1" dirty="0">
                    <a:solidFill>
                      <a:srgbClr val="C00000"/>
                    </a:solidFill>
                    <a:ea typeface="Cambria Math" charset="0"/>
                    <a:cs typeface="Cambria Math" charset="0"/>
                  </a:rPr>
                  <a:t> </a:t>
                </a:r>
                <a14:m>
                  <m:oMath xmlns:m="http://schemas.openxmlformats.org/officeDocument/2006/math">
                    <m:r>
                      <a:rPr lang="it-IT" i="1">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ℕ</m:t>
                    </m:r>
                    <m:r>
                      <a:rPr lang="it-IT" i="1">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ℕ</m:t>
                    </m:r>
                    <m:r>
                      <a:rPr lang="it-IT" b="0" i="1" smtClean="0">
                        <a:solidFill>
                          <a:schemeClr val="tx1"/>
                        </a:solidFill>
                        <a:latin typeface="Cambria Math" charset="0"/>
                        <a:ea typeface="Cambria Math" charset="0"/>
                        <a:cs typeface="Cambria Math" charset="0"/>
                      </a:rPr>
                      <m:t>,</m:t>
                    </m:r>
                  </m:oMath>
                </a14:m>
                <a:r>
                  <a:rPr lang="it-IT" dirty="0">
                    <a:solidFill>
                      <a:schemeClr val="tx1"/>
                    </a:solidFill>
                  </a:rPr>
                  <a:t> con </a:t>
                </a:r>
                <a:r>
                  <a:rPr lang="it-IT" b="1" dirty="0">
                    <a:solidFill>
                      <a:srgbClr val="C00000"/>
                    </a:solidFill>
                  </a:rPr>
                  <a:t>x = </a:t>
                </a:r>
                <a14:m>
                  <m:oMath xmlns:m="http://schemas.openxmlformats.org/officeDocument/2006/math">
                    <m:sSub>
                      <m:sSubPr>
                        <m:ctrlPr>
                          <a:rPr lang="en-US" b="1" i="1" smtClean="0">
                            <a:solidFill>
                              <a:srgbClr val="C00000"/>
                            </a:solidFill>
                            <a:latin typeface="Cambria Math" panose="02040503050406030204" pitchFamily="18" charset="0"/>
                          </a:rPr>
                        </m:ctrlPr>
                      </m:sSubPr>
                      <m:e>
                        <m:r>
                          <a:rPr lang="it-IT" b="1" i="1" smtClean="0">
                            <a:solidFill>
                              <a:srgbClr val="C00000"/>
                            </a:solidFill>
                            <a:latin typeface="Cambria Math" charset="0"/>
                          </a:rPr>
                          <m:t>𝒙</m:t>
                        </m:r>
                      </m:e>
                      <m:sub>
                        <m:r>
                          <a:rPr lang="it-IT" b="1" i="1" smtClean="0">
                            <a:solidFill>
                              <a:srgbClr val="C00000"/>
                            </a:solidFill>
                            <a:latin typeface="Cambria Math" charset="0"/>
                          </a:rPr>
                          <m:t>𝟏</m:t>
                        </m:r>
                      </m:sub>
                    </m:sSub>
                    <m:sSub>
                      <m:sSubPr>
                        <m:ctrlPr>
                          <a:rPr lang="en-US" b="1" i="1">
                            <a:solidFill>
                              <a:srgbClr val="C00000"/>
                            </a:solidFill>
                            <a:latin typeface="Cambria Math" panose="02040503050406030204" pitchFamily="18" charset="0"/>
                          </a:rPr>
                        </m:ctrlPr>
                      </m:sSubPr>
                      <m:e>
                        <m:r>
                          <a:rPr lang="it-IT" b="1" i="1">
                            <a:solidFill>
                              <a:srgbClr val="C00000"/>
                            </a:solidFill>
                            <a:latin typeface="Cambria Math" charset="0"/>
                          </a:rPr>
                          <m:t>𝒙</m:t>
                        </m:r>
                      </m:e>
                      <m:sub>
                        <m:r>
                          <a:rPr lang="it-IT" b="1" i="1" smtClean="0">
                            <a:solidFill>
                              <a:srgbClr val="C00000"/>
                            </a:solidFill>
                            <a:latin typeface="Cambria Math" charset="0"/>
                          </a:rPr>
                          <m:t>𝟐</m:t>
                        </m:r>
                      </m:sub>
                    </m:sSub>
                  </m:oMath>
                </a14:m>
                <a:r>
                  <a:rPr lang="it-IT" b="1" dirty="0">
                    <a:solidFill>
                      <a:srgbClr val="C00000"/>
                    </a:solidFill>
                  </a:rPr>
                  <a:t>...</a:t>
                </a:r>
                <a14:m>
                  <m:oMath xmlns:m="http://schemas.openxmlformats.org/officeDocument/2006/math">
                    <m:sSub>
                      <m:sSubPr>
                        <m:ctrlPr>
                          <a:rPr lang="en-US" b="1" i="1">
                            <a:solidFill>
                              <a:srgbClr val="C00000"/>
                            </a:solidFill>
                            <a:latin typeface="Cambria Math" panose="02040503050406030204" pitchFamily="18" charset="0"/>
                          </a:rPr>
                        </m:ctrlPr>
                      </m:sSubPr>
                      <m:e>
                        <m:r>
                          <a:rPr lang="it-IT" b="1" i="1">
                            <a:solidFill>
                              <a:srgbClr val="C00000"/>
                            </a:solidFill>
                            <a:latin typeface="Cambria Math" charset="0"/>
                          </a:rPr>
                          <m:t>𝒙</m:t>
                        </m:r>
                      </m:e>
                      <m:sub>
                        <m:r>
                          <a:rPr lang="it-IT" b="1" i="1" smtClean="0">
                            <a:solidFill>
                              <a:srgbClr val="C00000"/>
                            </a:solidFill>
                            <a:latin typeface="Cambria Math" charset="0"/>
                          </a:rPr>
                          <m:t>𝒏</m:t>
                        </m:r>
                      </m:sub>
                    </m:sSub>
                  </m:oMath>
                </a14:m>
                <a:r>
                  <a:rPr lang="it-IT" dirty="0">
                    <a:solidFill>
                      <a:schemeClr val="tx1"/>
                    </a:solidFill>
                  </a:rPr>
                  <a:t>, abbiamo costruito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a:t>
                </a:r>
              </a:p>
              <a:p>
                <a:pPr lvl="1"/>
                <a:r>
                  <a:rPr lang="it-IT" dirty="0">
                    <a:solidFill>
                      <a:schemeClr val="tx1"/>
                    </a:solidFill>
                  </a:rPr>
                  <a:t>a) se i non è la codifica di una macchina di </a:t>
                </a:r>
                <a:r>
                  <a:rPr lang="it-IT" dirty="0" err="1">
                    <a:solidFill>
                      <a:schemeClr val="tx1"/>
                    </a:solidFill>
                  </a:rPr>
                  <a:t>Turing</a:t>
                </a:r>
                <a:r>
                  <a:rPr lang="it-IT" dirty="0">
                    <a:solidFill>
                      <a:schemeClr val="tx1"/>
                    </a:solidFill>
                  </a:rPr>
                  <a:t>, allora costruiamo una macchina di </a:t>
                </a:r>
                <a:r>
                  <a:rPr lang="it-IT" dirty="0" err="1">
                    <a:solidFill>
                      <a:schemeClr val="tx1"/>
                    </a:solidFill>
                  </a:rPr>
                  <a:t>Turing</a:t>
                </a:r>
                <a:r>
                  <a:rPr lang="it-IT" dirty="0">
                    <a:solidFill>
                      <a:schemeClr val="tx1"/>
                    </a:solidFill>
                  </a:rPr>
                  <a:t>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 che entra in </a:t>
                </a:r>
                <a:r>
                  <a:rPr lang="it-IT" dirty="0" err="1">
                    <a:solidFill>
                      <a:schemeClr val="tx1"/>
                    </a:solidFill>
                  </a:rPr>
                  <a:t>loop</a:t>
                </a:r>
                <a:r>
                  <a:rPr lang="it-IT" dirty="0">
                    <a:solidFill>
                      <a:schemeClr val="tx1"/>
                    </a:solidFill>
                  </a:rPr>
                  <a:t> qualunque sia il suo input</a:t>
                </a:r>
              </a:p>
              <a:p>
                <a:pPr lvl="1"/>
                <a:r>
                  <a:rPr lang="it-IT" dirty="0">
                    <a:solidFill>
                      <a:schemeClr val="tx1"/>
                    </a:solidFill>
                  </a:rPr>
                  <a:t>b) se i è la codifica di una macchina di </a:t>
                </a:r>
                <a:r>
                  <a:rPr lang="it-IT" dirty="0" err="1">
                    <a:solidFill>
                      <a:schemeClr val="tx1"/>
                    </a:solidFill>
                  </a:rPr>
                  <a:t>Turing</a:t>
                </a:r>
                <a:r>
                  <a:rPr lang="it-IT" dirty="0">
                    <a:solidFill>
                      <a:schemeClr val="tx1"/>
                    </a:solidFill>
                  </a:rPr>
                  <a:t>, allora abbiamo costruito una macchina di </a:t>
                </a:r>
                <a:r>
                  <a:rPr lang="it-IT" dirty="0" err="1">
                    <a:solidFill>
                      <a:schemeClr val="tx1"/>
                    </a:solidFill>
                  </a:rPr>
                  <a:t>Turing</a:t>
                </a:r>
                <a:r>
                  <a:rPr lang="it-IT" dirty="0">
                    <a:solidFill>
                      <a:schemeClr val="tx1"/>
                    </a:solidFill>
                  </a:rPr>
                  <a:t>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 che, con input 0, termina se e solo se </a:t>
                </a:r>
                <a:r>
                  <a:rPr lang="it-IT" b="1" dirty="0">
                    <a:solidFill>
                      <a:srgbClr val="C00000"/>
                    </a:solidFill>
                  </a:rPr>
                  <a:t>T</a:t>
                </a:r>
                <a:r>
                  <a:rPr lang="it-IT" b="1" baseline="-25000" dirty="0">
                    <a:solidFill>
                      <a:srgbClr val="C00000"/>
                    </a:solidFill>
                  </a:rPr>
                  <a:t>i</a:t>
                </a:r>
                <a:r>
                  <a:rPr lang="it-IT" b="1" dirty="0">
                    <a:solidFill>
                      <a:srgbClr val="C00000"/>
                    </a:solidFill>
                  </a:rPr>
                  <a:t>(x)</a:t>
                </a:r>
                <a:r>
                  <a:rPr lang="it-IT" dirty="0">
                    <a:solidFill>
                      <a:schemeClr val="tx1"/>
                    </a:solidFill>
                  </a:rPr>
                  <a:t> termina </a:t>
                </a:r>
              </a:p>
              <a:p>
                <a:pPr lvl="1"/>
                <a:r>
                  <a:rPr lang="it-IT" dirty="0">
                    <a:solidFill>
                      <a:schemeClr val="tx1"/>
                    </a:solidFill>
                  </a:rPr>
                  <a:t>c)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𝐤</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 è la codifica di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endParaRPr lang="it-IT" u="sng" dirty="0">
                  <a:solidFill>
                    <a:schemeClr val="tx1"/>
                  </a:solidFill>
                </a:endParaRPr>
              </a:p>
              <a:p>
                <a:pPr lvl="6"/>
                <a:endParaRPr lang="it-IT" sz="800" u="sng" dirty="0">
                  <a:solidFill>
                    <a:schemeClr val="tx1"/>
                  </a:solidFill>
                </a:endParaRPr>
              </a:p>
              <a:p>
                <a:r>
                  <a:rPr lang="it-IT" dirty="0">
                    <a:solidFill>
                      <a:schemeClr val="tx1"/>
                    </a:solidFill>
                  </a:rPr>
                  <a:t>Per ogni </a:t>
                </a:r>
                <a:r>
                  <a:rPr lang="it-IT" b="1" dirty="0">
                    <a:solidFill>
                      <a:srgbClr val="C00000"/>
                    </a:solidFill>
                  </a:rPr>
                  <a:t>(</a:t>
                </a:r>
                <a:r>
                  <a:rPr lang="it-IT" b="1" dirty="0" err="1">
                    <a:solidFill>
                      <a:srgbClr val="C00000"/>
                    </a:solidFill>
                  </a:rPr>
                  <a:t>i,x</a:t>
                </a:r>
                <a:r>
                  <a:rPr lang="it-IT" b="1" dirty="0">
                    <a:solidFill>
                      <a:srgbClr val="C00000"/>
                    </a:solidFill>
                  </a:rPr>
                  <a:t>)</a:t>
                </a:r>
                <a:r>
                  <a:rPr lang="it-IT" b="1" dirty="0">
                    <a:solidFill>
                      <a:srgbClr val="C00000"/>
                    </a:solidFill>
                    <a:ea typeface="Cambria Math" charset="0"/>
                    <a:cs typeface="Cambria Math" charset="0"/>
                  </a:rPr>
                  <a:t> </a:t>
                </a:r>
                <a14:m>
                  <m:oMath xmlns:m="http://schemas.openxmlformats.org/officeDocument/2006/math">
                    <m:r>
                      <a:rPr lang="it-IT" i="1">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ℕ</m:t>
                    </m:r>
                    <m:r>
                      <a:rPr lang="it-IT" i="1">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ℕ</m:t>
                    </m:r>
                    <m:r>
                      <a:rPr lang="it-IT" i="1">
                        <a:solidFill>
                          <a:schemeClr val="tx1"/>
                        </a:solidFill>
                        <a:latin typeface="Cambria Math" charset="0"/>
                        <a:ea typeface="Cambria Math" charset="0"/>
                        <a:cs typeface="Cambria Math" charset="0"/>
                      </a:rPr>
                      <m:t> </m:t>
                    </m:r>
                  </m:oMath>
                </a14:m>
                <a:r>
                  <a:rPr lang="it-IT" dirty="0">
                    <a:solidFill>
                      <a:schemeClr val="tx1"/>
                    </a:solidFill>
                  </a:rPr>
                  <a:t>, se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(0) non termina allora </a:t>
                </a:r>
              </a:p>
              <a:p>
                <a:pPr lvl="1"/>
                <a:r>
                  <a:rPr lang="it-IT" dirty="0">
                    <a:solidFill>
                      <a:schemeClr val="tx1"/>
                    </a:solidFill>
                  </a:rPr>
                  <a:t>o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 è stata costruita eseguendo il passo a) e quindi </a:t>
                </a:r>
                <a:r>
                  <a:rPr lang="it-IT" b="1" dirty="0">
                    <a:solidFill>
                      <a:srgbClr val="C00000"/>
                    </a:solidFill>
                  </a:rPr>
                  <a:t>i</a:t>
                </a:r>
                <a:r>
                  <a:rPr lang="it-IT" dirty="0">
                    <a:solidFill>
                      <a:schemeClr val="tx1"/>
                    </a:solidFill>
                  </a:rPr>
                  <a:t> non è la codifica di una macchina di </a:t>
                </a:r>
                <a:r>
                  <a:rPr lang="it-IT" dirty="0" err="1">
                    <a:solidFill>
                      <a:schemeClr val="tx1"/>
                    </a:solidFill>
                  </a:rPr>
                  <a:t>Turing</a:t>
                </a:r>
                <a:r>
                  <a:rPr lang="it-IT" dirty="0">
                    <a:solidFill>
                      <a:schemeClr val="tx1"/>
                    </a:solidFill>
                  </a:rPr>
                  <a:t> </a:t>
                </a:r>
                <a:r>
                  <a:rPr lang="it-IT" b="1" dirty="0">
                    <a:solidFill>
                      <a:srgbClr val="C00000"/>
                    </a:solidFill>
                  </a:rPr>
                  <a:t>T</a:t>
                </a:r>
                <a:r>
                  <a:rPr lang="it-IT" b="1" baseline="-25000" dirty="0">
                    <a:solidFill>
                      <a:srgbClr val="C00000"/>
                    </a:solidFill>
                  </a:rPr>
                  <a:t>i  </a:t>
                </a:r>
                <a:r>
                  <a:rPr lang="it-IT" dirty="0">
                    <a:solidFill>
                      <a:schemeClr val="tx1"/>
                    </a:solidFill>
                  </a:rPr>
                  <a:t>e quindi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(0) non termina </a:t>
                </a:r>
              </a:p>
              <a:p>
                <a:pPr lvl="1"/>
                <a:r>
                  <a:rPr lang="it-IT" dirty="0">
                    <a:solidFill>
                      <a:schemeClr val="tx1"/>
                    </a:solidFill>
                  </a:rPr>
                  <a:t>oppure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 è stata costruita eseguendo il passo b), e quindi </a:t>
                </a:r>
                <a:r>
                  <a:rPr lang="it-IT" b="1" dirty="0">
                    <a:solidFill>
                      <a:srgbClr val="C00000"/>
                    </a:solidFill>
                  </a:rPr>
                  <a:t>i</a:t>
                </a:r>
                <a:r>
                  <a:rPr lang="it-IT" dirty="0">
                    <a:solidFill>
                      <a:schemeClr val="tx1"/>
                    </a:solidFill>
                  </a:rPr>
                  <a:t> è la codifica di una macchina di </a:t>
                </a:r>
                <a:r>
                  <a:rPr lang="it-IT" dirty="0" err="1">
                    <a:solidFill>
                      <a:schemeClr val="tx1"/>
                    </a:solidFill>
                  </a:rPr>
                  <a:t>Turing</a:t>
                </a:r>
                <a:r>
                  <a:rPr lang="it-IT" dirty="0">
                    <a:solidFill>
                      <a:schemeClr val="tx1"/>
                    </a:solidFill>
                  </a:rPr>
                  <a:t> </a:t>
                </a:r>
                <a:r>
                  <a:rPr lang="it-IT" b="1" dirty="0">
                    <a:solidFill>
                      <a:srgbClr val="C00000"/>
                    </a:solidFill>
                  </a:rPr>
                  <a:t>T</a:t>
                </a:r>
                <a:r>
                  <a:rPr lang="it-IT" b="1" baseline="-25000" dirty="0">
                    <a:solidFill>
                      <a:srgbClr val="C00000"/>
                    </a:solidFill>
                  </a:rPr>
                  <a:t>i</a:t>
                </a:r>
                <a:r>
                  <a:rPr lang="it-IT" dirty="0">
                    <a:solidFill>
                      <a:schemeClr val="tx1"/>
                    </a:solidFill>
                  </a:rPr>
                  <a:t>, ma </a:t>
                </a:r>
                <a:r>
                  <a:rPr lang="it-IT" b="1" dirty="0">
                    <a:solidFill>
                      <a:srgbClr val="C00000"/>
                    </a:solidFill>
                  </a:rPr>
                  <a:t>T</a:t>
                </a:r>
                <a:r>
                  <a:rPr lang="it-IT" b="1" baseline="-25000" dirty="0">
                    <a:solidFill>
                      <a:srgbClr val="C00000"/>
                    </a:solidFill>
                  </a:rPr>
                  <a:t>i</a:t>
                </a:r>
                <a:r>
                  <a:rPr lang="it-IT" b="1" dirty="0">
                    <a:solidFill>
                      <a:srgbClr val="C00000"/>
                    </a:solidFill>
                  </a:rPr>
                  <a:t>(x)</a:t>
                </a:r>
                <a:r>
                  <a:rPr lang="it-IT" dirty="0">
                    <a:solidFill>
                      <a:schemeClr val="tx1"/>
                    </a:solidFill>
                  </a:rPr>
                  <a:t> non termina, </a:t>
                </a:r>
              </a:p>
              <a:p>
                <a:pPr lvl="7"/>
                <a:endParaRPr lang="it-IT" sz="800" dirty="0">
                  <a:solidFill>
                    <a:schemeClr val="tx1"/>
                  </a:solidFill>
                </a:endParaRPr>
              </a:p>
              <a:p>
                <a:r>
                  <a:rPr lang="it-IT" dirty="0">
                    <a:solidFill>
                      <a:schemeClr val="tx1"/>
                    </a:solidFill>
                  </a:rPr>
                  <a:t>Ricapitolando: se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𝐤</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 </a:t>
                </a:r>
                <a14:m>
                  <m:oMath xmlns:m="http://schemas.openxmlformats.org/officeDocument/2006/math">
                    <m:r>
                      <a:rPr lang="it-IT" i="1" dirty="0" smtClean="0">
                        <a:solidFill>
                          <a:schemeClr val="tx1"/>
                        </a:solidFill>
                        <a:latin typeface="Cambria Math" charset="0"/>
                        <a:ea typeface="Cambria Math" charset="0"/>
                        <a:cs typeface="Cambria Math" charset="0"/>
                      </a:rPr>
                      <m:t>∉</m:t>
                    </m:r>
                  </m:oMath>
                </a14:m>
                <a:r>
                  <a:rPr lang="it-IT" dirty="0">
                    <a:solidFill>
                      <a:schemeClr val="tx1"/>
                    </a:solidFill>
                  </a:rPr>
                  <a:t> L</a:t>
                </a:r>
                <a:r>
                  <a:rPr lang="it-IT" baseline="-25000" dirty="0">
                    <a:solidFill>
                      <a:schemeClr val="tx1"/>
                    </a:solidFill>
                  </a:rPr>
                  <a:t>H0</a:t>
                </a:r>
                <a:r>
                  <a:rPr lang="it-IT" dirty="0">
                    <a:solidFill>
                      <a:schemeClr val="tx1"/>
                    </a:solidFill>
                  </a:rPr>
                  <a:t> allora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𝐓</m:t>
                        </m:r>
                      </m:e>
                      <m:sub>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𝐤</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r>
                          <a:rPr lang="it-IT" b="1">
                            <a:solidFill>
                              <a:srgbClr val="3636E8"/>
                            </a:solidFill>
                            <a:latin typeface="Cambria Math" charset="0"/>
                          </a:rPr>
                          <m:t> </m:t>
                        </m:r>
                      </m:sub>
                    </m:sSub>
                  </m:oMath>
                </a14:m>
                <a:r>
                  <a:rPr lang="it-IT" dirty="0">
                    <a:solidFill>
                      <a:schemeClr val="tx1"/>
                    </a:solidFill>
                  </a:rPr>
                  <a:t>(0) =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(0) non termina </a:t>
                </a:r>
              </a:p>
              <a:p>
                <a:r>
                  <a:rPr lang="it-IT" dirty="0">
                    <a:solidFill>
                      <a:schemeClr val="tx1"/>
                    </a:solidFill>
                  </a:rPr>
                  <a:t>e se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𝐓</m:t>
                        </m:r>
                      </m:e>
                      <m:sub>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𝐤</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r>
                          <a:rPr lang="it-IT" b="1">
                            <a:solidFill>
                              <a:srgbClr val="3636E8"/>
                            </a:solidFill>
                            <a:latin typeface="Cambria Math" charset="0"/>
                          </a:rPr>
                          <m:t> </m:t>
                        </m:r>
                      </m:sub>
                    </m:sSub>
                  </m:oMath>
                </a14:m>
                <a:r>
                  <a:rPr lang="it-IT" dirty="0">
                    <a:solidFill>
                      <a:schemeClr val="tx1"/>
                    </a:solidFill>
                  </a:rPr>
                  <a:t>(0) =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(0) non termina allora </a:t>
                </a:r>
                <a:r>
                  <a:rPr lang="it-IT" sz="2000" b="1" dirty="0">
                    <a:solidFill>
                      <a:srgbClr val="C00000"/>
                    </a:solidFill>
                  </a:rPr>
                  <a:t>(</a:t>
                </a:r>
                <a:r>
                  <a:rPr lang="it-IT" sz="2000" b="1" dirty="0" err="1">
                    <a:solidFill>
                      <a:srgbClr val="C00000"/>
                    </a:solidFill>
                  </a:rPr>
                  <a:t>i,x</a:t>
                </a:r>
                <a:r>
                  <a:rPr lang="it-IT" sz="2000" b="1" dirty="0">
                    <a:solidFill>
                      <a:srgbClr val="C00000"/>
                    </a:solidFill>
                  </a:rPr>
                  <a:t>)</a:t>
                </a:r>
                <a14:m>
                  <m:oMath xmlns:m="http://schemas.openxmlformats.org/officeDocument/2006/math">
                    <m:r>
                      <a:rPr lang="it-IT" sz="2000" b="1" i="0" dirty="0" smtClean="0">
                        <a:solidFill>
                          <a:schemeClr val="tx1"/>
                        </a:solidFill>
                        <a:latin typeface="Cambria Math" charset="0"/>
                        <a:ea typeface="Cambria Math" charset="0"/>
                        <a:cs typeface="Cambria Math" charset="0"/>
                      </a:rPr>
                      <m:t> </m:t>
                    </m:r>
                    <m:r>
                      <a:rPr lang="it-IT" sz="2000" i="1" dirty="0">
                        <a:solidFill>
                          <a:schemeClr val="tx1"/>
                        </a:solidFill>
                        <a:latin typeface="Cambria Math" charset="0"/>
                        <a:ea typeface="Cambria Math" charset="0"/>
                        <a:cs typeface="Cambria Math" charset="0"/>
                      </a:rPr>
                      <m:t>∉</m:t>
                    </m:r>
                    <m:r>
                      <a:rPr lang="it-IT" sz="2000" b="0" i="1" dirty="0" smtClean="0">
                        <a:solidFill>
                          <a:schemeClr val="tx1"/>
                        </a:solidFill>
                        <a:latin typeface="Cambria Math" charset="0"/>
                        <a:ea typeface="Cambria Math" charset="0"/>
                        <a:cs typeface="Cambria Math" charset="0"/>
                      </a:rPr>
                      <m:t> </m:t>
                    </m:r>
                  </m:oMath>
                </a14:m>
                <a:r>
                  <a:rPr lang="it-IT" sz="2000" dirty="0">
                    <a:solidFill>
                      <a:schemeClr val="tx1"/>
                    </a:solidFill>
                  </a:rPr>
                  <a:t>L</a:t>
                </a:r>
                <a:r>
                  <a:rPr lang="it-IT" sz="2000" baseline="-25000" dirty="0">
                    <a:solidFill>
                      <a:schemeClr val="tx1"/>
                    </a:solidFill>
                  </a:rPr>
                  <a:t>H</a:t>
                </a:r>
              </a:p>
              <a:p>
                <a:r>
                  <a:rPr lang="it-IT" dirty="0">
                    <a:solidFill>
                      <a:schemeClr val="tx1"/>
                    </a:solidFill>
                  </a:rPr>
                  <a:t>ossia, se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𝐤</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 </a:t>
                </a:r>
                <a14:m>
                  <m:oMath xmlns:m="http://schemas.openxmlformats.org/officeDocument/2006/math">
                    <m:r>
                      <a:rPr lang="it-IT" i="1" dirty="0">
                        <a:solidFill>
                          <a:schemeClr val="tx1"/>
                        </a:solidFill>
                        <a:latin typeface="Cambria Math" charset="0"/>
                        <a:ea typeface="Cambria Math" charset="0"/>
                        <a:cs typeface="Cambria Math" charset="0"/>
                      </a:rPr>
                      <m:t>∉</m:t>
                    </m:r>
                  </m:oMath>
                </a14:m>
                <a:r>
                  <a:rPr lang="it-IT" dirty="0">
                    <a:solidFill>
                      <a:schemeClr val="tx1"/>
                    </a:solidFill>
                  </a:rPr>
                  <a:t> L</a:t>
                </a:r>
                <a:r>
                  <a:rPr lang="it-IT" baseline="-25000" dirty="0">
                    <a:solidFill>
                      <a:schemeClr val="tx1"/>
                    </a:solidFill>
                  </a:rPr>
                  <a:t>H0</a:t>
                </a:r>
                <a:r>
                  <a:rPr lang="it-IT" dirty="0">
                    <a:solidFill>
                      <a:schemeClr val="tx1"/>
                    </a:solidFill>
                  </a:rPr>
                  <a:t> allora allora </a:t>
                </a:r>
                <a:r>
                  <a:rPr lang="it-IT" b="1" dirty="0">
                    <a:solidFill>
                      <a:srgbClr val="C00000"/>
                    </a:solidFill>
                  </a:rPr>
                  <a:t>(</a:t>
                </a:r>
                <a:r>
                  <a:rPr lang="it-IT" b="1" dirty="0" err="1">
                    <a:solidFill>
                      <a:srgbClr val="C00000"/>
                    </a:solidFill>
                  </a:rPr>
                  <a:t>i,x</a:t>
                </a:r>
                <a:r>
                  <a:rPr lang="it-IT" b="1" dirty="0">
                    <a:solidFill>
                      <a:srgbClr val="C00000"/>
                    </a:solidFill>
                  </a:rPr>
                  <a:t>)</a:t>
                </a:r>
                <a14:m>
                  <m:oMath xmlns:m="http://schemas.openxmlformats.org/officeDocument/2006/math">
                    <m:r>
                      <a:rPr lang="it-IT" b="1" dirty="0">
                        <a:solidFill>
                          <a:schemeClr val="tx1"/>
                        </a:solidFill>
                        <a:latin typeface="Cambria Math" charset="0"/>
                        <a:ea typeface="Cambria Math" charset="0"/>
                        <a:cs typeface="Cambria Math" charset="0"/>
                      </a:rPr>
                      <m:t> </m:t>
                    </m:r>
                    <m:r>
                      <a:rPr lang="it-IT" i="1" dirty="0">
                        <a:solidFill>
                          <a:schemeClr val="tx1"/>
                        </a:solidFill>
                        <a:latin typeface="Cambria Math" charset="0"/>
                        <a:ea typeface="Cambria Math" charset="0"/>
                        <a:cs typeface="Cambria Math" charset="0"/>
                      </a:rPr>
                      <m:t>∉ </m:t>
                    </m:r>
                  </m:oMath>
                </a14:m>
                <a:r>
                  <a:rPr lang="it-IT" dirty="0">
                    <a:solidFill>
                      <a:schemeClr val="tx1"/>
                    </a:solidFill>
                  </a:rPr>
                  <a:t>L</a:t>
                </a:r>
                <a:r>
                  <a:rPr lang="it-IT" baseline="-25000" dirty="0">
                    <a:solidFill>
                      <a:schemeClr val="tx1"/>
                    </a:solidFill>
                  </a:rPr>
                  <a:t>H</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775681" y="991754"/>
                <a:ext cx="9007411" cy="5510614"/>
              </a:xfrm>
              <a:blipFill rotWithShape="0">
                <a:blip r:embed="rId2"/>
                <a:stretch>
                  <a:fillRect l="-474" t="-1217" b="-2544"/>
                </a:stretch>
              </a:blipFill>
            </p:spPr>
            <p:txBody>
              <a:bodyPr/>
              <a:lstStyle/>
              <a:p>
                <a:r>
                  <a:rPr lang="it-IT">
                    <a:noFill/>
                  </a:rPr>
                  <a:t> </a:t>
                </a:r>
              </a:p>
            </p:txBody>
          </p:sp>
        </mc:Fallback>
      </mc:AlternateContent>
    </p:spTree>
    <p:extLst>
      <p:ext uri="{BB962C8B-B14F-4D97-AF65-F5344CB8AC3E}">
        <p14:creationId xmlns:p14="http://schemas.microsoft.com/office/powerpoint/2010/main" val="68619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94161" y="315351"/>
            <a:ext cx="8911687" cy="803435"/>
          </a:xfrm>
        </p:spPr>
        <p:txBody>
          <a:bodyPr/>
          <a:lstStyle/>
          <a:p>
            <a:r>
              <a:rPr lang="it-IT" dirty="0">
                <a:solidFill>
                  <a:schemeClr val="tx1"/>
                </a:solidFill>
              </a:rPr>
              <a:t>Riduzioni (</a:t>
            </a:r>
            <a:r>
              <a:rPr lang="it-IT" dirty="0" err="1">
                <a:solidFill>
                  <a:schemeClr val="tx1"/>
                </a:solidFill>
              </a:rPr>
              <a:t>many</a:t>
            </a:r>
            <a:r>
              <a:rPr lang="it-IT" dirty="0">
                <a:solidFill>
                  <a:schemeClr val="tx1"/>
                </a:solidFill>
              </a:rPr>
              <a:t>-to-</a:t>
            </a:r>
            <a:r>
              <a:rPr lang="it-IT" dirty="0" err="1">
                <a:solidFill>
                  <a:schemeClr val="tx1"/>
                </a:solidFill>
              </a:rPr>
              <a:t>one</a:t>
            </a:r>
            <a:r>
              <a:rPr lang="it-IT" dirty="0">
                <a:solidFill>
                  <a:schemeClr val="tx1"/>
                </a:solidFill>
              </a:rPr>
              <a:t>): esempio</a:t>
            </a:r>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1796946" y="1215038"/>
                <a:ext cx="9007411" cy="5510614"/>
              </a:xfrm>
            </p:spPr>
            <p:txBody>
              <a:bodyPr>
                <a:normAutofit/>
              </a:bodyPr>
              <a:lstStyle/>
              <a:p>
                <a:r>
                  <a:rPr lang="it-IT" dirty="0">
                    <a:solidFill>
                      <a:schemeClr val="tx1"/>
                    </a:solidFill>
                  </a:rPr>
                  <a:t>Ricapitolando, abbiamo considerato una qualsiasi coppia </a:t>
                </a:r>
                <a:r>
                  <a:rPr lang="it-IT" b="1" dirty="0">
                    <a:solidFill>
                      <a:srgbClr val="C00000"/>
                    </a:solidFill>
                  </a:rPr>
                  <a:t>(</a:t>
                </a:r>
                <a:r>
                  <a:rPr lang="it-IT" b="1" dirty="0" err="1">
                    <a:solidFill>
                      <a:srgbClr val="C00000"/>
                    </a:solidFill>
                  </a:rPr>
                  <a:t>i,x</a:t>
                </a:r>
                <a:r>
                  <a:rPr lang="it-IT" b="1" dirty="0">
                    <a:solidFill>
                      <a:srgbClr val="C00000"/>
                    </a:solidFill>
                  </a:rPr>
                  <a:t>)</a:t>
                </a:r>
                <a:r>
                  <a:rPr lang="it-IT" b="1" dirty="0">
                    <a:solidFill>
                      <a:srgbClr val="C00000"/>
                    </a:solidFill>
                    <a:ea typeface="Cambria Math" charset="0"/>
                    <a:cs typeface="Cambria Math" charset="0"/>
                  </a:rPr>
                  <a:t> </a:t>
                </a:r>
                <a14:m>
                  <m:oMath xmlns:m="http://schemas.openxmlformats.org/officeDocument/2006/math">
                    <m:r>
                      <a:rPr lang="it-IT" i="1">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ℕ</m:t>
                    </m:r>
                    <m:r>
                      <a:rPr lang="it-IT" i="1">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ℕ</m:t>
                    </m:r>
                    <m:r>
                      <a:rPr lang="it-IT" b="0" i="1" smtClean="0">
                        <a:solidFill>
                          <a:schemeClr val="tx1"/>
                        </a:solidFill>
                        <a:latin typeface="Cambria Math" charset="0"/>
                        <a:ea typeface="Cambria Math" charset="0"/>
                        <a:cs typeface="Cambria Math" charset="0"/>
                      </a:rPr>
                      <m:t>,</m:t>
                    </m:r>
                  </m:oMath>
                </a14:m>
                <a:r>
                  <a:rPr lang="it-IT" dirty="0">
                    <a:solidFill>
                      <a:schemeClr val="tx1"/>
                    </a:solidFill>
                  </a:rPr>
                  <a:t> con </a:t>
                </a:r>
                <a:r>
                  <a:rPr lang="it-IT" b="1" dirty="0">
                    <a:solidFill>
                      <a:srgbClr val="C00000"/>
                    </a:solidFill>
                  </a:rPr>
                  <a:t>x = </a:t>
                </a:r>
                <a14:m>
                  <m:oMath xmlns:m="http://schemas.openxmlformats.org/officeDocument/2006/math">
                    <m:sSub>
                      <m:sSubPr>
                        <m:ctrlPr>
                          <a:rPr lang="en-US" b="1" i="1" smtClean="0">
                            <a:solidFill>
                              <a:srgbClr val="C00000"/>
                            </a:solidFill>
                            <a:latin typeface="Cambria Math" panose="02040503050406030204" pitchFamily="18" charset="0"/>
                          </a:rPr>
                        </m:ctrlPr>
                      </m:sSubPr>
                      <m:e>
                        <m:r>
                          <a:rPr lang="it-IT" b="1" i="1" smtClean="0">
                            <a:solidFill>
                              <a:srgbClr val="C00000"/>
                            </a:solidFill>
                            <a:latin typeface="Cambria Math" charset="0"/>
                          </a:rPr>
                          <m:t>𝒙</m:t>
                        </m:r>
                      </m:e>
                      <m:sub>
                        <m:r>
                          <a:rPr lang="it-IT" b="1" i="1" smtClean="0">
                            <a:solidFill>
                              <a:srgbClr val="C00000"/>
                            </a:solidFill>
                            <a:latin typeface="Cambria Math" charset="0"/>
                          </a:rPr>
                          <m:t>𝟏</m:t>
                        </m:r>
                      </m:sub>
                    </m:sSub>
                    <m:sSub>
                      <m:sSubPr>
                        <m:ctrlPr>
                          <a:rPr lang="en-US" b="1" i="1">
                            <a:solidFill>
                              <a:srgbClr val="C00000"/>
                            </a:solidFill>
                            <a:latin typeface="Cambria Math" panose="02040503050406030204" pitchFamily="18" charset="0"/>
                          </a:rPr>
                        </m:ctrlPr>
                      </m:sSubPr>
                      <m:e>
                        <m:r>
                          <a:rPr lang="it-IT" b="1" i="1">
                            <a:solidFill>
                              <a:srgbClr val="C00000"/>
                            </a:solidFill>
                            <a:latin typeface="Cambria Math" charset="0"/>
                          </a:rPr>
                          <m:t>𝒙</m:t>
                        </m:r>
                      </m:e>
                      <m:sub>
                        <m:r>
                          <a:rPr lang="it-IT" b="1" i="1" smtClean="0">
                            <a:solidFill>
                              <a:srgbClr val="C00000"/>
                            </a:solidFill>
                            <a:latin typeface="Cambria Math" charset="0"/>
                          </a:rPr>
                          <m:t>𝟐</m:t>
                        </m:r>
                      </m:sub>
                    </m:sSub>
                  </m:oMath>
                </a14:m>
                <a:r>
                  <a:rPr lang="it-IT" b="1" dirty="0">
                    <a:solidFill>
                      <a:srgbClr val="C00000"/>
                    </a:solidFill>
                  </a:rPr>
                  <a:t>...</a:t>
                </a:r>
                <a14:m>
                  <m:oMath xmlns:m="http://schemas.openxmlformats.org/officeDocument/2006/math">
                    <m:sSub>
                      <m:sSubPr>
                        <m:ctrlPr>
                          <a:rPr lang="en-US" b="1" i="1">
                            <a:solidFill>
                              <a:srgbClr val="C00000"/>
                            </a:solidFill>
                            <a:latin typeface="Cambria Math" panose="02040503050406030204" pitchFamily="18" charset="0"/>
                          </a:rPr>
                        </m:ctrlPr>
                      </m:sSubPr>
                      <m:e>
                        <m:r>
                          <a:rPr lang="it-IT" b="1" i="1">
                            <a:solidFill>
                              <a:srgbClr val="C00000"/>
                            </a:solidFill>
                            <a:latin typeface="Cambria Math" charset="0"/>
                          </a:rPr>
                          <m:t>𝒙</m:t>
                        </m:r>
                      </m:e>
                      <m:sub>
                        <m:r>
                          <a:rPr lang="it-IT" b="1" i="1" smtClean="0">
                            <a:solidFill>
                              <a:srgbClr val="C00000"/>
                            </a:solidFill>
                            <a:latin typeface="Cambria Math" charset="0"/>
                          </a:rPr>
                          <m:t>𝒏</m:t>
                        </m:r>
                      </m:sub>
                    </m:sSub>
                  </m:oMath>
                </a14:m>
                <a:r>
                  <a:rPr lang="it-IT" dirty="0">
                    <a:solidFill>
                      <a:schemeClr val="tx1"/>
                    </a:solidFill>
                  </a:rPr>
                  <a:t>, e da essa abbiamo derivato un intero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𝐤</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 nel modo seguente:</a:t>
                </a:r>
              </a:p>
              <a:p>
                <a:pPr lvl="1"/>
                <a:r>
                  <a:rPr lang="it-IT" dirty="0">
                    <a:solidFill>
                      <a:schemeClr val="tx1"/>
                    </a:solidFill>
                  </a:rPr>
                  <a:t>a) se i non è la codifica di una macchina di </a:t>
                </a:r>
                <a:r>
                  <a:rPr lang="it-IT" dirty="0" err="1">
                    <a:solidFill>
                      <a:schemeClr val="tx1"/>
                    </a:solidFill>
                  </a:rPr>
                  <a:t>Turing</a:t>
                </a:r>
                <a:r>
                  <a:rPr lang="it-IT" dirty="0">
                    <a:solidFill>
                      <a:schemeClr val="tx1"/>
                    </a:solidFill>
                  </a:rPr>
                  <a:t>, allora abbiamo costruito una macchina di </a:t>
                </a:r>
                <a:r>
                  <a:rPr lang="it-IT" dirty="0" err="1">
                    <a:solidFill>
                      <a:schemeClr val="tx1"/>
                    </a:solidFill>
                  </a:rPr>
                  <a:t>Turing</a:t>
                </a:r>
                <a:r>
                  <a:rPr lang="it-IT" dirty="0">
                    <a:solidFill>
                      <a:schemeClr val="tx1"/>
                    </a:solidFill>
                  </a:rPr>
                  <a:t>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 che entra in </a:t>
                </a:r>
                <a:r>
                  <a:rPr lang="it-IT" dirty="0" err="1">
                    <a:solidFill>
                      <a:schemeClr val="tx1"/>
                    </a:solidFill>
                  </a:rPr>
                  <a:t>loop</a:t>
                </a:r>
                <a:r>
                  <a:rPr lang="it-IT" dirty="0">
                    <a:solidFill>
                      <a:schemeClr val="tx1"/>
                    </a:solidFill>
                  </a:rPr>
                  <a:t> qualunque sia il suo input</a:t>
                </a:r>
              </a:p>
              <a:p>
                <a:pPr lvl="1"/>
                <a:r>
                  <a:rPr lang="it-IT" dirty="0">
                    <a:solidFill>
                      <a:schemeClr val="tx1"/>
                    </a:solidFill>
                  </a:rPr>
                  <a:t>b) se i è la codifica di una macchina di </a:t>
                </a:r>
                <a:r>
                  <a:rPr lang="it-IT" dirty="0" err="1">
                    <a:solidFill>
                      <a:schemeClr val="tx1"/>
                    </a:solidFill>
                  </a:rPr>
                  <a:t>Turing</a:t>
                </a:r>
                <a:r>
                  <a:rPr lang="it-IT" dirty="0">
                    <a:solidFill>
                      <a:schemeClr val="tx1"/>
                    </a:solidFill>
                  </a:rPr>
                  <a:t>, allora abbiamo costruito una macchina di </a:t>
                </a:r>
                <a:r>
                  <a:rPr lang="it-IT" dirty="0" err="1">
                    <a:solidFill>
                      <a:schemeClr val="tx1"/>
                    </a:solidFill>
                  </a:rPr>
                  <a:t>Turing</a:t>
                </a:r>
                <a:r>
                  <a:rPr lang="it-IT" dirty="0">
                    <a:solidFill>
                      <a:schemeClr val="tx1"/>
                    </a:solidFill>
                  </a:rPr>
                  <a:t>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 che, con input 0, termina se e solo se </a:t>
                </a:r>
                <a:r>
                  <a:rPr lang="it-IT" b="1" dirty="0">
                    <a:solidFill>
                      <a:srgbClr val="C00000"/>
                    </a:solidFill>
                  </a:rPr>
                  <a:t>T</a:t>
                </a:r>
                <a:r>
                  <a:rPr lang="it-IT" b="1" baseline="-25000" dirty="0">
                    <a:solidFill>
                      <a:srgbClr val="C00000"/>
                    </a:solidFill>
                  </a:rPr>
                  <a:t>i</a:t>
                </a:r>
                <a:r>
                  <a:rPr lang="it-IT" b="1" dirty="0">
                    <a:solidFill>
                      <a:srgbClr val="C00000"/>
                    </a:solidFill>
                  </a:rPr>
                  <a:t>(x)</a:t>
                </a:r>
                <a:r>
                  <a:rPr lang="it-IT" dirty="0">
                    <a:solidFill>
                      <a:schemeClr val="tx1"/>
                    </a:solidFill>
                  </a:rPr>
                  <a:t> termina</a:t>
                </a:r>
              </a:p>
              <a:p>
                <a:pPr lvl="1"/>
                <a:r>
                  <a:rPr lang="it-IT" dirty="0">
                    <a:solidFill>
                      <a:schemeClr val="tx1"/>
                    </a:solidFill>
                  </a:rPr>
                  <a:t>c) abbiamo calcolato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𝐤</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 come la codifica di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𝐌</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r>
                      <a:rPr lang="it-IT" b="0" i="0" smtClean="0">
                        <a:solidFill>
                          <a:srgbClr val="3636E8"/>
                        </a:solidFill>
                        <a:latin typeface="Cambria Math" charset="0"/>
                      </a:rPr>
                      <m:t> </m:t>
                    </m:r>
                  </m:oMath>
                </a14:m>
                <a:r>
                  <a:rPr lang="it-IT" dirty="0">
                    <a:solidFill>
                      <a:schemeClr val="tx1"/>
                    </a:solidFill>
                  </a:rPr>
                  <a:t>ponendo,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𝐤</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 </a:t>
                </a:r>
                <a:r>
                  <a:rPr lang="it-IT" dirty="0" err="1">
                    <a:solidFill>
                      <a:schemeClr val="tx1"/>
                    </a:solidFill>
                  </a:rPr>
                  <a:t>f</a:t>
                </a:r>
                <a:r>
                  <a:rPr lang="it-IT" dirty="0">
                    <a:solidFill>
                      <a:schemeClr val="tx1"/>
                    </a:solidFill>
                  </a:rPr>
                  <a:t>(</a:t>
                </a:r>
                <a:r>
                  <a:rPr lang="it-IT" b="1" dirty="0" err="1">
                    <a:solidFill>
                      <a:srgbClr val="C00000"/>
                    </a:solidFill>
                  </a:rPr>
                  <a:t>i,x</a:t>
                </a:r>
                <a:r>
                  <a:rPr lang="it-IT" dirty="0">
                    <a:solidFill>
                      <a:schemeClr val="tx1"/>
                    </a:solidFill>
                  </a:rPr>
                  <a:t>). </a:t>
                </a:r>
              </a:p>
              <a:p>
                <a:pPr lvl="1"/>
                <a:r>
                  <a:rPr lang="it-IT" sz="800" dirty="0">
                    <a:solidFill>
                      <a:schemeClr val="tx1"/>
                    </a:solidFill>
                  </a:rPr>
                  <a:t> 								</a:t>
                </a:r>
              </a:p>
              <a:p>
                <a:r>
                  <a:rPr lang="it-IT" dirty="0">
                    <a:solidFill>
                      <a:schemeClr val="tx1"/>
                    </a:solidFill>
                  </a:rPr>
                  <a:t>1) Poiché abbiamo descritto il procedimento che permette di calcolare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𝐤</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 a partire da ogni coppia </a:t>
                </a:r>
                <a:r>
                  <a:rPr lang="it-IT" b="1" dirty="0">
                    <a:solidFill>
                      <a:srgbClr val="C00000"/>
                    </a:solidFill>
                  </a:rPr>
                  <a:t>(</a:t>
                </a:r>
                <a:r>
                  <a:rPr lang="it-IT" b="1" dirty="0" err="1">
                    <a:solidFill>
                      <a:srgbClr val="C00000"/>
                    </a:solidFill>
                  </a:rPr>
                  <a:t>i,x</a:t>
                </a:r>
                <a:r>
                  <a:rPr lang="it-IT" b="1" dirty="0">
                    <a:solidFill>
                      <a:srgbClr val="C00000"/>
                    </a:solidFill>
                  </a:rPr>
                  <a:t>)</a:t>
                </a:r>
                <a:r>
                  <a:rPr lang="it-IT" dirty="0">
                    <a:solidFill>
                      <a:schemeClr val="tx1"/>
                    </a:solidFill>
                  </a:rPr>
                  <a:t>, allora </a:t>
                </a:r>
                <a:r>
                  <a:rPr lang="it-IT" dirty="0" err="1">
                    <a:solidFill>
                      <a:schemeClr val="tx1"/>
                    </a:solidFill>
                  </a:rPr>
                  <a:t>f</a:t>
                </a:r>
                <a:r>
                  <a:rPr lang="it-IT" dirty="0">
                    <a:solidFill>
                      <a:schemeClr val="tx1"/>
                    </a:solidFill>
                  </a:rPr>
                  <a:t> è totale e calcolabile </a:t>
                </a:r>
              </a:p>
              <a:p>
                <a:r>
                  <a:rPr lang="it-IT" dirty="0">
                    <a:solidFill>
                      <a:schemeClr val="tx1"/>
                    </a:solidFill>
                  </a:rPr>
                  <a:t>2) per ogni </a:t>
                </a:r>
                <a:r>
                  <a:rPr lang="it-IT" b="1" dirty="0">
                    <a:solidFill>
                      <a:srgbClr val="C00000"/>
                    </a:solidFill>
                  </a:rPr>
                  <a:t>(</a:t>
                </a:r>
                <a:r>
                  <a:rPr lang="it-IT" b="1" dirty="0" err="1">
                    <a:solidFill>
                      <a:srgbClr val="C00000"/>
                    </a:solidFill>
                  </a:rPr>
                  <a:t>i,x</a:t>
                </a:r>
                <a:r>
                  <a:rPr lang="it-IT" b="1" dirty="0">
                    <a:solidFill>
                      <a:srgbClr val="C00000"/>
                    </a:solidFill>
                  </a:rPr>
                  <a:t>)</a:t>
                </a:r>
                <a:r>
                  <a:rPr lang="it-IT" b="1" dirty="0">
                    <a:solidFill>
                      <a:srgbClr val="C00000"/>
                    </a:solidFill>
                    <a:ea typeface="Cambria Math" charset="0"/>
                    <a:cs typeface="Cambria Math" charset="0"/>
                  </a:rPr>
                  <a:t> </a:t>
                </a:r>
                <a14:m>
                  <m:oMath xmlns:m="http://schemas.openxmlformats.org/officeDocument/2006/math">
                    <m:r>
                      <a:rPr lang="it-IT" i="1">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ℕ</m:t>
                    </m:r>
                    <m:r>
                      <a:rPr lang="it-IT" i="1">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ℕ</m:t>
                    </m:r>
                    <m:r>
                      <a:rPr lang="it-IT" i="1">
                        <a:solidFill>
                          <a:schemeClr val="tx1"/>
                        </a:solidFill>
                        <a:latin typeface="Cambria Math" charset="0"/>
                        <a:ea typeface="Cambria Math" charset="0"/>
                        <a:cs typeface="Cambria Math" charset="0"/>
                      </a:rPr>
                      <m:t> </m:t>
                    </m:r>
                  </m:oMath>
                </a14:m>
                <a:r>
                  <a:rPr lang="it-IT" dirty="0">
                    <a:solidFill>
                      <a:schemeClr val="tx1"/>
                    </a:solidFill>
                  </a:rPr>
                  <a:t>vale che: </a:t>
                </a:r>
                <a:r>
                  <a:rPr lang="it-IT" b="1" dirty="0">
                    <a:solidFill>
                      <a:srgbClr val="C00000"/>
                    </a:solidFill>
                  </a:rPr>
                  <a:t>(</a:t>
                </a:r>
                <a:r>
                  <a:rPr lang="it-IT" b="1" dirty="0" err="1">
                    <a:solidFill>
                      <a:srgbClr val="C00000"/>
                    </a:solidFill>
                  </a:rPr>
                  <a:t>i,x</a:t>
                </a:r>
                <a:r>
                  <a:rPr lang="it-IT" b="1" dirty="0">
                    <a:solidFill>
                      <a:srgbClr val="C00000"/>
                    </a:solidFill>
                  </a:rPr>
                  <a:t>)</a:t>
                </a:r>
                <a:r>
                  <a:rPr lang="it-IT" b="1" dirty="0">
                    <a:solidFill>
                      <a:srgbClr val="C00000"/>
                    </a:solidFill>
                    <a:ea typeface="Cambria Math" charset="0"/>
                    <a:cs typeface="Cambria Math" charset="0"/>
                  </a:rPr>
                  <a:t>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L</a:t>
                </a:r>
                <a:r>
                  <a:rPr lang="it-IT" sz="2000" baseline="-25000" dirty="0">
                    <a:solidFill>
                      <a:schemeClr val="tx1"/>
                    </a:solidFill>
                  </a:rPr>
                  <a:t>H</a:t>
                </a:r>
                <a:r>
                  <a:rPr lang="it-IT" baseline="-25000" dirty="0">
                    <a:solidFill>
                      <a:schemeClr val="tx1"/>
                    </a:solidFill>
                  </a:rPr>
                  <a:t>  </a:t>
                </a:r>
                <a:r>
                  <a:rPr lang="it-IT" dirty="0">
                    <a:solidFill>
                      <a:schemeClr val="tx1"/>
                    </a:solidFill>
                  </a:rPr>
                  <a:t>se e solo se </a:t>
                </a:r>
                <a14:m>
                  <m:oMath xmlns:m="http://schemas.openxmlformats.org/officeDocument/2006/math">
                    <m:sSub>
                      <m:sSubPr>
                        <m:ctrlPr>
                          <a:rPr lang="en-US" b="1" i="1">
                            <a:solidFill>
                              <a:srgbClr val="3636E8"/>
                            </a:solidFill>
                            <a:latin typeface="Cambria Math" panose="02040503050406030204" pitchFamily="18" charset="0"/>
                          </a:rPr>
                        </m:ctrlPr>
                      </m:sSubPr>
                      <m:e>
                        <m:r>
                          <a:rPr lang="it-IT" b="1">
                            <a:solidFill>
                              <a:srgbClr val="3636E8"/>
                            </a:solidFill>
                            <a:latin typeface="Cambria Math" charset="0"/>
                          </a:rPr>
                          <m:t>𝐤</m:t>
                        </m:r>
                      </m:e>
                      <m:sub>
                        <m:r>
                          <a:rPr lang="it-IT" b="1">
                            <a:solidFill>
                              <a:srgbClr val="3636E8"/>
                            </a:solidFill>
                            <a:latin typeface="Cambria Math" charset="0"/>
                          </a:rPr>
                          <m:t>(</m:t>
                        </m:r>
                        <m:r>
                          <a:rPr lang="it-IT" b="1">
                            <a:solidFill>
                              <a:srgbClr val="3636E8"/>
                            </a:solidFill>
                            <a:latin typeface="Cambria Math" charset="0"/>
                          </a:rPr>
                          <m:t>𝐢</m:t>
                        </m:r>
                        <m:r>
                          <a:rPr lang="it-IT" b="1">
                            <a:solidFill>
                              <a:srgbClr val="3636E8"/>
                            </a:solidFill>
                            <a:latin typeface="Cambria Math" charset="0"/>
                          </a:rPr>
                          <m:t>,</m:t>
                        </m:r>
                        <m:r>
                          <a:rPr lang="it-IT" b="1">
                            <a:solidFill>
                              <a:srgbClr val="3636E8"/>
                            </a:solidFill>
                            <a:latin typeface="Cambria Math" charset="0"/>
                          </a:rPr>
                          <m:t>𝐱</m:t>
                        </m:r>
                        <m:r>
                          <a:rPr lang="it-IT" b="1">
                            <a:solidFill>
                              <a:srgbClr val="3636E8"/>
                            </a:solidFill>
                            <a:latin typeface="Cambria Math" charset="0"/>
                          </a:rPr>
                          <m:t>)</m:t>
                        </m:r>
                      </m:sub>
                    </m:sSub>
                  </m:oMath>
                </a14:m>
                <a:r>
                  <a:rPr lang="it-IT" dirty="0">
                    <a:solidFill>
                      <a:schemeClr val="tx1"/>
                    </a:solidFill>
                  </a:rPr>
                  <a:t>= </a:t>
                </a:r>
                <a:r>
                  <a:rPr lang="it-IT" dirty="0" err="1">
                    <a:solidFill>
                      <a:schemeClr val="tx1"/>
                    </a:solidFill>
                  </a:rPr>
                  <a:t>f</a:t>
                </a:r>
                <a:r>
                  <a:rPr lang="it-IT" dirty="0">
                    <a:solidFill>
                      <a:schemeClr val="tx1"/>
                    </a:solidFill>
                  </a:rPr>
                  <a:t>(</a:t>
                </a:r>
                <a:r>
                  <a:rPr lang="it-IT" b="1" dirty="0" err="1">
                    <a:solidFill>
                      <a:srgbClr val="C00000"/>
                    </a:solidFill>
                  </a:rPr>
                  <a:t>i,x</a:t>
                </a:r>
                <a:r>
                  <a:rPr lang="it-IT" dirty="0">
                    <a:solidFill>
                      <a:schemeClr val="tx1"/>
                    </a:solidFill>
                  </a:rPr>
                  <a:t>)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L</a:t>
                </a:r>
                <a:r>
                  <a:rPr lang="it-IT" sz="2000" baseline="-25000" dirty="0">
                    <a:solidFill>
                      <a:schemeClr val="tx1"/>
                    </a:solidFill>
                  </a:rPr>
                  <a:t>H0</a:t>
                </a:r>
                <a:r>
                  <a:rPr lang="it-IT" sz="2000" dirty="0">
                    <a:solidFill>
                      <a:schemeClr val="tx1"/>
                    </a:solidFill>
                  </a:rPr>
                  <a:t>  </a:t>
                </a:r>
                <a:r>
                  <a:rPr lang="it-IT" sz="800" dirty="0">
                    <a:solidFill>
                      <a:schemeClr val="tx1"/>
                    </a:solidFill>
                  </a:rPr>
                  <a:t>			</a:t>
                </a:r>
                <a:endParaRPr lang="it-IT" sz="800" baseline="-25000" dirty="0">
                  <a:solidFill>
                    <a:schemeClr val="tx1"/>
                  </a:solidFill>
                </a:endParaRPr>
              </a:p>
              <a:p>
                <a:r>
                  <a:rPr lang="it-IT" sz="2000" dirty="0">
                    <a:solidFill>
                      <a:schemeClr val="tx1"/>
                    </a:solidFill>
                  </a:rPr>
                  <a:t>Dunque,</a:t>
                </a:r>
                <a:r>
                  <a:rPr lang="it-IT" sz="2000" dirty="0"/>
                  <a:t> </a:t>
                </a:r>
                <a:r>
                  <a:rPr lang="it-IT" sz="2000" b="1" dirty="0">
                    <a:solidFill>
                      <a:schemeClr val="tx1"/>
                    </a:solidFill>
                  </a:rPr>
                  <a:t>L</a:t>
                </a:r>
                <a:r>
                  <a:rPr lang="it-IT" sz="2400" b="1" baseline="-25000" dirty="0">
                    <a:solidFill>
                      <a:schemeClr val="tx1"/>
                    </a:solidFill>
                  </a:rPr>
                  <a:t>H</a:t>
                </a:r>
                <a:r>
                  <a:rPr lang="it-IT" sz="2000" b="1" baseline="-25000" dirty="0">
                    <a:solidFill>
                      <a:schemeClr val="tx1"/>
                    </a:solidFill>
                  </a:rPr>
                  <a:t> </a:t>
                </a:r>
                <a14:m>
                  <m:oMath xmlns:m="http://schemas.openxmlformats.org/officeDocument/2006/math">
                    <m:r>
                      <a:rPr lang="it-IT" sz="2000" b="1" i="1">
                        <a:solidFill>
                          <a:schemeClr val="tx1"/>
                        </a:solidFill>
                        <a:latin typeface="Cambria Math" charset="0"/>
                        <a:ea typeface="Cambria Math" charset="0"/>
                        <a:cs typeface="Cambria Math" charset="0"/>
                      </a:rPr>
                      <m:t>≼</m:t>
                    </m:r>
                  </m:oMath>
                </a14:m>
                <a:r>
                  <a:rPr lang="it-IT" sz="2000" b="1" dirty="0">
                    <a:solidFill>
                      <a:schemeClr val="tx1"/>
                    </a:solidFill>
                  </a:rPr>
                  <a:t> L</a:t>
                </a:r>
                <a:r>
                  <a:rPr lang="it-IT" sz="2400" b="1" baseline="-25000" dirty="0">
                    <a:solidFill>
                      <a:schemeClr val="tx1"/>
                    </a:solidFill>
                  </a:rPr>
                  <a:t>H0  </a:t>
                </a:r>
                <a:r>
                  <a:rPr lang="it-IT" sz="2400" b="1" dirty="0">
                    <a:solidFill>
                      <a:schemeClr val="tx1"/>
                    </a:solidFill>
                  </a:rPr>
                  <a:t> 		</a:t>
                </a:r>
                <a:r>
                  <a:rPr lang="it-IT" dirty="0">
                    <a:solidFill>
                      <a:schemeClr val="tx1"/>
                    </a:solidFill>
                  </a:rPr>
                  <a:t>e ciò dimostra che </a:t>
                </a:r>
                <a:r>
                  <a:rPr lang="it-IT" b="1" dirty="0">
                    <a:solidFill>
                      <a:schemeClr val="tx1"/>
                    </a:solidFill>
                  </a:rPr>
                  <a:t>L</a:t>
                </a:r>
                <a:r>
                  <a:rPr lang="it-IT" b="1" baseline="-25000" dirty="0">
                    <a:solidFill>
                      <a:schemeClr val="tx1"/>
                    </a:solidFill>
                  </a:rPr>
                  <a:t>H0  </a:t>
                </a:r>
                <a:r>
                  <a:rPr lang="it-IT" dirty="0">
                    <a:solidFill>
                      <a:schemeClr val="tx1"/>
                    </a:solidFill>
                  </a:rPr>
                  <a:t>non è </a:t>
                </a:r>
                <a:r>
                  <a:rPr lang="it-IT" dirty="0" err="1">
                    <a:solidFill>
                      <a:schemeClr val="tx1"/>
                    </a:solidFill>
                  </a:rPr>
                  <a:t>decibile</a:t>
                </a:r>
                <a:r>
                  <a:rPr lang="it-IT" dirty="0">
                    <a:solidFill>
                      <a:schemeClr val="tx1"/>
                    </a:solidFill>
                  </a:rPr>
                  <a:t>!</a:t>
                </a:r>
                <a:endParaRPr lang="it-IT" dirty="0"/>
              </a:p>
              <a:p>
                <a:endParaRPr lang="it-IT" sz="1800" dirty="0">
                  <a:solidFill>
                    <a:schemeClr val="tx1"/>
                  </a:solidFill>
                </a:endParaRP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1796946" y="1215038"/>
                <a:ext cx="9007411" cy="5510614"/>
              </a:xfrm>
              <a:blipFill>
                <a:blip r:embed="rId2"/>
                <a:stretch>
                  <a:fillRect l="-704" t="-460" r="-1127"/>
                </a:stretch>
              </a:blipFill>
            </p:spPr>
            <p:txBody>
              <a:bodyPr/>
              <a:lstStyle/>
              <a:p>
                <a:r>
                  <a:rPr lang="it-IT">
                    <a:noFill/>
                  </a:rPr>
                  <a:t> </a:t>
                </a:r>
              </a:p>
            </p:txBody>
          </p:sp>
        </mc:Fallback>
      </mc:AlternateContent>
    </p:spTree>
    <p:extLst>
      <p:ext uri="{BB962C8B-B14F-4D97-AF65-F5344CB8AC3E}">
        <p14:creationId xmlns:p14="http://schemas.microsoft.com/office/powerpoint/2010/main" val="1901316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406982" y="1590698"/>
            <a:ext cx="8911687" cy="2463944"/>
          </a:xfrm>
        </p:spPr>
        <p:txBody>
          <a:bodyPr>
            <a:normAutofit/>
          </a:bodyPr>
          <a:lstStyle/>
          <a:p>
            <a:r>
              <a:rPr lang="it-IT" dirty="0">
                <a:solidFill>
                  <a:schemeClr val="tx1"/>
                </a:solidFill>
              </a:rPr>
              <a:t>E con questo termina la</a:t>
            </a:r>
            <a:br>
              <a:rPr lang="it-IT" dirty="0">
                <a:solidFill>
                  <a:schemeClr val="tx1"/>
                </a:solidFill>
              </a:rPr>
            </a:br>
            <a:br>
              <a:rPr lang="it-IT" dirty="0">
                <a:solidFill>
                  <a:schemeClr val="tx1"/>
                </a:solidFill>
              </a:rPr>
            </a:br>
            <a:r>
              <a:rPr lang="it-IT" dirty="0">
                <a:solidFill>
                  <a:schemeClr val="tx1"/>
                </a:solidFill>
              </a:rPr>
              <a:t>							Calcolabilità</a:t>
            </a:r>
          </a:p>
        </p:txBody>
      </p:sp>
    </p:spTree>
    <p:extLst>
      <p:ext uri="{BB962C8B-B14F-4D97-AF65-F5344CB8AC3E}">
        <p14:creationId xmlns:p14="http://schemas.microsoft.com/office/powerpoint/2010/main" val="1224016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153653" y="315351"/>
            <a:ext cx="8852195" cy="803435"/>
          </a:xfrm>
        </p:spPr>
        <p:txBody>
          <a:bodyPr/>
          <a:lstStyle/>
          <a:p>
            <a:r>
              <a:rPr lang="it-IT" dirty="0">
                <a:solidFill>
                  <a:schemeClr val="tx1"/>
                </a:solidFill>
              </a:rPr>
              <a:t>Usare “a scatola nera”</a:t>
            </a:r>
          </a:p>
        </p:txBody>
      </p:sp>
      <p:sp>
        <p:nvSpPr>
          <p:cNvPr id="3" name="Segnaposto contenuto 2"/>
          <p:cNvSpPr>
            <a:spLocks noGrp="1"/>
          </p:cNvSpPr>
          <p:nvPr>
            <p:ph idx="1"/>
          </p:nvPr>
        </p:nvSpPr>
        <p:spPr>
          <a:xfrm>
            <a:off x="1808978" y="1118786"/>
            <a:ext cx="8915400" cy="5510614"/>
          </a:xfrm>
        </p:spPr>
        <p:txBody>
          <a:bodyPr>
            <a:normAutofit/>
          </a:bodyPr>
          <a:lstStyle/>
          <a:p>
            <a:r>
              <a:rPr lang="it-IT" dirty="0">
                <a:solidFill>
                  <a:schemeClr val="tx1"/>
                </a:solidFill>
              </a:rPr>
              <a:t>Torniamo alla dimostrazione dell’indecidibilità dell’</a:t>
            </a:r>
            <a:r>
              <a:rPr lang="it-IT" dirty="0" err="1">
                <a:solidFill>
                  <a:schemeClr val="tx1"/>
                </a:solidFill>
              </a:rPr>
              <a:t>Halting</a:t>
            </a:r>
            <a:r>
              <a:rPr lang="it-IT" dirty="0">
                <a:solidFill>
                  <a:schemeClr val="tx1"/>
                </a:solidFill>
              </a:rPr>
              <a:t> </a:t>
            </a:r>
            <a:r>
              <a:rPr lang="it-IT" dirty="0" err="1">
                <a:solidFill>
                  <a:schemeClr val="tx1"/>
                </a:solidFill>
              </a:rPr>
              <a:t>Problem</a:t>
            </a:r>
            <a:endParaRPr lang="it-IT" dirty="0">
              <a:solidFill>
                <a:schemeClr val="tx1"/>
              </a:solidFill>
            </a:endParaRPr>
          </a:p>
          <a:p>
            <a:pPr lvl="1"/>
            <a:r>
              <a:rPr lang="it-IT" dirty="0">
                <a:solidFill>
                  <a:schemeClr val="tx1"/>
                </a:solidFill>
              </a:rPr>
              <a:t>o, equivalentemente, alla non accettabilità del suo complemento</a:t>
            </a:r>
          </a:p>
          <a:p>
            <a:r>
              <a:rPr lang="it-IT" dirty="0">
                <a:solidFill>
                  <a:schemeClr val="tx1"/>
                </a:solidFill>
              </a:rPr>
              <a:t>Siamo partiti supponendo di avere una macchina T in grado di decidere L</a:t>
            </a:r>
            <a:r>
              <a:rPr lang="it-IT" sz="2000" baseline="-25000" dirty="0">
                <a:solidFill>
                  <a:schemeClr val="tx1"/>
                </a:solidFill>
              </a:rPr>
              <a:t>H</a:t>
            </a:r>
            <a:r>
              <a:rPr lang="it-IT" dirty="0">
                <a:solidFill>
                  <a:schemeClr val="tx1"/>
                </a:solidFill>
              </a:rPr>
              <a:t>, e poi: </a:t>
            </a:r>
          </a:p>
          <a:p>
            <a:pPr lvl="1"/>
            <a:r>
              <a:rPr lang="it-IT" dirty="0">
                <a:solidFill>
                  <a:schemeClr val="tx1"/>
                </a:solidFill>
              </a:rPr>
              <a:t>senza sapere come era fatta T (senza “aprirla”)</a:t>
            </a:r>
          </a:p>
          <a:p>
            <a:pPr lvl="1"/>
            <a:r>
              <a:rPr lang="it-IT" dirty="0">
                <a:solidFill>
                  <a:schemeClr val="tx1"/>
                </a:solidFill>
              </a:rPr>
              <a:t>abbiamo costruito una serie di altre macchine – T, T’, T’’, T* - che ci hanno portato dove volevamo</a:t>
            </a:r>
          </a:p>
          <a:p>
            <a:r>
              <a:rPr lang="it-IT" dirty="0">
                <a:solidFill>
                  <a:schemeClr val="tx1"/>
                </a:solidFill>
              </a:rPr>
              <a:t>La macchina T’ la abbiamo costruita senza sapere come era fatta T</a:t>
            </a:r>
          </a:p>
          <a:p>
            <a:pPr lvl="1"/>
            <a:r>
              <a:rPr lang="it-IT" dirty="0">
                <a:solidFill>
                  <a:schemeClr val="tx1"/>
                </a:solidFill>
              </a:rPr>
              <a:t>e come avremmo potuto saperlo? T manco esiste</a:t>
            </a:r>
            <a:r>
              <a:rPr lang="is-IS" dirty="0">
                <a:solidFill>
                  <a:schemeClr val="tx1"/>
                </a:solidFill>
              </a:rPr>
              <a:t>…</a:t>
            </a:r>
            <a:endParaRPr lang="it-IT" dirty="0">
              <a:solidFill>
                <a:schemeClr val="tx1"/>
              </a:solidFill>
            </a:endParaRPr>
          </a:p>
          <a:p>
            <a:r>
              <a:rPr lang="it-IT" dirty="0">
                <a:solidFill>
                  <a:schemeClr val="tx1"/>
                </a:solidFill>
              </a:rPr>
              <a:t>Che, poi, è quello che facciamo sempre quando utilizziamo, ad esempio una classe delle API di Java</a:t>
            </a:r>
          </a:p>
          <a:p>
            <a:pPr lvl="1"/>
            <a:r>
              <a:rPr lang="it-IT" dirty="0">
                <a:solidFill>
                  <a:schemeClr val="tx1"/>
                </a:solidFill>
              </a:rPr>
              <a:t>per dire, chi di voi, prima di utilizzare il metodo show di </a:t>
            </a:r>
            <a:r>
              <a:rPr lang="it-IT" dirty="0" err="1">
                <a:solidFill>
                  <a:schemeClr val="tx1"/>
                </a:solidFill>
              </a:rPr>
              <a:t>JFrame</a:t>
            </a:r>
            <a:r>
              <a:rPr lang="it-IT" dirty="0">
                <a:solidFill>
                  <a:schemeClr val="tx1"/>
                </a:solidFill>
              </a:rPr>
              <a:t> si andrebbe a vedere come è implementato?!</a:t>
            </a:r>
          </a:p>
          <a:p>
            <a:r>
              <a:rPr lang="it-IT" dirty="0">
                <a:solidFill>
                  <a:schemeClr val="tx1"/>
                </a:solidFill>
              </a:rPr>
              <a:t>Questo utilizzo “a scatola nera” di T corrisponde esattamente al concetto di “invocazione di funzione”</a:t>
            </a:r>
          </a:p>
        </p:txBody>
      </p:sp>
    </p:spTree>
    <p:extLst>
      <p:ext uri="{BB962C8B-B14F-4D97-AF65-F5344CB8AC3E}">
        <p14:creationId xmlns:p14="http://schemas.microsoft.com/office/powerpoint/2010/main" val="839011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94161" y="315351"/>
            <a:ext cx="8911687" cy="803435"/>
          </a:xfrm>
        </p:spPr>
        <p:txBody>
          <a:bodyPr/>
          <a:lstStyle/>
          <a:p>
            <a:r>
              <a:rPr lang="it-IT" dirty="0">
                <a:solidFill>
                  <a:schemeClr val="tx1"/>
                </a:solidFill>
              </a:rPr>
              <a:t>Complessità: si parte!</a:t>
            </a:r>
          </a:p>
        </p:txBody>
      </p:sp>
      <p:sp>
        <p:nvSpPr>
          <p:cNvPr id="3" name="Segnaposto contenuto 2"/>
          <p:cNvSpPr>
            <a:spLocks noGrp="1"/>
          </p:cNvSpPr>
          <p:nvPr>
            <p:ph idx="1"/>
          </p:nvPr>
        </p:nvSpPr>
        <p:spPr>
          <a:xfrm>
            <a:off x="1989452" y="1720365"/>
            <a:ext cx="8915400" cy="3886351"/>
          </a:xfrm>
        </p:spPr>
        <p:txBody>
          <a:bodyPr>
            <a:normAutofit/>
          </a:bodyPr>
          <a:lstStyle/>
          <a:p>
            <a:r>
              <a:rPr lang="it-IT" dirty="0">
                <a:solidFill>
                  <a:schemeClr val="tx1"/>
                </a:solidFill>
              </a:rPr>
              <a:t>Abbiamo studiato cosa si intende per problema risolvibile</a:t>
            </a:r>
          </a:p>
          <a:p>
            <a:pPr lvl="1"/>
            <a:r>
              <a:rPr lang="it-IT" dirty="0">
                <a:solidFill>
                  <a:schemeClr val="tx1"/>
                </a:solidFill>
              </a:rPr>
              <a:t>o meglio, per linguaggio decidibile</a:t>
            </a:r>
          </a:p>
          <a:p>
            <a:pPr lvl="1"/>
            <a:r>
              <a:rPr lang="it-IT" dirty="0">
                <a:solidFill>
                  <a:schemeClr val="tx1"/>
                </a:solidFill>
              </a:rPr>
              <a:t>o linguaggio accettabile</a:t>
            </a:r>
          </a:p>
          <a:p>
            <a:pPr lvl="1"/>
            <a:r>
              <a:rPr lang="it-IT" dirty="0">
                <a:solidFill>
                  <a:schemeClr val="tx1"/>
                </a:solidFill>
              </a:rPr>
              <a:t>o funzione calcolabile</a:t>
            </a:r>
          </a:p>
          <a:p>
            <a:r>
              <a:rPr lang="it-IT" dirty="0">
                <a:solidFill>
                  <a:schemeClr val="tx1"/>
                </a:solidFill>
              </a:rPr>
              <a:t>E abbiamo visto che esistono problemi non risolvibili.</a:t>
            </a:r>
          </a:p>
          <a:p>
            <a:r>
              <a:rPr lang="it-IT" dirty="0">
                <a:solidFill>
                  <a:schemeClr val="tx1"/>
                </a:solidFill>
              </a:rPr>
              <a:t>Ma anche (va da sé) problemi risolvibili.</a:t>
            </a:r>
            <a:endParaRPr lang="cs-CZ" dirty="0">
              <a:solidFill>
                <a:schemeClr val="tx1"/>
              </a:solidFill>
            </a:endParaRPr>
          </a:p>
          <a:p>
            <a:pPr lvl="1"/>
            <a:endParaRPr lang="it-IT" dirty="0">
              <a:solidFill>
                <a:schemeClr val="tx1"/>
              </a:solidFill>
            </a:endParaRPr>
          </a:p>
          <a:p>
            <a:r>
              <a:rPr lang="it-IT" dirty="0" err="1">
                <a:solidFill>
                  <a:schemeClr val="tx1"/>
                </a:solidFill>
              </a:rPr>
              <a:t>Uhmmm</a:t>
            </a:r>
            <a:r>
              <a:rPr lang="is-IS" dirty="0">
                <a:solidFill>
                  <a:schemeClr val="tx1"/>
                </a:solidFill>
              </a:rPr>
              <a:t>… Siamo davvero sicuri di poter risolvere i problemi risolvibili?</a:t>
            </a:r>
            <a:endParaRPr lang="it-IT" dirty="0">
              <a:solidFill>
                <a:schemeClr val="tx1"/>
              </a:solidFill>
            </a:endParaRPr>
          </a:p>
        </p:txBody>
      </p:sp>
    </p:spTree>
    <p:extLst>
      <p:ext uri="{BB962C8B-B14F-4D97-AF65-F5344CB8AC3E}">
        <p14:creationId xmlns:p14="http://schemas.microsoft.com/office/powerpoint/2010/main" val="1346267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08978" y="207067"/>
            <a:ext cx="8911687" cy="803435"/>
          </a:xfrm>
        </p:spPr>
        <p:txBody>
          <a:bodyPr/>
          <a:lstStyle/>
          <a:p>
            <a:r>
              <a:rPr lang="it-IT" dirty="0">
                <a:solidFill>
                  <a:schemeClr val="tx1"/>
                </a:solidFill>
              </a:rPr>
              <a:t>La Torre di Hanoi</a:t>
            </a:r>
          </a:p>
        </p:txBody>
      </p:sp>
      <p:sp>
        <p:nvSpPr>
          <p:cNvPr id="3" name="Segnaposto contenuto 2"/>
          <p:cNvSpPr>
            <a:spLocks noGrp="1"/>
          </p:cNvSpPr>
          <p:nvPr>
            <p:ph idx="1"/>
          </p:nvPr>
        </p:nvSpPr>
        <p:spPr>
          <a:xfrm>
            <a:off x="1805265" y="1010501"/>
            <a:ext cx="8915400" cy="5943751"/>
          </a:xfrm>
        </p:spPr>
        <p:txBody>
          <a:bodyPr>
            <a:normAutofit/>
          </a:bodyPr>
          <a:lstStyle/>
          <a:p>
            <a:r>
              <a:rPr lang="it-IT" i="1" dirty="0">
                <a:solidFill>
                  <a:schemeClr val="tx1"/>
                </a:solidFill>
              </a:rPr>
              <a:t>Narra la leggenda che, in un tempio nascosto nella foresta vicino ad Hanoi, sia custodito un grande piatto di ottone dal quale partono tre aste verticali di diamante. All’inizio dei tempi, su una delle tre aste vennero impilati da </a:t>
            </a:r>
            <a:r>
              <a:rPr lang="it-IT" i="1" dirty="0" err="1">
                <a:solidFill>
                  <a:schemeClr val="tx1"/>
                </a:solidFill>
              </a:rPr>
              <a:t>Brahma</a:t>
            </a:r>
            <a:r>
              <a:rPr lang="it-IT" i="1" dirty="0">
                <a:solidFill>
                  <a:schemeClr val="tx1"/>
                </a:solidFill>
              </a:rPr>
              <a:t> 64 dischi d’oro, di grandezze diverse gli uni dagli altri, a formare una torre: alla base era posto il disco più grande, sopra di esso quello immediatamente più piccolo, e così via, fino alla sommità della torre costituita dal disco più  piccolo di tutti gli altri. Dall’inizio dei tempi, compito dei monaci è, semplicemente, spostare la torre dall’asta sulla quale </a:t>
            </a:r>
            <a:r>
              <a:rPr lang="it-IT" i="1" dirty="0" err="1">
                <a:solidFill>
                  <a:schemeClr val="tx1"/>
                </a:solidFill>
              </a:rPr>
              <a:t>Brahma</a:t>
            </a:r>
            <a:r>
              <a:rPr lang="it-IT" i="1" dirty="0">
                <a:solidFill>
                  <a:schemeClr val="tx1"/>
                </a:solidFill>
              </a:rPr>
              <a:t> l’aveva impilata ad un’altra asta. Due regole i monaci sono tenuti a rispettare: un solo disco alla volta può essere spostato da un’asta all’altra, e mai un disco può essere appoggiato su un disco più piccolo. Secondo la leggenda, quando i monaci termineranno il loro compito, quando, cioè, l’ultimo disco sarà finalmente piazzato a formare di nuovo la torre su un’asta diversa da quella sulla quale </a:t>
            </a:r>
            <a:r>
              <a:rPr lang="it-IT" i="1" dirty="0" err="1">
                <a:solidFill>
                  <a:schemeClr val="tx1"/>
                </a:solidFill>
              </a:rPr>
              <a:t>Brahma</a:t>
            </a:r>
            <a:r>
              <a:rPr lang="it-IT" i="1" dirty="0">
                <a:solidFill>
                  <a:schemeClr val="tx1"/>
                </a:solidFill>
              </a:rPr>
              <a:t> l’ha posta, allora arriverà la fine del mondo e tutto si trasformerà in polvere. </a:t>
            </a:r>
          </a:p>
          <a:p>
            <a:r>
              <a:rPr lang="it-IT" i="1" dirty="0">
                <a:solidFill>
                  <a:schemeClr val="tx1"/>
                </a:solidFill>
              </a:rPr>
              <a:t>Dobbiamo preoccuparci? Beh, prima di farlo, cerchiamo almeno di capire come funziona lo spostamento di una torre. </a:t>
            </a:r>
          </a:p>
          <a:p>
            <a:pPr lvl="1"/>
            <a:r>
              <a:rPr lang="it-IT" dirty="0">
                <a:solidFill>
                  <a:schemeClr val="tx1"/>
                </a:solidFill>
              </a:rPr>
              <a:t>Da “Il sentiero dei problemi impossibili”, di cui sono autrice, Franco Angeli ed.</a:t>
            </a:r>
          </a:p>
        </p:txBody>
      </p:sp>
    </p:spTree>
    <p:extLst>
      <p:ext uri="{BB962C8B-B14F-4D97-AF65-F5344CB8AC3E}">
        <p14:creationId xmlns:p14="http://schemas.microsoft.com/office/powerpoint/2010/main" val="691757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87598" y="275195"/>
            <a:ext cx="8911687" cy="803435"/>
          </a:xfrm>
        </p:spPr>
        <p:txBody>
          <a:bodyPr/>
          <a:lstStyle/>
          <a:p>
            <a:r>
              <a:rPr lang="it-IT" dirty="0">
                <a:solidFill>
                  <a:schemeClr val="tx1"/>
                </a:solidFill>
              </a:rPr>
              <a:t>La Torre di Hanoi</a:t>
            </a:r>
          </a:p>
        </p:txBody>
      </p:sp>
      <p:sp>
        <p:nvSpPr>
          <p:cNvPr id="3" name="Segnaposto contenuto 2"/>
          <p:cNvSpPr>
            <a:spLocks noGrp="1"/>
          </p:cNvSpPr>
          <p:nvPr>
            <p:ph idx="1"/>
          </p:nvPr>
        </p:nvSpPr>
        <p:spPr>
          <a:xfrm>
            <a:off x="1971794" y="1078630"/>
            <a:ext cx="9746964" cy="5779370"/>
          </a:xfrm>
        </p:spPr>
        <p:txBody>
          <a:bodyPr>
            <a:normAutofit/>
          </a:bodyPr>
          <a:lstStyle/>
          <a:p>
            <a:r>
              <a:rPr lang="it-IT" dirty="0">
                <a:solidFill>
                  <a:schemeClr val="tx1"/>
                </a:solidFill>
              </a:rPr>
              <a:t>Consideriamo una torre di 3 soli dischi impilata, diciamo, sull’asta a sinistra: l’obiettivo è spostarla sull’asta a destra </a:t>
            </a:r>
          </a:p>
          <a:p>
            <a:pPr lvl="1"/>
            <a:r>
              <a:rPr lang="it-IT" dirty="0">
                <a:solidFill>
                  <a:schemeClr val="tx1"/>
                </a:solidFill>
              </a:rPr>
              <a:t>l’asta centrale avrà la funzione di “asta d’appoggio”. </a:t>
            </a:r>
          </a:p>
          <a:p>
            <a:r>
              <a:rPr lang="it-IT" dirty="0">
                <a:solidFill>
                  <a:schemeClr val="tx1"/>
                </a:solidFill>
              </a:rPr>
              <a:t>Portiamo a termine il compito eseguendo le seguenti mosse </a:t>
            </a:r>
            <a:r>
              <a:rPr lang="it-IT" sz="1600" dirty="0">
                <a:solidFill>
                  <a:schemeClr val="tx1"/>
                </a:solidFill>
              </a:rPr>
              <a:t>(fig. nella prossima pag.)</a:t>
            </a:r>
            <a:r>
              <a:rPr lang="it-IT" dirty="0">
                <a:solidFill>
                  <a:schemeClr val="tx1"/>
                </a:solidFill>
              </a:rPr>
              <a:t>: </a:t>
            </a:r>
          </a:p>
          <a:p>
            <a:pPr lvl="1"/>
            <a:r>
              <a:rPr lang="it-IT" dirty="0">
                <a:solidFill>
                  <a:schemeClr val="tx1"/>
                </a:solidFill>
              </a:rPr>
              <a:t>1) poiché possiamo spostare un solo disco alla volta, spostiamo il disco più  piccolo sull’asta a destra; </a:t>
            </a:r>
          </a:p>
          <a:p>
            <a:pPr lvl="1"/>
            <a:r>
              <a:rPr lang="it-IT" dirty="0">
                <a:solidFill>
                  <a:schemeClr val="tx1"/>
                </a:solidFill>
              </a:rPr>
              <a:t>2) ora possiamo spostare il disco di grandezza intermedia e, poiché non possiamo appoggiarlo sul disco più piccolo, lo impiliamo nell’asta al centro;</a:t>
            </a:r>
          </a:p>
          <a:p>
            <a:pPr lvl="1"/>
            <a:r>
              <a:rPr lang="it-IT" dirty="0">
                <a:solidFill>
                  <a:schemeClr val="tx1"/>
                </a:solidFill>
              </a:rPr>
              <a:t>3) a questo punto, spostiamo il disco più piccolo sull’asta al centro, appoggiandolo sul disco di grandezza intermedia;</a:t>
            </a:r>
          </a:p>
          <a:p>
            <a:pPr lvl="1"/>
            <a:r>
              <a:rPr lang="it-IT" dirty="0">
                <a:solidFill>
                  <a:schemeClr val="tx1"/>
                </a:solidFill>
              </a:rPr>
              <a:t>4) spostiamo il disco più grande sull’asta a destra; </a:t>
            </a:r>
          </a:p>
          <a:p>
            <a:pPr lvl="1"/>
            <a:r>
              <a:rPr lang="it-IT" dirty="0">
                <a:solidFill>
                  <a:schemeClr val="tx1"/>
                </a:solidFill>
              </a:rPr>
              <a:t>5) spostiamo il disco più piccolo dall’asta centrale sull’asta a sinistra ; </a:t>
            </a:r>
          </a:p>
          <a:p>
            <a:pPr lvl="1"/>
            <a:r>
              <a:rPr lang="it-IT" dirty="0">
                <a:solidFill>
                  <a:schemeClr val="tx1"/>
                </a:solidFill>
              </a:rPr>
              <a:t>6) spostiamo il disco di grandezza intermedia sull’asta a destra, appoggiandolo sul disco più grande</a:t>
            </a:r>
          </a:p>
          <a:p>
            <a:pPr lvl="1"/>
            <a:r>
              <a:rPr lang="it-IT" dirty="0">
                <a:solidFill>
                  <a:schemeClr val="tx1"/>
                </a:solidFill>
              </a:rPr>
              <a:t>7) Infine, spostiamo il disco più piccolo sull’asta a destra, appoggiandolo sul disco di grandezza intermedia: fatto! </a:t>
            </a:r>
          </a:p>
        </p:txBody>
      </p:sp>
    </p:spTree>
    <p:extLst>
      <p:ext uri="{BB962C8B-B14F-4D97-AF65-F5344CB8AC3E}">
        <p14:creationId xmlns:p14="http://schemas.microsoft.com/office/powerpoint/2010/main" val="1816268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chemeClr val="tx1"/>
                </a:solidFill>
              </a:rPr>
              <a:t>La Torre di Hanoi (3 dischi)</a:t>
            </a:r>
            <a:endParaRPr lang="it-IT" dirty="0"/>
          </a:p>
        </p:txBody>
      </p:sp>
      <p:sp>
        <p:nvSpPr>
          <p:cNvPr id="4" name="Rettangolo 3"/>
          <p:cNvSpPr/>
          <p:nvPr/>
        </p:nvSpPr>
        <p:spPr>
          <a:xfrm>
            <a:off x="2474897" y="3038977"/>
            <a:ext cx="2376236" cy="5915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2880555" y="2012282"/>
            <a:ext cx="45719" cy="1034716"/>
          </a:xfrm>
          <a:prstGeom prst="rect">
            <a:avLst/>
          </a:prstGeom>
          <a:solidFill>
            <a:srgbClr val="00E5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p:cNvSpPr/>
          <p:nvPr/>
        </p:nvSpPr>
        <p:spPr>
          <a:xfrm>
            <a:off x="3634641" y="1994235"/>
            <a:ext cx="45719" cy="1034716"/>
          </a:xfrm>
          <a:prstGeom prst="rect">
            <a:avLst/>
          </a:prstGeom>
          <a:solidFill>
            <a:srgbClr val="00E5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p:cNvSpPr/>
          <p:nvPr/>
        </p:nvSpPr>
        <p:spPr>
          <a:xfrm>
            <a:off x="4319029" y="2004261"/>
            <a:ext cx="45719" cy="1034716"/>
          </a:xfrm>
          <a:prstGeom prst="rect">
            <a:avLst/>
          </a:prstGeom>
          <a:solidFill>
            <a:srgbClr val="00E5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p:cNvSpPr/>
          <p:nvPr/>
        </p:nvSpPr>
        <p:spPr>
          <a:xfrm>
            <a:off x="5757790" y="1994235"/>
            <a:ext cx="45719" cy="1034716"/>
          </a:xfrm>
          <a:prstGeom prst="rect">
            <a:avLst/>
          </a:prstGeom>
          <a:solidFill>
            <a:srgbClr val="00E5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p:cNvSpPr/>
          <p:nvPr/>
        </p:nvSpPr>
        <p:spPr>
          <a:xfrm>
            <a:off x="2498359" y="2918661"/>
            <a:ext cx="782052" cy="12031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p:cNvSpPr/>
          <p:nvPr/>
        </p:nvSpPr>
        <p:spPr>
          <a:xfrm>
            <a:off x="2574559" y="2764255"/>
            <a:ext cx="629652" cy="14437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p:cNvSpPr/>
          <p:nvPr/>
        </p:nvSpPr>
        <p:spPr>
          <a:xfrm>
            <a:off x="2659173" y="2623886"/>
            <a:ext cx="488485" cy="15641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p:cNvSpPr/>
          <p:nvPr/>
        </p:nvSpPr>
        <p:spPr>
          <a:xfrm>
            <a:off x="6465038" y="1994235"/>
            <a:ext cx="45719" cy="1034716"/>
          </a:xfrm>
          <a:prstGeom prst="rect">
            <a:avLst/>
          </a:prstGeom>
          <a:solidFill>
            <a:srgbClr val="00E5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p:cNvSpPr/>
          <p:nvPr/>
        </p:nvSpPr>
        <p:spPr>
          <a:xfrm>
            <a:off x="7172286" y="1994235"/>
            <a:ext cx="45719" cy="1034716"/>
          </a:xfrm>
          <a:prstGeom prst="rect">
            <a:avLst/>
          </a:prstGeom>
          <a:solidFill>
            <a:srgbClr val="00E5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p:cNvSpPr/>
          <p:nvPr/>
        </p:nvSpPr>
        <p:spPr>
          <a:xfrm>
            <a:off x="5276920" y="3047499"/>
            <a:ext cx="2376236" cy="5915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Rettangolo 17"/>
          <p:cNvSpPr/>
          <p:nvPr/>
        </p:nvSpPr>
        <p:spPr>
          <a:xfrm>
            <a:off x="8197919" y="3044993"/>
            <a:ext cx="2376236" cy="5915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Rettangolo 18"/>
          <p:cNvSpPr/>
          <p:nvPr/>
        </p:nvSpPr>
        <p:spPr>
          <a:xfrm>
            <a:off x="2446523" y="4442661"/>
            <a:ext cx="2376236" cy="5915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Rettangolo 19"/>
          <p:cNvSpPr/>
          <p:nvPr/>
        </p:nvSpPr>
        <p:spPr>
          <a:xfrm>
            <a:off x="5276920" y="4442661"/>
            <a:ext cx="2376236" cy="5915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Rettangolo 20"/>
          <p:cNvSpPr/>
          <p:nvPr/>
        </p:nvSpPr>
        <p:spPr>
          <a:xfrm>
            <a:off x="8197919" y="4382505"/>
            <a:ext cx="2376236" cy="5915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Rettangolo 21"/>
          <p:cNvSpPr/>
          <p:nvPr/>
        </p:nvSpPr>
        <p:spPr>
          <a:xfrm>
            <a:off x="5263438" y="6051133"/>
            <a:ext cx="2376236" cy="5915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22"/>
          <p:cNvSpPr/>
          <p:nvPr/>
        </p:nvSpPr>
        <p:spPr>
          <a:xfrm>
            <a:off x="8672227" y="1994235"/>
            <a:ext cx="45719" cy="1034716"/>
          </a:xfrm>
          <a:prstGeom prst="rect">
            <a:avLst/>
          </a:prstGeom>
          <a:solidFill>
            <a:srgbClr val="00E5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p:cNvSpPr/>
          <p:nvPr/>
        </p:nvSpPr>
        <p:spPr>
          <a:xfrm>
            <a:off x="9340318" y="1985963"/>
            <a:ext cx="45719" cy="1034716"/>
          </a:xfrm>
          <a:prstGeom prst="rect">
            <a:avLst/>
          </a:prstGeom>
          <a:solidFill>
            <a:srgbClr val="00E5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Rettangolo 24"/>
          <p:cNvSpPr/>
          <p:nvPr/>
        </p:nvSpPr>
        <p:spPr>
          <a:xfrm>
            <a:off x="9340318" y="1994235"/>
            <a:ext cx="45719" cy="1034716"/>
          </a:xfrm>
          <a:prstGeom prst="rect">
            <a:avLst/>
          </a:prstGeom>
          <a:solidFill>
            <a:srgbClr val="00E5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Rettangolo 25"/>
          <p:cNvSpPr/>
          <p:nvPr/>
        </p:nvSpPr>
        <p:spPr>
          <a:xfrm>
            <a:off x="10024361" y="2002256"/>
            <a:ext cx="45719" cy="1034716"/>
          </a:xfrm>
          <a:prstGeom prst="rect">
            <a:avLst/>
          </a:prstGeom>
          <a:solidFill>
            <a:srgbClr val="00E5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Rettangolo 26"/>
          <p:cNvSpPr/>
          <p:nvPr/>
        </p:nvSpPr>
        <p:spPr>
          <a:xfrm>
            <a:off x="2881413" y="3406944"/>
            <a:ext cx="45719" cy="1034716"/>
          </a:xfrm>
          <a:prstGeom prst="rect">
            <a:avLst/>
          </a:prstGeom>
          <a:solidFill>
            <a:srgbClr val="00E5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Rettangolo 27"/>
          <p:cNvSpPr/>
          <p:nvPr/>
        </p:nvSpPr>
        <p:spPr>
          <a:xfrm>
            <a:off x="3611781" y="3406944"/>
            <a:ext cx="45719" cy="1034716"/>
          </a:xfrm>
          <a:prstGeom prst="rect">
            <a:avLst/>
          </a:prstGeom>
          <a:solidFill>
            <a:srgbClr val="00E5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Rettangolo 28"/>
          <p:cNvSpPr/>
          <p:nvPr/>
        </p:nvSpPr>
        <p:spPr>
          <a:xfrm>
            <a:off x="4336244" y="3410202"/>
            <a:ext cx="45719" cy="1034716"/>
          </a:xfrm>
          <a:prstGeom prst="rect">
            <a:avLst/>
          </a:prstGeom>
          <a:solidFill>
            <a:srgbClr val="00E5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Rettangolo 29"/>
          <p:cNvSpPr/>
          <p:nvPr/>
        </p:nvSpPr>
        <p:spPr>
          <a:xfrm>
            <a:off x="5757790" y="3404690"/>
            <a:ext cx="45719" cy="1034716"/>
          </a:xfrm>
          <a:prstGeom prst="rect">
            <a:avLst/>
          </a:prstGeom>
          <a:solidFill>
            <a:srgbClr val="00E5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Rettangolo 30"/>
          <p:cNvSpPr/>
          <p:nvPr/>
        </p:nvSpPr>
        <p:spPr>
          <a:xfrm>
            <a:off x="6443383" y="3410702"/>
            <a:ext cx="45719" cy="1034716"/>
          </a:xfrm>
          <a:prstGeom prst="rect">
            <a:avLst/>
          </a:prstGeom>
          <a:solidFill>
            <a:srgbClr val="00E5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Rettangolo 31"/>
          <p:cNvSpPr/>
          <p:nvPr/>
        </p:nvSpPr>
        <p:spPr>
          <a:xfrm>
            <a:off x="7168769" y="3406944"/>
            <a:ext cx="45719" cy="1034716"/>
          </a:xfrm>
          <a:prstGeom prst="rect">
            <a:avLst/>
          </a:prstGeom>
          <a:solidFill>
            <a:srgbClr val="00E5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ttangolo 32"/>
          <p:cNvSpPr/>
          <p:nvPr/>
        </p:nvSpPr>
        <p:spPr>
          <a:xfrm>
            <a:off x="8672226" y="3347789"/>
            <a:ext cx="45719" cy="1034716"/>
          </a:xfrm>
          <a:prstGeom prst="rect">
            <a:avLst/>
          </a:prstGeom>
          <a:solidFill>
            <a:srgbClr val="00E5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Rettangolo 33"/>
          <p:cNvSpPr/>
          <p:nvPr/>
        </p:nvSpPr>
        <p:spPr>
          <a:xfrm>
            <a:off x="9350970" y="3347789"/>
            <a:ext cx="45719" cy="1034716"/>
          </a:xfrm>
          <a:prstGeom prst="rect">
            <a:avLst/>
          </a:prstGeom>
          <a:solidFill>
            <a:srgbClr val="00E5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Rettangolo 34"/>
          <p:cNvSpPr/>
          <p:nvPr/>
        </p:nvSpPr>
        <p:spPr>
          <a:xfrm>
            <a:off x="10041576" y="3347789"/>
            <a:ext cx="45719" cy="1034716"/>
          </a:xfrm>
          <a:prstGeom prst="rect">
            <a:avLst/>
          </a:prstGeom>
          <a:solidFill>
            <a:srgbClr val="00E5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Rettangolo 35"/>
          <p:cNvSpPr/>
          <p:nvPr/>
        </p:nvSpPr>
        <p:spPr>
          <a:xfrm>
            <a:off x="5750941" y="5020177"/>
            <a:ext cx="45719" cy="1034716"/>
          </a:xfrm>
          <a:prstGeom prst="rect">
            <a:avLst/>
          </a:prstGeom>
          <a:solidFill>
            <a:srgbClr val="00E5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Rettangolo 36"/>
          <p:cNvSpPr/>
          <p:nvPr/>
        </p:nvSpPr>
        <p:spPr>
          <a:xfrm>
            <a:off x="6451556" y="5016417"/>
            <a:ext cx="45719" cy="1034716"/>
          </a:xfrm>
          <a:prstGeom prst="rect">
            <a:avLst/>
          </a:prstGeom>
          <a:solidFill>
            <a:srgbClr val="00E5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Rettangolo 37"/>
          <p:cNvSpPr/>
          <p:nvPr/>
        </p:nvSpPr>
        <p:spPr>
          <a:xfrm>
            <a:off x="7168768" y="5016417"/>
            <a:ext cx="45719" cy="1034716"/>
          </a:xfrm>
          <a:prstGeom prst="rect">
            <a:avLst/>
          </a:prstGeom>
          <a:solidFill>
            <a:srgbClr val="00E5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p:cNvSpPr/>
          <p:nvPr/>
        </p:nvSpPr>
        <p:spPr>
          <a:xfrm>
            <a:off x="6936578" y="2872538"/>
            <a:ext cx="488485" cy="15641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p:cNvSpPr/>
          <p:nvPr/>
        </p:nvSpPr>
        <p:spPr>
          <a:xfrm>
            <a:off x="5405634" y="2916656"/>
            <a:ext cx="782052" cy="12031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ttangolo 40"/>
          <p:cNvSpPr/>
          <p:nvPr/>
        </p:nvSpPr>
        <p:spPr>
          <a:xfrm>
            <a:off x="5465823" y="2761750"/>
            <a:ext cx="629652" cy="14437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Rettangolo 41"/>
          <p:cNvSpPr/>
          <p:nvPr/>
        </p:nvSpPr>
        <p:spPr>
          <a:xfrm>
            <a:off x="9081863" y="2904624"/>
            <a:ext cx="629652" cy="14437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Rettangolo 42"/>
          <p:cNvSpPr/>
          <p:nvPr/>
        </p:nvSpPr>
        <p:spPr>
          <a:xfrm>
            <a:off x="3306368" y="4295027"/>
            <a:ext cx="629652" cy="14437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Rettangolo 43"/>
          <p:cNvSpPr/>
          <p:nvPr/>
        </p:nvSpPr>
        <p:spPr>
          <a:xfrm>
            <a:off x="6139484" y="4287004"/>
            <a:ext cx="629652" cy="14437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p:cNvSpPr/>
          <p:nvPr/>
        </p:nvSpPr>
        <p:spPr>
          <a:xfrm>
            <a:off x="9820192" y="2880561"/>
            <a:ext cx="488485" cy="15641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p:cNvSpPr/>
          <p:nvPr/>
        </p:nvSpPr>
        <p:spPr>
          <a:xfrm>
            <a:off x="3385518" y="4147640"/>
            <a:ext cx="488485" cy="15641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p:cNvSpPr/>
          <p:nvPr/>
        </p:nvSpPr>
        <p:spPr>
          <a:xfrm>
            <a:off x="6220795" y="4119315"/>
            <a:ext cx="488485" cy="15641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p:cNvSpPr/>
          <p:nvPr/>
        </p:nvSpPr>
        <p:spPr>
          <a:xfrm>
            <a:off x="8265116" y="2912520"/>
            <a:ext cx="782052" cy="12031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48"/>
          <p:cNvSpPr/>
          <p:nvPr/>
        </p:nvSpPr>
        <p:spPr>
          <a:xfrm>
            <a:off x="2515118" y="4303794"/>
            <a:ext cx="782052" cy="12031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49"/>
          <p:cNvSpPr/>
          <p:nvPr/>
        </p:nvSpPr>
        <p:spPr>
          <a:xfrm>
            <a:off x="6821595" y="4309559"/>
            <a:ext cx="782052" cy="12031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Rettangolo 50"/>
          <p:cNvSpPr/>
          <p:nvPr/>
        </p:nvSpPr>
        <p:spPr>
          <a:xfrm>
            <a:off x="9687736" y="4225845"/>
            <a:ext cx="784628" cy="14600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Rettangolo 51"/>
          <p:cNvSpPr/>
          <p:nvPr/>
        </p:nvSpPr>
        <p:spPr>
          <a:xfrm>
            <a:off x="6789794" y="5920542"/>
            <a:ext cx="782052" cy="12031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Rettangolo 52"/>
          <p:cNvSpPr/>
          <p:nvPr/>
        </p:nvSpPr>
        <p:spPr>
          <a:xfrm>
            <a:off x="9025492" y="4238126"/>
            <a:ext cx="629652" cy="14437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Rettangolo 53"/>
          <p:cNvSpPr/>
          <p:nvPr/>
        </p:nvSpPr>
        <p:spPr>
          <a:xfrm>
            <a:off x="6853942" y="5765633"/>
            <a:ext cx="629652" cy="14437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Rettangolo 54"/>
          <p:cNvSpPr/>
          <p:nvPr/>
        </p:nvSpPr>
        <p:spPr>
          <a:xfrm>
            <a:off x="8424084" y="4210927"/>
            <a:ext cx="488485" cy="15641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Rettangolo 55"/>
          <p:cNvSpPr/>
          <p:nvPr/>
        </p:nvSpPr>
        <p:spPr>
          <a:xfrm>
            <a:off x="6924525" y="5606720"/>
            <a:ext cx="488485" cy="15641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CasellaDiTesto 56"/>
          <p:cNvSpPr txBox="1"/>
          <p:nvPr/>
        </p:nvSpPr>
        <p:spPr>
          <a:xfrm>
            <a:off x="3553318" y="1592976"/>
            <a:ext cx="381534" cy="307777"/>
          </a:xfrm>
          <a:prstGeom prst="rect">
            <a:avLst/>
          </a:prstGeom>
          <a:noFill/>
        </p:spPr>
        <p:txBody>
          <a:bodyPr wrap="square" rtlCol="0">
            <a:spAutoFit/>
          </a:bodyPr>
          <a:lstStyle/>
          <a:p>
            <a:r>
              <a:rPr lang="it-IT" sz="1400"/>
              <a:t>1)           </a:t>
            </a:r>
            <a:endParaRPr lang="it-IT" sz="1400" dirty="0"/>
          </a:p>
        </p:txBody>
      </p:sp>
      <p:sp>
        <p:nvSpPr>
          <p:cNvPr id="58" name="CasellaDiTesto 57"/>
          <p:cNvSpPr txBox="1"/>
          <p:nvPr/>
        </p:nvSpPr>
        <p:spPr>
          <a:xfrm>
            <a:off x="6283648" y="1528937"/>
            <a:ext cx="381534" cy="307777"/>
          </a:xfrm>
          <a:prstGeom prst="rect">
            <a:avLst/>
          </a:prstGeom>
          <a:noFill/>
        </p:spPr>
        <p:txBody>
          <a:bodyPr wrap="square" rtlCol="0">
            <a:spAutoFit/>
          </a:bodyPr>
          <a:lstStyle/>
          <a:p>
            <a:r>
              <a:rPr lang="it-IT" sz="1400" dirty="0"/>
              <a:t>2)           </a:t>
            </a:r>
          </a:p>
        </p:txBody>
      </p:sp>
      <p:sp>
        <p:nvSpPr>
          <p:cNvPr id="59" name="CasellaDiTesto 58"/>
          <p:cNvSpPr txBox="1"/>
          <p:nvPr/>
        </p:nvSpPr>
        <p:spPr>
          <a:xfrm>
            <a:off x="9213450" y="1544333"/>
            <a:ext cx="381534" cy="307777"/>
          </a:xfrm>
          <a:prstGeom prst="rect">
            <a:avLst/>
          </a:prstGeom>
          <a:noFill/>
        </p:spPr>
        <p:txBody>
          <a:bodyPr wrap="square" rtlCol="0">
            <a:spAutoFit/>
          </a:bodyPr>
          <a:lstStyle/>
          <a:p>
            <a:r>
              <a:rPr lang="it-IT" sz="1400" dirty="0"/>
              <a:t>3)           </a:t>
            </a:r>
          </a:p>
        </p:txBody>
      </p:sp>
      <p:sp>
        <p:nvSpPr>
          <p:cNvPr id="60" name="CasellaDiTesto 59"/>
          <p:cNvSpPr txBox="1"/>
          <p:nvPr/>
        </p:nvSpPr>
        <p:spPr>
          <a:xfrm>
            <a:off x="3395216" y="4586793"/>
            <a:ext cx="1079271" cy="307777"/>
          </a:xfrm>
          <a:prstGeom prst="rect">
            <a:avLst/>
          </a:prstGeom>
          <a:noFill/>
        </p:spPr>
        <p:txBody>
          <a:bodyPr wrap="square" rtlCol="0">
            <a:spAutoFit/>
          </a:bodyPr>
          <a:lstStyle/>
          <a:p>
            <a:r>
              <a:rPr lang="it-IT" sz="1400" dirty="0"/>
              <a:t>4)           </a:t>
            </a:r>
          </a:p>
        </p:txBody>
      </p:sp>
      <p:sp>
        <p:nvSpPr>
          <p:cNvPr id="61" name="CasellaDiTesto 60"/>
          <p:cNvSpPr txBox="1"/>
          <p:nvPr/>
        </p:nvSpPr>
        <p:spPr>
          <a:xfrm>
            <a:off x="6299166" y="4558252"/>
            <a:ext cx="522429" cy="307777"/>
          </a:xfrm>
          <a:prstGeom prst="rect">
            <a:avLst/>
          </a:prstGeom>
          <a:noFill/>
        </p:spPr>
        <p:txBody>
          <a:bodyPr wrap="square" rtlCol="0">
            <a:spAutoFit/>
          </a:bodyPr>
          <a:lstStyle/>
          <a:p>
            <a:r>
              <a:rPr lang="it-IT" sz="1400" dirty="0"/>
              <a:t>5)           </a:t>
            </a:r>
          </a:p>
        </p:txBody>
      </p:sp>
      <p:sp>
        <p:nvSpPr>
          <p:cNvPr id="62" name="CasellaDiTesto 61"/>
          <p:cNvSpPr txBox="1"/>
          <p:nvPr/>
        </p:nvSpPr>
        <p:spPr>
          <a:xfrm>
            <a:off x="9221017" y="4516231"/>
            <a:ext cx="933437" cy="307777"/>
          </a:xfrm>
          <a:prstGeom prst="rect">
            <a:avLst/>
          </a:prstGeom>
          <a:noFill/>
        </p:spPr>
        <p:txBody>
          <a:bodyPr wrap="square" rtlCol="0">
            <a:spAutoFit/>
          </a:bodyPr>
          <a:lstStyle/>
          <a:p>
            <a:r>
              <a:rPr lang="it-IT" sz="1400" dirty="0"/>
              <a:t>6)           </a:t>
            </a:r>
          </a:p>
        </p:txBody>
      </p:sp>
      <p:sp>
        <p:nvSpPr>
          <p:cNvPr id="63" name="CasellaDiTesto 62"/>
          <p:cNvSpPr txBox="1"/>
          <p:nvPr/>
        </p:nvSpPr>
        <p:spPr>
          <a:xfrm>
            <a:off x="6303717" y="6175453"/>
            <a:ext cx="381534" cy="307777"/>
          </a:xfrm>
          <a:prstGeom prst="rect">
            <a:avLst/>
          </a:prstGeom>
          <a:noFill/>
        </p:spPr>
        <p:txBody>
          <a:bodyPr wrap="square" rtlCol="0">
            <a:spAutoFit/>
          </a:bodyPr>
          <a:lstStyle/>
          <a:p>
            <a:r>
              <a:rPr lang="it-IT" sz="1400" dirty="0"/>
              <a:t>7)           </a:t>
            </a:r>
          </a:p>
        </p:txBody>
      </p:sp>
    </p:spTree>
    <p:extLst>
      <p:ext uri="{BB962C8B-B14F-4D97-AF65-F5344CB8AC3E}">
        <p14:creationId xmlns:p14="http://schemas.microsoft.com/office/powerpoint/2010/main" val="1898709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87598" y="275195"/>
            <a:ext cx="8911687" cy="803435"/>
          </a:xfrm>
        </p:spPr>
        <p:txBody>
          <a:bodyPr/>
          <a:lstStyle/>
          <a:p>
            <a:r>
              <a:rPr lang="it-IT" dirty="0">
                <a:solidFill>
                  <a:schemeClr val="tx1"/>
                </a:solidFill>
              </a:rPr>
              <a:t>La Torre di Hanoi</a:t>
            </a:r>
          </a:p>
        </p:txBody>
      </p:sp>
      <p:sp>
        <p:nvSpPr>
          <p:cNvPr id="3" name="Segnaposto contenuto 2"/>
          <p:cNvSpPr>
            <a:spLocks noGrp="1"/>
          </p:cNvSpPr>
          <p:nvPr>
            <p:ph idx="1"/>
          </p:nvPr>
        </p:nvSpPr>
        <p:spPr>
          <a:xfrm>
            <a:off x="1971794" y="1078630"/>
            <a:ext cx="9746964" cy="4997006"/>
          </a:xfrm>
        </p:spPr>
        <p:txBody>
          <a:bodyPr>
            <a:normAutofit/>
          </a:bodyPr>
          <a:lstStyle/>
          <a:p>
            <a:r>
              <a:rPr lang="it-IT" dirty="0">
                <a:solidFill>
                  <a:schemeClr val="tx1"/>
                </a:solidFill>
              </a:rPr>
              <a:t>Dunque, abbiamo spostato una torre di 3 dischi utilizzando 7 spostamenti di dischi singoli</a:t>
            </a:r>
          </a:p>
          <a:p>
            <a:pPr lvl="1"/>
            <a:r>
              <a:rPr lang="it-IT" dirty="0">
                <a:solidFill>
                  <a:schemeClr val="tx1"/>
                </a:solidFill>
              </a:rPr>
              <a:t>e non è possibile realizzare il nostro compito utilizzando un numero inferiore di spostamenti di dischi singoli. </a:t>
            </a:r>
          </a:p>
          <a:p>
            <a:r>
              <a:rPr lang="it-IT" dirty="0">
                <a:solidFill>
                  <a:schemeClr val="tx1"/>
                </a:solidFill>
              </a:rPr>
              <a:t>Per spostare una torre di 4 dischi è necessario:</a:t>
            </a:r>
          </a:p>
          <a:p>
            <a:pPr lvl="1"/>
            <a:r>
              <a:rPr lang="it-IT" dirty="0">
                <a:solidFill>
                  <a:schemeClr val="tx1"/>
                </a:solidFill>
              </a:rPr>
              <a:t>spostare la sotto-torre costituita dai 3 dischi più piccoli dall’asta di sinistra a quella centrale, </a:t>
            </a:r>
          </a:p>
          <a:p>
            <a:pPr lvl="1"/>
            <a:r>
              <a:rPr lang="it-IT" dirty="0">
                <a:solidFill>
                  <a:schemeClr val="tx1"/>
                </a:solidFill>
              </a:rPr>
              <a:t>poi spostare il disco più grande sull’asta di destra ,</a:t>
            </a:r>
          </a:p>
          <a:p>
            <a:pPr lvl="1"/>
            <a:r>
              <a:rPr lang="it-IT" dirty="0">
                <a:solidFill>
                  <a:schemeClr val="tx1"/>
                </a:solidFill>
              </a:rPr>
              <a:t>e, infine, spostare la sotto-torre costituita dai 3 dischi più piccoli dall’asta centrale a quella di destra.</a:t>
            </a:r>
          </a:p>
          <a:p>
            <a:pPr lvl="1"/>
            <a:r>
              <a:rPr lang="it-IT" dirty="0">
                <a:solidFill>
                  <a:schemeClr val="tx1"/>
                </a:solidFill>
              </a:rPr>
              <a:t>E non possiamo far di meglio!</a:t>
            </a:r>
          </a:p>
        </p:txBody>
      </p:sp>
    </p:spTree>
    <p:extLst>
      <p:ext uri="{BB962C8B-B14F-4D97-AF65-F5344CB8AC3E}">
        <p14:creationId xmlns:p14="http://schemas.microsoft.com/office/powerpoint/2010/main" val="827140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87598" y="275195"/>
            <a:ext cx="8911687" cy="803435"/>
          </a:xfrm>
        </p:spPr>
        <p:txBody>
          <a:bodyPr/>
          <a:lstStyle/>
          <a:p>
            <a:r>
              <a:rPr lang="it-IT" dirty="0">
                <a:solidFill>
                  <a:schemeClr val="tx1"/>
                </a:solidFill>
              </a:rPr>
              <a:t>La Torre di Hanoi</a:t>
            </a:r>
          </a:p>
        </p:txBody>
      </p:sp>
      <p:sp>
        <p:nvSpPr>
          <p:cNvPr id="3" name="Segnaposto contenuto 2"/>
          <p:cNvSpPr>
            <a:spLocks noGrp="1"/>
          </p:cNvSpPr>
          <p:nvPr>
            <p:ph idx="1"/>
          </p:nvPr>
        </p:nvSpPr>
        <p:spPr>
          <a:xfrm>
            <a:off x="1971794" y="1078630"/>
            <a:ext cx="9746964" cy="4997006"/>
          </a:xfrm>
        </p:spPr>
        <p:txBody>
          <a:bodyPr>
            <a:normAutofit/>
          </a:bodyPr>
          <a:lstStyle/>
          <a:p>
            <a:r>
              <a:rPr lang="it-IT" dirty="0">
                <a:solidFill>
                  <a:schemeClr val="tx1"/>
                </a:solidFill>
              </a:rPr>
              <a:t>Questo procedimento è generalizzabile</a:t>
            </a:r>
          </a:p>
          <a:p>
            <a:r>
              <a:rPr lang="it-IT" dirty="0">
                <a:solidFill>
                  <a:schemeClr val="tx1"/>
                </a:solidFill>
              </a:rPr>
              <a:t>Per spostare una torre di </a:t>
            </a:r>
            <a:r>
              <a:rPr lang="it-IT" dirty="0" err="1">
                <a:solidFill>
                  <a:schemeClr val="tx1"/>
                </a:solidFill>
              </a:rPr>
              <a:t>n</a:t>
            </a:r>
            <a:r>
              <a:rPr lang="it-IT" dirty="0">
                <a:solidFill>
                  <a:schemeClr val="tx1"/>
                </a:solidFill>
              </a:rPr>
              <a:t> dischi è necessario:</a:t>
            </a:r>
          </a:p>
          <a:p>
            <a:pPr lvl="1"/>
            <a:r>
              <a:rPr lang="it-IT" dirty="0">
                <a:solidFill>
                  <a:schemeClr val="tx1"/>
                </a:solidFill>
              </a:rPr>
              <a:t>spostare la sotto-torre costituita dagli n-1 dischi più piccoli dall’asta di sinistra a quella centrale (configurazione 4) nella figura), </a:t>
            </a:r>
          </a:p>
          <a:p>
            <a:pPr lvl="1"/>
            <a:r>
              <a:rPr lang="it-IT" dirty="0">
                <a:solidFill>
                  <a:schemeClr val="tx1"/>
                </a:solidFill>
              </a:rPr>
              <a:t>poi spostare il disco più grande sull’asta di destra (configurazione 5) nella figura),</a:t>
            </a:r>
          </a:p>
          <a:p>
            <a:pPr lvl="1"/>
            <a:r>
              <a:rPr lang="it-IT" dirty="0">
                <a:solidFill>
                  <a:schemeClr val="tx1"/>
                </a:solidFill>
              </a:rPr>
              <a:t>e, infine, spostare la sotto-torre costituita dagli n-1 dischi più piccoli dall’asta centrale a quella di destra (configurazione 7) nella figura).</a:t>
            </a:r>
          </a:p>
          <a:p>
            <a:pPr lvl="1"/>
            <a:r>
              <a:rPr lang="it-IT" dirty="0">
                <a:solidFill>
                  <a:schemeClr val="tx1"/>
                </a:solidFill>
              </a:rPr>
              <a:t>E non possiamo far di meglio!</a:t>
            </a:r>
          </a:p>
          <a:p>
            <a:r>
              <a:rPr lang="it-IT" dirty="0">
                <a:solidFill>
                  <a:schemeClr val="tx1"/>
                </a:solidFill>
              </a:rPr>
              <a:t>Quindi, se indichiamo con M(</a:t>
            </a:r>
            <a:r>
              <a:rPr lang="it-IT" dirty="0" err="1">
                <a:solidFill>
                  <a:schemeClr val="tx1"/>
                </a:solidFill>
              </a:rPr>
              <a:t>n</a:t>
            </a:r>
            <a:r>
              <a:rPr lang="it-IT" dirty="0">
                <a:solidFill>
                  <a:schemeClr val="tx1"/>
                </a:solidFill>
              </a:rPr>
              <a:t>) il numero di spostamenti di dischi singoli </a:t>
            </a:r>
            <a:r>
              <a:rPr lang="it-IT" i="1" dirty="0">
                <a:solidFill>
                  <a:schemeClr val="tx1"/>
                </a:solidFill>
              </a:rPr>
              <a:t>necessario</a:t>
            </a:r>
            <a:r>
              <a:rPr lang="it-IT" dirty="0">
                <a:solidFill>
                  <a:schemeClr val="tx1"/>
                </a:solidFill>
              </a:rPr>
              <a:t> a spostare una torre di </a:t>
            </a:r>
            <a:r>
              <a:rPr lang="it-IT" dirty="0" err="1">
                <a:solidFill>
                  <a:schemeClr val="tx1"/>
                </a:solidFill>
              </a:rPr>
              <a:t>n</a:t>
            </a:r>
            <a:r>
              <a:rPr lang="it-IT" dirty="0">
                <a:solidFill>
                  <a:schemeClr val="tx1"/>
                </a:solidFill>
              </a:rPr>
              <a:t> dischi, vale la seguente relazione di ricorrenza: 								M(</a:t>
            </a:r>
            <a:r>
              <a:rPr lang="it-IT" dirty="0" err="1">
                <a:solidFill>
                  <a:schemeClr val="tx1"/>
                </a:solidFill>
              </a:rPr>
              <a:t>n</a:t>
            </a:r>
            <a:r>
              <a:rPr lang="it-IT" dirty="0">
                <a:solidFill>
                  <a:schemeClr val="tx1"/>
                </a:solidFill>
              </a:rPr>
              <a:t>) = 2 M(n-1) +1 </a:t>
            </a:r>
          </a:p>
          <a:p>
            <a:r>
              <a:rPr lang="it-IT" dirty="0">
                <a:solidFill>
                  <a:schemeClr val="tx1"/>
                </a:solidFill>
              </a:rPr>
              <a:t>Che ha come soluzione M(</a:t>
            </a:r>
            <a:r>
              <a:rPr lang="it-IT" dirty="0" err="1">
                <a:solidFill>
                  <a:schemeClr val="tx1"/>
                </a:solidFill>
              </a:rPr>
              <a:t>n</a:t>
            </a:r>
            <a:r>
              <a:rPr lang="it-IT" dirty="0">
                <a:solidFill>
                  <a:schemeClr val="tx1"/>
                </a:solidFill>
              </a:rPr>
              <a:t>) = 2</a:t>
            </a:r>
            <a:r>
              <a:rPr lang="it-IT" baseline="30000" dirty="0">
                <a:solidFill>
                  <a:schemeClr val="tx1"/>
                </a:solidFill>
              </a:rPr>
              <a:t>n</a:t>
            </a:r>
            <a:r>
              <a:rPr lang="it-IT" dirty="0">
                <a:solidFill>
                  <a:schemeClr val="tx1"/>
                </a:solidFill>
              </a:rPr>
              <a:t>-1</a:t>
            </a:r>
          </a:p>
          <a:p>
            <a:r>
              <a:rPr lang="it-IT" dirty="0">
                <a:solidFill>
                  <a:schemeClr val="tx1"/>
                </a:solidFill>
              </a:rPr>
              <a:t>E non possiamo far di meglio!</a:t>
            </a:r>
          </a:p>
        </p:txBody>
      </p:sp>
    </p:spTree>
    <p:extLst>
      <p:ext uri="{BB962C8B-B14F-4D97-AF65-F5344CB8AC3E}">
        <p14:creationId xmlns:p14="http://schemas.microsoft.com/office/powerpoint/2010/main" val="564020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87598" y="275195"/>
            <a:ext cx="8911687" cy="803435"/>
          </a:xfrm>
        </p:spPr>
        <p:txBody>
          <a:bodyPr/>
          <a:lstStyle/>
          <a:p>
            <a:r>
              <a:rPr lang="it-IT" dirty="0">
                <a:solidFill>
                  <a:schemeClr val="tx1"/>
                </a:solidFill>
              </a:rPr>
              <a:t>La Torre di Hanoi</a:t>
            </a:r>
          </a:p>
        </p:txBody>
      </p:sp>
      <p:sp>
        <p:nvSpPr>
          <p:cNvPr id="3" name="Segnaposto contenuto 2"/>
          <p:cNvSpPr>
            <a:spLocks noGrp="1"/>
          </p:cNvSpPr>
          <p:nvPr>
            <p:ph idx="1"/>
          </p:nvPr>
        </p:nvSpPr>
        <p:spPr>
          <a:xfrm>
            <a:off x="1971794" y="1078630"/>
            <a:ext cx="9746964" cy="4997006"/>
          </a:xfrm>
        </p:spPr>
        <p:txBody>
          <a:bodyPr>
            <a:normAutofit/>
          </a:bodyPr>
          <a:lstStyle/>
          <a:p>
            <a:r>
              <a:rPr lang="it-IT" dirty="0">
                <a:solidFill>
                  <a:schemeClr val="tx1"/>
                </a:solidFill>
              </a:rPr>
              <a:t>Quindi, se indichiamo con M(</a:t>
            </a:r>
            <a:r>
              <a:rPr lang="it-IT" dirty="0" err="1">
                <a:solidFill>
                  <a:schemeClr val="tx1"/>
                </a:solidFill>
              </a:rPr>
              <a:t>n</a:t>
            </a:r>
            <a:r>
              <a:rPr lang="it-IT" dirty="0">
                <a:solidFill>
                  <a:schemeClr val="tx1"/>
                </a:solidFill>
              </a:rPr>
              <a:t>) il numero di spostamenti di dischi singoli </a:t>
            </a:r>
            <a:r>
              <a:rPr lang="it-IT" i="1" dirty="0">
                <a:solidFill>
                  <a:schemeClr val="tx1"/>
                </a:solidFill>
              </a:rPr>
              <a:t>necessario</a:t>
            </a:r>
            <a:r>
              <a:rPr lang="it-IT" dirty="0">
                <a:solidFill>
                  <a:schemeClr val="tx1"/>
                </a:solidFill>
              </a:rPr>
              <a:t> a spostare una torre di </a:t>
            </a:r>
            <a:r>
              <a:rPr lang="it-IT" dirty="0" err="1">
                <a:solidFill>
                  <a:schemeClr val="tx1"/>
                </a:solidFill>
              </a:rPr>
              <a:t>n</a:t>
            </a:r>
            <a:r>
              <a:rPr lang="it-IT" dirty="0">
                <a:solidFill>
                  <a:schemeClr val="tx1"/>
                </a:solidFill>
              </a:rPr>
              <a:t> dischi, abbiamo che													M(</a:t>
            </a:r>
            <a:r>
              <a:rPr lang="it-IT" dirty="0" err="1">
                <a:solidFill>
                  <a:schemeClr val="tx1"/>
                </a:solidFill>
              </a:rPr>
              <a:t>n</a:t>
            </a:r>
            <a:r>
              <a:rPr lang="it-IT" dirty="0">
                <a:solidFill>
                  <a:schemeClr val="tx1"/>
                </a:solidFill>
              </a:rPr>
              <a:t>) = 2</a:t>
            </a:r>
            <a:r>
              <a:rPr lang="it-IT" baseline="30000" dirty="0">
                <a:solidFill>
                  <a:schemeClr val="tx1"/>
                </a:solidFill>
              </a:rPr>
              <a:t>n</a:t>
            </a:r>
            <a:r>
              <a:rPr lang="it-IT" dirty="0">
                <a:solidFill>
                  <a:schemeClr val="tx1"/>
                </a:solidFill>
              </a:rPr>
              <a:t>-1</a:t>
            </a:r>
          </a:p>
          <a:p>
            <a:r>
              <a:rPr lang="it-IT" dirty="0">
                <a:solidFill>
                  <a:schemeClr val="tx1"/>
                </a:solidFill>
              </a:rPr>
              <a:t>E non possiamo far di meglio!</a:t>
            </a:r>
          </a:p>
          <a:p>
            <a:r>
              <a:rPr lang="it-IT" dirty="0">
                <a:solidFill>
                  <a:schemeClr val="tx1"/>
                </a:solidFill>
              </a:rPr>
              <a:t>Ma che significa?</a:t>
            </a:r>
          </a:p>
          <a:p>
            <a:r>
              <a:rPr lang="it-IT" dirty="0">
                <a:solidFill>
                  <a:schemeClr val="tx1"/>
                </a:solidFill>
              </a:rPr>
              <a:t>Che per spostare la Torre di Hanoi occorrono (sono necessari) 									2</a:t>
            </a:r>
            <a:r>
              <a:rPr lang="it-IT" baseline="30000" dirty="0">
                <a:solidFill>
                  <a:schemeClr val="tx1"/>
                </a:solidFill>
              </a:rPr>
              <a:t>64</a:t>
            </a:r>
            <a:r>
              <a:rPr lang="it-IT" dirty="0">
                <a:solidFill>
                  <a:schemeClr val="tx1"/>
                </a:solidFill>
              </a:rPr>
              <a:t> - 1 = 18.446.744.073.709.551.615 									spostamenti di dischi</a:t>
            </a:r>
          </a:p>
          <a:p>
            <a:r>
              <a:rPr lang="it-IT" dirty="0">
                <a:solidFill>
                  <a:schemeClr val="tx1"/>
                </a:solidFill>
              </a:rPr>
              <a:t>e che, anche se i monaci riuscissero a spostare un disco in 1 secondo, occorrerebbero  almeno 18.446.744.073.709.551.615  secondi per spostare la torre</a:t>
            </a:r>
          </a:p>
          <a:p>
            <a:r>
              <a:rPr lang="it-IT" dirty="0">
                <a:solidFill>
                  <a:schemeClr val="tx1"/>
                </a:solidFill>
              </a:rPr>
              <a:t>che corrispondono a circa 5.845.580.504 secoli</a:t>
            </a:r>
          </a:p>
          <a:p>
            <a:r>
              <a:rPr lang="it-IT" dirty="0">
                <a:solidFill>
                  <a:schemeClr val="tx1"/>
                </a:solidFill>
              </a:rPr>
              <a:t>un tempo così lungo che quando il sole diverrà una gigante rossa e brucerà la Terra, il gioco non sarà ancora stato completato. </a:t>
            </a:r>
          </a:p>
          <a:p>
            <a:r>
              <a:rPr lang="nb-NO" dirty="0">
                <a:solidFill>
                  <a:schemeClr val="tx1"/>
                </a:solidFill>
              </a:rPr>
              <a:t>...</a:t>
            </a:r>
            <a:endParaRPr lang="it-IT" dirty="0">
              <a:solidFill>
                <a:schemeClr val="tx1"/>
              </a:solidFill>
            </a:endParaRPr>
          </a:p>
        </p:txBody>
      </p:sp>
    </p:spTree>
    <p:extLst>
      <p:ext uri="{BB962C8B-B14F-4D97-AF65-F5344CB8AC3E}">
        <p14:creationId xmlns:p14="http://schemas.microsoft.com/office/powerpoint/2010/main" val="636996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87598" y="275195"/>
            <a:ext cx="8911687" cy="803435"/>
          </a:xfrm>
        </p:spPr>
        <p:txBody>
          <a:bodyPr/>
          <a:lstStyle/>
          <a:p>
            <a:r>
              <a:rPr lang="it-IT" dirty="0">
                <a:solidFill>
                  <a:schemeClr val="tx1"/>
                </a:solidFill>
              </a:rPr>
              <a:t>E allora?</a:t>
            </a:r>
          </a:p>
        </p:txBody>
      </p:sp>
      <p:sp>
        <p:nvSpPr>
          <p:cNvPr id="3" name="Segnaposto contenuto 2"/>
          <p:cNvSpPr>
            <a:spLocks noGrp="1"/>
          </p:cNvSpPr>
          <p:nvPr>
            <p:ph idx="1"/>
          </p:nvPr>
        </p:nvSpPr>
        <p:spPr>
          <a:xfrm>
            <a:off x="1971794" y="1078630"/>
            <a:ext cx="9746964" cy="4997006"/>
          </a:xfrm>
        </p:spPr>
        <p:txBody>
          <a:bodyPr>
            <a:normAutofit/>
          </a:bodyPr>
          <a:lstStyle/>
          <a:p>
            <a:r>
              <a:rPr lang="it-IT" dirty="0">
                <a:solidFill>
                  <a:schemeClr val="tx1"/>
                </a:solidFill>
              </a:rPr>
              <a:t>Intanto, possiamo stare ragionevolmente tranquilli: se sarà fine del mondo, non sarà per colpa dei monaci di Hanoi…</a:t>
            </a:r>
          </a:p>
          <a:p>
            <a:r>
              <a:rPr lang="it-IT" dirty="0">
                <a:solidFill>
                  <a:schemeClr val="tx1"/>
                </a:solidFill>
              </a:rPr>
              <a:t>Ma, soprattutto: lo sappiamo risolvere o no il problema della torre di Hanoi?</a:t>
            </a:r>
          </a:p>
          <a:p>
            <a:r>
              <a:rPr lang="it-IT" dirty="0">
                <a:solidFill>
                  <a:schemeClr val="tx1"/>
                </a:solidFill>
              </a:rPr>
              <a:t>Certo, che lo sappiamo risolvere!</a:t>
            </a:r>
          </a:p>
          <a:p>
            <a:pPr lvl="1"/>
            <a:r>
              <a:rPr lang="it-IT" dirty="0">
                <a:solidFill>
                  <a:schemeClr val="tx1"/>
                </a:solidFill>
              </a:rPr>
              <a:t>vi ho mostrato il procedimento che sposta una torre di </a:t>
            </a:r>
            <a:r>
              <a:rPr lang="it-IT" dirty="0" err="1">
                <a:solidFill>
                  <a:schemeClr val="tx1"/>
                </a:solidFill>
              </a:rPr>
              <a:t>n</a:t>
            </a:r>
            <a:r>
              <a:rPr lang="it-IT" dirty="0">
                <a:solidFill>
                  <a:schemeClr val="tx1"/>
                </a:solidFill>
              </a:rPr>
              <a:t> dischi da un’asta all’altra!</a:t>
            </a:r>
          </a:p>
          <a:p>
            <a:r>
              <a:rPr lang="it-IT" dirty="0">
                <a:solidFill>
                  <a:schemeClr val="tx1"/>
                </a:solidFill>
              </a:rPr>
              <a:t>Tuttavia…</a:t>
            </a:r>
          </a:p>
          <a:p>
            <a:r>
              <a:rPr lang="it-IT" dirty="0">
                <a:solidFill>
                  <a:schemeClr val="tx1"/>
                </a:solidFill>
              </a:rPr>
              <a:t>Tuttavia, anche se </a:t>
            </a:r>
            <a:r>
              <a:rPr lang="it-IT" i="1" dirty="0">
                <a:solidFill>
                  <a:schemeClr val="tx1"/>
                </a:solidFill>
              </a:rPr>
              <a:t>sappiamo come fare </a:t>
            </a:r>
            <a:r>
              <a:rPr lang="it-IT" dirty="0">
                <a:solidFill>
                  <a:schemeClr val="tx1"/>
                </a:solidFill>
              </a:rPr>
              <a:t>a spostare una torre grande quanto ci pare, se la torre è abbastanza grande l’intera nostra vita non sarà sufficiente a vedere la torre spostata</a:t>
            </a:r>
          </a:p>
          <a:p>
            <a:r>
              <a:rPr lang="it-IT" dirty="0">
                <a:solidFill>
                  <a:schemeClr val="tx1"/>
                </a:solidFill>
              </a:rPr>
              <a:t>Se il tempo necessario a calcolare la soluzione di  (un’istanza di) un problema è troppo elevato, saper calcolare quella soluzione è equivalente a non saperla calcolare</a:t>
            </a:r>
          </a:p>
          <a:p>
            <a:r>
              <a:rPr lang="it-IT" dirty="0">
                <a:solidFill>
                  <a:schemeClr val="tx1"/>
                </a:solidFill>
              </a:rPr>
              <a:t>...</a:t>
            </a:r>
          </a:p>
        </p:txBody>
      </p:sp>
    </p:spTree>
    <p:extLst>
      <p:ext uri="{BB962C8B-B14F-4D97-AF65-F5344CB8AC3E}">
        <p14:creationId xmlns:p14="http://schemas.microsoft.com/office/powerpoint/2010/main" val="1482471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87598" y="275195"/>
            <a:ext cx="9282243" cy="803435"/>
          </a:xfrm>
        </p:spPr>
        <p:txBody>
          <a:bodyPr>
            <a:normAutofit fontScale="90000"/>
          </a:bodyPr>
          <a:lstStyle/>
          <a:p>
            <a:r>
              <a:rPr lang="it-IT" dirty="0">
                <a:solidFill>
                  <a:schemeClr val="tx1"/>
                </a:solidFill>
              </a:rPr>
              <a:t>La Teoria della Complessità Computazionale</a:t>
            </a:r>
          </a:p>
        </p:txBody>
      </p:sp>
      <p:sp>
        <p:nvSpPr>
          <p:cNvPr id="3" name="Segnaposto contenuto 2"/>
          <p:cNvSpPr>
            <a:spLocks noGrp="1"/>
          </p:cNvSpPr>
          <p:nvPr>
            <p:ph idx="1"/>
          </p:nvPr>
        </p:nvSpPr>
        <p:spPr>
          <a:xfrm>
            <a:off x="1995856" y="1639902"/>
            <a:ext cx="9373985" cy="5262012"/>
          </a:xfrm>
        </p:spPr>
        <p:txBody>
          <a:bodyPr>
            <a:normAutofit/>
          </a:bodyPr>
          <a:lstStyle/>
          <a:p>
            <a:r>
              <a:rPr lang="it-IT" dirty="0">
                <a:solidFill>
                  <a:schemeClr val="tx1"/>
                </a:solidFill>
              </a:rPr>
              <a:t>Studia la “quantità di risorse” </a:t>
            </a:r>
            <a:r>
              <a:rPr lang="it-IT" b="1" dirty="0">
                <a:solidFill>
                  <a:srgbClr val="FF0000"/>
                </a:solidFill>
              </a:rPr>
              <a:t>necessarie</a:t>
            </a:r>
            <a:r>
              <a:rPr lang="it-IT" dirty="0">
                <a:solidFill>
                  <a:schemeClr val="tx1"/>
                </a:solidFill>
              </a:rPr>
              <a:t> a risolvere un problema</a:t>
            </a:r>
          </a:p>
          <a:p>
            <a:pPr lvl="1"/>
            <a:r>
              <a:rPr lang="it-IT" dirty="0">
                <a:solidFill>
                  <a:schemeClr val="tx1"/>
                </a:solidFill>
              </a:rPr>
              <a:t>meglio: a decidere un linguaggio</a:t>
            </a:r>
          </a:p>
          <a:p>
            <a:r>
              <a:rPr lang="it-IT" dirty="0">
                <a:solidFill>
                  <a:schemeClr val="tx1"/>
                </a:solidFill>
              </a:rPr>
              <a:t>E suddivide i problemi in “trattabili” e “intrattabili”</a:t>
            </a:r>
          </a:p>
          <a:p>
            <a:pPr lvl="1"/>
            <a:r>
              <a:rPr lang="it-IT" dirty="0">
                <a:solidFill>
                  <a:schemeClr val="tx1"/>
                </a:solidFill>
              </a:rPr>
              <a:t>dipendentemente dal fatto che la “quantità di risorse” necessarie cresca come un polinomio o più di un polinomio</a:t>
            </a:r>
            <a:endParaRPr lang="it-IT" dirty="0">
              <a:solidFill>
                <a:srgbClr val="FF0000"/>
              </a:solidFill>
            </a:endParaRPr>
          </a:p>
          <a:p>
            <a:r>
              <a:rPr lang="it-IT" dirty="0">
                <a:solidFill>
                  <a:schemeClr val="tx1"/>
                </a:solidFill>
              </a:rPr>
              <a:t>Ma perché la crescita polinomiale è discriminante fra trattabilità e intrattabilità?</a:t>
            </a:r>
          </a:p>
          <a:p>
            <a:pPr lvl="1"/>
            <a:r>
              <a:rPr lang="it-IT" dirty="0">
                <a:solidFill>
                  <a:schemeClr val="tx1"/>
                </a:solidFill>
              </a:rPr>
              <a:t>Beh, lo avete visto quanto è grande 2</a:t>
            </a:r>
            <a:r>
              <a:rPr lang="it-IT" baseline="30000" dirty="0">
                <a:solidFill>
                  <a:schemeClr val="tx1"/>
                </a:solidFill>
              </a:rPr>
              <a:t>64</a:t>
            </a:r>
            <a:r>
              <a:rPr lang="it-IT" dirty="0">
                <a:solidFill>
                  <a:schemeClr val="tx1"/>
                </a:solidFill>
              </a:rPr>
              <a:t>: un numero di 20 (venti!) cifre. Invece, 64</a:t>
            </a:r>
            <a:r>
              <a:rPr lang="it-IT" baseline="30000" dirty="0">
                <a:solidFill>
                  <a:schemeClr val="tx1"/>
                </a:solidFill>
              </a:rPr>
              <a:t>2</a:t>
            </a:r>
            <a:r>
              <a:rPr lang="it-IT" dirty="0">
                <a:solidFill>
                  <a:schemeClr val="tx1"/>
                </a:solidFill>
              </a:rPr>
              <a:t> è il minuscolo 4096. Piccolo.</a:t>
            </a:r>
          </a:p>
          <a:p>
            <a:pPr lvl="1"/>
            <a:r>
              <a:rPr lang="it-IT" dirty="0">
                <a:solidFill>
                  <a:schemeClr val="tx1"/>
                </a:solidFill>
              </a:rPr>
              <a:t>Chiara l’idea?</a:t>
            </a:r>
          </a:p>
          <a:p>
            <a:r>
              <a:rPr lang="it-IT" dirty="0">
                <a:solidFill>
                  <a:schemeClr val="tx1"/>
                </a:solidFill>
              </a:rPr>
              <a:t>Una funzione più che polinomiale cresce infinitamente più velocemente di una funzione polinomiale! </a:t>
            </a:r>
          </a:p>
          <a:p>
            <a:pPr lvl="1"/>
            <a:r>
              <a:rPr lang="it-IT" dirty="0">
                <a:solidFill>
                  <a:schemeClr val="tx1"/>
                </a:solidFill>
              </a:rPr>
              <a:t>e, se quella funzione rappresenta la “quantità di risorse” necessaria a risolvere un problema</a:t>
            </a:r>
            <a:r>
              <a:rPr lang="is-IS" dirty="0">
                <a:solidFill>
                  <a:schemeClr val="tx1"/>
                </a:solidFill>
              </a:rPr>
              <a:t>…</a:t>
            </a:r>
            <a:endParaRPr lang="it-IT" dirty="0">
              <a:solidFill>
                <a:schemeClr val="tx1"/>
              </a:solidFill>
            </a:endParaRPr>
          </a:p>
        </p:txBody>
      </p:sp>
    </p:spTree>
    <p:extLst>
      <p:ext uri="{BB962C8B-B14F-4D97-AF65-F5344CB8AC3E}">
        <p14:creationId xmlns:p14="http://schemas.microsoft.com/office/powerpoint/2010/main" val="1542940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87598" y="275195"/>
            <a:ext cx="9282243" cy="803435"/>
          </a:xfrm>
        </p:spPr>
        <p:txBody>
          <a:bodyPr>
            <a:normAutofit fontScale="90000"/>
          </a:bodyPr>
          <a:lstStyle/>
          <a:p>
            <a:r>
              <a:rPr lang="it-IT" dirty="0">
                <a:solidFill>
                  <a:schemeClr val="tx1"/>
                </a:solidFill>
              </a:rPr>
              <a:t>La Teoria della Complessità Computazionale</a:t>
            </a:r>
          </a:p>
        </p:txBody>
      </p:sp>
      <p:sp>
        <p:nvSpPr>
          <p:cNvPr id="3" name="Segnaposto contenuto 2"/>
          <p:cNvSpPr>
            <a:spLocks noGrp="1"/>
          </p:cNvSpPr>
          <p:nvPr>
            <p:ph idx="1"/>
          </p:nvPr>
        </p:nvSpPr>
        <p:spPr>
          <a:xfrm>
            <a:off x="1995856" y="1639902"/>
            <a:ext cx="9373985" cy="5262012"/>
          </a:xfrm>
        </p:spPr>
        <p:txBody>
          <a:bodyPr>
            <a:normAutofit/>
          </a:bodyPr>
          <a:lstStyle/>
          <a:p>
            <a:r>
              <a:rPr lang="it-IT" dirty="0">
                <a:solidFill>
                  <a:schemeClr val="tx1"/>
                </a:solidFill>
              </a:rPr>
              <a:t>Sì, ma qui stiamo parlando di funzioni che rappresentano la “quantità di risorse” necessaria a risolvere un problema</a:t>
            </a:r>
          </a:p>
          <a:p>
            <a:r>
              <a:rPr lang="it-IT" dirty="0">
                <a:solidFill>
                  <a:schemeClr val="tx1"/>
                </a:solidFill>
              </a:rPr>
              <a:t>Ma qual è </a:t>
            </a:r>
            <a:r>
              <a:rPr lang="it-IT" i="1" dirty="0">
                <a:solidFill>
                  <a:schemeClr val="tx1"/>
                </a:solidFill>
              </a:rPr>
              <a:t>l’argomento</a:t>
            </a:r>
            <a:r>
              <a:rPr lang="it-IT" dirty="0">
                <a:solidFill>
                  <a:schemeClr val="tx1"/>
                </a:solidFill>
              </a:rPr>
              <a:t> di queste funzioni?</a:t>
            </a:r>
          </a:p>
          <a:p>
            <a:pPr lvl="1"/>
            <a:r>
              <a:rPr lang="it-IT" dirty="0">
                <a:solidFill>
                  <a:schemeClr val="tx1"/>
                </a:solidFill>
              </a:rPr>
              <a:t>Cioè: </a:t>
            </a:r>
            <a:r>
              <a:rPr lang="it-IT" i="1" dirty="0">
                <a:solidFill>
                  <a:schemeClr val="tx1"/>
                </a:solidFill>
              </a:rPr>
              <a:t>in funzione di cosa </a:t>
            </a:r>
            <a:r>
              <a:rPr lang="it-IT" dirty="0">
                <a:solidFill>
                  <a:schemeClr val="tx1"/>
                </a:solidFill>
              </a:rPr>
              <a:t>esprimiamo la complessità di un problema?</a:t>
            </a:r>
            <a:endParaRPr lang="it-IT" dirty="0">
              <a:solidFill>
                <a:srgbClr val="FF0000"/>
              </a:solidFill>
            </a:endParaRPr>
          </a:p>
          <a:p>
            <a:r>
              <a:rPr lang="it-IT" dirty="0">
                <a:solidFill>
                  <a:schemeClr val="tx1"/>
                </a:solidFill>
              </a:rPr>
              <a:t>E, poi, quali sono le “risorse” che prendiamo in considerazione?</a:t>
            </a:r>
          </a:p>
          <a:p>
            <a:endParaRPr lang="it-IT" dirty="0">
              <a:solidFill>
                <a:schemeClr val="tx1"/>
              </a:solidFill>
            </a:endParaRPr>
          </a:p>
          <a:p>
            <a:r>
              <a:rPr lang="it-IT" dirty="0">
                <a:solidFill>
                  <a:schemeClr val="tx1"/>
                </a:solidFill>
              </a:rPr>
              <a:t>Che dire? La risposta nelle prossime puntate</a:t>
            </a:r>
            <a:r>
              <a:rPr lang="is-IS" dirty="0">
                <a:solidFill>
                  <a:schemeClr val="tx1"/>
                </a:solidFill>
              </a:rPr>
              <a:t>…</a:t>
            </a:r>
            <a:endParaRPr lang="it-IT" dirty="0">
              <a:solidFill>
                <a:schemeClr val="tx1"/>
              </a:solidFill>
            </a:endParaRPr>
          </a:p>
        </p:txBody>
      </p:sp>
    </p:spTree>
    <p:extLst>
      <p:ext uri="{BB962C8B-B14F-4D97-AF65-F5344CB8AC3E}">
        <p14:creationId xmlns:p14="http://schemas.microsoft.com/office/powerpoint/2010/main" val="378345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94161" y="315351"/>
            <a:ext cx="8911687" cy="803435"/>
          </a:xfrm>
        </p:spPr>
        <p:txBody>
          <a:bodyPr/>
          <a:lstStyle/>
          <a:p>
            <a:r>
              <a:rPr lang="it-IT" dirty="0">
                <a:solidFill>
                  <a:schemeClr val="tx1"/>
                </a:solidFill>
              </a:rPr>
              <a:t>Usare “a scatola nera” – (1)</a:t>
            </a:r>
          </a:p>
        </p:txBody>
      </p:sp>
      <p:sp>
        <p:nvSpPr>
          <p:cNvPr id="3" name="Segnaposto contenuto 2"/>
          <p:cNvSpPr>
            <a:spLocks noGrp="1"/>
          </p:cNvSpPr>
          <p:nvPr>
            <p:ph idx="1"/>
          </p:nvPr>
        </p:nvSpPr>
        <p:spPr>
          <a:xfrm>
            <a:off x="1808978" y="1118786"/>
            <a:ext cx="8915400" cy="5510614"/>
          </a:xfrm>
        </p:spPr>
        <p:txBody>
          <a:bodyPr>
            <a:normAutofit/>
          </a:bodyPr>
          <a:lstStyle/>
          <a:p>
            <a:r>
              <a:rPr lang="it-IT" dirty="0">
                <a:solidFill>
                  <a:schemeClr val="tx1"/>
                </a:solidFill>
              </a:rPr>
              <a:t>Ora, quando T’ usava T, T’ passava (come “parametro”) a T il suo stesso input (</a:t>
            </a:r>
            <a:r>
              <a:rPr lang="it-IT" dirty="0" err="1">
                <a:solidFill>
                  <a:schemeClr val="tx1"/>
                </a:solidFill>
              </a:rPr>
              <a:t>i,x</a:t>
            </a:r>
            <a:r>
              <a:rPr lang="it-IT" dirty="0">
                <a:solidFill>
                  <a:schemeClr val="tx1"/>
                </a:solidFill>
              </a:rPr>
              <a:t>)</a:t>
            </a:r>
          </a:p>
          <a:p>
            <a:r>
              <a:rPr lang="it-IT" dirty="0">
                <a:solidFill>
                  <a:schemeClr val="tx1"/>
                </a:solidFill>
              </a:rPr>
              <a:t>In generale, possiamo utilizzare una macchina T</a:t>
            </a:r>
            <a:r>
              <a:rPr lang="it-IT" sz="2000" baseline="-25000" dirty="0">
                <a:solidFill>
                  <a:schemeClr val="tx1"/>
                </a:solidFill>
              </a:rPr>
              <a:t>0</a:t>
            </a:r>
            <a:r>
              <a:rPr lang="it-IT" dirty="0">
                <a:solidFill>
                  <a:schemeClr val="tx1"/>
                </a:solidFill>
              </a:rPr>
              <a:t> all’interno di un’altra macchina T</a:t>
            </a:r>
            <a:r>
              <a:rPr lang="it-IT" sz="2000" baseline="-25000" dirty="0">
                <a:solidFill>
                  <a:schemeClr val="tx1"/>
                </a:solidFill>
              </a:rPr>
              <a:t>1</a:t>
            </a:r>
            <a:r>
              <a:rPr lang="it-IT" dirty="0">
                <a:solidFill>
                  <a:schemeClr val="tx1"/>
                </a:solidFill>
              </a:rPr>
              <a:t> in un modo un po’ più complesso</a:t>
            </a:r>
          </a:p>
          <a:p>
            <a:pPr lvl="1"/>
            <a:r>
              <a:rPr lang="it-IT" dirty="0">
                <a:solidFill>
                  <a:schemeClr val="tx1"/>
                </a:solidFill>
              </a:rPr>
              <a:t>in effetti, il linguaggio deciso/accettato da T</a:t>
            </a:r>
            <a:r>
              <a:rPr lang="it-IT" sz="2000" baseline="-25000" dirty="0">
                <a:solidFill>
                  <a:schemeClr val="tx1"/>
                </a:solidFill>
              </a:rPr>
              <a:t>0</a:t>
            </a:r>
            <a:r>
              <a:rPr lang="it-IT" dirty="0">
                <a:solidFill>
                  <a:schemeClr val="tx1"/>
                </a:solidFill>
              </a:rPr>
              <a:t>  potrebbe anche essere molto diverso da quello deciso/accettato da T</a:t>
            </a:r>
            <a:r>
              <a:rPr lang="it-IT" sz="2000" baseline="-25000" dirty="0">
                <a:solidFill>
                  <a:schemeClr val="tx1"/>
                </a:solidFill>
              </a:rPr>
              <a:t>1</a:t>
            </a:r>
            <a:r>
              <a:rPr lang="it-IT" dirty="0">
                <a:solidFill>
                  <a:schemeClr val="tx1"/>
                </a:solidFill>
              </a:rPr>
              <a:t> </a:t>
            </a:r>
          </a:p>
          <a:p>
            <a:pPr lvl="1"/>
            <a:r>
              <a:rPr lang="it-IT" dirty="0">
                <a:solidFill>
                  <a:schemeClr val="tx1"/>
                </a:solidFill>
              </a:rPr>
              <a:t>allora, potrebbe essere necessario “modificare” l’input di T</a:t>
            </a:r>
            <a:r>
              <a:rPr lang="it-IT" sz="2000" baseline="-25000" dirty="0">
                <a:solidFill>
                  <a:schemeClr val="tx1"/>
                </a:solidFill>
              </a:rPr>
              <a:t>1</a:t>
            </a:r>
            <a:r>
              <a:rPr lang="it-IT" dirty="0">
                <a:solidFill>
                  <a:schemeClr val="tx1"/>
                </a:solidFill>
              </a:rPr>
              <a:t> prima di “darlo in pasto” a T</a:t>
            </a:r>
            <a:r>
              <a:rPr lang="it-IT" sz="2000" baseline="-25000" dirty="0">
                <a:solidFill>
                  <a:schemeClr val="tx1"/>
                </a:solidFill>
              </a:rPr>
              <a:t>0</a:t>
            </a:r>
            <a:r>
              <a:rPr lang="it-IT" dirty="0">
                <a:solidFill>
                  <a:schemeClr val="tx1"/>
                </a:solidFill>
              </a:rPr>
              <a:t> </a:t>
            </a:r>
          </a:p>
          <a:p>
            <a:r>
              <a:rPr lang="it-IT" dirty="0">
                <a:solidFill>
                  <a:schemeClr val="tx1"/>
                </a:solidFill>
              </a:rPr>
              <a:t>Esempio (scemo): voglio costruire una macchina che decida il linguaggio L</a:t>
            </a:r>
            <a:r>
              <a:rPr lang="it-IT" sz="2000" baseline="-25000" dirty="0">
                <a:solidFill>
                  <a:schemeClr val="tx1"/>
                </a:solidFill>
              </a:rPr>
              <a:t>P12</a:t>
            </a:r>
            <a:r>
              <a:rPr lang="it-IT" dirty="0">
                <a:solidFill>
                  <a:schemeClr val="tx1"/>
                </a:solidFill>
              </a:rPr>
              <a:t> che contiene tutte (e sole) le parole palindrome di lunghezza pari costituite dai caratteri ‘1’ e ‘2’</a:t>
            </a:r>
          </a:p>
          <a:p>
            <a:pPr lvl="1"/>
            <a:r>
              <a:rPr lang="it-IT" dirty="0">
                <a:solidFill>
                  <a:schemeClr val="tx1"/>
                </a:solidFill>
              </a:rPr>
              <a:t>caspiterina, quanto assomiglia a L</a:t>
            </a:r>
            <a:r>
              <a:rPr lang="it-IT" sz="2000" baseline="-25000" dirty="0">
                <a:solidFill>
                  <a:schemeClr val="tx1"/>
                </a:solidFill>
              </a:rPr>
              <a:t>PPAL</a:t>
            </a:r>
            <a:r>
              <a:rPr lang="it-IT" dirty="0">
                <a:solidFill>
                  <a:schemeClr val="tx1"/>
                </a:solidFill>
              </a:rPr>
              <a:t> questo linguaggio L</a:t>
            </a:r>
            <a:r>
              <a:rPr lang="it-IT" sz="2000" baseline="-25000" dirty="0">
                <a:solidFill>
                  <a:schemeClr val="tx1"/>
                </a:solidFill>
              </a:rPr>
              <a:t>P12</a:t>
            </a:r>
            <a:r>
              <a:rPr lang="it-IT" dirty="0">
                <a:solidFill>
                  <a:schemeClr val="tx1"/>
                </a:solidFill>
              </a:rPr>
              <a:t>, però!</a:t>
            </a:r>
          </a:p>
          <a:p>
            <a:pPr lvl="1"/>
            <a:r>
              <a:rPr lang="it-IT" dirty="0">
                <a:solidFill>
                  <a:schemeClr val="tx1"/>
                </a:solidFill>
              </a:rPr>
              <a:t>quasi quasi, invece di mettermi lì a </a:t>
            </a:r>
            <a:r>
              <a:rPr lang="it-IT" dirty="0" err="1">
                <a:solidFill>
                  <a:schemeClr val="tx1"/>
                </a:solidFill>
              </a:rPr>
              <a:t>ri</a:t>
            </a:r>
            <a:r>
              <a:rPr lang="it-IT" dirty="0">
                <a:solidFill>
                  <a:schemeClr val="tx1"/>
                </a:solidFill>
              </a:rPr>
              <a:t>-progettare ex novo un’altra macchina, proverei a </a:t>
            </a:r>
            <a:r>
              <a:rPr lang="it-IT" dirty="0" err="1">
                <a:solidFill>
                  <a:schemeClr val="tx1"/>
                </a:solidFill>
              </a:rPr>
              <a:t>ri</a:t>
            </a:r>
            <a:r>
              <a:rPr lang="it-IT" dirty="0">
                <a:solidFill>
                  <a:schemeClr val="tx1"/>
                </a:solidFill>
              </a:rPr>
              <a:t>-utilizzare T</a:t>
            </a:r>
            <a:r>
              <a:rPr lang="it-IT" sz="2000" baseline="-25000" dirty="0">
                <a:solidFill>
                  <a:schemeClr val="tx1"/>
                </a:solidFill>
              </a:rPr>
              <a:t>PPAL </a:t>
            </a:r>
            <a:r>
              <a:rPr lang="it-IT" baseline="-25000" dirty="0">
                <a:solidFill>
                  <a:schemeClr val="tx1"/>
                </a:solidFill>
              </a:rPr>
              <a:t> </a:t>
            </a:r>
            <a:r>
              <a:rPr lang="it-IT" dirty="0">
                <a:solidFill>
                  <a:schemeClr val="tx1"/>
                </a:solidFill>
              </a:rPr>
              <a:t>– che decide L</a:t>
            </a:r>
            <a:r>
              <a:rPr lang="it-IT" sz="2000" baseline="-25000" dirty="0">
                <a:solidFill>
                  <a:schemeClr val="tx1"/>
                </a:solidFill>
              </a:rPr>
              <a:t>PPAL</a:t>
            </a:r>
            <a:endParaRPr lang="it-IT" sz="2000" dirty="0">
              <a:solidFill>
                <a:schemeClr val="tx1"/>
              </a:solidFill>
            </a:endParaRPr>
          </a:p>
          <a:p>
            <a:pPr lvl="1"/>
            <a:r>
              <a:rPr lang="it-IT" dirty="0">
                <a:solidFill>
                  <a:schemeClr val="tx1"/>
                </a:solidFill>
              </a:rPr>
              <a:t>peccato che T</a:t>
            </a:r>
            <a:r>
              <a:rPr lang="it-IT" sz="2000" baseline="-25000" dirty="0">
                <a:solidFill>
                  <a:schemeClr val="tx1"/>
                </a:solidFill>
              </a:rPr>
              <a:t>PPAL</a:t>
            </a:r>
            <a:r>
              <a:rPr lang="it-IT" dirty="0">
                <a:solidFill>
                  <a:schemeClr val="tx1"/>
                </a:solidFill>
              </a:rPr>
              <a:t> lavori sull’alfabeto {</a:t>
            </a:r>
            <a:r>
              <a:rPr lang="it-IT" dirty="0" err="1">
                <a:solidFill>
                  <a:schemeClr val="tx1"/>
                </a:solidFill>
              </a:rPr>
              <a:t>a,b</a:t>
            </a:r>
            <a:r>
              <a:rPr lang="it-IT" dirty="0">
                <a:solidFill>
                  <a:schemeClr val="tx1"/>
                </a:solidFill>
              </a:rPr>
              <a:t>} invece che sull’alfabeto {1,2}</a:t>
            </a:r>
          </a:p>
          <a:p>
            <a:pPr lvl="1"/>
            <a:r>
              <a:rPr lang="it-IT" dirty="0">
                <a:solidFill>
                  <a:schemeClr val="tx1"/>
                </a:solidFill>
              </a:rPr>
              <a:t>Uhm</a:t>
            </a:r>
            <a:r>
              <a:rPr lang="is-IS" dirty="0">
                <a:solidFill>
                  <a:schemeClr val="tx1"/>
                </a:solidFill>
              </a:rPr>
              <a:t>… quasi quasi, provo a trasformare le parole di </a:t>
            </a:r>
            <a:r>
              <a:rPr lang="it-IT" dirty="0">
                <a:solidFill>
                  <a:schemeClr val="tx1"/>
                </a:solidFill>
              </a:rPr>
              <a:t>L</a:t>
            </a:r>
            <a:r>
              <a:rPr lang="it-IT" sz="2000" baseline="-25000" dirty="0">
                <a:solidFill>
                  <a:schemeClr val="tx1"/>
                </a:solidFill>
              </a:rPr>
              <a:t>P12</a:t>
            </a:r>
            <a:r>
              <a:rPr lang="is-IS" dirty="0">
                <a:solidFill>
                  <a:schemeClr val="tx1"/>
                </a:solidFill>
              </a:rPr>
              <a:t> in parole di </a:t>
            </a:r>
            <a:r>
              <a:rPr lang="it-IT" dirty="0">
                <a:solidFill>
                  <a:schemeClr val="tx1"/>
                </a:solidFill>
              </a:rPr>
              <a:t>L</a:t>
            </a:r>
            <a:r>
              <a:rPr lang="it-IT" sz="2000" baseline="-25000" dirty="0">
                <a:solidFill>
                  <a:schemeClr val="tx1"/>
                </a:solidFill>
              </a:rPr>
              <a:t>PPAL</a:t>
            </a:r>
            <a:r>
              <a:rPr lang="is-IS" dirty="0">
                <a:solidFill>
                  <a:schemeClr val="tx1"/>
                </a:solidFill>
              </a:rPr>
              <a:t>...</a:t>
            </a:r>
            <a:endParaRPr lang="it-IT" dirty="0">
              <a:solidFill>
                <a:schemeClr val="tx1"/>
              </a:solidFill>
            </a:endParaRPr>
          </a:p>
        </p:txBody>
      </p:sp>
    </p:spTree>
    <p:extLst>
      <p:ext uri="{BB962C8B-B14F-4D97-AF65-F5344CB8AC3E}">
        <p14:creationId xmlns:p14="http://schemas.microsoft.com/office/powerpoint/2010/main" val="966449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94161" y="315351"/>
            <a:ext cx="8911687" cy="803435"/>
          </a:xfrm>
        </p:spPr>
        <p:txBody>
          <a:bodyPr/>
          <a:lstStyle/>
          <a:p>
            <a:r>
              <a:rPr lang="it-IT" dirty="0">
                <a:solidFill>
                  <a:schemeClr val="tx1"/>
                </a:solidFill>
              </a:rPr>
              <a:t>Usare “a scatola nera” – (1)</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808978" y="1022533"/>
                <a:ext cx="8915400" cy="5510614"/>
              </a:xfrm>
            </p:spPr>
            <p:txBody>
              <a:bodyPr>
                <a:normAutofit/>
              </a:bodyPr>
              <a:lstStyle/>
              <a:p>
                <a:r>
                  <a:rPr lang="it-IT" dirty="0">
                    <a:solidFill>
                      <a:schemeClr val="tx1"/>
                    </a:solidFill>
                  </a:rPr>
                  <a:t>Voglio costruire una macchina che decida il linguaggio L</a:t>
                </a:r>
                <a:r>
                  <a:rPr lang="it-IT" sz="2000" baseline="-25000" dirty="0">
                    <a:solidFill>
                      <a:schemeClr val="tx1"/>
                    </a:solidFill>
                  </a:rPr>
                  <a:t>P12</a:t>
                </a:r>
                <a:r>
                  <a:rPr lang="it-IT" dirty="0">
                    <a:solidFill>
                      <a:schemeClr val="tx1"/>
                    </a:solidFill>
                  </a:rPr>
                  <a:t> che contiene tutte (e sole) le parole palindrome di lunghezza pari costituite dai caratteri ‘1’ e ‘2’</a:t>
                </a:r>
              </a:p>
              <a:p>
                <a:pPr lvl="1"/>
                <a:r>
                  <a:rPr lang="it-IT" dirty="0">
                    <a:solidFill>
                      <a:schemeClr val="tx1"/>
                    </a:solidFill>
                  </a:rPr>
                  <a:t>voglio costruire una macchina T</a:t>
                </a:r>
                <a:r>
                  <a:rPr lang="it-IT" sz="2000" baseline="-25000" dirty="0">
                    <a:solidFill>
                      <a:schemeClr val="tx1"/>
                    </a:solidFill>
                  </a:rPr>
                  <a:t>P12</a:t>
                </a:r>
                <a:r>
                  <a:rPr lang="it-IT" dirty="0">
                    <a:solidFill>
                      <a:schemeClr val="tx1"/>
                    </a:solidFill>
                  </a:rPr>
                  <a:t> che utilizzi “a scatola nera”  T</a:t>
                </a:r>
                <a:r>
                  <a:rPr lang="it-IT" sz="2000" baseline="-25000" dirty="0">
                    <a:solidFill>
                      <a:schemeClr val="tx1"/>
                    </a:solidFill>
                  </a:rPr>
                  <a:t>PPAL</a:t>
                </a:r>
                <a:endParaRPr lang="it-IT" sz="2000" dirty="0">
                  <a:solidFill>
                    <a:schemeClr val="tx1"/>
                  </a:solidFill>
                </a:endParaRPr>
              </a:p>
              <a:p>
                <a:pPr lvl="1"/>
                <a:r>
                  <a:rPr lang="it-IT" dirty="0">
                    <a:solidFill>
                      <a:schemeClr val="tx1"/>
                    </a:solidFill>
                  </a:rPr>
                  <a:t>peccato che T</a:t>
                </a:r>
                <a:r>
                  <a:rPr lang="it-IT" sz="2000" baseline="-25000" dirty="0">
                    <a:solidFill>
                      <a:schemeClr val="tx1"/>
                    </a:solidFill>
                  </a:rPr>
                  <a:t>PPAL</a:t>
                </a:r>
                <a:r>
                  <a:rPr lang="it-IT" dirty="0">
                    <a:solidFill>
                      <a:schemeClr val="tx1"/>
                    </a:solidFill>
                  </a:rPr>
                  <a:t>  lavori sull’alfabeto {</a:t>
                </a:r>
                <a:r>
                  <a:rPr lang="it-IT" dirty="0" err="1">
                    <a:solidFill>
                      <a:schemeClr val="tx1"/>
                    </a:solidFill>
                  </a:rPr>
                  <a:t>a,b</a:t>
                </a:r>
                <a:r>
                  <a:rPr lang="it-IT" dirty="0">
                    <a:solidFill>
                      <a:schemeClr val="tx1"/>
                    </a:solidFill>
                  </a:rPr>
                  <a:t>} invece che {1,2}</a:t>
                </a:r>
              </a:p>
              <a:p>
                <a:pPr lvl="1"/>
                <a:r>
                  <a:rPr lang="it-IT" dirty="0">
                    <a:solidFill>
                      <a:schemeClr val="tx1"/>
                    </a:solidFill>
                  </a:rPr>
                  <a:t>devo</a:t>
                </a:r>
                <a:r>
                  <a:rPr lang="is-IS" dirty="0">
                    <a:solidFill>
                      <a:schemeClr val="tx1"/>
                    </a:solidFill>
                  </a:rPr>
                  <a:t> trasformare le parole di </a:t>
                </a:r>
                <a:r>
                  <a:rPr lang="it-IT" dirty="0">
                    <a:solidFill>
                      <a:schemeClr val="tx1"/>
                    </a:solidFill>
                  </a:rPr>
                  <a:t>L</a:t>
                </a:r>
                <a:r>
                  <a:rPr lang="it-IT" sz="2000" baseline="-25000" dirty="0">
                    <a:solidFill>
                      <a:schemeClr val="tx1"/>
                    </a:solidFill>
                  </a:rPr>
                  <a:t>P12</a:t>
                </a:r>
                <a:r>
                  <a:rPr lang="is-IS" dirty="0">
                    <a:solidFill>
                      <a:schemeClr val="tx1"/>
                    </a:solidFill>
                  </a:rPr>
                  <a:t> in parole di </a:t>
                </a:r>
                <a:r>
                  <a:rPr lang="it-IT" dirty="0">
                    <a:solidFill>
                      <a:schemeClr val="tx1"/>
                    </a:solidFill>
                  </a:rPr>
                  <a:t>L</a:t>
                </a:r>
                <a:r>
                  <a:rPr lang="it-IT" sz="2000" baseline="-25000" dirty="0">
                    <a:solidFill>
                      <a:schemeClr val="tx1"/>
                    </a:solidFill>
                  </a:rPr>
                  <a:t>PPAL</a:t>
                </a:r>
                <a:r>
                  <a:rPr lang="is-IS" dirty="0">
                    <a:solidFill>
                      <a:schemeClr val="tx1"/>
                    </a:solidFill>
                  </a:rPr>
                  <a:t>...</a:t>
                </a:r>
                <a:endParaRPr lang="it-IT" dirty="0">
                  <a:solidFill>
                    <a:schemeClr val="tx1"/>
                  </a:solidFill>
                </a:endParaRPr>
              </a:p>
              <a:p>
                <a:r>
                  <a:rPr lang="it-IT" dirty="0">
                    <a:solidFill>
                      <a:schemeClr val="tx1"/>
                    </a:solidFill>
                  </a:rPr>
                  <a:t>Facile: prendo il mio x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{1,2}* e procedo così:  assumendo x = x</a:t>
                </a:r>
                <a:r>
                  <a:rPr lang="it-IT" sz="2000" baseline="-25000" dirty="0">
                    <a:solidFill>
                      <a:schemeClr val="tx1"/>
                    </a:solidFill>
                  </a:rPr>
                  <a:t>1 </a:t>
                </a:r>
                <a:r>
                  <a:rPr lang="it-IT" dirty="0">
                    <a:solidFill>
                      <a:schemeClr val="tx1"/>
                    </a:solidFill>
                  </a:rPr>
                  <a:t>x</a:t>
                </a:r>
                <a:r>
                  <a:rPr lang="it-IT" sz="2000" baseline="-25000" dirty="0">
                    <a:solidFill>
                      <a:schemeClr val="tx1"/>
                    </a:solidFill>
                  </a:rPr>
                  <a:t>2 </a:t>
                </a:r>
                <a:r>
                  <a:rPr lang="is-IS" dirty="0">
                    <a:solidFill>
                      <a:schemeClr val="tx1"/>
                    </a:solidFill>
                  </a:rPr>
                  <a:t>… </a:t>
                </a:r>
                <a:r>
                  <a:rPr lang="it-IT" dirty="0" err="1">
                    <a:solidFill>
                      <a:schemeClr val="tx1"/>
                    </a:solidFill>
                  </a:rPr>
                  <a:t>x</a:t>
                </a:r>
                <a:r>
                  <a:rPr lang="it-IT" sz="2000" baseline="-25000" dirty="0" err="1">
                    <a:solidFill>
                      <a:schemeClr val="tx1"/>
                    </a:solidFill>
                  </a:rPr>
                  <a:t>n</a:t>
                </a:r>
                <a:r>
                  <a:rPr lang="is-IS" dirty="0">
                    <a:solidFill>
                      <a:schemeClr val="tx1"/>
                    </a:solidFill>
                  </a:rPr>
                  <a:t>, per ogni h =1, 2, ... , n</a:t>
                </a:r>
                <a:endParaRPr lang="it-IT" dirty="0">
                  <a:solidFill>
                    <a:schemeClr val="tx1"/>
                  </a:solidFill>
                </a:endParaRPr>
              </a:p>
              <a:p>
                <a:pPr lvl="1"/>
                <a:r>
                  <a:rPr lang="it-IT" dirty="0">
                    <a:solidFill>
                      <a:schemeClr val="tx1"/>
                    </a:solidFill>
                  </a:rPr>
                  <a:t>se </a:t>
                </a:r>
                <a:r>
                  <a:rPr lang="it-IT" dirty="0" err="1">
                    <a:solidFill>
                      <a:schemeClr val="tx1"/>
                    </a:solidFill>
                  </a:rPr>
                  <a:t>x</a:t>
                </a:r>
                <a:r>
                  <a:rPr lang="it-IT" sz="2000" baseline="-25000" dirty="0" err="1">
                    <a:solidFill>
                      <a:schemeClr val="tx1"/>
                    </a:solidFill>
                  </a:rPr>
                  <a:t>h</a:t>
                </a:r>
                <a:r>
                  <a:rPr lang="it-IT" sz="2000" baseline="-25000" dirty="0">
                    <a:solidFill>
                      <a:schemeClr val="tx1"/>
                    </a:solidFill>
                  </a:rPr>
                  <a:t> </a:t>
                </a:r>
                <a:r>
                  <a:rPr lang="it-IT" dirty="0">
                    <a:solidFill>
                      <a:schemeClr val="tx1"/>
                    </a:solidFill>
                  </a:rPr>
                  <a:t>= ’1’ allora poniamo </a:t>
                </a:r>
                <a:r>
                  <a:rPr lang="it-IT" dirty="0" err="1">
                    <a:solidFill>
                      <a:schemeClr val="tx1"/>
                    </a:solidFill>
                  </a:rPr>
                  <a:t>y</a:t>
                </a:r>
                <a:r>
                  <a:rPr lang="it-IT" sz="2000" baseline="-25000" dirty="0" err="1">
                    <a:solidFill>
                      <a:schemeClr val="tx1"/>
                    </a:solidFill>
                  </a:rPr>
                  <a:t>h</a:t>
                </a:r>
                <a:r>
                  <a:rPr lang="it-IT" baseline="-25000" dirty="0">
                    <a:solidFill>
                      <a:schemeClr val="tx1"/>
                    </a:solidFill>
                  </a:rPr>
                  <a:t> </a:t>
                </a:r>
                <a:r>
                  <a:rPr lang="it-IT" dirty="0">
                    <a:solidFill>
                      <a:schemeClr val="tx1"/>
                    </a:solidFill>
                  </a:rPr>
                  <a:t>= ‘a’</a:t>
                </a:r>
              </a:p>
              <a:p>
                <a:pPr lvl="1"/>
                <a:r>
                  <a:rPr lang="it-IT" dirty="0">
                    <a:solidFill>
                      <a:schemeClr val="tx1"/>
                    </a:solidFill>
                  </a:rPr>
                  <a:t>se </a:t>
                </a:r>
                <a:r>
                  <a:rPr lang="it-IT" dirty="0" err="1">
                    <a:solidFill>
                      <a:schemeClr val="tx1"/>
                    </a:solidFill>
                  </a:rPr>
                  <a:t>x</a:t>
                </a:r>
                <a:r>
                  <a:rPr lang="it-IT" sz="2000" baseline="-25000" dirty="0" err="1">
                    <a:solidFill>
                      <a:schemeClr val="tx1"/>
                    </a:solidFill>
                  </a:rPr>
                  <a:t>h</a:t>
                </a:r>
                <a:r>
                  <a:rPr lang="it-IT" sz="2000" baseline="-25000" dirty="0">
                    <a:solidFill>
                      <a:schemeClr val="tx1"/>
                    </a:solidFill>
                  </a:rPr>
                  <a:t> </a:t>
                </a:r>
                <a:r>
                  <a:rPr lang="it-IT" dirty="0">
                    <a:solidFill>
                      <a:schemeClr val="tx1"/>
                    </a:solidFill>
                  </a:rPr>
                  <a:t>= ’2’ allora poniamo </a:t>
                </a:r>
                <a:r>
                  <a:rPr lang="it-IT" dirty="0" err="1">
                    <a:solidFill>
                      <a:schemeClr val="tx1"/>
                    </a:solidFill>
                  </a:rPr>
                  <a:t>y</a:t>
                </a:r>
                <a:r>
                  <a:rPr lang="it-IT" sz="2000" baseline="-25000" dirty="0" err="1">
                    <a:solidFill>
                      <a:schemeClr val="tx1"/>
                    </a:solidFill>
                  </a:rPr>
                  <a:t>h</a:t>
                </a:r>
                <a:r>
                  <a:rPr lang="it-IT" baseline="-25000" dirty="0">
                    <a:solidFill>
                      <a:schemeClr val="tx1"/>
                    </a:solidFill>
                  </a:rPr>
                  <a:t> </a:t>
                </a:r>
                <a:r>
                  <a:rPr lang="it-IT" dirty="0">
                    <a:solidFill>
                      <a:schemeClr val="tx1"/>
                    </a:solidFill>
                  </a:rPr>
                  <a:t>= ‘b’</a:t>
                </a:r>
              </a:p>
              <a:p>
                <a:pPr lvl="1"/>
                <a:r>
                  <a:rPr lang="it-IT" dirty="0">
                    <a:solidFill>
                      <a:schemeClr val="tx1"/>
                    </a:solidFill>
                  </a:rPr>
                  <a:t>infine, poniamo y = y</a:t>
                </a:r>
                <a:r>
                  <a:rPr lang="it-IT" sz="2000" baseline="-25000" dirty="0">
                    <a:solidFill>
                      <a:schemeClr val="tx1"/>
                    </a:solidFill>
                  </a:rPr>
                  <a:t>1</a:t>
                </a:r>
                <a:r>
                  <a:rPr lang="it-IT" sz="1800" baseline="-25000" dirty="0">
                    <a:solidFill>
                      <a:schemeClr val="tx1"/>
                    </a:solidFill>
                  </a:rPr>
                  <a:t> </a:t>
                </a:r>
                <a:r>
                  <a:rPr lang="it-IT" dirty="0">
                    <a:solidFill>
                      <a:schemeClr val="tx1"/>
                    </a:solidFill>
                  </a:rPr>
                  <a:t>y</a:t>
                </a:r>
                <a:r>
                  <a:rPr lang="it-IT" sz="2000" baseline="-25000" dirty="0">
                    <a:solidFill>
                      <a:schemeClr val="tx1"/>
                    </a:solidFill>
                  </a:rPr>
                  <a:t>2</a:t>
                </a:r>
                <a:r>
                  <a:rPr lang="it-IT" sz="1800" baseline="-25000" dirty="0">
                    <a:solidFill>
                      <a:schemeClr val="tx1"/>
                    </a:solidFill>
                  </a:rPr>
                  <a:t> </a:t>
                </a:r>
                <a:r>
                  <a:rPr lang="is-IS" dirty="0">
                    <a:solidFill>
                      <a:schemeClr val="tx1"/>
                    </a:solidFill>
                  </a:rPr>
                  <a:t>… </a:t>
                </a:r>
                <a:r>
                  <a:rPr lang="it-IT" dirty="0" err="1">
                    <a:solidFill>
                      <a:schemeClr val="tx1"/>
                    </a:solidFill>
                  </a:rPr>
                  <a:t>y</a:t>
                </a:r>
                <a:r>
                  <a:rPr lang="it-IT" sz="2000" baseline="-25000" dirty="0" err="1">
                    <a:solidFill>
                      <a:schemeClr val="tx1"/>
                    </a:solidFill>
                  </a:rPr>
                  <a:t>n</a:t>
                </a:r>
                <a:r>
                  <a:rPr lang="it-IT" sz="1800" baseline="-25000" dirty="0">
                    <a:solidFill>
                      <a:schemeClr val="tx1"/>
                    </a:solidFill>
                  </a:rPr>
                  <a:t> </a:t>
                </a:r>
                <a:r>
                  <a:rPr lang="is-IS" dirty="0">
                    <a:solidFill>
                      <a:schemeClr val="tx1"/>
                    </a:solidFill>
                  </a:rPr>
                  <a:t>.</a:t>
                </a:r>
                <a:endParaRPr lang="it-IT" dirty="0">
                  <a:solidFill>
                    <a:schemeClr val="tx1"/>
                  </a:solidFill>
                </a:endParaRPr>
              </a:p>
              <a:p>
                <a:r>
                  <a:rPr lang="it-IT" dirty="0">
                    <a:solidFill>
                      <a:schemeClr val="tx1"/>
                    </a:solidFill>
                  </a:rPr>
                  <a:t>Quello che ho ottenuto è quindi una parola y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a:t>
                </a:r>
                <a:r>
                  <a:rPr lang="it-IT" dirty="0" err="1">
                    <a:solidFill>
                      <a:schemeClr val="tx1"/>
                    </a:solidFill>
                  </a:rPr>
                  <a:t>a,b</a:t>
                </a:r>
                <a:r>
                  <a:rPr lang="it-IT" dirty="0">
                    <a:solidFill>
                      <a:schemeClr val="tx1"/>
                    </a:solidFill>
                  </a:rPr>
                  <a:t>}* che ha le seguenti caratteristiche</a:t>
                </a:r>
              </a:p>
              <a:p>
                <a:pPr lvl="1"/>
                <a:r>
                  <a:rPr lang="it-IT" b="1" dirty="0">
                    <a:solidFill>
                      <a:srgbClr val="3636E8"/>
                    </a:solidFill>
                  </a:rPr>
                  <a:t>se</a:t>
                </a:r>
                <a:r>
                  <a:rPr lang="it-IT" dirty="0"/>
                  <a:t> </a:t>
                </a:r>
                <a:r>
                  <a:rPr lang="it-IT" b="1" dirty="0">
                    <a:solidFill>
                      <a:srgbClr val="3636E8"/>
                    </a:solidFill>
                  </a:rPr>
                  <a:t>x </a:t>
                </a:r>
                <a14:m>
                  <m:oMath xmlns:m="http://schemas.openxmlformats.org/officeDocument/2006/math">
                    <m:r>
                      <a:rPr lang="it-IT" b="1" i="1">
                        <a:solidFill>
                          <a:srgbClr val="3636E8"/>
                        </a:solidFill>
                        <a:latin typeface="Cambria Math" charset="0"/>
                        <a:ea typeface="Cambria Math" charset="0"/>
                        <a:cs typeface="Cambria Math" charset="0"/>
                      </a:rPr>
                      <m:t>∈ </m:t>
                    </m:r>
                  </m:oMath>
                </a14:m>
                <a:r>
                  <a:rPr lang="it-IT" b="1" dirty="0">
                    <a:solidFill>
                      <a:srgbClr val="3636E8"/>
                    </a:solidFill>
                  </a:rPr>
                  <a:t>L</a:t>
                </a:r>
                <a:r>
                  <a:rPr lang="it-IT" sz="2000" b="1" baseline="-25000" dirty="0">
                    <a:solidFill>
                      <a:srgbClr val="3636E8"/>
                    </a:solidFill>
                  </a:rPr>
                  <a:t>P12</a:t>
                </a:r>
                <a:r>
                  <a:rPr lang="it-IT" b="1" dirty="0">
                    <a:solidFill>
                      <a:srgbClr val="3636E8"/>
                    </a:solidFill>
                  </a:rPr>
                  <a:t> allora y </a:t>
                </a:r>
                <a14:m>
                  <m:oMath xmlns:m="http://schemas.openxmlformats.org/officeDocument/2006/math">
                    <m:r>
                      <a:rPr lang="it-IT" b="1" i="1">
                        <a:solidFill>
                          <a:srgbClr val="3636E8"/>
                        </a:solidFill>
                        <a:latin typeface="Cambria Math" charset="0"/>
                        <a:ea typeface="Cambria Math" charset="0"/>
                        <a:cs typeface="Cambria Math" charset="0"/>
                      </a:rPr>
                      <m:t>∈</m:t>
                    </m:r>
                  </m:oMath>
                </a14:m>
                <a:r>
                  <a:rPr lang="it-IT" b="1" dirty="0">
                    <a:solidFill>
                      <a:srgbClr val="3636E8"/>
                    </a:solidFill>
                  </a:rPr>
                  <a:t> L</a:t>
                </a:r>
                <a:r>
                  <a:rPr lang="it-IT" sz="2000" b="1" baseline="-25000" dirty="0">
                    <a:solidFill>
                      <a:srgbClr val="3636E8"/>
                    </a:solidFill>
                  </a:rPr>
                  <a:t>PPAL</a:t>
                </a:r>
                <a:endParaRPr lang="it-IT" sz="2000" b="1" dirty="0">
                  <a:solidFill>
                    <a:srgbClr val="3636E8"/>
                  </a:solidFill>
                </a:endParaRPr>
              </a:p>
              <a:p>
                <a:pPr lvl="1"/>
                <a:r>
                  <a:rPr lang="it-IT" b="1" dirty="0">
                    <a:solidFill>
                      <a:srgbClr val="D441C9"/>
                    </a:solidFill>
                  </a:rPr>
                  <a:t>se x</a:t>
                </a:r>
                <a14:m>
                  <m:oMath xmlns:m="http://schemas.openxmlformats.org/officeDocument/2006/math">
                    <m:r>
                      <a:rPr lang="it-IT" b="1" i="0" smtClean="0">
                        <a:solidFill>
                          <a:srgbClr val="D441C9"/>
                        </a:solidFill>
                        <a:latin typeface="Cambria Math" charset="0"/>
                        <a:ea typeface="Cambria Math" charset="0"/>
                        <a:cs typeface="Cambria Math" charset="0"/>
                      </a:rPr>
                      <m:t> </m:t>
                    </m:r>
                    <m:r>
                      <a:rPr lang="it-IT" b="1" i="1">
                        <a:solidFill>
                          <a:srgbClr val="D441C9"/>
                        </a:solidFill>
                        <a:latin typeface="Cambria Math" charset="0"/>
                        <a:ea typeface="Cambria Math" charset="0"/>
                        <a:cs typeface="Cambria Math" charset="0"/>
                      </a:rPr>
                      <m:t>∉</m:t>
                    </m:r>
                    <m:r>
                      <a:rPr lang="it-IT" b="1" i="1" smtClean="0">
                        <a:solidFill>
                          <a:srgbClr val="D441C9"/>
                        </a:solidFill>
                        <a:latin typeface="Cambria Math" charset="0"/>
                        <a:ea typeface="Cambria Math" charset="0"/>
                        <a:cs typeface="Cambria Math" charset="0"/>
                      </a:rPr>
                      <m:t> </m:t>
                    </m:r>
                  </m:oMath>
                </a14:m>
                <a:r>
                  <a:rPr lang="it-IT" b="1" dirty="0">
                    <a:solidFill>
                      <a:srgbClr val="D441C9"/>
                    </a:solidFill>
                  </a:rPr>
                  <a:t> L</a:t>
                </a:r>
                <a:r>
                  <a:rPr lang="it-IT" sz="2000" b="1" baseline="-25000" dirty="0">
                    <a:solidFill>
                      <a:srgbClr val="D441C9"/>
                    </a:solidFill>
                  </a:rPr>
                  <a:t>P12</a:t>
                </a:r>
                <a:r>
                  <a:rPr lang="it-IT" b="1" dirty="0">
                    <a:solidFill>
                      <a:srgbClr val="D441C9"/>
                    </a:solidFill>
                  </a:rPr>
                  <a:t> allora y </a:t>
                </a:r>
                <a14:m>
                  <m:oMath xmlns:m="http://schemas.openxmlformats.org/officeDocument/2006/math">
                    <m:r>
                      <a:rPr lang="it-IT" b="1" i="1">
                        <a:solidFill>
                          <a:srgbClr val="D441C9"/>
                        </a:solidFill>
                        <a:latin typeface="Cambria Math" charset="0"/>
                        <a:ea typeface="Cambria Math" charset="0"/>
                        <a:cs typeface="Cambria Math" charset="0"/>
                      </a:rPr>
                      <m:t>∉</m:t>
                    </m:r>
                  </m:oMath>
                </a14:m>
                <a:r>
                  <a:rPr lang="it-IT" b="1" dirty="0">
                    <a:solidFill>
                      <a:srgbClr val="D441C9"/>
                    </a:solidFill>
                  </a:rPr>
                  <a:t> L</a:t>
                </a:r>
                <a:r>
                  <a:rPr lang="it-IT" sz="2000" b="1" baseline="-25000" dirty="0">
                    <a:solidFill>
                      <a:srgbClr val="D441C9"/>
                    </a:solidFill>
                  </a:rPr>
                  <a:t>PPAL</a:t>
                </a:r>
                <a:endParaRPr lang="it-IT" sz="2000" b="1" dirty="0">
                  <a:solidFill>
                    <a:srgbClr val="D441C9"/>
                  </a:solidFill>
                </a:endParaRP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808978" y="1022533"/>
                <a:ext cx="8915400" cy="5510614"/>
              </a:xfrm>
              <a:blipFill rotWithShape="0">
                <a:blip r:embed="rId2"/>
                <a:stretch>
                  <a:fillRect l="-479" t="-664" r="-821" b="-5199"/>
                </a:stretch>
              </a:blipFill>
            </p:spPr>
            <p:txBody>
              <a:bodyPr/>
              <a:lstStyle/>
              <a:p>
                <a:r>
                  <a:rPr lang="it-IT">
                    <a:noFill/>
                  </a:rPr>
                  <a:t> </a:t>
                </a:r>
              </a:p>
            </p:txBody>
          </p:sp>
        </mc:Fallback>
      </mc:AlternateContent>
    </p:spTree>
    <p:extLst>
      <p:ext uri="{BB962C8B-B14F-4D97-AF65-F5344CB8AC3E}">
        <p14:creationId xmlns:p14="http://schemas.microsoft.com/office/powerpoint/2010/main" val="26073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94161" y="315351"/>
            <a:ext cx="8911687" cy="803435"/>
          </a:xfrm>
        </p:spPr>
        <p:txBody>
          <a:bodyPr/>
          <a:lstStyle/>
          <a:p>
            <a:r>
              <a:rPr lang="it-IT" dirty="0">
                <a:solidFill>
                  <a:schemeClr val="tx1"/>
                </a:solidFill>
              </a:rPr>
              <a:t>Riduzioni (</a:t>
            </a:r>
            <a:r>
              <a:rPr lang="it-IT" dirty="0" err="1">
                <a:solidFill>
                  <a:schemeClr val="tx1"/>
                </a:solidFill>
              </a:rPr>
              <a:t>many</a:t>
            </a:r>
            <a:r>
              <a:rPr lang="it-IT" dirty="0">
                <a:solidFill>
                  <a:schemeClr val="tx1"/>
                </a:solidFill>
              </a:rPr>
              <a:t>-to-</a:t>
            </a:r>
            <a:r>
              <a:rPr lang="it-IT" dirty="0" err="1">
                <a:solidFill>
                  <a:schemeClr val="tx1"/>
                </a:solidFill>
              </a:rPr>
              <a:t>one</a:t>
            </a:r>
            <a:r>
              <a:rPr lang="it-IT" dirty="0">
                <a:solidFill>
                  <a:schemeClr val="tx1"/>
                </a:solidFill>
              </a:rPr>
              <a:t>)</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953357" y="1390668"/>
                <a:ext cx="8915400" cy="4997006"/>
              </a:xfrm>
            </p:spPr>
            <p:txBody>
              <a:bodyPr>
                <a:normAutofit/>
              </a:bodyPr>
              <a:lstStyle/>
              <a:p>
                <a:r>
                  <a:rPr lang="it-IT" dirty="0">
                    <a:solidFill>
                      <a:schemeClr val="tx1"/>
                    </a:solidFill>
                  </a:rPr>
                  <a:t>Quello che abbiamo fatto, in realtà, è qualcosa di più di una semplice trasformazione di una parola in un’altra parola</a:t>
                </a:r>
              </a:p>
              <a:p>
                <a:r>
                  <a:rPr lang="it-IT" dirty="0">
                    <a:solidFill>
                      <a:schemeClr val="tx1"/>
                    </a:solidFill>
                  </a:rPr>
                  <a:t>Abbiamo progettato una funzione </a:t>
                </a:r>
                <a:r>
                  <a:rPr lang="it-IT" dirty="0" err="1">
                    <a:solidFill>
                      <a:schemeClr val="tx1"/>
                    </a:solidFill>
                  </a:rPr>
                  <a:t>f</a:t>
                </a:r>
                <a:r>
                  <a:rPr lang="it-IT" dirty="0">
                    <a:solidFill>
                      <a:schemeClr val="tx1"/>
                    </a:solidFill>
                  </a:rPr>
                  <a:t> : {1,2}* </a:t>
                </a:r>
                <a14:m>
                  <m:oMath xmlns:m="http://schemas.openxmlformats.org/officeDocument/2006/math">
                    <m:r>
                      <a:rPr lang="is-IS" i="1" smtClean="0">
                        <a:solidFill>
                          <a:schemeClr val="tx1"/>
                        </a:solidFill>
                        <a:latin typeface="Cambria Math" charset="0"/>
                        <a:ea typeface="Cambria Math" charset="0"/>
                        <a:cs typeface="Cambria Math" charset="0"/>
                      </a:rPr>
                      <m:t>→</m:t>
                    </m:r>
                  </m:oMath>
                </a14:m>
                <a:r>
                  <a:rPr lang="it-IT" dirty="0">
                    <a:solidFill>
                      <a:schemeClr val="tx1"/>
                    </a:solidFill>
                  </a:rPr>
                  <a:t> {</a:t>
                </a:r>
                <a:r>
                  <a:rPr lang="it-IT" dirty="0" err="1">
                    <a:solidFill>
                      <a:schemeClr val="tx1"/>
                    </a:solidFill>
                  </a:rPr>
                  <a:t>a,b</a:t>
                </a:r>
                <a:r>
                  <a:rPr lang="it-IT" dirty="0">
                    <a:solidFill>
                      <a:schemeClr val="tx1"/>
                    </a:solidFill>
                  </a:rPr>
                  <a:t>}* tale che</a:t>
                </a:r>
              </a:p>
              <a:p>
                <a:r>
                  <a:rPr lang="it-IT" dirty="0">
                    <a:solidFill>
                      <a:schemeClr val="tx1"/>
                    </a:solidFill>
                  </a:rPr>
                  <a:t>1) </a:t>
                </a:r>
                <a:r>
                  <a:rPr lang="it-IT" b="1" dirty="0" err="1">
                    <a:solidFill>
                      <a:srgbClr val="00B050"/>
                    </a:solidFill>
                  </a:rPr>
                  <a:t>f</a:t>
                </a:r>
                <a:r>
                  <a:rPr lang="it-IT" b="1" dirty="0">
                    <a:solidFill>
                      <a:srgbClr val="00B050"/>
                    </a:solidFill>
                  </a:rPr>
                  <a:t> è totale e calcolabile </a:t>
                </a:r>
                <a:r>
                  <a:rPr lang="it-IT" dirty="0">
                    <a:solidFill>
                      <a:schemeClr val="tx1"/>
                    </a:solidFill>
                  </a:rPr>
                  <a:t>– ossia, </a:t>
                </a:r>
              </a:p>
              <a:p>
                <a:pPr lvl="1"/>
                <a:r>
                  <a:rPr lang="it-IT" dirty="0">
                    <a:solidFill>
                      <a:schemeClr val="tx1"/>
                    </a:solidFill>
                  </a:rPr>
                  <a:t>è definita per ogni parola x </a:t>
                </a:r>
                <a14:m>
                  <m:oMath xmlns:m="http://schemas.openxmlformats.org/officeDocument/2006/math">
                    <m:r>
                      <a:rPr lang="it-IT" i="1">
                        <a:solidFill>
                          <a:schemeClr val="tx1"/>
                        </a:solidFill>
                        <a:latin typeface="Cambria Math" charset="0"/>
                        <a:ea typeface="Cambria Math" charset="0"/>
                        <a:cs typeface="Cambria Math" charset="0"/>
                      </a:rPr>
                      <m:t>∈ </m:t>
                    </m:r>
                  </m:oMath>
                </a14:m>
                <a:r>
                  <a:rPr lang="it-IT" dirty="0">
                    <a:solidFill>
                      <a:schemeClr val="tx1"/>
                    </a:solidFill>
                  </a:rPr>
                  <a:t>{1,2}* e, inoltre, </a:t>
                </a:r>
              </a:p>
              <a:p>
                <a:pPr lvl="1"/>
                <a:r>
                  <a:rPr lang="it-IT" dirty="0">
                    <a:solidFill>
                      <a:schemeClr val="tx1"/>
                    </a:solidFill>
                  </a:rPr>
                  <a:t>esiste una macchina di </a:t>
                </a:r>
                <a:r>
                  <a:rPr lang="it-IT" dirty="0" err="1">
                    <a:solidFill>
                      <a:schemeClr val="tx1"/>
                    </a:solidFill>
                  </a:rPr>
                  <a:t>Turing</a:t>
                </a:r>
                <a:r>
                  <a:rPr lang="it-IT" dirty="0">
                    <a:solidFill>
                      <a:schemeClr val="tx1"/>
                    </a:solidFill>
                  </a:rPr>
                  <a:t> di tipo trasduttore </a:t>
                </a:r>
                <a:r>
                  <a:rPr lang="it-IT" dirty="0" err="1">
                    <a:solidFill>
                      <a:schemeClr val="tx1"/>
                    </a:solidFill>
                  </a:rPr>
                  <a:t>T</a:t>
                </a:r>
                <a:r>
                  <a:rPr lang="it-IT" sz="2000" baseline="-25000" dirty="0" err="1">
                    <a:solidFill>
                      <a:schemeClr val="tx1"/>
                    </a:solidFill>
                  </a:rPr>
                  <a:t>f</a:t>
                </a:r>
                <a:r>
                  <a:rPr lang="it-IT" dirty="0">
                    <a:solidFill>
                      <a:schemeClr val="tx1"/>
                    </a:solidFill>
                  </a:rPr>
                  <a:t> tale che, per ogni parola x </a:t>
                </a:r>
                <a14:m>
                  <m:oMath xmlns:m="http://schemas.openxmlformats.org/officeDocument/2006/math">
                    <m:r>
                      <a:rPr lang="it-IT" i="1">
                        <a:solidFill>
                          <a:schemeClr val="tx1"/>
                        </a:solidFill>
                        <a:latin typeface="Cambria Math" charset="0"/>
                        <a:ea typeface="Cambria Math" charset="0"/>
                        <a:cs typeface="Cambria Math" charset="0"/>
                      </a:rPr>
                      <m:t>∈ </m:t>
                    </m:r>
                  </m:oMath>
                </a14:m>
                <a:r>
                  <a:rPr lang="it-IT" dirty="0">
                    <a:solidFill>
                      <a:schemeClr val="tx1"/>
                    </a:solidFill>
                  </a:rPr>
                  <a:t>{1,2}*, la computazione </a:t>
                </a:r>
                <a:r>
                  <a:rPr lang="it-IT" dirty="0" err="1">
                    <a:solidFill>
                      <a:schemeClr val="tx1"/>
                    </a:solidFill>
                  </a:rPr>
                  <a:t>T</a:t>
                </a:r>
                <a:r>
                  <a:rPr lang="it-IT" sz="2000" baseline="-25000" dirty="0" err="1">
                    <a:solidFill>
                      <a:schemeClr val="tx1"/>
                    </a:solidFill>
                  </a:rPr>
                  <a:t>f</a:t>
                </a:r>
                <a:r>
                  <a:rPr lang="it-IT" sz="2000" baseline="-25000" dirty="0">
                    <a:solidFill>
                      <a:schemeClr val="tx1"/>
                    </a:solidFill>
                  </a:rPr>
                  <a:t> </a:t>
                </a:r>
                <a:r>
                  <a:rPr lang="it-IT" dirty="0">
                    <a:solidFill>
                      <a:schemeClr val="tx1"/>
                    </a:solidFill>
                  </a:rPr>
                  <a:t>(x) termina con la parola </a:t>
                </a:r>
                <a:r>
                  <a:rPr lang="it-IT" dirty="0" err="1">
                    <a:solidFill>
                      <a:schemeClr val="tx1"/>
                    </a:solidFill>
                  </a:rPr>
                  <a:t>f</a:t>
                </a:r>
                <a:r>
                  <a:rPr lang="it-IT" dirty="0">
                    <a:solidFill>
                      <a:schemeClr val="tx1"/>
                    </a:solidFill>
                  </a:rPr>
                  <a:t>(x)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a:t>
                </a:r>
                <a:r>
                  <a:rPr lang="it-IT" dirty="0" err="1">
                    <a:solidFill>
                      <a:schemeClr val="tx1"/>
                    </a:solidFill>
                  </a:rPr>
                  <a:t>a,b</a:t>
                </a:r>
                <a:r>
                  <a:rPr lang="it-IT" dirty="0">
                    <a:solidFill>
                      <a:schemeClr val="tx1"/>
                    </a:solidFill>
                  </a:rPr>
                  <a:t>}* scritta sul nastro di output</a:t>
                </a:r>
              </a:p>
              <a:p>
                <a:r>
                  <a:rPr lang="it-IT" dirty="0">
                    <a:solidFill>
                      <a:schemeClr val="tx1"/>
                    </a:solidFill>
                  </a:rPr>
                  <a:t>2) per ogni x</a:t>
                </a:r>
                <a:r>
                  <a:rPr lang="it-IT" dirty="0">
                    <a:solidFill>
                      <a:schemeClr val="tx1"/>
                    </a:solidFill>
                    <a:ea typeface="Cambria Math" charset="0"/>
                    <a:cs typeface="Cambria Math" charset="0"/>
                  </a:rPr>
                  <a:t>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{1,2}* vale che: x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L</a:t>
                </a:r>
                <a:r>
                  <a:rPr lang="it-IT" sz="2000" baseline="-25000" dirty="0">
                    <a:solidFill>
                      <a:schemeClr val="tx1"/>
                    </a:solidFill>
                  </a:rPr>
                  <a:t>P12</a:t>
                </a:r>
                <a:r>
                  <a:rPr lang="it-IT" baseline="-25000" dirty="0">
                    <a:solidFill>
                      <a:schemeClr val="tx1"/>
                    </a:solidFill>
                  </a:rPr>
                  <a:t>  </a:t>
                </a:r>
                <a:r>
                  <a:rPr lang="it-IT" dirty="0">
                    <a:solidFill>
                      <a:schemeClr val="tx1"/>
                    </a:solidFill>
                  </a:rPr>
                  <a:t>se e solo se </a:t>
                </a:r>
                <a:r>
                  <a:rPr lang="it-IT" dirty="0" err="1">
                    <a:solidFill>
                      <a:schemeClr val="tx1"/>
                    </a:solidFill>
                  </a:rPr>
                  <a:t>f</a:t>
                </a:r>
                <a:r>
                  <a:rPr lang="it-IT" dirty="0">
                    <a:solidFill>
                      <a:schemeClr val="tx1"/>
                    </a:solidFill>
                  </a:rPr>
                  <a:t>(x)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L</a:t>
                </a:r>
                <a:r>
                  <a:rPr lang="it-IT" sz="2000" baseline="-25000" dirty="0">
                    <a:solidFill>
                      <a:schemeClr val="tx1"/>
                    </a:solidFill>
                  </a:rPr>
                  <a:t>PPAL</a:t>
                </a:r>
                <a:endParaRPr lang="it-IT" sz="2000" dirty="0">
                  <a:solidFill>
                    <a:schemeClr val="tx1"/>
                  </a:solidFill>
                </a:endParaRPr>
              </a:p>
              <a:p>
                <a:pPr lvl="1"/>
                <a:r>
                  <a:rPr lang="it-IT" dirty="0">
                    <a:solidFill>
                      <a:schemeClr val="tx1"/>
                    </a:solidFill>
                  </a:rPr>
                  <a:t>che in </a:t>
                </a:r>
                <a:r>
                  <a:rPr lang="it-IT" dirty="0" err="1">
                    <a:solidFill>
                      <a:schemeClr val="tx1"/>
                    </a:solidFill>
                  </a:rPr>
                  <a:t>matematichese</a:t>
                </a:r>
                <a:r>
                  <a:rPr lang="it-IT" dirty="0">
                    <a:solidFill>
                      <a:schemeClr val="tx1"/>
                    </a:solidFill>
                  </a:rPr>
                  <a:t> si scrive : </a:t>
                </a:r>
                <a14:m>
                  <m:oMath xmlns:m="http://schemas.openxmlformats.org/officeDocument/2006/math">
                    <m:r>
                      <a:rPr lang="it-IT" sz="1800" b="1" i="1" smtClean="0">
                        <a:solidFill>
                          <a:srgbClr val="3636E8"/>
                        </a:solidFill>
                        <a:latin typeface="Cambria Math" charset="0"/>
                        <a:ea typeface="Cambria Math" charset="0"/>
                        <a:cs typeface="Cambria Math" charset="0"/>
                      </a:rPr>
                      <m:t>∀ </m:t>
                    </m:r>
                  </m:oMath>
                </a14:m>
                <a:r>
                  <a:rPr lang="it-IT" b="1" dirty="0">
                    <a:solidFill>
                      <a:srgbClr val="3636E8"/>
                    </a:solidFill>
                  </a:rPr>
                  <a:t>x </a:t>
                </a:r>
                <a14:m>
                  <m:oMath xmlns:m="http://schemas.openxmlformats.org/officeDocument/2006/math">
                    <m:r>
                      <a:rPr lang="it-IT" b="1" i="1">
                        <a:solidFill>
                          <a:srgbClr val="3636E8"/>
                        </a:solidFill>
                        <a:latin typeface="Cambria Math" charset="0"/>
                        <a:ea typeface="Cambria Math" charset="0"/>
                        <a:cs typeface="Cambria Math" charset="0"/>
                      </a:rPr>
                      <m:t>∈</m:t>
                    </m:r>
                  </m:oMath>
                </a14:m>
                <a:r>
                  <a:rPr lang="it-IT" b="1" dirty="0">
                    <a:solidFill>
                      <a:srgbClr val="3636E8"/>
                    </a:solidFill>
                  </a:rPr>
                  <a:t> {1,2}* [ x </a:t>
                </a:r>
                <a14:m>
                  <m:oMath xmlns:m="http://schemas.openxmlformats.org/officeDocument/2006/math">
                    <m:r>
                      <a:rPr lang="it-IT" b="1" i="1">
                        <a:solidFill>
                          <a:srgbClr val="3636E8"/>
                        </a:solidFill>
                        <a:latin typeface="Cambria Math" charset="0"/>
                        <a:ea typeface="Cambria Math" charset="0"/>
                        <a:cs typeface="Cambria Math" charset="0"/>
                      </a:rPr>
                      <m:t>∈</m:t>
                    </m:r>
                  </m:oMath>
                </a14:m>
                <a:r>
                  <a:rPr lang="it-IT" b="1" dirty="0">
                    <a:solidFill>
                      <a:srgbClr val="3636E8"/>
                    </a:solidFill>
                  </a:rPr>
                  <a:t> L</a:t>
                </a:r>
                <a:r>
                  <a:rPr lang="it-IT" sz="2000" b="1" baseline="-25000" dirty="0">
                    <a:solidFill>
                      <a:srgbClr val="3636E8"/>
                    </a:solidFill>
                  </a:rPr>
                  <a:t>P12</a:t>
                </a:r>
                <a:r>
                  <a:rPr lang="it-IT" b="1" baseline="-25000" dirty="0">
                    <a:solidFill>
                      <a:srgbClr val="3636E8"/>
                    </a:solidFill>
                  </a:rPr>
                  <a:t>  </a:t>
                </a:r>
                <a14:m>
                  <m:oMath xmlns:m="http://schemas.openxmlformats.org/officeDocument/2006/math">
                    <m:r>
                      <a:rPr lang="it-IT" b="1" i="0" smtClean="0">
                        <a:solidFill>
                          <a:srgbClr val="3636E8"/>
                        </a:solidFill>
                        <a:latin typeface="Cambria Math" charset="0"/>
                        <a:ea typeface="Cambria Math" charset="0"/>
                        <a:cs typeface="Cambria Math" charset="0"/>
                      </a:rPr>
                      <m:t>↔</m:t>
                    </m:r>
                  </m:oMath>
                </a14:m>
                <a:r>
                  <a:rPr lang="it-IT" b="1" dirty="0">
                    <a:solidFill>
                      <a:srgbClr val="3636E8"/>
                    </a:solidFill>
                  </a:rPr>
                  <a:t> </a:t>
                </a:r>
                <a:r>
                  <a:rPr lang="it-IT" b="1" dirty="0" err="1">
                    <a:solidFill>
                      <a:srgbClr val="3636E8"/>
                    </a:solidFill>
                  </a:rPr>
                  <a:t>f</a:t>
                </a:r>
                <a:r>
                  <a:rPr lang="it-IT" b="1" dirty="0">
                    <a:solidFill>
                      <a:srgbClr val="3636E8"/>
                    </a:solidFill>
                  </a:rPr>
                  <a:t>(x) </a:t>
                </a:r>
                <a14:m>
                  <m:oMath xmlns:m="http://schemas.openxmlformats.org/officeDocument/2006/math">
                    <m:r>
                      <a:rPr lang="it-IT" b="1" i="1">
                        <a:solidFill>
                          <a:srgbClr val="3636E8"/>
                        </a:solidFill>
                        <a:latin typeface="Cambria Math" charset="0"/>
                        <a:ea typeface="Cambria Math" charset="0"/>
                        <a:cs typeface="Cambria Math" charset="0"/>
                      </a:rPr>
                      <m:t>∈</m:t>
                    </m:r>
                  </m:oMath>
                </a14:m>
                <a:r>
                  <a:rPr lang="it-IT" b="1" dirty="0">
                    <a:solidFill>
                      <a:srgbClr val="3636E8"/>
                    </a:solidFill>
                  </a:rPr>
                  <a:t> L</a:t>
                </a:r>
                <a:r>
                  <a:rPr lang="it-IT" sz="2000" b="1" baseline="-25000" dirty="0">
                    <a:solidFill>
                      <a:srgbClr val="3636E8"/>
                    </a:solidFill>
                  </a:rPr>
                  <a:t>PPAL</a:t>
                </a:r>
                <a:r>
                  <a:rPr lang="it-IT" b="1" baseline="-25000" dirty="0">
                    <a:solidFill>
                      <a:srgbClr val="3636E8"/>
                    </a:solidFill>
                  </a:rPr>
                  <a:t> </a:t>
                </a:r>
                <a:r>
                  <a:rPr lang="it-IT" b="1" dirty="0">
                    <a:solidFill>
                      <a:srgbClr val="3636E8"/>
                    </a:solidFill>
                  </a:rPr>
                  <a:t>]</a:t>
                </a:r>
                <a:endParaRPr lang="it-IT" sz="1800" b="1" dirty="0"/>
              </a:p>
              <a:p>
                <a:r>
                  <a:rPr lang="it-IT" dirty="0">
                    <a:solidFill>
                      <a:schemeClr val="tx1"/>
                    </a:solidFill>
                  </a:rPr>
                  <a:t>la funzione </a:t>
                </a:r>
                <a:r>
                  <a:rPr lang="it-IT" dirty="0" err="1">
                    <a:solidFill>
                      <a:schemeClr val="tx1"/>
                    </a:solidFill>
                  </a:rPr>
                  <a:t>f</a:t>
                </a:r>
                <a:r>
                  <a:rPr lang="it-IT" dirty="0">
                    <a:solidFill>
                      <a:schemeClr val="tx1"/>
                    </a:solidFill>
                  </a:rPr>
                  <a:t> si chiama </a:t>
                </a:r>
                <a:r>
                  <a:rPr lang="it-IT" b="1" i="1" dirty="0">
                    <a:solidFill>
                      <a:srgbClr val="FF0000"/>
                    </a:solidFill>
                  </a:rPr>
                  <a:t>riduzione</a:t>
                </a:r>
                <a:r>
                  <a:rPr lang="it-IT" dirty="0">
                    <a:solidFill>
                      <a:srgbClr val="FF0000"/>
                    </a:solidFill>
                  </a:rPr>
                  <a:t> </a:t>
                </a:r>
                <a:r>
                  <a:rPr lang="it-IT" dirty="0">
                    <a:solidFill>
                      <a:schemeClr val="tx1"/>
                    </a:solidFill>
                  </a:rPr>
                  <a:t>da L</a:t>
                </a:r>
                <a:r>
                  <a:rPr lang="it-IT" sz="2000" baseline="-25000" dirty="0">
                    <a:solidFill>
                      <a:schemeClr val="tx1"/>
                    </a:solidFill>
                  </a:rPr>
                  <a:t>P12</a:t>
                </a:r>
                <a:r>
                  <a:rPr lang="it-IT" baseline="-25000" dirty="0">
                    <a:solidFill>
                      <a:schemeClr val="tx1"/>
                    </a:solidFill>
                  </a:rPr>
                  <a:t>  </a:t>
                </a:r>
                <a:r>
                  <a:rPr lang="it-IT" dirty="0">
                    <a:solidFill>
                      <a:schemeClr val="tx1"/>
                    </a:solidFill>
                  </a:rPr>
                  <a:t>a L</a:t>
                </a:r>
                <a:r>
                  <a:rPr lang="it-IT" sz="2000" baseline="-25000" dirty="0">
                    <a:solidFill>
                      <a:schemeClr val="tx1"/>
                    </a:solidFill>
                  </a:rPr>
                  <a:t>PPAL</a:t>
                </a:r>
                <a:endParaRPr lang="it-IT" sz="2000" dirty="0">
                  <a:solidFill>
                    <a:schemeClr val="tx1"/>
                  </a:solidFill>
                </a:endParaRPr>
              </a:p>
              <a:p>
                <a:r>
                  <a:rPr lang="it-IT" dirty="0">
                    <a:solidFill>
                      <a:schemeClr val="tx1"/>
                    </a:solidFill>
                  </a:rPr>
                  <a:t>e si dice che L</a:t>
                </a:r>
                <a:r>
                  <a:rPr lang="it-IT" sz="2000" baseline="-25000" dirty="0">
                    <a:solidFill>
                      <a:schemeClr val="tx1"/>
                    </a:solidFill>
                  </a:rPr>
                  <a:t>P12</a:t>
                </a:r>
                <a:r>
                  <a:rPr lang="it-IT" baseline="-25000" dirty="0">
                    <a:solidFill>
                      <a:schemeClr val="tx1"/>
                    </a:solidFill>
                  </a:rPr>
                  <a:t>  </a:t>
                </a:r>
                <a:r>
                  <a:rPr lang="it-IT" dirty="0">
                    <a:solidFill>
                      <a:schemeClr val="tx1"/>
                    </a:solidFill>
                  </a:rPr>
                  <a:t>è</a:t>
                </a:r>
                <a:r>
                  <a:rPr lang="it-IT" b="1" i="1" dirty="0">
                    <a:solidFill>
                      <a:srgbClr val="FF0000"/>
                    </a:solidFill>
                  </a:rPr>
                  <a:t> riducibile </a:t>
                </a:r>
                <a:r>
                  <a:rPr lang="it-IT" dirty="0">
                    <a:solidFill>
                      <a:schemeClr val="tx1"/>
                    </a:solidFill>
                  </a:rPr>
                  <a:t>a L</a:t>
                </a:r>
                <a:r>
                  <a:rPr lang="it-IT" sz="2000" baseline="-25000" dirty="0">
                    <a:solidFill>
                      <a:schemeClr val="tx1"/>
                    </a:solidFill>
                  </a:rPr>
                  <a:t>PPAL</a:t>
                </a:r>
                <a:r>
                  <a:rPr lang="it-IT" baseline="-25000" dirty="0">
                    <a:solidFill>
                      <a:schemeClr val="tx1"/>
                    </a:solidFill>
                  </a:rPr>
                  <a:t> </a:t>
                </a:r>
                <a:r>
                  <a:rPr lang="it-IT" dirty="0">
                    <a:solidFill>
                      <a:schemeClr val="tx1"/>
                    </a:solidFill>
                  </a:rPr>
                  <a:t> e si scrive L</a:t>
                </a:r>
                <a:r>
                  <a:rPr lang="it-IT" sz="2000" baseline="-25000" dirty="0">
                    <a:solidFill>
                      <a:schemeClr val="tx1"/>
                    </a:solidFill>
                  </a:rPr>
                  <a:t>P12</a:t>
                </a:r>
                <a:r>
                  <a:rPr lang="it-IT" baseline="-25000" dirty="0">
                    <a:solidFill>
                      <a:schemeClr val="tx1"/>
                    </a:solidFill>
                  </a:rPr>
                  <a:t> </a:t>
                </a:r>
                <a14:m>
                  <m:oMath xmlns:m="http://schemas.openxmlformats.org/officeDocument/2006/math">
                    <m:r>
                      <a:rPr lang="it-IT" b="1" i="1" smtClean="0">
                        <a:solidFill>
                          <a:srgbClr val="FF0000"/>
                        </a:solidFill>
                        <a:latin typeface="Cambria Math" charset="0"/>
                        <a:ea typeface="Cambria Math" charset="0"/>
                        <a:cs typeface="Cambria Math" charset="0"/>
                      </a:rPr>
                      <m:t>≼</m:t>
                    </m:r>
                  </m:oMath>
                </a14:m>
                <a:r>
                  <a:rPr lang="it-IT" dirty="0"/>
                  <a:t> </a:t>
                </a:r>
                <a:r>
                  <a:rPr lang="it-IT" dirty="0">
                    <a:solidFill>
                      <a:schemeClr val="tx1"/>
                    </a:solidFill>
                  </a:rPr>
                  <a:t>L</a:t>
                </a:r>
                <a:r>
                  <a:rPr lang="it-IT" sz="2000" baseline="-25000" dirty="0">
                    <a:solidFill>
                      <a:schemeClr val="tx1"/>
                    </a:solidFill>
                  </a:rPr>
                  <a:t>PPAL</a:t>
                </a:r>
                <a:endParaRPr lang="it-IT" sz="2000" dirty="0">
                  <a:solidFill>
                    <a:schemeClr val="tx1"/>
                  </a:solidFill>
                </a:endParaRP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953357" y="1390668"/>
                <a:ext cx="8915400" cy="4997006"/>
              </a:xfrm>
              <a:blipFill rotWithShape="0">
                <a:blip r:embed="rId2"/>
                <a:stretch>
                  <a:fillRect l="-478" t="-610"/>
                </a:stretch>
              </a:blipFill>
            </p:spPr>
            <p:txBody>
              <a:bodyPr/>
              <a:lstStyle/>
              <a:p>
                <a:r>
                  <a:rPr lang="it-IT">
                    <a:noFill/>
                  </a:rPr>
                  <a:t> </a:t>
                </a:r>
              </a:p>
            </p:txBody>
          </p:sp>
        </mc:Fallback>
      </mc:AlternateContent>
    </p:spTree>
    <p:extLst>
      <p:ext uri="{BB962C8B-B14F-4D97-AF65-F5344CB8AC3E}">
        <p14:creationId xmlns:p14="http://schemas.microsoft.com/office/powerpoint/2010/main" val="2111323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94161" y="315351"/>
            <a:ext cx="8911687" cy="803435"/>
          </a:xfrm>
        </p:spPr>
        <p:txBody>
          <a:bodyPr/>
          <a:lstStyle/>
          <a:p>
            <a:r>
              <a:rPr lang="it-IT" dirty="0">
                <a:solidFill>
                  <a:schemeClr val="tx1"/>
                </a:solidFill>
              </a:rPr>
              <a:t>Riduzioni (</a:t>
            </a:r>
            <a:r>
              <a:rPr lang="it-IT" dirty="0" err="1">
                <a:solidFill>
                  <a:schemeClr val="tx1"/>
                </a:solidFill>
              </a:rPr>
              <a:t>many</a:t>
            </a:r>
            <a:r>
              <a:rPr lang="it-IT" dirty="0">
                <a:solidFill>
                  <a:schemeClr val="tx1"/>
                </a:solidFill>
              </a:rPr>
              <a:t>-to-</a:t>
            </a:r>
            <a:r>
              <a:rPr lang="it-IT" dirty="0" err="1">
                <a:solidFill>
                  <a:schemeClr val="tx1"/>
                </a:solidFill>
              </a:rPr>
              <a:t>one</a:t>
            </a:r>
            <a:r>
              <a:rPr lang="it-IT" dirty="0">
                <a:solidFill>
                  <a:schemeClr val="tx1"/>
                </a:solidFill>
              </a:rPr>
              <a:t>)</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953357" y="1390668"/>
                <a:ext cx="9211948" cy="4997006"/>
              </a:xfrm>
            </p:spPr>
            <p:txBody>
              <a:bodyPr>
                <a:normAutofit/>
              </a:bodyPr>
              <a:lstStyle/>
              <a:p>
                <a:r>
                  <a:rPr lang="it-IT" dirty="0">
                    <a:solidFill>
                      <a:schemeClr val="tx1"/>
                    </a:solidFill>
                  </a:rPr>
                  <a:t>Quello che abbiamo detto sino ad ora può essere generalizzato</a:t>
                </a:r>
              </a:p>
              <a:p>
                <a:r>
                  <a:rPr lang="it-IT" dirty="0">
                    <a:solidFill>
                      <a:schemeClr val="tx1"/>
                    </a:solidFill>
                  </a:rPr>
                  <a:t>Dati due linguaggi, L</a:t>
                </a:r>
                <a:r>
                  <a:rPr lang="it-IT" sz="2000" baseline="-25000" dirty="0">
                    <a:solidFill>
                      <a:schemeClr val="tx1"/>
                    </a:solidFill>
                  </a:rPr>
                  <a:t>1</a:t>
                </a:r>
                <a:r>
                  <a:rPr lang="it-IT" dirty="0">
                    <a:solidFill>
                      <a:schemeClr val="tx1"/>
                    </a:solidFill>
                  </a:rPr>
                  <a:t> </a:t>
                </a:r>
                <a14:m>
                  <m:oMath xmlns:m="http://schemas.openxmlformats.org/officeDocument/2006/math">
                    <m:r>
                      <a:rPr lang="it-IT" i="1" smtClean="0">
                        <a:solidFill>
                          <a:schemeClr val="tx1"/>
                        </a:solidFill>
                        <a:latin typeface="Cambria Math" charset="0"/>
                        <a:ea typeface="Cambria Math" charset="0"/>
                        <a:cs typeface="Cambria Math" charset="0"/>
                      </a:rPr>
                      <m:t>⊆</m:t>
                    </m:r>
                    <m:r>
                      <a:rPr lang="it-IT" b="0" i="1" smtClean="0">
                        <a:solidFill>
                          <a:schemeClr val="tx1"/>
                        </a:solidFill>
                        <a:latin typeface="Cambria Math" charset="0"/>
                        <a:ea typeface="Cambria Math" charset="0"/>
                        <a:cs typeface="Cambria Math" charset="0"/>
                      </a:rPr>
                      <m:t> </m:t>
                    </m:r>
                  </m:oMath>
                </a14:m>
                <a:r>
                  <a:rPr lang="it-IT" dirty="0">
                    <a:solidFill>
                      <a:schemeClr val="tx1"/>
                    </a:solidFill>
                  </a:rPr>
                  <a:t> </a:t>
                </a:r>
                <a14:m>
                  <m:oMath xmlns:m="http://schemas.openxmlformats.org/officeDocument/2006/math">
                    <m:r>
                      <m:rPr>
                        <m:sty m:val="p"/>
                      </m:rPr>
                      <a:rPr lang="el-GR" i="1" dirty="0" smtClean="0">
                        <a:solidFill>
                          <a:schemeClr val="tx1"/>
                        </a:solidFill>
                        <a:latin typeface="Cambria Math" charset="0"/>
                        <a:ea typeface="Cambria Math" charset="0"/>
                        <a:cs typeface="Cambria Math" charset="0"/>
                      </a:rPr>
                      <m:t>Σ</m:t>
                    </m:r>
                  </m:oMath>
                </a14:m>
                <a:r>
                  <a:rPr lang="it-IT" sz="2000" baseline="-25000" dirty="0">
                    <a:solidFill>
                      <a:schemeClr val="tx1"/>
                    </a:solidFill>
                  </a:rPr>
                  <a:t>1</a:t>
                </a:r>
                <a:r>
                  <a:rPr lang="it-IT" dirty="0">
                    <a:solidFill>
                      <a:schemeClr val="tx1"/>
                    </a:solidFill>
                  </a:rPr>
                  <a:t>*  e L</a:t>
                </a:r>
                <a:r>
                  <a:rPr lang="it-IT" sz="2000" baseline="-25000" dirty="0">
                    <a:solidFill>
                      <a:schemeClr val="tx1"/>
                    </a:solidFill>
                  </a:rPr>
                  <a:t>2</a:t>
                </a:r>
                <a:r>
                  <a:rPr lang="it-IT" b="1" dirty="0"/>
                  <a:t> </a:t>
                </a:r>
                <a14:m>
                  <m:oMath xmlns:m="http://schemas.openxmlformats.org/officeDocument/2006/math">
                    <m:r>
                      <a:rPr lang="it-IT" i="1" smtClean="0">
                        <a:solidFill>
                          <a:schemeClr val="tx1"/>
                        </a:solidFill>
                        <a:latin typeface="Cambria Math" charset="0"/>
                        <a:ea typeface="Cambria Math" charset="0"/>
                        <a:cs typeface="Cambria Math" charset="0"/>
                      </a:rPr>
                      <m:t>⊆ </m:t>
                    </m:r>
                  </m:oMath>
                </a14:m>
                <a:r>
                  <a:rPr lang="it-IT" dirty="0">
                    <a:solidFill>
                      <a:schemeClr val="tx1"/>
                    </a:solidFill>
                  </a:rPr>
                  <a:t> </a:t>
                </a:r>
                <a14:m>
                  <m:oMath xmlns:m="http://schemas.openxmlformats.org/officeDocument/2006/math">
                    <m:r>
                      <m:rPr>
                        <m:sty m:val="p"/>
                      </m:rPr>
                      <a:rPr lang="el-GR" i="1" dirty="0">
                        <a:solidFill>
                          <a:schemeClr val="tx1"/>
                        </a:solidFill>
                        <a:latin typeface="Cambria Math" charset="0"/>
                        <a:ea typeface="Cambria Math" charset="0"/>
                        <a:cs typeface="Cambria Math" charset="0"/>
                      </a:rPr>
                      <m:t>Σ</m:t>
                    </m:r>
                  </m:oMath>
                </a14:m>
                <a:r>
                  <a:rPr lang="it-IT" sz="2000" baseline="-25000" dirty="0">
                    <a:solidFill>
                      <a:schemeClr val="tx1"/>
                    </a:solidFill>
                  </a:rPr>
                  <a:t>2</a:t>
                </a:r>
                <a:r>
                  <a:rPr lang="it-IT" dirty="0">
                    <a:solidFill>
                      <a:schemeClr val="tx1"/>
                    </a:solidFill>
                  </a:rPr>
                  <a:t>*,  diciamo che </a:t>
                </a:r>
                <a:r>
                  <a:rPr lang="it-IT" b="1" dirty="0">
                    <a:solidFill>
                      <a:srgbClr val="FF0000"/>
                    </a:solidFill>
                  </a:rPr>
                  <a:t>L</a:t>
                </a:r>
                <a:r>
                  <a:rPr lang="it-IT" sz="2000" b="1" baseline="-25000" dirty="0">
                    <a:solidFill>
                      <a:srgbClr val="FF0000"/>
                    </a:solidFill>
                  </a:rPr>
                  <a:t>1</a:t>
                </a:r>
                <a:r>
                  <a:rPr lang="it-IT" b="1" baseline="-25000" dirty="0">
                    <a:solidFill>
                      <a:srgbClr val="FF0000"/>
                    </a:solidFill>
                  </a:rPr>
                  <a:t>  </a:t>
                </a:r>
                <a:r>
                  <a:rPr lang="it-IT" b="1" dirty="0">
                    <a:solidFill>
                      <a:srgbClr val="FF0000"/>
                    </a:solidFill>
                  </a:rPr>
                  <a:t>è</a:t>
                </a:r>
                <a:r>
                  <a:rPr lang="it-IT" b="1" i="1" dirty="0">
                    <a:solidFill>
                      <a:srgbClr val="FF0000"/>
                    </a:solidFill>
                  </a:rPr>
                  <a:t> riducibile </a:t>
                </a:r>
                <a:r>
                  <a:rPr lang="it-IT" b="1" dirty="0">
                    <a:solidFill>
                      <a:srgbClr val="FF0000"/>
                    </a:solidFill>
                  </a:rPr>
                  <a:t>a L</a:t>
                </a:r>
                <a:r>
                  <a:rPr lang="it-IT" sz="2000" b="1" baseline="-25000" dirty="0">
                    <a:solidFill>
                      <a:srgbClr val="FF0000"/>
                    </a:solidFill>
                  </a:rPr>
                  <a:t>2</a:t>
                </a:r>
                <a:r>
                  <a:rPr lang="it-IT" baseline="-25000" dirty="0"/>
                  <a:t> </a:t>
                </a:r>
                <a:r>
                  <a:rPr lang="it-IT" dirty="0"/>
                  <a:t> e scriviamo </a:t>
                </a:r>
                <a:r>
                  <a:rPr lang="it-IT" b="1" dirty="0">
                    <a:solidFill>
                      <a:srgbClr val="FF0000"/>
                    </a:solidFill>
                  </a:rPr>
                  <a:t>L</a:t>
                </a:r>
                <a:r>
                  <a:rPr lang="it-IT" sz="2000" b="1" baseline="-25000" dirty="0">
                    <a:solidFill>
                      <a:srgbClr val="FF0000"/>
                    </a:solidFill>
                  </a:rPr>
                  <a:t>1</a:t>
                </a:r>
                <a:r>
                  <a:rPr lang="it-IT" b="1" baseline="-25000" dirty="0">
                    <a:solidFill>
                      <a:srgbClr val="FF0000"/>
                    </a:solidFill>
                  </a:rPr>
                  <a:t> </a:t>
                </a:r>
                <a14:m>
                  <m:oMath xmlns:m="http://schemas.openxmlformats.org/officeDocument/2006/math">
                    <m:r>
                      <a:rPr lang="it-IT" b="1" i="1">
                        <a:solidFill>
                          <a:srgbClr val="FF0000"/>
                        </a:solidFill>
                        <a:latin typeface="Cambria Math" charset="0"/>
                        <a:ea typeface="Cambria Math" charset="0"/>
                        <a:cs typeface="Cambria Math" charset="0"/>
                      </a:rPr>
                      <m:t>≼</m:t>
                    </m:r>
                  </m:oMath>
                </a14:m>
                <a:r>
                  <a:rPr lang="it-IT" b="1" dirty="0">
                    <a:solidFill>
                      <a:srgbClr val="FF0000"/>
                    </a:solidFill>
                  </a:rPr>
                  <a:t> L</a:t>
                </a:r>
                <a:r>
                  <a:rPr lang="it-IT" sz="2000" b="1" baseline="-25000" dirty="0">
                    <a:solidFill>
                      <a:srgbClr val="FF0000"/>
                    </a:solidFill>
                  </a:rPr>
                  <a:t>2 </a:t>
                </a:r>
                <a:r>
                  <a:rPr lang="it-IT" sz="2000" dirty="0">
                    <a:solidFill>
                      <a:schemeClr val="tx1"/>
                    </a:solidFill>
                  </a:rPr>
                  <a:t> </a:t>
                </a:r>
                <a:r>
                  <a:rPr lang="it-IT" dirty="0">
                    <a:solidFill>
                      <a:schemeClr val="tx1"/>
                    </a:solidFill>
                  </a:rPr>
                  <a:t>se</a:t>
                </a:r>
                <a:endParaRPr lang="it-IT" dirty="0"/>
              </a:p>
              <a:p>
                <a:r>
                  <a:rPr lang="it-IT" dirty="0">
                    <a:solidFill>
                      <a:schemeClr val="tx1"/>
                    </a:solidFill>
                  </a:rPr>
                  <a:t>Esiste una funzione </a:t>
                </a:r>
                <a:r>
                  <a:rPr lang="it-IT" dirty="0" err="1">
                    <a:solidFill>
                      <a:schemeClr val="tx1"/>
                    </a:solidFill>
                  </a:rPr>
                  <a:t>f</a:t>
                </a:r>
                <a:r>
                  <a:rPr lang="it-IT" dirty="0">
                    <a:solidFill>
                      <a:schemeClr val="tx1"/>
                    </a:solidFill>
                  </a:rPr>
                  <a:t> : </a:t>
                </a:r>
                <a14:m>
                  <m:oMath xmlns:m="http://schemas.openxmlformats.org/officeDocument/2006/math">
                    <m:r>
                      <m:rPr>
                        <m:sty m:val="p"/>
                      </m:rPr>
                      <a:rPr lang="el-GR" i="1" dirty="0">
                        <a:solidFill>
                          <a:schemeClr val="tx1"/>
                        </a:solidFill>
                        <a:latin typeface="Cambria Math" charset="0"/>
                        <a:ea typeface="Cambria Math" charset="0"/>
                        <a:cs typeface="Cambria Math" charset="0"/>
                      </a:rPr>
                      <m:t>Σ</m:t>
                    </m:r>
                  </m:oMath>
                </a14:m>
                <a:r>
                  <a:rPr lang="it-IT" sz="2000" baseline="-25000" dirty="0">
                    <a:solidFill>
                      <a:schemeClr val="tx1"/>
                    </a:solidFill>
                  </a:rPr>
                  <a:t>1</a:t>
                </a:r>
                <a:r>
                  <a:rPr lang="it-IT" dirty="0">
                    <a:solidFill>
                      <a:schemeClr val="tx1"/>
                    </a:solidFill>
                  </a:rPr>
                  <a:t>* </a:t>
                </a:r>
                <a14:m>
                  <m:oMath xmlns:m="http://schemas.openxmlformats.org/officeDocument/2006/math">
                    <m:r>
                      <a:rPr lang="is-IS" i="1" smtClean="0">
                        <a:solidFill>
                          <a:schemeClr val="tx1"/>
                        </a:solidFill>
                        <a:latin typeface="Cambria Math" charset="0"/>
                        <a:ea typeface="Cambria Math" charset="0"/>
                        <a:cs typeface="Cambria Math" charset="0"/>
                      </a:rPr>
                      <m:t>→</m:t>
                    </m:r>
                  </m:oMath>
                </a14:m>
                <a:r>
                  <a:rPr lang="it-IT" dirty="0">
                    <a:solidFill>
                      <a:schemeClr val="tx1"/>
                    </a:solidFill>
                  </a:rPr>
                  <a:t> </a:t>
                </a:r>
                <a14:m>
                  <m:oMath xmlns:m="http://schemas.openxmlformats.org/officeDocument/2006/math">
                    <m:r>
                      <m:rPr>
                        <m:sty m:val="p"/>
                      </m:rPr>
                      <a:rPr lang="el-GR" i="1" dirty="0">
                        <a:solidFill>
                          <a:schemeClr val="tx1"/>
                        </a:solidFill>
                        <a:latin typeface="Cambria Math" charset="0"/>
                        <a:ea typeface="Cambria Math" charset="0"/>
                        <a:cs typeface="Cambria Math" charset="0"/>
                      </a:rPr>
                      <m:t>Σ</m:t>
                    </m:r>
                  </m:oMath>
                </a14:m>
                <a:r>
                  <a:rPr lang="it-IT" sz="2000" baseline="-25000" dirty="0">
                    <a:solidFill>
                      <a:schemeClr val="tx1"/>
                    </a:solidFill>
                  </a:rPr>
                  <a:t>2</a:t>
                </a:r>
                <a:r>
                  <a:rPr lang="it-IT" dirty="0">
                    <a:solidFill>
                      <a:schemeClr val="tx1"/>
                    </a:solidFill>
                  </a:rPr>
                  <a:t>* tale che</a:t>
                </a:r>
              </a:p>
              <a:p>
                <a:r>
                  <a:rPr lang="it-IT" dirty="0">
                    <a:solidFill>
                      <a:schemeClr val="tx1"/>
                    </a:solidFill>
                  </a:rPr>
                  <a:t>1) </a:t>
                </a:r>
                <a:r>
                  <a:rPr lang="it-IT" dirty="0" err="1">
                    <a:solidFill>
                      <a:schemeClr val="tx1"/>
                    </a:solidFill>
                  </a:rPr>
                  <a:t>f</a:t>
                </a:r>
                <a:r>
                  <a:rPr lang="it-IT" dirty="0">
                    <a:solidFill>
                      <a:schemeClr val="tx1"/>
                    </a:solidFill>
                  </a:rPr>
                  <a:t> è totale e calcolabile – ossia, </a:t>
                </a:r>
              </a:p>
              <a:p>
                <a:pPr lvl="1"/>
                <a:r>
                  <a:rPr lang="it-IT" dirty="0">
                    <a:solidFill>
                      <a:schemeClr val="tx1"/>
                    </a:solidFill>
                  </a:rPr>
                  <a:t>è definita per ogni parola x </a:t>
                </a:r>
                <a14:m>
                  <m:oMath xmlns:m="http://schemas.openxmlformats.org/officeDocument/2006/math">
                    <m:r>
                      <a:rPr lang="it-IT" i="1">
                        <a:solidFill>
                          <a:schemeClr val="tx1"/>
                        </a:solidFill>
                        <a:latin typeface="Cambria Math" charset="0"/>
                        <a:ea typeface="Cambria Math" charset="0"/>
                        <a:cs typeface="Cambria Math" charset="0"/>
                      </a:rPr>
                      <m:t>∈ </m:t>
                    </m:r>
                    <m:r>
                      <m:rPr>
                        <m:sty m:val="p"/>
                      </m:rPr>
                      <a:rPr lang="el-GR" i="1" dirty="0">
                        <a:solidFill>
                          <a:schemeClr val="tx1"/>
                        </a:solidFill>
                        <a:latin typeface="Cambria Math" charset="0"/>
                        <a:ea typeface="Cambria Math" charset="0"/>
                        <a:cs typeface="Cambria Math" charset="0"/>
                      </a:rPr>
                      <m:t>Σ</m:t>
                    </m:r>
                  </m:oMath>
                </a14:m>
                <a:r>
                  <a:rPr lang="it-IT" sz="2000" baseline="-25000" dirty="0">
                    <a:solidFill>
                      <a:schemeClr val="tx1"/>
                    </a:solidFill>
                  </a:rPr>
                  <a:t>1</a:t>
                </a:r>
                <a:r>
                  <a:rPr lang="it-IT" dirty="0">
                    <a:solidFill>
                      <a:schemeClr val="tx1"/>
                    </a:solidFill>
                  </a:rPr>
                  <a:t>* e, inoltre, </a:t>
                </a:r>
              </a:p>
              <a:p>
                <a:pPr lvl="1"/>
                <a:r>
                  <a:rPr lang="it-IT" dirty="0">
                    <a:solidFill>
                      <a:schemeClr val="tx1"/>
                    </a:solidFill>
                  </a:rPr>
                  <a:t>esiste una macchina di </a:t>
                </a:r>
                <a:r>
                  <a:rPr lang="it-IT" dirty="0" err="1">
                    <a:solidFill>
                      <a:schemeClr val="tx1"/>
                    </a:solidFill>
                  </a:rPr>
                  <a:t>Turing</a:t>
                </a:r>
                <a:r>
                  <a:rPr lang="it-IT" dirty="0">
                    <a:solidFill>
                      <a:schemeClr val="tx1"/>
                    </a:solidFill>
                  </a:rPr>
                  <a:t> di tipo trasduttore </a:t>
                </a:r>
                <a:r>
                  <a:rPr lang="it-IT" dirty="0" err="1">
                    <a:solidFill>
                      <a:schemeClr val="tx1"/>
                    </a:solidFill>
                  </a:rPr>
                  <a:t>T</a:t>
                </a:r>
                <a:r>
                  <a:rPr lang="it-IT" sz="2000" baseline="-25000" dirty="0" err="1">
                    <a:solidFill>
                      <a:schemeClr val="tx1"/>
                    </a:solidFill>
                  </a:rPr>
                  <a:t>f</a:t>
                </a:r>
                <a:r>
                  <a:rPr lang="it-IT" dirty="0">
                    <a:solidFill>
                      <a:schemeClr val="tx1"/>
                    </a:solidFill>
                  </a:rPr>
                  <a:t> tale che, per ogni parola x </a:t>
                </a:r>
                <a14:m>
                  <m:oMath xmlns:m="http://schemas.openxmlformats.org/officeDocument/2006/math">
                    <m:r>
                      <a:rPr lang="it-IT" i="1">
                        <a:solidFill>
                          <a:schemeClr val="tx1"/>
                        </a:solidFill>
                        <a:latin typeface="Cambria Math" charset="0"/>
                        <a:ea typeface="Cambria Math" charset="0"/>
                        <a:cs typeface="Cambria Math" charset="0"/>
                      </a:rPr>
                      <m:t>∈ </m:t>
                    </m:r>
                    <m:r>
                      <m:rPr>
                        <m:sty m:val="p"/>
                      </m:rPr>
                      <a:rPr lang="el-GR" i="1" dirty="0">
                        <a:solidFill>
                          <a:schemeClr val="tx1"/>
                        </a:solidFill>
                        <a:latin typeface="Cambria Math" charset="0"/>
                        <a:ea typeface="Cambria Math" charset="0"/>
                        <a:cs typeface="Cambria Math" charset="0"/>
                      </a:rPr>
                      <m:t>Σ</m:t>
                    </m:r>
                  </m:oMath>
                </a14:m>
                <a:r>
                  <a:rPr lang="it-IT" sz="1800" baseline="-25000" dirty="0">
                    <a:solidFill>
                      <a:schemeClr val="tx1"/>
                    </a:solidFill>
                  </a:rPr>
                  <a:t>1</a:t>
                </a:r>
                <a:r>
                  <a:rPr lang="it-IT" dirty="0">
                    <a:solidFill>
                      <a:schemeClr val="tx1"/>
                    </a:solidFill>
                  </a:rPr>
                  <a:t>*, la computazione </a:t>
                </a:r>
                <a:r>
                  <a:rPr lang="it-IT" dirty="0" err="1">
                    <a:solidFill>
                      <a:schemeClr val="tx1"/>
                    </a:solidFill>
                  </a:rPr>
                  <a:t>T</a:t>
                </a:r>
                <a:r>
                  <a:rPr lang="it-IT" sz="2000" baseline="-25000" dirty="0" err="1">
                    <a:solidFill>
                      <a:schemeClr val="tx1"/>
                    </a:solidFill>
                  </a:rPr>
                  <a:t>f</a:t>
                </a:r>
                <a:r>
                  <a:rPr lang="it-IT" sz="2000" baseline="-25000" dirty="0">
                    <a:solidFill>
                      <a:schemeClr val="tx1"/>
                    </a:solidFill>
                  </a:rPr>
                  <a:t> </a:t>
                </a:r>
                <a:r>
                  <a:rPr lang="it-IT" dirty="0">
                    <a:solidFill>
                      <a:schemeClr val="tx1"/>
                    </a:solidFill>
                  </a:rPr>
                  <a:t>(x) termina con la parola </a:t>
                </a:r>
                <a:r>
                  <a:rPr lang="it-IT" dirty="0" err="1">
                    <a:solidFill>
                      <a:schemeClr val="tx1"/>
                    </a:solidFill>
                  </a:rPr>
                  <a:t>f</a:t>
                </a:r>
                <a:r>
                  <a:rPr lang="it-IT" dirty="0">
                    <a:solidFill>
                      <a:schemeClr val="tx1"/>
                    </a:solidFill>
                  </a:rPr>
                  <a:t>(x)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a:t>
                </a:r>
                <a14:m>
                  <m:oMath xmlns:m="http://schemas.openxmlformats.org/officeDocument/2006/math">
                    <m:r>
                      <m:rPr>
                        <m:sty m:val="p"/>
                      </m:rPr>
                      <a:rPr lang="el-GR" i="1" dirty="0">
                        <a:solidFill>
                          <a:schemeClr val="tx1"/>
                        </a:solidFill>
                        <a:latin typeface="Cambria Math" charset="0"/>
                        <a:ea typeface="Cambria Math" charset="0"/>
                        <a:cs typeface="Cambria Math" charset="0"/>
                      </a:rPr>
                      <m:t>Σ</m:t>
                    </m:r>
                  </m:oMath>
                </a14:m>
                <a:r>
                  <a:rPr lang="it-IT" sz="1800" baseline="-25000" dirty="0">
                    <a:solidFill>
                      <a:schemeClr val="tx1"/>
                    </a:solidFill>
                  </a:rPr>
                  <a:t>2</a:t>
                </a:r>
                <a:r>
                  <a:rPr lang="it-IT" dirty="0">
                    <a:solidFill>
                      <a:schemeClr val="tx1"/>
                    </a:solidFill>
                  </a:rPr>
                  <a:t>* scritta sul nastro di output</a:t>
                </a:r>
              </a:p>
              <a:p>
                <a:r>
                  <a:rPr lang="it-IT" dirty="0">
                    <a:solidFill>
                      <a:schemeClr val="tx1"/>
                    </a:solidFill>
                  </a:rPr>
                  <a:t>2) per ogni x</a:t>
                </a:r>
                <a:r>
                  <a:rPr lang="it-IT" dirty="0">
                    <a:solidFill>
                      <a:schemeClr val="tx1"/>
                    </a:solidFill>
                    <a:ea typeface="Cambria Math" charset="0"/>
                    <a:cs typeface="Cambria Math" charset="0"/>
                  </a:rPr>
                  <a:t>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a:t>
                </a:r>
                <a14:m>
                  <m:oMath xmlns:m="http://schemas.openxmlformats.org/officeDocument/2006/math">
                    <m:r>
                      <m:rPr>
                        <m:sty m:val="p"/>
                      </m:rPr>
                      <a:rPr lang="el-GR" i="1" dirty="0">
                        <a:solidFill>
                          <a:schemeClr val="tx1"/>
                        </a:solidFill>
                        <a:latin typeface="Cambria Math" charset="0"/>
                        <a:ea typeface="Cambria Math" charset="0"/>
                        <a:cs typeface="Cambria Math" charset="0"/>
                      </a:rPr>
                      <m:t>Σ</m:t>
                    </m:r>
                  </m:oMath>
                </a14:m>
                <a:r>
                  <a:rPr lang="it-IT" sz="2000" baseline="-25000" dirty="0">
                    <a:solidFill>
                      <a:schemeClr val="tx1"/>
                    </a:solidFill>
                  </a:rPr>
                  <a:t>1</a:t>
                </a:r>
                <a:r>
                  <a:rPr lang="it-IT" dirty="0">
                    <a:solidFill>
                      <a:schemeClr val="tx1"/>
                    </a:solidFill>
                  </a:rPr>
                  <a:t>* vale che: x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L</a:t>
                </a:r>
                <a:r>
                  <a:rPr lang="it-IT" sz="2000" baseline="-25000" dirty="0">
                    <a:solidFill>
                      <a:schemeClr val="tx1"/>
                    </a:solidFill>
                  </a:rPr>
                  <a:t>1</a:t>
                </a:r>
                <a:r>
                  <a:rPr lang="it-IT" baseline="-25000" dirty="0">
                    <a:solidFill>
                      <a:schemeClr val="tx1"/>
                    </a:solidFill>
                  </a:rPr>
                  <a:t>  </a:t>
                </a:r>
                <a:r>
                  <a:rPr lang="it-IT" dirty="0">
                    <a:solidFill>
                      <a:schemeClr val="tx1"/>
                    </a:solidFill>
                  </a:rPr>
                  <a:t>se e solo se </a:t>
                </a:r>
                <a:r>
                  <a:rPr lang="it-IT" dirty="0" err="1">
                    <a:solidFill>
                      <a:schemeClr val="tx1"/>
                    </a:solidFill>
                  </a:rPr>
                  <a:t>f</a:t>
                </a:r>
                <a:r>
                  <a:rPr lang="it-IT" dirty="0">
                    <a:solidFill>
                      <a:schemeClr val="tx1"/>
                    </a:solidFill>
                  </a:rPr>
                  <a:t>(x)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L</a:t>
                </a:r>
                <a:r>
                  <a:rPr lang="it-IT" sz="2000" baseline="-25000" dirty="0">
                    <a:solidFill>
                      <a:schemeClr val="tx1"/>
                    </a:solidFill>
                  </a:rPr>
                  <a:t>2</a:t>
                </a:r>
              </a:p>
              <a:p>
                <a:pPr lvl="1"/>
                <a14:m>
                  <m:oMath xmlns:m="http://schemas.openxmlformats.org/officeDocument/2006/math">
                    <m:r>
                      <a:rPr lang="it-IT" sz="1800" b="1" i="1">
                        <a:solidFill>
                          <a:srgbClr val="3636E8"/>
                        </a:solidFill>
                        <a:latin typeface="Cambria Math" charset="0"/>
                        <a:ea typeface="Cambria Math" charset="0"/>
                        <a:cs typeface="Cambria Math" charset="0"/>
                      </a:rPr>
                      <m:t>∀ </m:t>
                    </m:r>
                  </m:oMath>
                </a14:m>
                <a:r>
                  <a:rPr lang="it-IT" sz="1800" b="1" dirty="0">
                    <a:solidFill>
                      <a:srgbClr val="3636E8"/>
                    </a:solidFill>
                  </a:rPr>
                  <a:t>x </a:t>
                </a:r>
                <a14:m>
                  <m:oMath xmlns:m="http://schemas.openxmlformats.org/officeDocument/2006/math">
                    <m:r>
                      <a:rPr lang="it-IT" sz="1800" b="1" i="1">
                        <a:solidFill>
                          <a:srgbClr val="3636E8"/>
                        </a:solidFill>
                        <a:latin typeface="Cambria Math" charset="0"/>
                        <a:ea typeface="Cambria Math" charset="0"/>
                        <a:cs typeface="Cambria Math" charset="0"/>
                      </a:rPr>
                      <m:t>∈</m:t>
                    </m:r>
                  </m:oMath>
                </a14:m>
                <a:r>
                  <a:rPr lang="it-IT" sz="1800" b="1" dirty="0">
                    <a:solidFill>
                      <a:srgbClr val="3636E8"/>
                    </a:solidFill>
                  </a:rPr>
                  <a:t> </a:t>
                </a:r>
                <a14:m>
                  <m:oMath xmlns:m="http://schemas.openxmlformats.org/officeDocument/2006/math">
                    <m:r>
                      <a:rPr lang="el-GR" sz="1800" b="1" dirty="0">
                        <a:solidFill>
                          <a:srgbClr val="3636E8"/>
                        </a:solidFill>
                        <a:latin typeface="Cambria Math" charset="0"/>
                        <a:ea typeface="Cambria Math" charset="0"/>
                        <a:cs typeface="Cambria Math" charset="0"/>
                      </a:rPr>
                      <m:t>𝚺</m:t>
                    </m:r>
                  </m:oMath>
                </a14:m>
                <a:r>
                  <a:rPr lang="it-IT" sz="1800" b="1" baseline="-25000" dirty="0">
                    <a:solidFill>
                      <a:srgbClr val="3636E8"/>
                    </a:solidFill>
                  </a:rPr>
                  <a:t>1</a:t>
                </a:r>
                <a:r>
                  <a:rPr lang="it-IT" sz="1800" b="1" dirty="0">
                    <a:solidFill>
                      <a:srgbClr val="3636E8"/>
                    </a:solidFill>
                  </a:rPr>
                  <a:t>*</a:t>
                </a:r>
                <a:r>
                  <a:rPr lang="it-IT" sz="1800" dirty="0"/>
                  <a:t> </a:t>
                </a:r>
                <a:r>
                  <a:rPr lang="it-IT" sz="1800" b="1" dirty="0">
                    <a:solidFill>
                      <a:srgbClr val="3636E8"/>
                    </a:solidFill>
                  </a:rPr>
                  <a:t>[ x </a:t>
                </a:r>
                <a14:m>
                  <m:oMath xmlns:m="http://schemas.openxmlformats.org/officeDocument/2006/math">
                    <m:r>
                      <a:rPr lang="it-IT" sz="1800" b="1" i="1">
                        <a:solidFill>
                          <a:srgbClr val="3636E8"/>
                        </a:solidFill>
                        <a:latin typeface="Cambria Math" charset="0"/>
                        <a:ea typeface="Cambria Math" charset="0"/>
                        <a:cs typeface="Cambria Math" charset="0"/>
                      </a:rPr>
                      <m:t>∈</m:t>
                    </m:r>
                  </m:oMath>
                </a14:m>
                <a:r>
                  <a:rPr lang="it-IT" sz="1800" b="1" dirty="0">
                    <a:solidFill>
                      <a:srgbClr val="3636E8"/>
                    </a:solidFill>
                  </a:rPr>
                  <a:t> L</a:t>
                </a:r>
                <a:r>
                  <a:rPr lang="it-IT" sz="1800" b="1" baseline="-25000" dirty="0">
                    <a:solidFill>
                      <a:srgbClr val="3636E8"/>
                    </a:solidFill>
                  </a:rPr>
                  <a:t>1  </a:t>
                </a:r>
                <a14:m>
                  <m:oMath xmlns:m="http://schemas.openxmlformats.org/officeDocument/2006/math">
                    <m:r>
                      <a:rPr lang="it-IT" sz="1800" b="1">
                        <a:solidFill>
                          <a:srgbClr val="3636E8"/>
                        </a:solidFill>
                        <a:latin typeface="Cambria Math" charset="0"/>
                        <a:ea typeface="Cambria Math" charset="0"/>
                        <a:cs typeface="Cambria Math" charset="0"/>
                      </a:rPr>
                      <m:t>↔</m:t>
                    </m:r>
                  </m:oMath>
                </a14:m>
                <a:r>
                  <a:rPr lang="it-IT" sz="1800" b="1" dirty="0">
                    <a:solidFill>
                      <a:srgbClr val="3636E8"/>
                    </a:solidFill>
                  </a:rPr>
                  <a:t> </a:t>
                </a:r>
                <a:r>
                  <a:rPr lang="it-IT" sz="1800" b="1" dirty="0" err="1">
                    <a:solidFill>
                      <a:srgbClr val="3636E8"/>
                    </a:solidFill>
                  </a:rPr>
                  <a:t>f</a:t>
                </a:r>
                <a:r>
                  <a:rPr lang="it-IT" sz="1800" b="1" dirty="0">
                    <a:solidFill>
                      <a:srgbClr val="3636E8"/>
                    </a:solidFill>
                  </a:rPr>
                  <a:t>(x) </a:t>
                </a:r>
                <a14:m>
                  <m:oMath xmlns:m="http://schemas.openxmlformats.org/officeDocument/2006/math">
                    <m:r>
                      <a:rPr lang="it-IT" sz="1800" b="1" i="1">
                        <a:solidFill>
                          <a:srgbClr val="3636E8"/>
                        </a:solidFill>
                        <a:latin typeface="Cambria Math" charset="0"/>
                        <a:ea typeface="Cambria Math" charset="0"/>
                        <a:cs typeface="Cambria Math" charset="0"/>
                      </a:rPr>
                      <m:t>∈</m:t>
                    </m:r>
                  </m:oMath>
                </a14:m>
                <a:r>
                  <a:rPr lang="it-IT" sz="1800" b="1" dirty="0">
                    <a:solidFill>
                      <a:srgbClr val="3636E8"/>
                    </a:solidFill>
                  </a:rPr>
                  <a:t> L</a:t>
                </a:r>
                <a:r>
                  <a:rPr lang="it-IT" sz="1800" b="1" baseline="-25000" dirty="0">
                    <a:solidFill>
                      <a:srgbClr val="3636E8"/>
                    </a:solidFill>
                  </a:rPr>
                  <a:t>2 </a:t>
                </a:r>
                <a:r>
                  <a:rPr lang="it-IT" sz="1800" b="1" dirty="0">
                    <a:solidFill>
                      <a:srgbClr val="3636E8"/>
                    </a:solidFill>
                  </a:rPr>
                  <a:t>]</a:t>
                </a:r>
                <a:endParaRPr lang="it-IT" sz="1800" b="1" dirty="0"/>
              </a:p>
              <a:p>
                <a:pPr lvl="1"/>
                <a:endParaRPr lang="it-IT" sz="1800" baseline="-25000" dirty="0"/>
              </a:p>
              <a:p>
                <a:r>
                  <a:rPr lang="it-IT" dirty="0">
                    <a:solidFill>
                      <a:schemeClr val="tx1"/>
                    </a:solidFill>
                  </a:rPr>
                  <a:t>Siamo al paragrafo 5.5</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953357" y="1390668"/>
                <a:ext cx="9211948" cy="4997006"/>
              </a:xfrm>
              <a:blipFill rotWithShape="0">
                <a:blip r:embed="rId2"/>
                <a:stretch>
                  <a:fillRect l="-463" t="-610" r="-66"/>
                </a:stretch>
              </a:blipFill>
            </p:spPr>
            <p:txBody>
              <a:bodyPr/>
              <a:lstStyle/>
              <a:p>
                <a:r>
                  <a:rPr lang="it-IT">
                    <a:noFill/>
                  </a:rPr>
                  <a:t> </a:t>
                </a:r>
              </a:p>
            </p:txBody>
          </p:sp>
        </mc:Fallback>
      </mc:AlternateContent>
    </p:spTree>
    <p:extLst>
      <p:ext uri="{BB962C8B-B14F-4D97-AF65-F5344CB8AC3E}">
        <p14:creationId xmlns:p14="http://schemas.microsoft.com/office/powerpoint/2010/main" val="1365556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94161" y="315351"/>
            <a:ext cx="8911687" cy="803435"/>
          </a:xfrm>
        </p:spPr>
        <p:txBody>
          <a:bodyPr/>
          <a:lstStyle/>
          <a:p>
            <a:r>
              <a:rPr lang="it-IT" dirty="0">
                <a:solidFill>
                  <a:schemeClr val="tx1"/>
                </a:solidFill>
              </a:rPr>
              <a:t>Decidibilità, accettabilità e riduzioni</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857104" y="1118786"/>
                <a:ext cx="9148744" cy="5402330"/>
              </a:xfrm>
            </p:spPr>
            <p:txBody>
              <a:bodyPr>
                <a:normAutofit/>
              </a:bodyPr>
              <a:lstStyle/>
              <a:p>
                <a:r>
                  <a:rPr lang="it-IT" dirty="0">
                    <a:solidFill>
                      <a:schemeClr val="tx1"/>
                    </a:solidFill>
                  </a:rPr>
                  <a:t>Il concetto di riduzione si rivela molto utile come strumento per dimostrare  che un linguaggio è decidibile/accettabile: dato un linguaggio L</a:t>
                </a:r>
                <a:r>
                  <a:rPr lang="it-IT" sz="2000" baseline="-25000" dirty="0">
                    <a:solidFill>
                      <a:schemeClr val="tx1"/>
                    </a:solidFill>
                  </a:rPr>
                  <a:t>3</a:t>
                </a:r>
              </a:p>
              <a:p>
                <a:pPr lvl="1"/>
                <a:r>
                  <a:rPr lang="it-IT" dirty="0">
                    <a:solidFill>
                      <a:schemeClr val="tx1"/>
                    </a:solidFill>
                  </a:rPr>
                  <a:t>se dimostro che </a:t>
                </a:r>
                <a:r>
                  <a:rPr lang="it-IT" b="1" dirty="0">
                    <a:solidFill>
                      <a:srgbClr val="3636E8"/>
                    </a:solidFill>
                  </a:rPr>
                  <a:t>L</a:t>
                </a:r>
                <a:r>
                  <a:rPr lang="it-IT" sz="1800" b="1" baseline="-25000" dirty="0">
                    <a:solidFill>
                      <a:srgbClr val="3636E8"/>
                    </a:solidFill>
                  </a:rPr>
                  <a:t>3</a:t>
                </a:r>
                <a:r>
                  <a:rPr lang="it-IT" b="1" baseline="-25000" dirty="0">
                    <a:solidFill>
                      <a:srgbClr val="3636E8"/>
                    </a:solidFill>
                  </a:rPr>
                  <a:t> </a:t>
                </a:r>
                <a14:m>
                  <m:oMath xmlns:m="http://schemas.openxmlformats.org/officeDocument/2006/math">
                    <m:r>
                      <a:rPr lang="it-IT" b="1" i="1">
                        <a:solidFill>
                          <a:srgbClr val="3636E8"/>
                        </a:solidFill>
                        <a:latin typeface="Cambria Math" charset="0"/>
                        <a:ea typeface="Cambria Math" charset="0"/>
                        <a:cs typeface="Cambria Math" charset="0"/>
                      </a:rPr>
                      <m:t>≼</m:t>
                    </m:r>
                  </m:oMath>
                </a14:m>
                <a:r>
                  <a:rPr lang="it-IT" b="1" dirty="0">
                    <a:solidFill>
                      <a:srgbClr val="3636E8"/>
                    </a:solidFill>
                  </a:rPr>
                  <a:t> L</a:t>
                </a:r>
                <a:r>
                  <a:rPr lang="it-IT" sz="1800" b="1" baseline="-25000" dirty="0">
                    <a:solidFill>
                      <a:srgbClr val="3636E8"/>
                    </a:solidFill>
                  </a:rPr>
                  <a:t>4 </a:t>
                </a:r>
                <a:r>
                  <a:rPr lang="it-IT" dirty="0">
                    <a:solidFill>
                      <a:schemeClr val="tx1"/>
                    </a:solidFill>
                  </a:rPr>
                  <a:t>, per un qualche altro linguaggio L</a:t>
                </a:r>
                <a:r>
                  <a:rPr lang="it-IT" sz="2000" baseline="-25000" dirty="0">
                    <a:solidFill>
                      <a:schemeClr val="tx1"/>
                    </a:solidFill>
                  </a:rPr>
                  <a:t>4</a:t>
                </a:r>
                <a:r>
                  <a:rPr lang="it-IT" dirty="0">
                    <a:solidFill>
                      <a:schemeClr val="tx1"/>
                    </a:solidFill>
                  </a:rPr>
                  <a:t> , </a:t>
                </a:r>
                <a:endParaRPr lang="it-IT" b="1" dirty="0">
                  <a:solidFill>
                    <a:schemeClr val="tx1"/>
                  </a:solidFill>
                </a:endParaRPr>
              </a:p>
              <a:p>
                <a:pPr lvl="1"/>
                <a:r>
                  <a:rPr lang="it-IT" dirty="0">
                    <a:solidFill>
                      <a:schemeClr val="tx1"/>
                    </a:solidFill>
                  </a:rPr>
                  <a:t>se io so che</a:t>
                </a:r>
                <a:r>
                  <a:rPr lang="it-IT" dirty="0"/>
                  <a:t> </a:t>
                </a:r>
                <a:r>
                  <a:rPr lang="it-IT" b="1" dirty="0">
                    <a:solidFill>
                      <a:srgbClr val="3636E8"/>
                    </a:solidFill>
                  </a:rPr>
                  <a:t>L</a:t>
                </a:r>
                <a:r>
                  <a:rPr lang="it-IT" sz="2000" b="1" baseline="-25000" dirty="0">
                    <a:solidFill>
                      <a:srgbClr val="3636E8"/>
                    </a:solidFill>
                  </a:rPr>
                  <a:t>4</a:t>
                </a:r>
                <a:r>
                  <a:rPr lang="it-IT" b="1" dirty="0">
                    <a:solidFill>
                      <a:srgbClr val="3636E8"/>
                    </a:solidFill>
                  </a:rPr>
                  <a:t> è decidibile </a:t>
                </a:r>
              </a:p>
              <a:p>
                <a:pPr lvl="1"/>
                <a:r>
                  <a:rPr lang="it-IT" dirty="0">
                    <a:solidFill>
                      <a:schemeClr val="tx1"/>
                    </a:solidFill>
                  </a:rPr>
                  <a:t>allora, posso concludere che anche </a:t>
                </a:r>
                <a:r>
                  <a:rPr lang="it-IT" b="1" dirty="0">
                    <a:solidFill>
                      <a:srgbClr val="3636E8"/>
                    </a:solidFill>
                  </a:rPr>
                  <a:t>L</a:t>
                </a:r>
                <a:r>
                  <a:rPr lang="it-IT" sz="2000" b="1" baseline="-25000" dirty="0">
                    <a:solidFill>
                      <a:srgbClr val="3636E8"/>
                    </a:solidFill>
                  </a:rPr>
                  <a:t>3</a:t>
                </a:r>
                <a:r>
                  <a:rPr lang="it-IT" b="1" dirty="0">
                    <a:solidFill>
                      <a:srgbClr val="3636E8"/>
                    </a:solidFill>
                  </a:rPr>
                  <a:t> è decidibile </a:t>
                </a:r>
              </a:p>
              <a:p>
                <a:r>
                  <a:rPr lang="it-IT" dirty="0">
                    <a:solidFill>
                      <a:schemeClr val="tx1"/>
                    </a:solidFill>
                  </a:rPr>
                  <a:t>Infatti, sia L</a:t>
                </a:r>
                <a:r>
                  <a:rPr lang="it-IT" sz="2000" baseline="-25000" dirty="0">
                    <a:solidFill>
                      <a:schemeClr val="tx1"/>
                    </a:solidFill>
                  </a:rPr>
                  <a:t>3</a:t>
                </a:r>
                <a:r>
                  <a:rPr lang="it-IT" dirty="0">
                    <a:solidFill>
                      <a:schemeClr val="tx1"/>
                    </a:solidFill>
                  </a:rPr>
                  <a:t> </a:t>
                </a:r>
                <a14:m>
                  <m:oMath xmlns:m="http://schemas.openxmlformats.org/officeDocument/2006/math">
                    <m:r>
                      <a:rPr lang="it-IT" i="1">
                        <a:solidFill>
                          <a:schemeClr val="tx1"/>
                        </a:solidFill>
                        <a:latin typeface="Cambria Math" charset="0"/>
                        <a:ea typeface="Cambria Math" charset="0"/>
                        <a:cs typeface="Cambria Math" charset="0"/>
                      </a:rPr>
                      <m:t>⊆ </m:t>
                    </m:r>
                  </m:oMath>
                </a14:m>
                <a:r>
                  <a:rPr lang="it-IT" dirty="0">
                    <a:solidFill>
                      <a:schemeClr val="tx1"/>
                    </a:solidFill>
                  </a:rPr>
                  <a:t> </a:t>
                </a:r>
                <a14:m>
                  <m:oMath xmlns:m="http://schemas.openxmlformats.org/officeDocument/2006/math">
                    <m:r>
                      <m:rPr>
                        <m:sty m:val="p"/>
                      </m:rPr>
                      <a:rPr lang="el-GR" i="1" dirty="0">
                        <a:solidFill>
                          <a:schemeClr val="tx1"/>
                        </a:solidFill>
                        <a:latin typeface="Cambria Math" charset="0"/>
                        <a:ea typeface="Cambria Math" charset="0"/>
                        <a:cs typeface="Cambria Math" charset="0"/>
                      </a:rPr>
                      <m:t>Σ</m:t>
                    </m:r>
                  </m:oMath>
                </a14:m>
                <a:r>
                  <a:rPr lang="it-IT" sz="2000" baseline="-25000" dirty="0">
                    <a:solidFill>
                      <a:schemeClr val="tx1"/>
                    </a:solidFill>
                  </a:rPr>
                  <a:t>3</a:t>
                </a:r>
                <a:r>
                  <a:rPr lang="it-IT" dirty="0">
                    <a:solidFill>
                      <a:schemeClr val="tx1"/>
                    </a:solidFill>
                  </a:rPr>
                  <a:t>*  e L</a:t>
                </a:r>
                <a:r>
                  <a:rPr lang="it-IT" sz="2000" baseline="-25000" dirty="0">
                    <a:solidFill>
                      <a:schemeClr val="tx1"/>
                    </a:solidFill>
                  </a:rPr>
                  <a:t>4</a:t>
                </a:r>
                <a:r>
                  <a:rPr lang="it-IT" dirty="0">
                    <a:solidFill>
                      <a:schemeClr val="tx1"/>
                    </a:solidFill>
                  </a:rPr>
                  <a:t> </a:t>
                </a:r>
                <a14:m>
                  <m:oMath xmlns:m="http://schemas.openxmlformats.org/officeDocument/2006/math">
                    <m:r>
                      <a:rPr lang="it-IT" i="1">
                        <a:solidFill>
                          <a:schemeClr val="tx1"/>
                        </a:solidFill>
                        <a:latin typeface="Cambria Math" charset="0"/>
                        <a:ea typeface="Cambria Math" charset="0"/>
                        <a:cs typeface="Cambria Math" charset="0"/>
                      </a:rPr>
                      <m:t>⊆ </m:t>
                    </m:r>
                  </m:oMath>
                </a14:m>
                <a:r>
                  <a:rPr lang="it-IT" dirty="0">
                    <a:solidFill>
                      <a:schemeClr val="tx1"/>
                    </a:solidFill>
                  </a:rPr>
                  <a:t> </a:t>
                </a:r>
                <a14:m>
                  <m:oMath xmlns:m="http://schemas.openxmlformats.org/officeDocument/2006/math">
                    <m:r>
                      <m:rPr>
                        <m:sty m:val="p"/>
                      </m:rPr>
                      <a:rPr lang="el-GR" i="1" dirty="0">
                        <a:solidFill>
                          <a:schemeClr val="tx1"/>
                        </a:solidFill>
                        <a:latin typeface="Cambria Math" charset="0"/>
                        <a:ea typeface="Cambria Math" charset="0"/>
                        <a:cs typeface="Cambria Math" charset="0"/>
                      </a:rPr>
                      <m:t>Σ</m:t>
                    </m:r>
                  </m:oMath>
                </a14:m>
                <a:r>
                  <a:rPr lang="it-IT" sz="2000" baseline="-25000" dirty="0">
                    <a:solidFill>
                      <a:schemeClr val="tx1"/>
                    </a:solidFill>
                  </a:rPr>
                  <a:t>4</a:t>
                </a:r>
                <a:r>
                  <a:rPr lang="it-IT" dirty="0">
                    <a:solidFill>
                      <a:schemeClr val="tx1"/>
                    </a:solidFill>
                  </a:rPr>
                  <a:t>*</a:t>
                </a:r>
              </a:p>
              <a:p>
                <a:pPr lvl="1"/>
                <a:r>
                  <a:rPr lang="it-IT" b="1" dirty="0">
                    <a:solidFill>
                      <a:srgbClr val="3636E8"/>
                    </a:solidFill>
                  </a:rPr>
                  <a:t>L</a:t>
                </a:r>
                <a:r>
                  <a:rPr lang="it-IT" sz="1800" b="1" baseline="-25000" dirty="0">
                    <a:solidFill>
                      <a:srgbClr val="3636E8"/>
                    </a:solidFill>
                  </a:rPr>
                  <a:t>4</a:t>
                </a:r>
                <a:r>
                  <a:rPr lang="it-IT" b="1" dirty="0">
                    <a:solidFill>
                      <a:srgbClr val="3636E8"/>
                    </a:solidFill>
                  </a:rPr>
                  <a:t> è decidibile </a:t>
                </a:r>
                <a:r>
                  <a:rPr lang="it-IT" dirty="0">
                    <a:solidFill>
                      <a:schemeClr val="tx1"/>
                    </a:solidFill>
                  </a:rPr>
                  <a:t>: allora esiste una macchina T</a:t>
                </a:r>
                <a:r>
                  <a:rPr lang="it-IT" sz="2000" baseline="-25000" dirty="0">
                    <a:solidFill>
                      <a:schemeClr val="tx1"/>
                    </a:solidFill>
                  </a:rPr>
                  <a:t>4</a:t>
                </a:r>
                <a:r>
                  <a:rPr lang="it-IT" dirty="0">
                    <a:solidFill>
                      <a:schemeClr val="tx1"/>
                    </a:solidFill>
                  </a:rPr>
                  <a:t> tale che, per ogni x </a:t>
                </a:r>
                <a14:m>
                  <m:oMath xmlns:m="http://schemas.openxmlformats.org/officeDocument/2006/math">
                    <m:r>
                      <a:rPr lang="it-IT" i="1">
                        <a:solidFill>
                          <a:schemeClr val="tx1"/>
                        </a:solidFill>
                        <a:latin typeface="Cambria Math" charset="0"/>
                        <a:ea typeface="Cambria Math" charset="0"/>
                        <a:cs typeface="Cambria Math" charset="0"/>
                      </a:rPr>
                      <m:t>∈</m:t>
                    </m:r>
                    <m:r>
                      <m:rPr>
                        <m:sty m:val="p"/>
                      </m:rPr>
                      <a:rPr lang="el-GR" i="1" dirty="0">
                        <a:solidFill>
                          <a:schemeClr val="tx1"/>
                        </a:solidFill>
                        <a:latin typeface="Cambria Math" charset="0"/>
                        <a:ea typeface="Cambria Math" charset="0"/>
                        <a:cs typeface="Cambria Math" charset="0"/>
                      </a:rPr>
                      <m:t>Σ</m:t>
                    </m:r>
                  </m:oMath>
                </a14:m>
                <a:r>
                  <a:rPr lang="it-IT" sz="2000" baseline="-25000" dirty="0">
                    <a:solidFill>
                      <a:schemeClr val="tx1"/>
                    </a:solidFill>
                  </a:rPr>
                  <a:t>4</a:t>
                </a:r>
                <a:r>
                  <a:rPr lang="it-IT" dirty="0">
                    <a:solidFill>
                      <a:schemeClr val="tx1"/>
                    </a:solidFill>
                  </a:rPr>
                  <a:t>*, T</a:t>
                </a:r>
                <a:r>
                  <a:rPr lang="it-IT" sz="2000" baseline="-25000" dirty="0">
                    <a:solidFill>
                      <a:schemeClr val="tx1"/>
                    </a:solidFill>
                  </a:rPr>
                  <a:t>4</a:t>
                </a:r>
                <a:r>
                  <a:rPr lang="it-IT" baseline="-25000" dirty="0">
                    <a:solidFill>
                      <a:schemeClr val="tx1"/>
                    </a:solidFill>
                  </a:rPr>
                  <a:t> </a:t>
                </a:r>
                <a:r>
                  <a:rPr lang="it-IT" dirty="0">
                    <a:solidFill>
                      <a:schemeClr val="tx1"/>
                    </a:solidFill>
                  </a:rPr>
                  <a:t>(x) termina in </a:t>
                </a:r>
                <a:r>
                  <a:rPr lang="it-IT" dirty="0" err="1">
                    <a:solidFill>
                      <a:schemeClr val="tx1"/>
                    </a:solidFill>
                  </a:rPr>
                  <a:t>q</a:t>
                </a:r>
                <a:r>
                  <a:rPr lang="it-IT" sz="2000" baseline="-25000" dirty="0" err="1">
                    <a:solidFill>
                      <a:schemeClr val="tx1"/>
                    </a:solidFill>
                  </a:rPr>
                  <a:t>A</a:t>
                </a:r>
                <a:r>
                  <a:rPr lang="it-IT" dirty="0">
                    <a:solidFill>
                      <a:schemeClr val="tx1"/>
                    </a:solidFill>
                  </a:rPr>
                  <a:t> se x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L</a:t>
                </a:r>
                <a:r>
                  <a:rPr lang="it-IT" sz="2000" baseline="-25000" dirty="0">
                    <a:solidFill>
                      <a:schemeClr val="tx1"/>
                    </a:solidFill>
                  </a:rPr>
                  <a:t>4</a:t>
                </a:r>
                <a:r>
                  <a:rPr lang="it-IT" dirty="0">
                    <a:solidFill>
                      <a:schemeClr val="tx1"/>
                    </a:solidFill>
                  </a:rPr>
                  <a:t>, T</a:t>
                </a:r>
                <a:r>
                  <a:rPr lang="it-IT" sz="2000" baseline="-25000" dirty="0">
                    <a:solidFill>
                      <a:schemeClr val="tx1"/>
                    </a:solidFill>
                  </a:rPr>
                  <a:t>4</a:t>
                </a:r>
                <a:r>
                  <a:rPr lang="it-IT" baseline="-25000" dirty="0">
                    <a:solidFill>
                      <a:schemeClr val="tx1"/>
                    </a:solidFill>
                  </a:rPr>
                  <a:t> </a:t>
                </a:r>
                <a:r>
                  <a:rPr lang="it-IT" dirty="0">
                    <a:solidFill>
                      <a:schemeClr val="tx1"/>
                    </a:solidFill>
                  </a:rPr>
                  <a:t>(x) termina in </a:t>
                </a:r>
                <a:r>
                  <a:rPr lang="it-IT" dirty="0" err="1">
                    <a:solidFill>
                      <a:schemeClr val="tx1"/>
                    </a:solidFill>
                  </a:rPr>
                  <a:t>q</a:t>
                </a:r>
                <a:r>
                  <a:rPr lang="it-IT" sz="2000" baseline="-25000" dirty="0" err="1">
                    <a:solidFill>
                      <a:schemeClr val="tx1"/>
                    </a:solidFill>
                  </a:rPr>
                  <a:t>R</a:t>
                </a:r>
                <a:r>
                  <a:rPr lang="it-IT" dirty="0">
                    <a:solidFill>
                      <a:schemeClr val="tx1"/>
                    </a:solidFill>
                  </a:rPr>
                  <a:t> se x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L</a:t>
                </a:r>
                <a:r>
                  <a:rPr lang="it-IT" sz="2000" baseline="-25000" dirty="0">
                    <a:solidFill>
                      <a:schemeClr val="tx1"/>
                    </a:solidFill>
                  </a:rPr>
                  <a:t>4</a:t>
                </a:r>
                <a:endParaRPr lang="it-IT" sz="2000" dirty="0">
                  <a:solidFill>
                    <a:schemeClr val="tx1"/>
                  </a:solidFill>
                </a:endParaRPr>
              </a:p>
              <a:p>
                <a:pPr lvl="1"/>
                <a:r>
                  <a:rPr lang="it-IT" b="1" dirty="0">
                    <a:solidFill>
                      <a:srgbClr val="3636E8"/>
                    </a:solidFill>
                  </a:rPr>
                  <a:t>L</a:t>
                </a:r>
                <a:r>
                  <a:rPr lang="it-IT" b="1" baseline="-25000" dirty="0">
                    <a:solidFill>
                      <a:srgbClr val="3636E8"/>
                    </a:solidFill>
                  </a:rPr>
                  <a:t>3 </a:t>
                </a:r>
                <a14:m>
                  <m:oMath xmlns:m="http://schemas.openxmlformats.org/officeDocument/2006/math">
                    <m:r>
                      <a:rPr lang="it-IT" b="1" i="1">
                        <a:solidFill>
                          <a:srgbClr val="3636E8"/>
                        </a:solidFill>
                        <a:latin typeface="Cambria Math" charset="0"/>
                        <a:ea typeface="Cambria Math" charset="0"/>
                        <a:cs typeface="Cambria Math" charset="0"/>
                      </a:rPr>
                      <m:t>≼</m:t>
                    </m:r>
                  </m:oMath>
                </a14:m>
                <a:r>
                  <a:rPr lang="it-IT" b="1" dirty="0">
                    <a:solidFill>
                      <a:srgbClr val="3636E8"/>
                    </a:solidFill>
                  </a:rPr>
                  <a:t> L</a:t>
                </a:r>
                <a:r>
                  <a:rPr lang="it-IT" b="1" baseline="-25000" dirty="0">
                    <a:solidFill>
                      <a:srgbClr val="3636E8"/>
                    </a:solidFill>
                  </a:rPr>
                  <a:t>4 </a:t>
                </a:r>
                <a:r>
                  <a:rPr lang="it-IT" dirty="0">
                    <a:solidFill>
                      <a:schemeClr val="tx1"/>
                    </a:solidFill>
                  </a:rPr>
                  <a:t>: allora esiste una un trasduttore </a:t>
                </a:r>
                <a:r>
                  <a:rPr lang="it-IT" dirty="0" err="1">
                    <a:solidFill>
                      <a:schemeClr val="tx1"/>
                    </a:solidFill>
                  </a:rPr>
                  <a:t>T</a:t>
                </a:r>
                <a:r>
                  <a:rPr lang="it-IT" sz="2000" baseline="-25000" dirty="0" err="1">
                    <a:solidFill>
                      <a:schemeClr val="tx1"/>
                    </a:solidFill>
                  </a:rPr>
                  <a:t>f</a:t>
                </a:r>
                <a:r>
                  <a:rPr lang="it-IT" dirty="0">
                    <a:solidFill>
                      <a:schemeClr val="tx1"/>
                    </a:solidFill>
                  </a:rPr>
                  <a:t> tale che, per ogni x </a:t>
                </a:r>
                <a14:m>
                  <m:oMath xmlns:m="http://schemas.openxmlformats.org/officeDocument/2006/math">
                    <m:r>
                      <a:rPr lang="it-IT" i="1">
                        <a:solidFill>
                          <a:schemeClr val="tx1"/>
                        </a:solidFill>
                        <a:latin typeface="Cambria Math" charset="0"/>
                        <a:ea typeface="Cambria Math" charset="0"/>
                        <a:cs typeface="Cambria Math" charset="0"/>
                      </a:rPr>
                      <m:t>∈</m:t>
                    </m:r>
                    <m:r>
                      <m:rPr>
                        <m:sty m:val="p"/>
                      </m:rPr>
                      <a:rPr lang="el-GR" i="1" dirty="0">
                        <a:solidFill>
                          <a:schemeClr val="tx1"/>
                        </a:solidFill>
                        <a:latin typeface="Cambria Math" charset="0"/>
                        <a:ea typeface="Cambria Math" charset="0"/>
                        <a:cs typeface="Cambria Math" charset="0"/>
                      </a:rPr>
                      <m:t>Σ</m:t>
                    </m:r>
                  </m:oMath>
                </a14:m>
                <a:r>
                  <a:rPr lang="it-IT" sz="2000" baseline="-25000" dirty="0">
                    <a:solidFill>
                      <a:schemeClr val="tx1"/>
                    </a:solidFill>
                  </a:rPr>
                  <a:t>3</a:t>
                </a:r>
                <a:r>
                  <a:rPr lang="it-IT" dirty="0">
                    <a:solidFill>
                      <a:schemeClr val="tx1"/>
                    </a:solidFill>
                  </a:rPr>
                  <a:t>*, </a:t>
                </a:r>
                <a:r>
                  <a:rPr lang="it-IT" dirty="0" err="1">
                    <a:solidFill>
                      <a:schemeClr val="tx1"/>
                    </a:solidFill>
                  </a:rPr>
                  <a:t>T</a:t>
                </a:r>
                <a:r>
                  <a:rPr lang="it-IT" sz="2000" baseline="-25000" dirty="0" err="1">
                    <a:solidFill>
                      <a:schemeClr val="tx1"/>
                    </a:solidFill>
                  </a:rPr>
                  <a:t>f</a:t>
                </a:r>
                <a:r>
                  <a:rPr lang="it-IT" baseline="-25000" dirty="0">
                    <a:solidFill>
                      <a:schemeClr val="tx1"/>
                    </a:solidFill>
                  </a:rPr>
                  <a:t> </a:t>
                </a:r>
                <a:r>
                  <a:rPr lang="it-IT" dirty="0">
                    <a:solidFill>
                      <a:schemeClr val="tx1"/>
                    </a:solidFill>
                  </a:rPr>
                  <a:t>(x) termina con una parola y </a:t>
                </a:r>
                <a14:m>
                  <m:oMath xmlns:m="http://schemas.openxmlformats.org/officeDocument/2006/math">
                    <m:r>
                      <a:rPr lang="it-IT" i="1">
                        <a:solidFill>
                          <a:schemeClr val="tx1"/>
                        </a:solidFill>
                        <a:latin typeface="Cambria Math" charset="0"/>
                        <a:ea typeface="Cambria Math" charset="0"/>
                        <a:cs typeface="Cambria Math" charset="0"/>
                      </a:rPr>
                      <m:t>∈</m:t>
                    </m:r>
                    <m:r>
                      <m:rPr>
                        <m:sty m:val="p"/>
                      </m:rPr>
                      <a:rPr lang="el-GR" i="1" dirty="0">
                        <a:solidFill>
                          <a:schemeClr val="tx1"/>
                        </a:solidFill>
                        <a:latin typeface="Cambria Math" charset="0"/>
                        <a:ea typeface="Cambria Math" charset="0"/>
                        <a:cs typeface="Cambria Math" charset="0"/>
                      </a:rPr>
                      <m:t>Σ</m:t>
                    </m:r>
                  </m:oMath>
                </a14:m>
                <a:r>
                  <a:rPr lang="it-IT" sz="1800" baseline="-25000" dirty="0">
                    <a:solidFill>
                      <a:schemeClr val="tx1"/>
                    </a:solidFill>
                  </a:rPr>
                  <a:t>4</a:t>
                </a:r>
                <a:r>
                  <a:rPr lang="it-IT" dirty="0">
                    <a:solidFill>
                      <a:schemeClr val="tx1"/>
                    </a:solidFill>
                  </a:rPr>
                  <a:t>* scritta sul nastro di output tale che y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L</a:t>
                </a:r>
                <a:r>
                  <a:rPr lang="it-IT" sz="1800" baseline="-25000" dirty="0">
                    <a:solidFill>
                      <a:schemeClr val="tx1"/>
                    </a:solidFill>
                  </a:rPr>
                  <a:t>4  </a:t>
                </a:r>
                <a:r>
                  <a:rPr lang="it-IT" dirty="0">
                    <a:solidFill>
                      <a:schemeClr val="tx1"/>
                    </a:solidFill>
                  </a:rPr>
                  <a:t>se x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L</a:t>
                </a:r>
                <a:r>
                  <a:rPr lang="it-IT" sz="2000" baseline="-25000" dirty="0">
                    <a:solidFill>
                      <a:schemeClr val="tx1"/>
                    </a:solidFill>
                  </a:rPr>
                  <a:t>3</a:t>
                </a:r>
                <a:r>
                  <a:rPr lang="it-IT" dirty="0">
                    <a:solidFill>
                      <a:schemeClr val="tx1"/>
                    </a:solidFill>
                  </a:rPr>
                  <a:t>, e y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L</a:t>
                </a:r>
                <a:r>
                  <a:rPr lang="it-IT" sz="2000" baseline="-25000" dirty="0">
                    <a:solidFill>
                      <a:schemeClr val="tx1"/>
                    </a:solidFill>
                  </a:rPr>
                  <a:t>4</a:t>
                </a:r>
                <a:r>
                  <a:rPr lang="it-IT" dirty="0">
                    <a:solidFill>
                      <a:schemeClr val="tx1"/>
                    </a:solidFill>
                  </a:rPr>
                  <a:t> se x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L</a:t>
                </a:r>
                <a:r>
                  <a:rPr lang="it-IT" sz="2000" baseline="-25000" dirty="0">
                    <a:solidFill>
                      <a:schemeClr val="tx1"/>
                    </a:solidFill>
                  </a:rPr>
                  <a:t>3</a:t>
                </a:r>
                <a:endParaRPr lang="it-IT" dirty="0">
                  <a:solidFill>
                    <a:schemeClr val="tx1"/>
                  </a:solidFill>
                </a:endParaRPr>
              </a:p>
              <a:p>
                <a:r>
                  <a:rPr lang="it-IT" dirty="0">
                    <a:solidFill>
                      <a:schemeClr val="tx1"/>
                    </a:solidFill>
                  </a:rPr>
                  <a:t>Ora, costruiamo una macchina T</a:t>
                </a:r>
                <a:r>
                  <a:rPr lang="it-IT" sz="2000" baseline="-25000" dirty="0">
                    <a:solidFill>
                      <a:schemeClr val="tx1"/>
                    </a:solidFill>
                  </a:rPr>
                  <a:t>3</a:t>
                </a:r>
                <a:r>
                  <a:rPr lang="it-IT" dirty="0">
                    <a:solidFill>
                      <a:schemeClr val="tx1"/>
                    </a:solidFill>
                  </a:rPr>
                  <a:t> , a 2 nastri, che, con input x </a:t>
                </a:r>
                <a14:m>
                  <m:oMath xmlns:m="http://schemas.openxmlformats.org/officeDocument/2006/math">
                    <m:r>
                      <a:rPr lang="it-IT" sz="2000" i="1">
                        <a:solidFill>
                          <a:schemeClr val="tx1"/>
                        </a:solidFill>
                        <a:latin typeface="Cambria Math" charset="0"/>
                        <a:ea typeface="Cambria Math" charset="0"/>
                        <a:cs typeface="Cambria Math" charset="0"/>
                      </a:rPr>
                      <m:t>∈</m:t>
                    </m:r>
                    <m:r>
                      <m:rPr>
                        <m:sty m:val="p"/>
                      </m:rPr>
                      <a:rPr lang="el-GR" sz="2000" i="1" dirty="0">
                        <a:solidFill>
                          <a:schemeClr val="tx1"/>
                        </a:solidFill>
                        <a:latin typeface="Cambria Math" charset="0"/>
                        <a:ea typeface="Cambria Math" charset="0"/>
                        <a:cs typeface="Cambria Math" charset="0"/>
                      </a:rPr>
                      <m:t>Σ</m:t>
                    </m:r>
                    <m:r>
                      <a:rPr lang="it-IT" sz="2000" b="0" i="0" baseline="-25000" dirty="0" smtClean="0">
                        <a:solidFill>
                          <a:schemeClr val="tx1"/>
                        </a:solidFill>
                        <a:latin typeface="Cambria Math" charset="0"/>
                        <a:ea typeface="Cambria Math" charset="0"/>
                        <a:cs typeface="Cambria Math" charset="0"/>
                      </a:rPr>
                      <m:t>3</m:t>
                    </m:r>
                  </m:oMath>
                </a14:m>
                <a:r>
                  <a:rPr lang="it-IT" dirty="0">
                    <a:solidFill>
                      <a:schemeClr val="tx1"/>
                    </a:solidFill>
                  </a:rPr>
                  <a:t>* :</a:t>
                </a:r>
              </a:p>
              <a:p>
                <a:pPr lvl="1"/>
                <a:r>
                  <a:rPr lang="it-IT" dirty="0">
                    <a:solidFill>
                      <a:schemeClr val="tx1"/>
                    </a:solidFill>
                  </a:rPr>
                  <a:t>prima simula </a:t>
                </a:r>
                <a:r>
                  <a:rPr lang="it-IT" dirty="0" err="1">
                    <a:solidFill>
                      <a:schemeClr val="tx1"/>
                    </a:solidFill>
                  </a:rPr>
                  <a:t>T</a:t>
                </a:r>
                <a:r>
                  <a:rPr lang="it-IT" sz="1800" baseline="-25000" dirty="0" err="1">
                    <a:solidFill>
                      <a:schemeClr val="tx1"/>
                    </a:solidFill>
                  </a:rPr>
                  <a:t>f</a:t>
                </a:r>
                <a:r>
                  <a:rPr lang="it-IT" baseline="-25000" dirty="0">
                    <a:solidFill>
                      <a:schemeClr val="tx1"/>
                    </a:solidFill>
                  </a:rPr>
                  <a:t> </a:t>
                </a:r>
                <a:r>
                  <a:rPr lang="it-IT" dirty="0">
                    <a:solidFill>
                      <a:schemeClr val="tx1"/>
                    </a:solidFill>
                  </a:rPr>
                  <a:t>(x) scrivendo l’output y sul secondo nastro</a:t>
                </a:r>
              </a:p>
              <a:p>
                <a:pPr lvl="1"/>
                <a:r>
                  <a:rPr lang="it-IT" dirty="0">
                    <a:solidFill>
                      <a:schemeClr val="tx1"/>
                    </a:solidFill>
                  </a:rPr>
                  <a:t>poi simula T</a:t>
                </a:r>
                <a:r>
                  <a:rPr lang="it-IT" sz="1800" baseline="-25000" dirty="0">
                    <a:solidFill>
                      <a:schemeClr val="tx1"/>
                    </a:solidFill>
                  </a:rPr>
                  <a:t>4</a:t>
                </a:r>
                <a:r>
                  <a:rPr lang="it-IT" baseline="-25000" dirty="0">
                    <a:solidFill>
                      <a:schemeClr val="tx1"/>
                    </a:solidFill>
                  </a:rPr>
                  <a:t> </a:t>
                </a:r>
                <a:r>
                  <a:rPr lang="it-IT" dirty="0">
                    <a:solidFill>
                      <a:schemeClr val="tx1"/>
                    </a:solidFill>
                  </a:rPr>
                  <a:t>(y): se T</a:t>
                </a:r>
                <a:r>
                  <a:rPr lang="it-IT" sz="2000" baseline="-25000" dirty="0">
                    <a:solidFill>
                      <a:schemeClr val="tx1"/>
                    </a:solidFill>
                  </a:rPr>
                  <a:t>4</a:t>
                </a:r>
                <a:r>
                  <a:rPr lang="it-IT" baseline="-25000" dirty="0">
                    <a:solidFill>
                      <a:schemeClr val="tx1"/>
                    </a:solidFill>
                  </a:rPr>
                  <a:t> </a:t>
                </a:r>
                <a:r>
                  <a:rPr lang="it-IT" dirty="0">
                    <a:solidFill>
                      <a:schemeClr val="tx1"/>
                    </a:solidFill>
                  </a:rPr>
                  <a:t>(y) accetta allora anche T</a:t>
                </a:r>
                <a:r>
                  <a:rPr lang="it-IT" sz="2000" baseline="-25000" dirty="0">
                    <a:solidFill>
                      <a:schemeClr val="tx1"/>
                    </a:solidFill>
                  </a:rPr>
                  <a:t>3</a:t>
                </a:r>
                <a:r>
                  <a:rPr lang="it-IT" dirty="0">
                    <a:solidFill>
                      <a:schemeClr val="tx1"/>
                    </a:solidFill>
                  </a:rPr>
                  <a:t> accetta, se T</a:t>
                </a:r>
                <a:r>
                  <a:rPr lang="it-IT" sz="2000" baseline="-25000" dirty="0">
                    <a:solidFill>
                      <a:schemeClr val="tx1"/>
                    </a:solidFill>
                  </a:rPr>
                  <a:t>4</a:t>
                </a:r>
                <a:r>
                  <a:rPr lang="it-IT" baseline="-25000" dirty="0">
                    <a:solidFill>
                      <a:schemeClr val="tx1"/>
                    </a:solidFill>
                  </a:rPr>
                  <a:t> </a:t>
                </a:r>
                <a:r>
                  <a:rPr lang="it-IT" dirty="0">
                    <a:solidFill>
                      <a:schemeClr val="tx1"/>
                    </a:solidFill>
                  </a:rPr>
                  <a:t>(y) rigetta allora anche T</a:t>
                </a:r>
                <a:r>
                  <a:rPr lang="it-IT" sz="2000" baseline="-25000" dirty="0">
                    <a:solidFill>
                      <a:schemeClr val="tx1"/>
                    </a:solidFill>
                  </a:rPr>
                  <a:t>3</a:t>
                </a:r>
                <a:r>
                  <a:rPr lang="it-IT" dirty="0">
                    <a:solidFill>
                      <a:schemeClr val="tx1"/>
                    </a:solidFill>
                  </a:rPr>
                  <a:t> rigetta, </a:t>
                </a:r>
              </a:p>
              <a:p>
                <a:pPr lvl="1"/>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857104" y="1118786"/>
                <a:ext cx="9148744" cy="5402330"/>
              </a:xfrm>
              <a:blipFill rotWithShape="0">
                <a:blip r:embed="rId2"/>
                <a:stretch>
                  <a:fillRect l="-467" t="-677" r="-933"/>
                </a:stretch>
              </a:blipFill>
            </p:spPr>
            <p:txBody>
              <a:bodyPr/>
              <a:lstStyle/>
              <a:p>
                <a:r>
                  <a:rPr lang="it-IT">
                    <a:noFill/>
                  </a:rPr>
                  <a:t> </a:t>
                </a:r>
              </a:p>
            </p:txBody>
          </p:sp>
        </mc:Fallback>
      </mc:AlternateContent>
    </p:spTree>
    <p:extLst>
      <p:ext uri="{BB962C8B-B14F-4D97-AF65-F5344CB8AC3E}">
        <p14:creationId xmlns:p14="http://schemas.microsoft.com/office/powerpoint/2010/main" val="2120394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94161" y="315351"/>
            <a:ext cx="8911687" cy="803435"/>
          </a:xfrm>
        </p:spPr>
        <p:txBody>
          <a:bodyPr/>
          <a:lstStyle/>
          <a:p>
            <a:r>
              <a:rPr lang="it-IT" dirty="0">
                <a:solidFill>
                  <a:schemeClr val="tx1"/>
                </a:solidFill>
              </a:rPr>
              <a:t>Decidibilità, accettabilità e riduzioni</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857103" y="1118786"/>
                <a:ext cx="9368359" cy="5402330"/>
              </a:xfrm>
            </p:spPr>
            <p:txBody>
              <a:bodyPr>
                <a:normAutofit/>
              </a:bodyPr>
              <a:lstStyle/>
              <a:p>
                <a:r>
                  <a:rPr lang="it-IT" dirty="0">
                    <a:solidFill>
                      <a:schemeClr val="tx1"/>
                    </a:solidFill>
                  </a:rPr>
                  <a:t>Abbiamo costruito una macchina T</a:t>
                </a:r>
                <a:r>
                  <a:rPr lang="it-IT" sz="2000" baseline="-25000" dirty="0">
                    <a:solidFill>
                      <a:schemeClr val="tx1"/>
                    </a:solidFill>
                  </a:rPr>
                  <a:t>3</a:t>
                </a:r>
                <a:r>
                  <a:rPr lang="it-IT" dirty="0">
                    <a:solidFill>
                      <a:schemeClr val="tx1"/>
                    </a:solidFill>
                  </a:rPr>
                  <a:t> , a 2 nastri, che, con input x </a:t>
                </a:r>
                <a14:m>
                  <m:oMath xmlns:m="http://schemas.openxmlformats.org/officeDocument/2006/math">
                    <m:r>
                      <a:rPr lang="it-IT" sz="2000" i="1">
                        <a:solidFill>
                          <a:schemeClr val="tx1"/>
                        </a:solidFill>
                        <a:latin typeface="Cambria Math" charset="0"/>
                        <a:ea typeface="Cambria Math" charset="0"/>
                        <a:cs typeface="Cambria Math" charset="0"/>
                      </a:rPr>
                      <m:t>∈</m:t>
                    </m:r>
                    <m:r>
                      <m:rPr>
                        <m:sty m:val="p"/>
                      </m:rPr>
                      <a:rPr lang="el-GR" sz="2000" i="1" dirty="0">
                        <a:solidFill>
                          <a:schemeClr val="tx1"/>
                        </a:solidFill>
                        <a:latin typeface="Cambria Math" charset="0"/>
                        <a:ea typeface="Cambria Math" charset="0"/>
                        <a:cs typeface="Cambria Math" charset="0"/>
                      </a:rPr>
                      <m:t>Σ</m:t>
                    </m:r>
                    <m:r>
                      <a:rPr lang="it-IT" sz="2000" b="0" i="0" baseline="-25000" dirty="0" smtClean="0">
                        <a:solidFill>
                          <a:schemeClr val="tx1"/>
                        </a:solidFill>
                        <a:latin typeface="Cambria Math" charset="0"/>
                        <a:ea typeface="Cambria Math" charset="0"/>
                        <a:cs typeface="Cambria Math" charset="0"/>
                      </a:rPr>
                      <m:t>3</m:t>
                    </m:r>
                  </m:oMath>
                </a14:m>
                <a:r>
                  <a:rPr lang="it-IT" dirty="0">
                    <a:solidFill>
                      <a:schemeClr val="tx1"/>
                    </a:solidFill>
                  </a:rPr>
                  <a:t>* :</a:t>
                </a:r>
              </a:p>
              <a:p>
                <a:pPr lvl="1"/>
                <a:r>
                  <a:rPr lang="it-IT" dirty="0">
                    <a:solidFill>
                      <a:schemeClr val="tx1"/>
                    </a:solidFill>
                  </a:rPr>
                  <a:t>prima simula </a:t>
                </a:r>
                <a:r>
                  <a:rPr lang="it-IT" dirty="0" err="1">
                    <a:solidFill>
                      <a:schemeClr val="tx1"/>
                    </a:solidFill>
                  </a:rPr>
                  <a:t>T</a:t>
                </a:r>
                <a:r>
                  <a:rPr lang="it-IT" sz="1800" baseline="-25000" dirty="0" err="1">
                    <a:solidFill>
                      <a:schemeClr val="tx1"/>
                    </a:solidFill>
                  </a:rPr>
                  <a:t>f</a:t>
                </a:r>
                <a:r>
                  <a:rPr lang="it-IT" baseline="-25000" dirty="0">
                    <a:solidFill>
                      <a:schemeClr val="tx1"/>
                    </a:solidFill>
                  </a:rPr>
                  <a:t> </a:t>
                </a:r>
                <a:r>
                  <a:rPr lang="it-IT" dirty="0">
                    <a:solidFill>
                      <a:schemeClr val="tx1"/>
                    </a:solidFill>
                  </a:rPr>
                  <a:t>(x) scrivendo l’output y sul secondo nastro</a:t>
                </a:r>
              </a:p>
              <a:p>
                <a:pPr lvl="1"/>
                <a:r>
                  <a:rPr lang="it-IT" dirty="0">
                    <a:solidFill>
                      <a:schemeClr val="tx1"/>
                    </a:solidFill>
                  </a:rPr>
                  <a:t>poi simula T</a:t>
                </a:r>
                <a:r>
                  <a:rPr lang="it-IT" sz="1800" baseline="-25000" dirty="0">
                    <a:solidFill>
                      <a:schemeClr val="tx1"/>
                    </a:solidFill>
                  </a:rPr>
                  <a:t>4</a:t>
                </a:r>
                <a:r>
                  <a:rPr lang="it-IT" baseline="-25000" dirty="0">
                    <a:solidFill>
                      <a:schemeClr val="tx1"/>
                    </a:solidFill>
                  </a:rPr>
                  <a:t> </a:t>
                </a:r>
                <a:r>
                  <a:rPr lang="it-IT" dirty="0">
                    <a:solidFill>
                      <a:schemeClr val="tx1"/>
                    </a:solidFill>
                  </a:rPr>
                  <a:t>(y): se T</a:t>
                </a:r>
                <a:r>
                  <a:rPr lang="it-IT" sz="2000" baseline="-25000" dirty="0">
                    <a:solidFill>
                      <a:schemeClr val="tx1"/>
                    </a:solidFill>
                  </a:rPr>
                  <a:t>4</a:t>
                </a:r>
                <a:r>
                  <a:rPr lang="it-IT" baseline="-25000" dirty="0">
                    <a:solidFill>
                      <a:schemeClr val="tx1"/>
                    </a:solidFill>
                  </a:rPr>
                  <a:t> </a:t>
                </a:r>
                <a:r>
                  <a:rPr lang="it-IT" dirty="0">
                    <a:solidFill>
                      <a:schemeClr val="tx1"/>
                    </a:solidFill>
                  </a:rPr>
                  <a:t>(y) accetta allora anche T</a:t>
                </a:r>
                <a:r>
                  <a:rPr lang="it-IT" sz="2000" baseline="-25000" dirty="0">
                    <a:solidFill>
                      <a:schemeClr val="tx1"/>
                    </a:solidFill>
                  </a:rPr>
                  <a:t>3</a:t>
                </a:r>
                <a:r>
                  <a:rPr lang="it-IT" dirty="0">
                    <a:solidFill>
                      <a:schemeClr val="tx1"/>
                    </a:solidFill>
                  </a:rPr>
                  <a:t> accetta, se T</a:t>
                </a:r>
                <a:r>
                  <a:rPr lang="it-IT" sz="2000" baseline="-25000" dirty="0">
                    <a:solidFill>
                      <a:schemeClr val="tx1"/>
                    </a:solidFill>
                  </a:rPr>
                  <a:t>4</a:t>
                </a:r>
                <a:r>
                  <a:rPr lang="it-IT" baseline="-25000" dirty="0">
                    <a:solidFill>
                      <a:schemeClr val="tx1"/>
                    </a:solidFill>
                  </a:rPr>
                  <a:t> </a:t>
                </a:r>
                <a:r>
                  <a:rPr lang="it-IT" dirty="0">
                    <a:solidFill>
                      <a:schemeClr val="tx1"/>
                    </a:solidFill>
                  </a:rPr>
                  <a:t>(y) rigetta allora anche T</a:t>
                </a:r>
                <a:r>
                  <a:rPr lang="it-IT" sz="2000" baseline="-25000" dirty="0">
                    <a:solidFill>
                      <a:schemeClr val="tx1"/>
                    </a:solidFill>
                  </a:rPr>
                  <a:t>3</a:t>
                </a:r>
                <a:r>
                  <a:rPr lang="it-IT" dirty="0">
                    <a:solidFill>
                      <a:schemeClr val="tx1"/>
                    </a:solidFill>
                  </a:rPr>
                  <a:t> rigetta, </a:t>
                </a:r>
              </a:p>
              <a:p>
                <a:r>
                  <a:rPr lang="it-IT" dirty="0">
                    <a:solidFill>
                      <a:schemeClr val="tx1"/>
                    </a:solidFill>
                  </a:rPr>
                  <a:t>E a che ci serve?! Beh,</a:t>
                </a:r>
              </a:p>
              <a:p>
                <a:pPr lvl="1"/>
                <a:r>
                  <a:rPr lang="it-IT" dirty="0">
                    <a:solidFill>
                      <a:schemeClr val="tx1"/>
                    </a:solidFill>
                  </a:rPr>
                  <a:t>poiché è vero che y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L</a:t>
                </a:r>
                <a:r>
                  <a:rPr lang="it-IT" sz="1800" baseline="-25000" dirty="0">
                    <a:solidFill>
                      <a:schemeClr val="tx1"/>
                    </a:solidFill>
                  </a:rPr>
                  <a:t>4  </a:t>
                </a:r>
                <a:r>
                  <a:rPr lang="it-IT" dirty="0">
                    <a:solidFill>
                      <a:schemeClr val="tx1"/>
                    </a:solidFill>
                  </a:rPr>
                  <a:t>se x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L</a:t>
                </a:r>
                <a:r>
                  <a:rPr lang="it-IT" sz="2000" baseline="-25000" dirty="0">
                    <a:solidFill>
                      <a:schemeClr val="tx1"/>
                    </a:solidFill>
                  </a:rPr>
                  <a:t>3</a:t>
                </a:r>
                <a:r>
                  <a:rPr lang="it-IT" dirty="0">
                    <a:solidFill>
                      <a:schemeClr val="tx1"/>
                    </a:solidFill>
                  </a:rPr>
                  <a:t>, e y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L</a:t>
                </a:r>
                <a:r>
                  <a:rPr lang="it-IT" sz="2000" baseline="-25000" dirty="0">
                    <a:solidFill>
                      <a:schemeClr val="tx1"/>
                    </a:solidFill>
                  </a:rPr>
                  <a:t>4</a:t>
                </a:r>
                <a:r>
                  <a:rPr lang="it-IT" dirty="0">
                    <a:solidFill>
                      <a:schemeClr val="tx1"/>
                    </a:solidFill>
                  </a:rPr>
                  <a:t> se x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L</a:t>
                </a:r>
                <a:r>
                  <a:rPr lang="it-IT" sz="2000" baseline="-25000" dirty="0">
                    <a:solidFill>
                      <a:schemeClr val="tx1"/>
                    </a:solidFill>
                  </a:rPr>
                  <a:t>3 </a:t>
                </a:r>
                <a:r>
                  <a:rPr lang="it-IT" dirty="0">
                    <a:solidFill>
                      <a:schemeClr val="tx1"/>
                    </a:solidFill>
                  </a:rPr>
                  <a:t>, allora:</a:t>
                </a:r>
              </a:p>
              <a:p>
                <a:pPr lvl="1"/>
                <a:r>
                  <a:rPr lang="it-IT" dirty="0">
                    <a:solidFill>
                      <a:schemeClr val="tx1"/>
                    </a:solidFill>
                  </a:rPr>
                  <a:t>se x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L</a:t>
                </a:r>
                <a:r>
                  <a:rPr lang="it-IT" baseline="-25000" dirty="0">
                    <a:solidFill>
                      <a:schemeClr val="tx1"/>
                    </a:solidFill>
                  </a:rPr>
                  <a:t>3</a:t>
                </a:r>
                <a:r>
                  <a:rPr lang="it-IT" dirty="0">
                    <a:solidFill>
                      <a:schemeClr val="tx1"/>
                    </a:solidFill>
                  </a:rPr>
                  <a:t> allora y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L</a:t>
                </a:r>
                <a:r>
                  <a:rPr lang="it-IT" baseline="-25000" dirty="0">
                    <a:solidFill>
                      <a:schemeClr val="tx1"/>
                    </a:solidFill>
                  </a:rPr>
                  <a:t>4  </a:t>
                </a:r>
                <a:r>
                  <a:rPr lang="it-IT" dirty="0">
                    <a:solidFill>
                      <a:schemeClr val="tx1"/>
                    </a:solidFill>
                  </a:rPr>
                  <a:t>e, quindi, T</a:t>
                </a:r>
                <a:r>
                  <a:rPr lang="it-IT" sz="2000" baseline="-25000" dirty="0">
                    <a:solidFill>
                      <a:schemeClr val="tx1"/>
                    </a:solidFill>
                  </a:rPr>
                  <a:t>4</a:t>
                </a:r>
                <a:r>
                  <a:rPr lang="it-IT" baseline="-25000" dirty="0">
                    <a:solidFill>
                      <a:schemeClr val="tx1"/>
                    </a:solidFill>
                  </a:rPr>
                  <a:t> </a:t>
                </a:r>
                <a:r>
                  <a:rPr lang="it-IT" dirty="0">
                    <a:solidFill>
                      <a:schemeClr val="tx1"/>
                    </a:solidFill>
                  </a:rPr>
                  <a:t>(y) accetta; quindi, T</a:t>
                </a:r>
                <a:r>
                  <a:rPr lang="it-IT" sz="2000" baseline="-25000" dirty="0">
                    <a:solidFill>
                      <a:schemeClr val="tx1"/>
                    </a:solidFill>
                  </a:rPr>
                  <a:t>3</a:t>
                </a:r>
                <a:r>
                  <a:rPr lang="it-IT" dirty="0">
                    <a:solidFill>
                      <a:schemeClr val="tx1"/>
                    </a:solidFill>
                  </a:rPr>
                  <a:t> accetta le parole in L</a:t>
                </a:r>
                <a:r>
                  <a:rPr lang="it-IT" sz="2000" baseline="-25000" dirty="0">
                    <a:solidFill>
                      <a:schemeClr val="tx1"/>
                    </a:solidFill>
                  </a:rPr>
                  <a:t>3</a:t>
                </a:r>
                <a:r>
                  <a:rPr lang="it-IT" dirty="0">
                    <a:solidFill>
                      <a:schemeClr val="tx1"/>
                    </a:solidFill>
                  </a:rPr>
                  <a:t>, </a:t>
                </a:r>
              </a:p>
              <a:p>
                <a:pPr lvl="1"/>
                <a:r>
                  <a:rPr lang="it-IT" dirty="0">
                    <a:solidFill>
                      <a:schemeClr val="tx1"/>
                    </a:solidFill>
                  </a:rPr>
                  <a:t>se , x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L</a:t>
                </a:r>
                <a:r>
                  <a:rPr lang="it-IT" baseline="-25000" dirty="0">
                    <a:solidFill>
                      <a:schemeClr val="tx1"/>
                    </a:solidFill>
                  </a:rPr>
                  <a:t>3 </a:t>
                </a:r>
                <a:r>
                  <a:rPr lang="it-IT" dirty="0">
                    <a:solidFill>
                      <a:schemeClr val="tx1"/>
                    </a:solidFill>
                  </a:rPr>
                  <a:t> allora y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L</a:t>
                </a:r>
                <a:r>
                  <a:rPr lang="it-IT" baseline="-25000" dirty="0">
                    <a:solidFill>
                      <a:schemeClr val="tx1"/>
                    </a:solidFill>
                  </a:rPr>
                  <a:t>4</a:t>
                </a:r>
                <a:r>
                  <a:rPr lang="it-IT" dirty="0">
                    <a:solidFill>
                      <a:schemeClr val="tx1"/>
                    </a:solidFill>
                  </a:rPr>
                  <a:t>  e, quindi, T</a:t>
                </a:r>
                <a:r>
                  <a:rPr lang="it-IT" sz="2000" baseline="-25000" dirty="0">
                    <a:solidFill>
                      <a:schemeClr val="tx1"/>
                    </a:solidFill>
                  </a:rPr>
                  <a:t>4</a:t>
                </a:r>
                <a:r>
                  <a:rPr lang="it-IT" baseline="-25000" dirty="0">
                    <a:solidFill>
                      <a:schemeClr val="tx1"/>
                    </a:solidFill>
                  </a:rPr>
                  <a:t> </a:t>
                </a:r>
                <a:r>
                  <a:rPr lang="it-IT" dirty="0">
                    <a:solidFill>
                      <a:schemeClr val="tx1"/>
                    </a:solidFill>
                  </a:rPr>
                  <a:t>(y) rigetta; quindi T</a:t>
                </a:r>
                <a:r>
                  <a:rPr lang="it-IT" sz="2000" baseline="-25000" dirty="0">
                    <a:solidFill>
                      <a:schemeClr val="tx1"/>
                    </a:solidFill>
                  </a:rPr>
                  <a:t>3</a:t>
                </a:r>
                <a:r>
                  <a:rPr lang="it-IT" dirty="0">
                    <a:solidFill>
                      <a:schemeClr val="tx1"/>
                    </a:solidFill>
                  </a:rPr>
                  <a:t> rigetta le parole che non sono in L</a:t>
                </a:r>
                <a:r>
                  <a:rPr lang="it-IT" sz="1800" baseline="-25000" dirty="0">
                    <a:solidFill>
                      <a:schemeClr val="tx1"/>
                    </a:solidFill>
                  </a:rPr>
                  <a:t>3</a:t>
                </a:r>
                <a:r>
                  <a:rPr lang="it-IT" dirty="0">
                    <a:solidFill>
                      <a:schemeClr val="tx1"/>
                    </a:solidFill>
                  </a:rPr>
                  <a:t>. </a:t>
                </a:r>
              </a:p>
              <a:p>
                <a:r>
                  <a:rPr lang="it-IT" dirty="0">
                    <a:solidFill>
                      <a:schemeClr val="tx1"/>
                    </a:solidFill>
                  </a:rPr>
                  <a:t>In conclusione, T</a:t>
                </a:r>
                <a:r>
                  <a:rPr lang="it-IT" sz="2000" baseline="-25000" dirty="0">
                    <a:solidFill>
                      <a:schemeClr val="tx1"/>
                    </a:solidFill>
                  </a:rPr>
                  <a:t>3</a:t>
                </a:r>
                <a:r>
                  <a:rPr lang="it-IT" dirty="0">
                    <a:solidFill>
                      <a:schemeClr val="tx1"/>
                    </a:solidFill>
                  </a:rPr>
                  <a:t> decide L</a:t>
                </a:r>
                <a:r>
                  <a:rPr lang="it-IT" sz="2000" baseline="-25000" dirty="0">
                    <a:solidFill>
                      <a:schemeClr val="tx1"/>
                    </a:solidFill>
                  </a:rPr>
                  <a:t>3</a:t>
                </a:r>
                <a:r>
                  <a:rPr lang="it-IT" dirty="0">
                    <a:solidFill>
                      <a:schemeClr val="tx1"/>
                    </a:solidFill>
                  </a:rPr>
                  <a:t>. Ossia,</a:t>
                </a:r>
                <a:r>
                  <a:rPr lang="it-IT" dirty="0"/>
                  <a:t> </a:t>
                </a:r>
                <a:r>
                  <a:rPr lang="it-IT" b="1" dirty="0">
                    <a:solidFill>
                      <a:srgbClr val="3636E8"/>
                    </a:solidFill>
                  </a:rPr>
                  <a:t>L</a:t>
                </a:r>
                <a:r>
                  <a:rPr lang="it-IT" b="1" baseline="-25000" dirty="0">
                    <a:solidFill>
                      <a:srgbClr val="3636E8"/>
                    </a:solidFill>
                  </a:rPr>
                  <a:t>3  </a:t>
                </a:r>
                <a:r>
                  <a:rPr lang="it-IT" b="1" dirty="0">
                    <a:solidFill>
                      <a:srgbClr val="3636E8"/>
                    </a:solidFill>
                  </a:rPr>
                  <a:t>è decidibile</a:t>
                </a:r>
              </a:p>
              <a:p>
                <a:r>
                  <a:rPr lang="it-IT" dirty="0">
                    <a:solidFill>
                      <a:schemeClr val="tx1"/>
                    </a:solidFill>
                  </a:rPr>
                  <a:t>Con una dimostrazione simile (che vi fate per esercizio) si dimostra che dato un linguaggio L</a:t>
                </a:r>
                <a:r>
                  <a:rPr lang="it-IT" sz="2000" baseline="-25000" dirty="0">
                    <a:solidFill>
                      <a:schemeClr val="tx1"/>
                    </a:solidFill>
                  </a:rPr>
                  <a:t>3</a:t>
                </a:r>
              </a:p>
              <a:p>
                <a:pPr lvl="1"/>
                <a:r>
                  <a:rPr lang="it-IT" dirty="0">
                    <a:solidFill>
                      <a:schemeClr val="tx1"/>
                    </a:solidFill>
                  </a:rPr>
                  <a:t>se dimostro che </a:t>
                </a:r>
                <a:r>
                  <a:rPr lang="it-IT" b="1" dirty="0">
                    <a:solidFill>
                      <a:srgbClr val="3636E8"/>
                    </a:solidFill>
                  </a:rPr>
                  <a:t>L</a:t>
                </a:r>
                <a:r>
                  <a:rPr lang="it-IT" sz="1800" b="1" baseline="-25000" dirty="0">
                    <a:solidFill>
                      <a:srgbClr val="3636E8"/>
                    </a:solidFill>
                  </a:rPr>
                  <a:t>3</a:t>
                </a:r>
                <a:r>
                  <a:rPr lang="it-IT" b="1" baseline="-25000" dirty="0">
                    <a:solidFill>
                      <a:srgbClr val="3636E8"/>
                    </a:solidFill>
                  </a:rPr>
                  <a:t> </a:t>
                </a:r>
                <a14:m>
                  <m:oMath xmlns:m="http://schemas.openxmlformats.org/officeDocument/2006/math">
                    <m:r>
                      <a:rPr lang="it-IT" b="1" i="1">
                        <a:solidFill>
                          <a:srgbClr val="3636E8"/>
                        </a:solidFill>
                        <a:latin typeface="Cambria Math" charset="0"/>
                        <a:ea typeface="Cambria Math" charset="0"/>
                        <a:cs typeface="Cambria Math" charset="0"/>
                      </a:rPr>
                      <m:t>≼</m:t>
                    </m:r>
                  </m:oMath>
                </a14:m>
                <a:r>
                  <a:rPr lang="it-IT" b="1" dirty="0">
                    <a:solidFill>
                      <a:srgbClr val="3636E8"/>
                    </a:solidFill>
                  </a:rPr>
                  <a:t> L</a:t>
                </a:r>
                <a:r>
                  <a:rPr lang="it-IT" sz="1800" b="1" baseline="-25000" dirty="0">
                    <a:solidFill>
                      <a:srgbClr val="3636E8"/>
                    </a:solidFill>
                  </a:rPr>
                  <a:t>4 </a:t>
                </a:r>
                <a:r>
                  <a:rPr lang="it-IT" dirty="0">
                    <a:solidFill>
                      <a:schemeClr val="tx1"/>
                    </a:solidFill>
                  </a:rPr>
                  <a:t>, per un qualche altro linguaggio L</a:t>
                </a:r>
                <a:r>
                  <a:rPr lang="it-IT" sz="2000" baseline="-25000" dirty="0">
                    <a:solidFill>
                      <a:schemeClr val="tx1"/>
                    </a:solidFill>
                  </a:rPr>
                  <a:t>4</a:t>
                </a:r>
                <a:r>
                  <a:rPr lang="it-IT" dirty="0">
                    <a:solidFill>
                      <a:schemeClr val="tx1"/>
                    </a:solidFill>
                  </a:rPr>
                  <a:t> , </a:t>
                </a:r>
                <a:endParaRPr lang="it-IT" b="1" dirty="0">
                  <a:solidFill>
                    <a:schemeClr val="tx1"/>
                  </a:solidFill>
                </a:endParaRPr>
              </a:p>
              <a:p>
                <a:pPr lvl="1"/>
                <a:r>
                  <a:rPr lang="it-IT" dirty="0">
                    <a:solidFill>
                      <a:schemeClr val="tx1"/>
                    </a:solidFill>
                  </a:rPr>
                  <a:t>se io so che </a:t>
                </a:r>
                <a:r>
                  <a:rPr lang="it-IT" b="1" dirty="0">
                    <a:solidFill>
                      <a:srgbClr val="3636E8"/>
                    </a:solidFill>
                  </a:rPr>
                  <a:t>L</a:t>
                </a:r>
                <a:r>
                  <a:rPr lang="it-IT" sz="2000" b="1" baseline="-25000" dirty="0">
                    <a:solidFill>
                      <a:srgbClr val="3636E8"/>
                    </a:solidFill>
                  </a:rPr>
                  <a:t>4</a:t>
                </a:r>
                <a:r>
                  <a:rPr lang="it-IT" b="1" dirty="0">
                    <a:solidFill>
                      <a:srgbClr val="3636E8"/>
                    </a:solidFill>
                  </a:rPr>
                  <a:t> è accettabile</a:t>
                </a:r>
              </a:p>
              <a:p>
                <a:pPr lvl="1"/>
                <a:r>
                  <a:rPr lang="it-IT" dirty="0">
                    <a:solidFill>
                      <a:schemeClr val="tx1"/>
                    </a:solidFill>
                  </a:rPr>
                  <a:t>allora, posso concludere che anche </a:t>
                </a:r>
                <a:r>
                  <a:rPr lang="it-IT" b="1" dirty="0">
                    <a:solidFill>
                      <a:srgbClr val="3636E8"/>
                    </a:solidFill>
                  </a:rPr>
                  <a:t>L</a:t>
                </a:r>
                <a:r>
                  <a:rPr lang="it-IT" sz="2000" b="1" baseline="-25000" dirty="0">
                    <a:solidFill>
                      <a:srgbClr val="3636E8"/>
                    </a:solidFill>
                  </a:rPr>
                  <a:t>3</a:t>
                </a:r>
                <a:r>
                  <a:rPr lang="it-IT" b="1" dirty="0">
                    <a:solidFill>
                      <a:srgbClr val="3636E8"/>
                    </a:solidFill>
                  </a:rPr>
                  <a:t> è accettabile</a:t>
                </a:r>
                <a:endParaRPr lang="it-IT" dirty="0"/>
              </a:p>
              <a:p>
                <a:pPr lvl="1"/>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857103" y="1118786"/>
                <a:ext cx="9368359" cy="5402330"/>
              </a:xfrm>
              <a:blipFill>
                <a:blip r:embed="rId2"/>
                <a:stretch>
                  <a:fillRect l="-407" t="-469" r="-407" b="-469"/>
                </a:stretch>
              </a:blipFill>
            </p:spPr>
            <p:txBody>
              <a:bodyPr/>
              <a:lstStyle/>
              <a:p>
                <a:r>
                  <a:rPr lang="it-IT">
                    <a:noFill/>
                  </a:rPr>
                  <a:t> </a:t>
                </a:r>
              </a:p>
            </p:txBody>
          </p:sp>
        </mc:Fallback>
      </mc:AlternateContent>
    </p:spTree>
    <p:extLst>
      <p:ext uri="{BB962C8B-B14F-4D97-AF65-F5344CB8AC3E}">
        <p14:creationId xmlns:p14="http://schemas.microsoft.com/office/powerpoint/2010/main" val="23536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94161" y="315351"/>
            <a:ext cx="8911687" cy="803435"/>
          </a:xfrm>
        </p:spPr>
        <p:txBody>
          <a:bodyPr/>
          <a:lstStyle/>
          <a:p>
            <a:r>
              <a:rPr lang="it-IT" dirty="0">
                <a:solidFill>
                  <a:schemeClr val="tx1"/>
                </a:solidFill>
              </a:rPr>
              <a:t>Decidibilità, accettabilità e riduzioni</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857104" y="1118786"/>
                <a:ext cx="8915400" cy="5402330"/>
              </a:xfrm>
            </p:spPr>
            <p:txBody>
              <a:bodyPr>
                <a:normAutofit/>
              </a:bodyPr>
              <a:lstStyle/>
              <a:p>
                <a:r>
                  <a:rPr lang="it-IT" dirty="0">
                    <a:solidFill>
                      <a:schemeClr val="tx1"/>
                    </a:solidFill>
                  </a:rPr>
                  <a:t>Il concetto di riduzione si rivela molto utile come strumento per dimostrare  che un linguaggio è non decidibile/non accettabile: dato un linguaggio L</a:t>
                </a:r>
                <a:r>
                  <a:rPr lang="it-IT" sz="2000" baseline="-25000" dirty="0">
                    <a:solidFill>
                      <a:schemeClr val="tx1"/>
                    </a:solidFill>
                  </a:rPr>
                  <a:t>2</a:t>
                </a:r>
              </a:p>
              <a:p>
                <a:pPr lvl="1"/>
                <a:r>
                  <a:rPr lang="it-IT" dirty="0">
                    <a:solidFill>
                      <a:schemeClr val="tx1"/>
                    </a:solidFill>
                  </a:rPr>
                  <a:t>se dimostro che </a:t>
                </a:r>
                <a:r>
                  <a:rPr lang="it-IT" b="1" dirty="0">
                    <a:solidFill>
                      <a:srgbClr val="3636E8"/>
                    </a:solidFill>
                  </a:rPr>
                  <a:t>L</a:t>
                </a:r>
                <a:r>
                  <a:rPr lang="it-IT" sz="1800" b="1" baseline="-25000" dirty="0">
                    <a:solidFill>
                      <a:srgbClr val="3636E8"/>
                    </a:solidFill>
                  </a:rPr>
                  <a:t>1</a:t>
                </a:r>
                <a:r>
                  <a:rPr lang="it-IT" b="1" baseline="-25000" dirty="0">
                    <a:solidFill>
                      <a:srgbClr val="3636E8"/>
                    </a:solidFill>
                  </a:rPr>
                  <a:t> </a:t>
                </a:r>
                <a14:m>
                  <m:oMath xmlns:m="http://schemas.openxmlformats.org/officeDocument/2006/math">
                    <m:r>
                      <a:rPr lang="it-IT" b="1" i="1">
                        <a:solidFill>
                          <a:srgbClr val="3636E8"/>
                        </a:solidFill>
                        <a:latin typeface="Cambria Math" charset="0"/>
                        <a:ea typeface="Cambria Math" charset="0"/>
                        <a:cs typeface="Cambria Math" charset="0"/>
                      </a:rPr>
                      <m:t>≼</m:t>
                    </m:r>
                  </m:oMath>
                </a14:m>
                <a:r>
                  <a:rPr lang="it-IT" b="1" dirty="0">
                    <a:solidFill>
                      <a:srgbClr val="3636E8"/>
                    </a:solidFill>
                  </a:rPr>
                  <a:t> L</a:t>
                </a:r>
                <a:r>
                  <a:rPr lang="it-IT" sz="1800" b="1" baseline="-25000" dirty="0">
                    <a:solidFill>
                      <a:srgbClr val="3636E8"/>
                    </a:solidFill>
                  </a:rPr>
                  <a:t>2 </a:t>
                </a:r>
                <a:r>
                  <a:rPr lang="it-IT" dirty="0">
                    <a:solidFill>
                      <a:schemeClr val="tx1"/>
                    </a:solidFill>
                  </a:rPr>
                  <a:t>, per un qualche altro linguaggio L</a:t>
                </a:r>
                <a:r>
                  <a:rPr lang="it-IT" sz="2000" baseline="-25000" dirty="0">
                    <a:solidFill>
                      <a:schemeClr val="tx1"/>
                    </a:solidFill>
                  </a:rPr>
                  <a:t>1</a:t>
                </a:r>
                <a:r>
                  <a:rPr lang="it-IT" dirty="0">
                    <a:solidFill>
                      <a:schemeClr val="tx1"/>
                    </a:solidFill>
                  </a:rPr>
                  <a:t> , </a:t>
                </a:r>
                <a:endParaRPr lang="it-IT" b="1" dirty="0">
                  <a:solidFill>
                    <a:schemeClr val="tx1"/>
                  </a:solidFill>
                </a:endParaRPr>
              </a:p>
              <a:p>
                <a:pPr lvl="1"/>
                <a:r>
                  <a:rPr lang="it-IT" dirty="0">
                    <a:solidFill>
                      <a:schemeClr val="tx1"/>
                    </a:solidFill>
                  </a:rPr>
                  <a:t>se io so che </a:t>
                </a:r>
                <a:r>
                  <a:rPr lang="it-IT" b="1" dirty="0">
                    <a:solidFill>
                      <a:srgbClr val="3636E8"/>
                    </a:solidFill>
                  </a:rPr>
                  <a:t>L</a:t>
                </a:r>
                <a:r>
                  <a:rPr lang="it-IT" sz="2000" b="1" baseline="-25000" dirty="0">
                    <a:solidFill>
                      <a:srgbClr val="3636E8"/>
                    </a:solidFill>
                  </a:rPr>
                  <a:t>1</a:t>
                </a:r>
                <a:r>
                  <a:rPr lang="it-IT" b="1" dirty="0">
                    <a:solidFill>
                      <a:srgbClr val="3636E8"/>
                    </a:solidFill>
                  </a:rPr>
                  <a:t> è non decidibile </a:t>
                </a:r>
              </a:p>
              <a:p>
                <a:pPr lvl="1"/>
                <a:r>
                  <a:rPr lang="it-IT" dirty="0">
                    <a:solidFill>
                      <a:schemeClr val="tx1"/>
                    </a:solidFill>
                  </a:rPr>
                  <a:t>allora, posso concludere che anche</a:t>
                </a:r>
                <a:r>
                  <a:rPr lang="it-IT" dirty="0"/>
                  <a:t> </a:t>
                </a:r>
                <a:r>
                  <a:rPr lang="it-IT" b="1" dirty="0">
                    <a:solidFill>
                      <a:srgbClr val="3636E8"/>
                    </a:solidFill>
                  </a:rPr>
                  <a:t>L</a:t>
                </a:r>
                <a:r>
                  <a:rPr lang="it-IT" sz="2000" b="1" baseline="-25000" dirty="0">
                    <a:solidFill>
                      <a:srgbClr val="3636E8"/>
                    </a:solidFill>
                  </a:rPr>
                  <a:t>2</a:t>
                </a:r>
                <a:r>
                  <a:rPr lang="it-IT" b="1" dirty="0">
                    <a:solidFill>
                      <a:srgbClr val="3636E8"/>
                    </a:solidFill>
                  </a:rPr>
                  <a:t> è non decidibile </a:t>
                </a:r>
              </a:p>
              <a:p>
                <a:r>
                  <a:rPr lang="it-IT" dirty="0">
                    <a:solidFill>
                      <a:schemeClr val="tx1"/>
                    </a:solidFill>
                  </a:rPr>
                  <a:t>Infatti, sia L</a:t>
                </a:r>
                <a:r>
                  <a:rPr lang="it-IT" sz="2000" baseline="-25000" dirty="0">
                    <a:solidFill>
                      <a:schemeClr val="tx1"/>
                    </a:solidFill>
                  </a:rPr>
                  <a:t>1</a:t>
                </a:r>
                <a:r>
                  <a:rPr lang="it-IT" dirty="0">
                    <a:solidFill>
                      <a:schemeClr val="tx1"/>
                    </a:solidFill>
                  </a:rPr>
                  <a:t> </a:t>
                </a:r>
                <a14:m>
                  <m:oMath xmlns:m="http://schemas.openxmlformats.org/officeDocument/2006/math">
                    <m:r>
                      <a:rPr lang="it-IT" i="1">
                        <a:solidFill>
                          <a:schemeClr val="tx1"/>
                        </a:solidFill>
                        <a:latin typeface="Cambria Math" charset="0"/>
                        <a:ea typeface="Cambria Math" charset="0"/>
                        <a:cs typeface="Cambria Math" charset="0"/>
                      </a:rPr>
                      <m:t>⊆ </m:t>
                    </m:r>
                  </m:oMath>
                </a14:m>
                <a:r>
                  <a:rPr lang="it-IT" dirty="0">
                    <a:solidFill>
                      <a:schemeClr val="tx1"/>
                    </a:solidFill>
                  </a:rPr>
                  <a:t> </a:t>
                </a:r>
                <a14:m>
                  <m:oMath xmlns:m="http://schemas.openxmlformats.org/officeDocument/2006/math">
                    <m:r>
                      <m:rPr>
                        <m:sty m:val="p"/>
                      </m:rPr>
                      <a:rPr lang="el-GR" i="1" dirty="0">
                        <a:solidFill>
                          <a:schemeClr val="tx1"/>
                        </a:solidFill>
                        <a:latin typeface="Cambria Math" charset="0"/>
                        <a:ea typeface="Cambria Math" charset="0"/>
                        <a:cs typeface="Cambria Math" charset="0"/>
                      </a:rPr>
                      <m:t>Σ</m:t>
                    </m:r>
                  </m:oMath>
                </a14:m>
                <a:r>
                  <a:rPr lang="it-IT" sz="2000" baseline="-25000" dirty="0">
                    <a:solidFill>
                      <a:schemeClr val="tx1"/>
                    </a:solidFill>
                  </a:rPr>
                  <a:t>1</a:t>
                </a:r>
                <a:r>
                  <a:rPr lang="it-IT" dirty="0">
                    <a:solidFill>
                      <a:schemeClr val="tx1"/>
                    </a:solidFill>
                  </a:rPr>
                  <a:t>*  e L</a:t>
                </a:r>
                <a:r>
                  <a:rPr lang="it-IT" sz="2000" baseline="-25000" dirty="0">
                    <a:solidFill>
                      <a:schemeClr val="tx1"/>
                    </a:solidFill>
                  </a:rPr>
                  <a:t>2</a:t>
                </a:r>
                <a:r>
                  <a:rPr lang="it-IT" dirty="0">
                    <a:solidFill>
                      <a:schemeClr val="tx1"/>
                    </a:solidFill>
                  </a:rPr>
                  <a:t> </a:t>
                </a:r>
                <a14:m>
                  <m:oMath xmlns:m="http://schemas.openxmlformats.org/officeDocument/2006/math">
                    <m:r>
                      <a:rPr lang="it-IT" i="1">
                        <a:solidFill>
                          <a:schemeClr val="tx1"/>
                        </a:solidFill>
                        <a:latin typeface="Cambria Math" charset="0"/>
                        <a:ea typeface="Cambria Math" charset="0"/>
                        <a:cs typeface="Cambria Math" charset="0"/>
                      </a:rPr>
                      <m:t>⊆ </m:t>
                    </m:r>
                  </m:oMath>
                </a14:m>
                <a:r>
                  <a:rPr lang="it-IT" dirty="0">
                    <a:solidFill>
                      <a:schemeClr val="tx1"/>
                    </a:solidFill>
                  </a:rPr>
                  <a:t> </a:t>
                </a:r>
                <a14:m>
                  <m:oMath xmlns:m="http://schemas.openxmlformats.org/officeDocument/2006/math">
                    <m:r>
                      <m:rPr>
                        <m:sty m:val="p"/>
                      </m:rPr>
                      <a:rPr lang="el-GR" i="1" dirty="0">
                        <a:solidFill>
                          <a:schemeClr val="tx1"/>
                        </a:solidFill>
                        <a:latin typeface="Cambria Math" charset="0"/>
                        <a:ea typeface="Cambria Math" charset="0"/>
                        <a:cs typeface="Cambria Math" charset="0"/>
                      </a:rPr>
                      <m:t>Σ</m:t>
                    </m:r>
                  </m:oMath>
                </a14:m>
                <a:r>
                  <a:rPr lang="it-IT" sz="2000" baseline="-25000" dirty="0">
                    <a:solidFill>
                      <a:schemeClr val="tx1"/>
                    </a:solidFill>
                  </a:rPr>
                  <a:t>2</a:t>
                </a:r>
                <a:r>
                  <a:rPr lang="it-IT" dirty="0">
                    <a:solidFill>
                      <a:schemeClr val="tx1"/>
                    </a:solidFill>
                  </a:rPr>
                  <a:t>*</a:t>
                </a:r>
              </a:p>
              <a:p>
                <a:pPr lvl="1"/>
                <a:r>
                  <a:rPr lang="it-IT" b="1" dirty="0">
                    <a:solidFill>
                      <a:srgbClr val="FF0000"/>
                    </a:solidFill>
                  </a:rPr>
                  <a:t>se L</a:t>
                </a:r>
                <a:r>
                  <a:rPr lang="it-IT" sz="1800" b="1" baseline="-25000" dirty="0">
                    <a:solidFill>
                      <a:srgbClr val="FF0000"/>
                    </a:solidFill>
                  </a:rPr>
                  <a:t>2</a:t>
                </a:r>
                <a:r>
                  <a:rPr lang="it-IT" b="1" dirty="0">
                    <a:solidFill>
                      <a:srgbClr val="FF0000"/>
                    </a:solidFill>
                  </a:rPr>
                  <a:t> fosse decidibile </a:t>
                </a:r>
                <a:r>
                  <a:rPr lang="it-IT" dirty="0">
                    <a:solidFill>
                      <a:schemeClr val="tx1"/>
                    </a:solidFill>
                  </a:rPr>
                  <a:t>(per assurdo): allora, poiché  </a:t>
                </a:r>
                <a:r>
                  <a:rPr lang="it-IT" b="1" dirty="0">
                    <a:solidFill>
                      <a:srgbClr val="3636E8"/>
                    </a:solidFill>
                  </a:rPr>
                  <a:t>L</a:t>
                </a:r>
                <a:r>
                  <a:rPr lang="it-IT" sz="2000" b="1" baseline="-25000" dirty="0">
                    <a:solidFill>
                      <a:srgbClr val="3636E8"/>
                    </a:solidFill>
                  </a:rPr>
                  <a:t>1 </a:t>
                </a:r>
                <a14:m>
                  <m:oMath xmlns:m="http://schemas.openxmlformats.org/officeDocument/2006/math">
                    <m:r>
                      <a:rPr lang="it-IT" b="1" i="1">
                        <a:solidFill>
                          <a:srgbClr val="3636E8"/>
                        </a:solidFill>
                        <a:latin typeface="Cambria Math" charset="0"/>
                        <a:ea typeface="Cambria Math" charset="0"/>
                        <a:cs typeface="Cambria Math" charset="0"/>
                      </a:rPr>
                      <m:t>≼</m:t>
                    </m:r>
                  </m:oMath>
                </a14:m>
                <a:r>
                  <a:rPr lang="it-IT" b="1" dirty="0">
                    <a:solidFill>
                      <a:srgbClr val="3636E8"/>
                    </a:solidFill>
                  </a:rPr>
                  <a:t> L</a:t>
                </a:r>
                <a:r>
                  <a:rPr lang="it-IT" sz="2000" b="1" baseline="-25000" dirty="0">
                    <a:solidFill>
                      <a:srgbClr val="3636E8"/>
                    </a:solidFill>
                  </a:rPr>
                  <a:t>2</a:t>
                </a:r>
                <a:r>
                  <a:rPr lang="it-IT" b="1" baseline="-25000" dirty="0">
                    <a:solidFill>
                      <a:srgbClr val="3636E8"/>
                    </a:solidFill>
                  </a:rPr>
                  <a:t> </a:t>
                </a:r>
                <a:r>
                  <a:rPr lang="it-IT" dirty="0">
                    <a:solidFill>
                      <a:schemeClr val="tx1"/>
                    </a:solidFill>
                  </a:rPr>
                  <a:t>, per quello che abbiamo appena dimostrato (nelle ultime due </a:t>
                </a:r>
                <a:r>
                  <a:rPr lang="it-IT" dirty="0" err="1">
                    <a:solidFill>
                      <a:schemeClr val="tx1"/>
                    </a:solidFill>
                  </a:rPr>
                  <a:t>slides</a:t>
                </a:r>
                <a:r>
                  <a:rPr lang="it-IT" dirty="0">
                    <a:solidFill>
                      <a:schemeClr val="tx1"/>
                    </a:solidFill>
                  </a:rPr>
                  <a:t>) anche</a:t>
                </a:r>
                <a:r>
                  <a:rPr lang="it-IT" dirty="0"/>
                  <a:t> </a:t>
                </a:r>
                <a:r>
                  <a:rPr lang="it-IT" b="1" dirty="0">
                    <a:solidFill>
                      <a:srgbClr val="FF0000"/>
                    </a:solidFill>
                  </a:rPr>
                  <a:t>L</a:t>
                </a:r>
                <a:r>
                  <a:rPr lang="it-IT" sz="2000" b="1" baseline="-25000" dirty="0">
                    <a:solidFill>
                      <a:srgbClr val="FF0000"/>
                    </a:solidFill>
                  </a:rPr>
                  <a:t>1 </a:t>
                </a:r>
                <a:r>
                  <a:rPr lang="it-IT" b="1" dirty="0">
                    <a:solidFill>
                      <a:srgbClr val="FF0000"/>
                    </a:solidFill>
                  </a:rPr>
                  <a:t>sarebbe decidibile  </a:t>
                </a:r>
                <a:r>
                  <a:rPr lang="it-IT" dirty="0">
                    <a:solidFill>
                      <a:schemeClr val="tx1"/>
                    </a:solidFill>
                  </a:rPr>
                  <a:t>contraddicendo l’ipotesi che </a:t>
                </a:r>
                <a:r>
                  <a:rPr lang="it-IT" b="1" dirty="0">
                    <a:solidFill>
                      <a:srgbClr val="3636E8"/>
                    </a:solidFill>
                  </a:rPr>
                  <a:t>L</a:t>
                </a:r>
                <a:r>
                  <a:rPr lang="it-IT" sz="1800" b="1" baseline="-25000" dirty="0">
                    <a:solidFill>
                      <a:srgbClr val="3636E8"/>
                    </a:solidFill>
                  </a:rPr>
                  <a:t>1</a:t>
                </a:r>
                <a:r>
                  <a:rPr lang="it-IT" b="1" dirty="0">
                    <a:solidFill>
                      <a:srgbClr val="3636E8"/>
                    </a:solidFill>
                  </a:rPr>
                  <a:t> è non decidibile</a:t>
                </a:r>
                <a:endParaRPr lang="it-IT" dirty="0"/>
              </a:p>
              <a:p>
                <a:r>
                  <a:rPr lang="it-IT" dirty="0">
                    <a:solidFill>
                      <a:schemeClr val="tx1"/>
                    </a:solidFill>
                  </a:rPr>
                  <a:t>Con una dimostrazione simile (che vi fate per esercizio) si dimostra che dato un linguaggio L</a:t>
                </a:r>
                <a:r>
                  <a:rPr lang="it-IT" sz="2000" baseline="-25000" dirty="0">
                    <a:solidFill>
                      <a:schemeClr val="tx1"/>
                    </a:solidFill>
                  </a:rPr>
                  <a:t>2</a:t>
                </a:r>
              </a:p>
              <a:p>
                <a:pPr lvl="1"/>
                <a:r>
                  <a:rPr lang="it-IT" dirty="0">
                    <a:solidFill>
                      <a:schemeClr val="tx1"/>
                    </a:solidFill>
                  </a:rPr>
                  <a:t>se dimostro che </a:t>
                </a:r>
                <a:r>
                  <a:rPr lang="it-IT" b="1" dirty="0">
                    <a:solidFill>
                      <a:srgbClr val="3636E8"/>
                    </a:solidFill>
                  </a:rPr>
                  <a:t>L</a:t>
                </a:r>
                <a:r>
                  <a:rPr lang="it-IT" sz="1800" b="1" baseline="-25000" dirty="0">
                    <a:solidFill>
                      <a:srgbClr val="3636E8"/>
                    </a:solidFill>
                  </a:rPr>
                  <a:t>1</a:t>
                </a:r>
                <a:r>
                  <a:rPr lang="it-IT" b="1" baseline="-25000" dirty="0">
                    <a:solidFill>
                      <a:srgbClr val="3636E8"/>
                    </a:solidFill>
                  </a:rPr>
                  <a:t> </a:t>
                </a:r>
                <a14:m>
                  <m:oMath xmlns:m="http://schemas.openxmlformats.org/officeDocument/2006/math">
                    <m:r>
                      <a:rPr lang="it-IT" b="1" i="1">
                        <a:solidFill>
                          <a:srgbClr val="3636E8"/>
                        </a:solidFill>
                        <a:latin typeface="Cambria Math" charset="0"/>
                        <a:ea typeface="Cambria Math" charset="0"/>
                        <a:cs typeface="Cambria Math" charset="0"/>
                      </a:rPr>
                      <m:t>≼</m:t>
                    </m:r>
                  </m:oMath>
                </a14:m>
                <a:r>
                  <a:rPr lang="it-IT" b="1" dirty="0">
                    <a:solidFill>
                      <a:srgbClr val="3636E8"/>
                    </a:solidFill>
                  </a:rPr>
                  <a:t> L</a:t>
                </a:r>
                <a:r>
                  <a:rPr lang="it-IT" sz="1800" b="1" baseline="-25000" dirty="0">
                    <a:solidFill>
                      <a:srgbClr val="3636E8"/>
                    </a:solidFill>
                  </a:rPr>
                  <a:t>2 </a:t>
                </a:r>
                <a:r>
                  <a:rPr lang="it-IT" dirty="0">
                    <a:solidFill>
                      <a:schemeClr val="tx1"/>
                    </a:solidFill>
                  </a:rPr>
                  <a:t>, per un qualche altro linguaggio L</a:t>
                </a:r>
                <a:r>
                  <a:rPr lang="it-IT" sz="2000" baseline="-25000" dirty="0">
                    <a:solidFill>
                      <a:schemeClr val="tx1"/>
                    </a:solidFill>
                  </a:rPr>
                  <a:t>1</a:t>
                </a:r>
                <a:r>
                  <a:rPr lang="it-IT" dirty="0">
                    <a:solidFill>
                      <a:schemeClr val="tx1"/>
                    </a:solidFill>
                  </a:rPr>
                  <a:t> , </a:t>
                </a:r>
                <a:endParaRPr lang="it-IT" b="1" dirty="0">
                  <a:solidFill>
                    <a:schemeClr val="tx1"/>
                  </a:solidFill>
                </a:endParaRPr>
              </a:p>
              <a:p>
                <a:pPr lvl="1"/>
                <a:r>
                  <a:rPr lang="it-IT" dirty="0">
                    <a:solidFill>
                      <a:schemeClr val="tx1"/>
                    </a:solidFill>
                  </a:rPr>
                  <a:t>se io so che</a:t>
                </a:r>
                <a:r>
                  <a:rPr lang="it-IT" dirty="0"/>
                  <a:t> </a:t>
                </a:r>
                <a:r>
                  <a:rPr lang="it-IT" b="1" dirty="0">
                    <a:solidFill>
                      <a:srgbClr val="3636E8"/>
                    </a:solidFill>
                  </a:rPr>
                  <a:t>L</a:t>
                </a:r>
                <a:r>
                  <a:rPr lang="it-IT" sz="2000" b="1" baseline="-25000" dirty="0">
                    <a:solidFill>
                      <a:srgbClr val="3636E8"/>
                    </a:solidFill>
                  </a:rPr>
                  <a:t>1</a:t>
                </a:r>
                <a:r>
                  <a:rPr lang="it-IT" b="1" dirty="0">
                    <a:solidFill>
                      <a:srgbClr val="3636E8"/>
                    </a:solidFill>
                  </a:rPr>
                  <a:t> è non accettabile</a:t>
                </a:r>
              </a:p>
              <a:p>
                <a:pPr lvl="1"/>
                <a:r>
                  <a:rPr lang="it-IT" dirty="0">
                    <a:solidFill>
                      <a:schemeClr val="tx1"/>
                    </a:solidFill>
                  </a:rPr>
                  <a:t>allora, posso concludere che anche </a:t>
                </a:r>
                <a:r>
                  <a:rPr lang="it-IT" b="1" dirty="0">
                    <a:solidFill>
                      <a:srgbClr val="3636E8"/>
                    </a:solidFill>
                  </a:rPr>
                  <a:t>L</a:t>
                </a:r>
                <a:r>
                  <a:rPr lang="it-IT" sz="2000" b="1" baseline="-25000" dirty="0">
                    <a:solidFill>
                      <a:srgbClr val="3636E8"/>
                    </a:solidFill>
                  </a:rPr>
                  <a:t>2</a:t>
                </a:r>
                <a:r>
                  <a:rPr lang="it-IT" b="1" dirty="0">
                    <a:solidFill>
                      <a:srgbClr val="3636E8"/>
                    </a:solidFill>
                  </a:rPr>
                  <a:t> è  non accettabile</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857104" y="1118786"/>
                <a:ext cx="8915400" cy="5402330"/>
              </a:xfrm>
              <a:blipFill rotWithShape="0">
                <a:blip r:embed="rId2"/>
                <a:stretch>
                  <a:fillRect l="-479" t="-677"/>
                </a:stretch>
              </a:blipFill>
            </p:spPr>
            <p:txBody>
              <a:bodyPr/>
              <a:lstStyle/>
              <a:p>
                <a:r>
                  <a:rPr lang="it-IT">
                    <a:noFill/>
                  </a:rPr>
                  <a:t> </a:t>
                </a:r>
              </a:p>
            </p:txBody>
          </p:sp>
        </mc:Fallback>
      </mc:AlternateContent>
    </p:spTree>
    <p:extLst>
      <p:ext uri="{BB962C8B-B14F-4D97-AF65-F5344CB8AC3E}">
        <p14:creationId xmlns:p14="http://schemas.microsoft.com/office/powerpoint/2010/main" val="780552877"/>
      </p:ext>
    </p:extLst>
  </p:cSld>
  <p:clrMapOvr>
    <a:masterClrMapping/>
  </p:clrMapOvr>
</p:sld>
</file>

<file path=ppt/theme/theme1.xml><?xml version="1.0" encoding="utf-8"?>
<a:theme xmlns:a="http://schemas.openxmlformats.org/drawingml/2006/main" name="Filo">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Filo</Template>
  <TotalTime>9309</TotalTime>
  <Words>4720</Words>
  <Application>Microsoft Macintosh PowerPoint</Application>
  <PresentationFormat>Widescreen</PresentationFormat>
  <Paragraphs>278</Paragraphs>
  <Slides>29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29</vt:i4>
      </vt:variant>
    </vt:vector>
  </HeadingPairs>
  <TitlesOfParts>
    <vt:vector size="34" baseType="lpstr">
      <vt:lpstr>Arial</vt:lpstr>
      <vt:lpstr>Cambria Math</vt:lpstr>
      <vt:lpstr>Century Gothic</vt:lpstr>
      <vt:lpstr>Wingdings 3</vt:lpstr>
      <vt:lpstr>Filo</vt:lpstr>
      <vt:lpstr>Lezione 9 – riduzioni e introduzione alla Teoria della Complessità Computazionale</vt:lpstr>
      <vt:lpstr>Usare “a scatola nera”</vt:lpstr>
      <vt:lpstr>Usare “a scatola nera” – (1)</vt:lpstr>
      <vt:lpstr>Usare “a scatola nera” – (1)</vt:lpstr>
      <vt:lpstr>Riduzioni (many-to-one)</vt:lpstr>
      <vt:lpstr>Riduzioni (many-to-one)</vt:lpstr>
      <vt:lpstr>Decidibilità, accettabilità e riduzioni</vt:lpstr>
      <vt:lpstr>Decidibilità, accettabilità e riduzioni</vt:lpstr>
      <vt:lpstr>Decidibilità, accettabilità e riduzioni</vt:lpstr>
      <vt:lpstr>Decidibilità, accettabilità e riduzioni</vt:lpstr>
      <vt:lpstr>Riduzioni (many-to-one): esempio</vt:lpstr>
      <vt:lpstr>Riduzioni (many-to-one): esempio</vt:lpstr>
      <vt:lpstr>Riduzioni (many-to-one): esempio</vt:lpstr>
      <vt:lpstr>Riduzioni (many-to-one): esempio</vt:lpstr>
      <vt:lpstr>Riduzioni (many-to-one): esempio</vt:lpstr>
      <vt:lpstr>Riduzioni (many-to-one): esempio</vt:lpstr>
      <vt:lpstr>Riduzioni (many-to-one): esempio</vt:lpstr>
      <vt:lpstr>Riduzioni (many-to-one): esempio</vt:lpstr>
      <vt:lpstr>E con questo termina la         Calcolabilità</vt:lpstr>
      <vt:lpstr>Complessità: si parte!</vt:lpstr>
      <vt:lpstr>La Torre di Hanoi</vt:lpstr>
      <vt:lpstr>La Torre di Hanoi</vt:lpstr>
      <vt:lpstr>La Torre di Hanoi (3 dischi)</vt:lpstr>
      <vt:lpstr>La Torre di Hanoi</vt:lpstr>
      <vt:lpstr>La Torre di Hanoi</vt:lpstr>
      <vt:lpstr>La Torre di Hanoi</vt:lpstr>
      <vt:lpstr>E allora?</vt:lpstr>
      <vt:lpstr>La Teoria della Complessità Computazionale</vt:lpstr>
      <vt:lpstr>La Teoria della Complessità Computazionale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Lezione a distanza 1</dc:title>
  <dc:creator>Utente di Microsoft Office</dc:creator>
  <cp:lastModifiedBy>miriam di ianni</cp:lastModifiedBy>
  <cp:revision>314</cp:revision>
  <dcterms:created xsi:type="dcterms:W3CDTF">2020-03-06T09:19:14Z</dcterms:created>
  <dcterms:modified xsi:type="dcterms:W3CDTF">2023-04-04T12:27:37Z</dcterms:modified>
</cp:coreProperties>
</file>