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21" r:id="rId4"/>
    <p:sldId id="337" r:id="rId5"/>
    <p:sldId id="335" r:id="rId6"/>
    <p:sldId id="339" r:id="rId7"/>
    <p:sldId id="353" r:id="rId8"/>
    <p:sldId id="322" r:id="rId9"/>
    <p:sldId id="338" r:id="rId10"/>
    <p:sldId id="349" r:id="rId11"/>
    <p:sldId id="352" r:id="rId12"/>
    <p:sldId id="340" r:id="rId13"/>
    <p:sldId id="341" r:id="rId14"/>
    <p:sldId id="302" r:id="rId15"/>
    <p:sldId id="342" r:id="rId16"/>
    <p:sldId id="345" r:id="rId17"/>
    <p:sldId id="343" r:id="rId18"/>
    <p:sldId id="344" r:id="rId19"/>
    <p:sldId id="346" r:id="rId20"/>
    <p:sldId id="347" r:id="rId21"/>
    <p:sldId id="34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1C9"/>
    <a:srgbClr val="363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122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Lezione 10 – </a:t>
            </a:r>
            <a:r>
              <a:rPr lang="it-IT"/>
              <a:t>misure di </a:t>
            </a:r>
            <a:r>
              <a:rPr lang="it-IT" dirty="0"/>
              <a:t>complessità 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Lezione </a:t>
            </a:r>
            <a:r>
              <a:rPr lang="it-IT"/>
              <a:t>del 06/04/2023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Relazioni fra spazio e tempo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95303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6.1 </a:t>
                </a:r>
                <a:r>
                  <a:rPr lang="it-IT" dirty="0">
                    <a:solidFill>
                      <a:schemeClr val="tx1"/>
                    </a:solidFill>
                  </a:rPr>
                  <a:t>(caso deterministico): </a:t>
                </a:r>
                <a:r>
                  <a:rPr lang="it-IT" i="1" dirty="0">
                    <a:solidFill>
                      <a:schemeClr val="tx1"/>
                    </a:solidFill>
                  </a:rPr>
                  <a:t>Sia 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i="1" dirty="0">
                    <a:solidFill>
                      <a:schemeClr val="tx1"/>
                    </a:solidFill>
                  </a:rPr>
                  <a:t> una macchina di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b="1" i="1" dirty="0">
                    <a:solidFill>
                      <a:srgbClr val="D441C9"/>
                    </a:solidFill>
                  </a:rPr>
                  <a:t>deterministica</a:t>
                </a:r>
                <a:r>
                  <a:rPr lang="it-IT" i="1" dirty="0"/>
                  <a:t>, </a:t>
                </a:r>
                <a:r>
                  <a:rPr lang="it-IT" i="1" dirty="0">
                    <a:solidFill>
                      <a:schemeClr val="tx1"/>
                    </a:solidFill>
                  </a:rPr>
                  <a:t>definita su un alfabeto </a:t>
                </a:r>
                <a:r>
                  <a:rPr lang="it-IT" dirty="0" err="1">
                    <a:solidFill>
                      <a:schemeClr val="tx1"/>
                    </a:solidFill>
                  </a:rPr>
                  <a:t>Σ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(non contenente il simbolo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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) e un insieme degli stati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Q</a:t>
                </a:r>
                <a:r>
                  <a:rPr lang="it-IT" i="1" dirty="0">
                    <a:solidFill>
                      <a:schemeClr val="tx1"/>
                    </a:solidFill>
                  </a:rPr>
                  <a:t>, e sia x </a:t>
                </a:r>
                <a:r>
                  <a:rPr lang="it-IT" dirty="0">
                    <a:solidFill>
                      <a:schemeClr val="tx1"/>
                    </a:solidFill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Σ</m:t>
                        </m:r>
                      </m:e>
                      <m:sup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tale che </a:t>
                </a:r>
                <a:r>
                  <a:rPr lang="it-IT" dirty="0">
                    <a:solidFill>
                      <a:schemeClr val="tx1"/>
                    </a:solidFill>
                  </a:rPr>
                  <a:t>T(x) </a:t>
                </a:r>
                <a:r>
                  <a:rPr lang="it-IT" i="1" dirty="0">
                    <a:solidFill>
                      <a:schemeClr val="tx1"/>
                    </a:solidFill>
                  </a:rPr>
                  <a:t>termina. Allora,</a:t>
                </a:r>
                <a:r>
                  <a:rPr lang="it-IT" i="1" dirty="0"/>
                  <a:t>												</a:t>
                </a:r>
                <a:endParaRPr lang="it-IT" dirty="0"/>
              </a:p>
              <a:p>
                <a:r>
                  <a:rPr lang="it-IT" b="1" dirty="0"/>
                  <a:t>2) </a:t>
                </a:r>
                <a:r>
                  <a:rPr lang="it-IT" b="1" dirty="0" err="1"/>
                  <a:t>dtime</a:t>
                </a:r>
                <a:r>
                  <a:rPr lang="it-IT" b="1" dirty="0"/>
                  <a:t>(</a:t>
                </a:r>
                <a:r>
                  <a:rPr lang="it-IT" b="1" dirty="0" err="1"/>
                  <a:t>T,x</a:t>
                </a:r>
                <a:r>
                  <a:rPr lang="it-IT" b="1" dirty="0"/>
                  <a:t>) ≤ </a:t>
                </a:r>
                <a:r>
                  <a:rPr lang="it-IT" b="1" dirty="0" err="1"/>
                  <a:t>dspace</a:t>
                </a:r>
                <a:r>
                  <a:rPr lang="it-IT" b="1" dirty="0"/>
                  <a:t>(</a:t>
                </a:r>
                <a:r>
                  <a:rPr lang="it-IT" b="1" dirty="0" err="1"/>
                  <a:t>T,x</a:t>
                </a:r>
                <a:r>
                  <a:rPr lang="it-IT" b="1" dirty="0"/>
                  <a:t>)|</a:t>
                </a:r>
                <a:r>
                  <a:rPr lang="it-IT" b="1" dirty="0" err="1"/>
                  <a:t>Q</a:t>
                </a:r>
                <a:r>
                  <a:rPr lang="it-IT" b="1" dirty="0"/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l-GR" b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𝚺</m:t>
                            </m:r>
                          </m:e>
                        </m:d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𝐝𝐬𝐩𝐚𝐜𝐞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𝐓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𝐱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it-IT" b="1" dirty="0"/>
                  <a:t>.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Dunque: </a:t>
                </a:r>
                <a:r>
                  <a:rPr lang="it-IT" b="1" dirty="0">
                    <a:solidFill>
                      <a:srgbClr val="3636E8"/>
                    </a:solidFill>
                  </a:rPr>
                  <a:t>k(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T,x</a:t>
                </a:r>
                <a:r>
                  <a:rPr lang="it-IT" b="1" dirty="0">
                    <a:solidFill>
                      <a:srgbClr val="3636E8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</a:rPr>
                  <a:t> =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b="1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b="1" dirty="0">
                    <a:solidFill>
                      <a:schemeClr val="tx1"/>
                    </a:solidFill>
                  </a:rPr>
                  <a:t>)|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Q</a:t>
                </a:r>
                <a:r>
                  <a:rPr lang="it-IT" b="1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l-GR" b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𝚺</m:t>
                            </m:r>
                          </m:e>
                        </m:d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𝐝𝐬𝐩𝐚𝐜𝐞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𝐓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𝐱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it-IT" sz="2000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è il numero di stati globali possibili di T nel caso in cui non più di </a:t>
                </a:r>
                <a:r>
                  <a:rPr lang="it-IT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dirty="0">
                    <a:solidFill>
                      <a:schemeClr val="tx1"/>
                    </a:solidFill>
                  </a:rPr>
                  <a:t>) celle del nastro vengano utilizzate dalla computazione T(x)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Ora, ricordiamo che una computazione (deterministica) è una successione di stati globali tali che si passa da uno stato globale al successivo eseguendo una quintupla</a:t>
                </a:r>
                <a:endParaRPr lang="is-I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T(x) durasse più di </a:t>
                </a:r>
                <a:r>
                  <a:rPr lang="it-IT" b="1" dirty="0">
                    <a:solidFill>
                      <a:srgbClr val="3636E8"/>
                    </a:solidFill>
                  </a:rPr>
                  <a:t>k(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T,x</a:t>
                </a:r>
                <a:r>
                  <a:rPr lang="it-IT" b="1" dirty="0">
                    <a:solidFill>
                      <a:srgbClr val="3636E8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</a:rPr>
                  <a:t> passi (</a:t>
                </a:r>
                <a:r>
                  <a:rPr lang="it-IT" i="1" u="sng" dirty="0">
                    <a:solidFill>
                      <a:schemeClr val="tx1"/>
                    </a:solidFill>
                  </a:rPr>
                  <a:t>senza uscire mai dalle </a:t>
                </a:r>
                <a:r>
                  <a:rPr lang="it-IT" i="1" u="sng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i="1" u="sng" dirty="0">
                    <a:solidFill>
                      <a:schemeClr val="tx1"/>
                    </a:solidFill>
                  </a:rPr>
                  <a:t>(</a:t>
                </a:r>
                <a:r>
                  <a:rPr lang="it-IT" i="1" u="sng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i="1" u="sng" dirty="0">
                    <a:solidFill>
                      <a:schemeClr val="tx1"/>
                    </a:solidFill>
                  </a:rPr>
                  <a:t>) celle</a:t>
                </a:r>
                <a:r>
                  <a:rPr lang="it-IT" dirty="0">
                    <a:solidFill>
                      <a:schemeClr val="tx1"/>
                    </a:solidFill>
                  </a:rPr>
                  <a:t>), allora sarebbe una successioni di stati globali contenente almeno due volte uno stesso stato globale – chiamiamolo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: 	</a:t>
                </a:r>
                <a:r>
                  <a:rPr lang="it-IT" sz="1400" dirty="0">
                    <a:solidFill>
                      <a:schemeClr val="tx1"/>
                    </a:solidFill>
                  </a:rPr>
                  <a:t>																		</a:t>
                </a:r>
                <a:r>
                  <a:rPr lang="it-IT" sz="2800" dirty="0">
                    <a:solidFill>
                      <a:schemeClr val="tx1"/>
                    </a:solidFill>
                  </a:rPr>
                  <a:t>											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is-I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...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...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k</m:t>
                        </m:r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T</m:t>
                        </m:r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953034"/>
              </a:xfrm>
              <a:blipFill rotWithShape="0">
                <a:blip r:embed="rId2"/>
                <a:stretch>
                  <a:fillRect l="-421" t="-512" r="-7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ttore 7 20"/>
          <p:cNvCxnSpPr/>
          <p:nvPr/>
        </p:nvCxnSpPr>
        <p:spPr>
          <a:xfrm rot="16200000" flipH="1" flipV="1">
            <a:off x="6709975" y="3553106"/>
            <a:ext cx="28033" cy="2638026"/>
          </a:xfrm>
          <a:prstGeom prst="curvedConnector3">
            <a:avLst>
              <a:gd name="adj1" fmla="val -1175907"/>
            </a:avLst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47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Relazioni fra spazio e tempo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95303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6.1 </a:t>
                </a:r>
                <a:r>
                  <a:rPr lang="it-IT" dirty="0">
                    <a:solidFill>
                      <a:schemeClr val="tx1"/>
                    </a:solidFill>
                  </a:rPr>
                  <a:t>(caso deterministico): </a:t>
                </a:r>
                <a:r>
                  <a:rPr lang="it-IT" i="1" dirty="0">
                    <a:solidFill>
                      <a:schemeClr val="tx1"/>
                    </a:solidFill>
                  </a:rPr>
                  <a:t>Sia 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i="1" dirty="0">
                    <a:solidFill>
                      <a:schemeClr val="tx1"/>
                    </a:solidFill>
                  </a:rPr>
                  <a:t> una macchina di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b="1" i="1" dirty="0">
                    <a:solidFill>
                      <a:srgbClr val="D441C9"/>
                    </a:solidFill>
                  </a:rPr>
                  <a:t>deterministica</a:t>
                </a:r>
                <a:r>
                  <a:rPr lang="it-IT" i="1" dirty="0"/>
                  <a:t>, </a:t>
                </a:r>
                <a:r>
                  <a:rPr lang="it-IT" i="1" dirty="0">
                    <a:solidFill>
                      <a:schemeClr val="tx1"/>
                    </a:solidFill>
                  </a:rPr>
                  <a:t>definita su un alfabeto </a:t>
                </a:r>
                <a:r>
                  <a:rPr lang="it-IT" dirty="0" err="1">
                    <a:solidFill>
                      <a:schemeClr val="tx1"/>
                    </a:solidFill>
                  </a:rPr>
                  <a:t>Σ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(non contenente il simbolo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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) e un insieme degli stati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Q</a:t>
                </a:r>
                <a:r>
                  <a:rPr lang="it-IT" i="1" dirty="0">
                    <a:solidFill>
                      <a:schemeClr val="tx1"/>
                    </a:solidFill>
                  </a:rPr>
                  <a:t>, e sia x </a:t>
                </a:r>
                <a:r>
                  <a:rPr lang="it-IT" dirty="0">
                    <a:solidFill>
                      <a:schemeClr val="tx1"/>
                    </a:solidFill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Σ</m:t>
                        </m:r>
                      </m:e>
                      <m:sup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tale che </a:t>
                </a:r>
                <a:r>
                  <a:rPr lang="it-IT" dirty="0">
                    <a:solidFill>
                      <a:schemeClr val="tx1"/>
                    </a:solidFill>
                  </a:rPr>
                  <a:t>T(x) </a:t>
                </a:r>
                <a:r>
                  <a:rPr lang="it-IT" i="1" dirty="0">
                    <a:solidFill>
                      <a:schemeClr val="tx1"/>
                    </a:solidFill>
                  </a:rPr>
                  <a:t>termina. Allora,</a:t>
                </a:r>
                <a:r>
                  <a:rPr lang="it-IT" i="1" dirty="0"/>
                  <a:t>												</a:t>
                </a:r>
                <a:endParaRPr lang="it-IT" dirty="0"/>
              </a:p>
              <a:p>
                <a:r>
                  <a:rPr lang="it-IT" b="1" dirty="0"/>
                  <a:t>2) </a:t>
                </a:r>
                <a:r>
                  <a:rPr lang="it-IT" b="1" dirty="0" err="1"/>
                  <a:t>dtime</a:t>
                </a:r>
                <a:r>
                  <a:rPr lang="it-IT" b="1" dirty="0"/>
                  <a:t>(</a:t>
                </a:r>
                <a:r>
                  <a:rPr lang="it-IT" b="1" dirty="0" err="1"/>
                  <a:t>T,x</a:t>
                </a:r>
                <a:r>
                  <a:rPr lang="it-IT" b="1" dirty="0"/>
                  <a:t>) ≤ </a:t>
                </a:r>
                <a:r>
                  <a:rPr lang="it-IT" b="1" dirty="0" err="1"/>
                  <a:t>dspace</a:t>
                </a:r>
                <a:r>
                  <a:rPr lang="it-IT" b="1" dirty="0"/>
                  <a:t>(</a:t>
                </a:r>
                <a:r>
                  <a:rPr lang="it-IT" b="1" dirty="0" err="1"/>
                  <a:t>T,x</a:t>
                </a:r>
                <a:r>
                  <a:rPr lang="it-IT" b="1" dirty="0"/>
                  <a:t>)|</a:t>
                </a:r>
                <a:r>
                  <a:rPr lang="it-IT" b="1" dirty="0" err="1"/>
                  <a:t>Q</a:t>
                </a:r>
                <a:r>
                  <a:rPr lang="it-IT" b="1" dirty="0"/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l-GR" b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𝚺</m:t>
                            </m:r>
                          </m:e>
                        </m:d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𝐝𝐬𝐩𝐚𝐜𝐞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𝐓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𝐱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it-IT" b="1" dirty="0"/>
                  <a:t>.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Dunque: </a:t>
                </a:r>
                <a:r>
                  <a:rPr lang="it-IT" b="1" dirty="0">
                    <a:solidFill>
                      <a:srgbClr val="3636E8"/>
                    </a:solidFill>
                  </a:rPr>
                  <a:t>k(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T,x</a:t>
                </a:r>
                <a:r>
                  <a:rPr lang="it-IT" b="1" dirty="0">
                    <a:solidFill>
                      <a:srgbClr val="3636E8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</a:rPr>
                  <a:t> =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b="1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b="1" dirty="0">
                    <a:solidFill>
                      <a:schemeClr val="tx1"/>
                    </a:solidFill>
                  </a:rPr>
                  <a:t>)|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Q</a:t>
                </a:r>
                <a:r>
                  <a:rPr lang="it-IT" b="1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l-GR" b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𝚺</m:t>
                            </m:r>
                          </m:e>
                        </m:d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𝐝𝐬𝐩𝐚𝐜𝐞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𝐓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𝐱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it-IT" sz="2000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è il numero di stati globali possibili di T nel caso in cui non più di </a:t>
                </a:r>
                <a:r>
                  <a:rPr lang="it-IT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dirty="0">
                    <a:solidFill>
                      <a:schemeClr val="tx1"/>
                    </a:solidFill>
                  </a:rPr>
                  <a:t>) celle del nastro vengano utilizzate dalla computazione T(x)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T(x) durasse più di </a:t>
                </a:r>
                <a:r>
                  <a:rPr lang="it-IT" b="1" dirty="0">
                    <a:solidFill>
                      <a:srgbClr val="3636E8"/>
                    </a:solidFill>
                  </a:rPr>
                  <a:t>k(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T,x</a:t>
                </a:r>
                <a:r>
                  <a:rPr lang="it-IT" b="1" dirty="0">
                    <a:solidFill>
                      <a:srgbClr val="3636E8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</a:rPr>
                  <a:t> passi (</a:t>
                </a:r>
                <a:r>
                  <a:rPr lang="it-IT" i="1" u="sng" dirty="0">
                    <a:solidFill>
                      <a:schemeClr val="tx1"/>
                    </a:solidFill>
                  </a:rPr>
                  <a:t>senza uscire mai dalle </a:t>
                </a:r>
                <a:r>
                  <a:rPr lang="it-IT" i="1" u="sng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i="1" u="sng" dirty="0">
                    <a:solidFill>
                      <a:schemeClr val="tx1"/>
                    </a:solidFill>
                  </a:rPr>
                  <a:t>(</a:t>
                </a:r>
                <a:r>
                  <a:rPr lang="it-IT" i="1" u="sng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i="1" u="sng" dirty="0">
                    <a:solidFill>
                      <a:schemeClr val="tx1"/>
                    </a:solidFill>
                  </a:rPr>
                  <a:t>) celle</a:t>
                </a:r>
                <a:r>
                  <a:rPr lang="it-IT" dirty="0">
                    <a:solidFill>
                      <a:schemeClr val="tx1"/>
                    </a:solidFill>
                  </a:rPr>
                  <a:t>), allora sarebbe una successioni di stati globali contenente almeno due volte uno stesso stato globale – chiamiamolo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: 	</a:t>
                </a:r>
                <a:r>
                  <a:rPr lang="it-IT" sz="1400" dirty="0">
                    <a:solidFill>
                      <a:schemeClr val="tx1"/>
                    </a:solidFill>
                  </a:rPr>
                  <a:t>																													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  <m:r>
                      <a:rPr lang="is-I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...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+2</m:t>
                        </m:r>
                      </m:sub>
                    </m:sSub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...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k</m:t>
                        </m:r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T</m:t>
                        </m:r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x</m:t>
                        </m:r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ma T è deterministica; allora, a partire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è possibile eseguire un’unica quintupla (quella che porta nello stato globale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) ed essa viene eseguita tutte le volte in cui T(x) si trova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quindi, entrambe le volte, avviene una transizione verso lo stesso stato globale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SG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h</m:t>
                        </m:r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+1</m:t>
                        </m:r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così via, e così via: T(x) sarebbe in </a:t>
                </a:r>
                <a:r>
                  <a:rPr lang="it-IT" dirty="0" err="1">
                    <a:solidFill>
                      <a:schemeClr val="tx1"/>
                    </a:solidFill>
                  </a:rPr>
                  <a:t>loop</a:t>
                </a:r>
                <a:r>
                  <a:rPr lang="it-IT" dirty="0">
                    <a:solidFill>
                      <a:schemeClr val="tx1"/>
                    </a:solidFill>
                  </a:rPr>
                  <a:t> (contro l’ipotesi che termina)</a:t>
                </a:r>
              </a:p>
              <a:p>
                <a:pPr lvl="2"/>
                <a:r>
                  <a:rPr lang="it-IT" b="1" dirty="0">
                    <a:solidFill>
                      <a:srgbClr val="FF0000"/>
                    </a:solidFill>
                  </a:rPr>
                  <a:t>studiatelo sulla dispensa (dove è descritto meglio!)</a:t>
                </a:r>
              </a:p>
              <a:p>
                <a:pPr lvl="1"/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953034"/>
              </a:xfrm>
              <a:blipFill rotWithShape="0">
                <a:blip r:embed="rId2"/>
                <a:stretch>
                  <a:fillRect l="-421" t="-512" r="-7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ttore 7 20"/>
          <p:cNvCxnSpPr/>
          <p:nvPr/>
        </p:nvCxnSpPr>
        <p:spPr>
          <a:xfrm rot="16200000" flipH="1" flipV="1">
            <a:off x="6709975" y="2617129"/>
            <a:ext cx="28033" cy="2638026"/>
          </a:xfrm>
          <a:prstGeom prst="curvedConnector3">
            <a:avLst>
              <a:gd name="adj1" fmla="val -1175907"/>
            </a:avLst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905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Relazioni fra spazio e tempo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74292" y="1558109"/>
            <a:ext cx="10143536" cy="4960257"/>
          </a:xfrm>
        </p:spPr>
        <p:txBody>
          <a:bodyPr>
            <a:normAutofit/>
          </a:bodyPr>
          <a:lstStyle/>
          <a:p>
            <a:r>
              <a:rPr lang="it-IT" b="1" dirty="0">
                <a:solidFill>
                  <a:schemeClr val="tx1"/>
                </a:solidFill>
              </a:rPr>
              <a:t>Teorema 6.1 </a:t>
            </a:r>
            <a:r>
              <a:rPr lang="it-IT" dirty="0">
                <a:solidFill>
                  <a:schemeClr val="tx1"/>
                </a:solidFill>
              </a:rPr>
              <a:t>(caso non deterministico): </a:t>
            </a:r>
            <a:r>
              <a:rPr lang="it-IT" i="1" dirty="0">
                <a:solidFill>
                  <a:schemeClr val="tx1"/>
                </a:solidFill>
              </a:rPr>
              <a:t>Sia </a:t>
            </a:r>
            <a:r>
              <a:rPr lang="it-IT" dirty="0">
                <a:solidFill>
                  <a:schemeClr val="tx1"/>
                </a:solidFill>
              </a:rPr>
              <a:t>NT</a:t>
            </a:r>
            <a:r>
              <a:rPr lang="it-IT" i="1" dirty="0">
                <a:solidFill>
                  <a:schemeClr val="tx1"/>
                </a:solidFill>
              </a:rPr>
              <a:t> una macchina di </a:t>
            </a:r>
            <a:r>
              <a:rPr lang="it-IT" i="1" dirty="0" err="1">
                <a:solidFill>
                  <a:schemeClr val="tx1"/>
                </a:solidFill>
              </a:rPr>
              <a:t>Turing</a:t>
            </a:r>
            <a:r>
              <a:rPr lang="it-IT" i="1" dirty="0">
                <a:solidFill>
                  <a:schemeClr val="tx1"/>
                </a:solidFill>
              </a:rPr>
              <a:t> </a:t>
            </a:r>
            <a:r>
              <a:rPr lang="it-IT" b="1" i="1" dirty="0">
                <a:solidFill>
                  <a:srgbClr val="D441C9"/>
                </a:solidFill>
              </a:rPr>
              <a:t>non deterministica</a:t>
            </a:r>
            <a:r>
              <a:rPr lang="it-IT" i="1" dirty="0">
                <a:solidFill>
                  <a:schemeClr val="tx1"/>
                </a:solidFill>
              </a:rPr>
              <a:t>, definita su un alfabeto </a:t>
            </a:r>
            <a:r>
              <a:rPr lang="it-IT" dirty="0" err="1">
                <a:solidFill>
                  <a:schemeClr val="tx1"/>
                </a:solidFill>
              </a:rPr>
              <a:t>Σ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i="1" dirty="0">
                <a:solidFill>
                  <a:schemeClr val="tx1"/>
                </a:solidFill>
              </a:rPr>
              <a:t>(non contenente il simbolo </a:t>
            </a:r>
            <a:r>
              <a:rPr lang="it-IT" dirty="0">
                <a:solidFill>
                  <a:schemeClr val="tx1"/>
                </a:solidFill>
                <a:sym typeface="Symbol" charset="2"/>
              </a:rPr>
              <a:t>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i="1" dirty="0">
                <a:solidFill>
                  <a:schemeClr val="tx1"/>
                </a:solidFill>
              </a:rPr>
              <a:t>) e un insieme degli stati </a:t>
            </a:r>
            <a:r>
              <a:rPr lang="it-IT" i="1" dirty="0" err="1">
                <a:solidFill>
                  <a:schemeClr val="tx1"/>
                </a:solidFill>
              </a:rPr>
              <a:t>Q</a:t>
            </a:r>
            <a:r>
              <a:rPr lang="it-IT" i="1" dirty="0">
                <a:solidFill>
                  <a:schemeClr val="tx1"/>
                </a:solidFill>
              </a:rPr>
              <a:t>, e sia x </a:t>
            </a:r>
            <a:r>
              <a:rPr lang="it-IT" dirty="0">
                <a:solidFill>
                  <a:schemeClr val="tx1"/>
                </a:solidFill>
              </a:rPr>
              <a:t>∈ </a:t>
            </a:r>
            <a:r>
              <a:rPr lang="it-IT" dirty="0" err="1">
                <a:solidFill>
                  <a:schemeClr val="tx1"/>
                </a:solidFill>
              </a:rPr>
              <a:t>Σ</a:t>
            </a:r>
            <a:r>
              <a:rPr lang="it-IT" dirty="0">
                <a:solidFill>
                  <a:schemeClr val="tx1"/>
                </a:solidFill>
              </a:rPr>
              <a:t>* </a:t>
            </a:r>
            <a:r>
              <a:rPr lang="it-IT" i="1" dirty="0">
                <a:solidFill>
                  <a:schemeClr val="tx1"/>
                </a:solidFill>
              </a:rPr>
              <a:t>tale che </a:t>
            </a:r>
            <a:r>
              <a:rPr lang="it-IT" dirty="0">
                <a:solidFill>
                  <a:schemeClr val="tx1"/>
                </a:solidFill>
              </a:rPr>
              <a:t>NT(x) </a:t>
            </a:r>
            <a:r>
              <a:rPr lang="it-IT" i="1" dirty="0">
                <a:solidFill>
                  <a:schemeClr val="tx1"/>
                </a:solidFill>
              </a:rPr>
              <a:t>accetta/termina. Allora,</a:t>
            </a:r>
            <a:br>
              <a:rPr lang="it-IT" i="1" dirty="0">
                <a:solidFill>
                  <a:schemeClr val="tx1"/>
                </a:solidFill>
              </a:rPr>
            </a:br>
            <a:r>
              <a:rPr lang="it-IT" i="1" dirty="0">
                <a:solidFill>
                  <a:schemeClr val="tx1"/>
                </a:solidFill>
              </a:rPr>
              <a:t>																				</a:t>
            </a:r>
            <a:r>
              <a:rPr lang="it-IT" dirty="0" err="1">
                <a:solidFill>
                  <a:schemeClr val="tx1"/>
                </a:solidFill>
              </a:rPr>
              <a:t>nspace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NT,x</a:t>
            </a:r>
            <a:r>
              <a:rPr lang="it-IT" dirty="0">
                <a:solidFill>
                  <a:schemeClr val="tx1"/>
                </a:solidFill>
              </a:rPr>
              <a:t>) ≤ </a:t>
            </a:r>
            <a:r>
              <a:rPr lang="it-IT" dirty="0" err="1">
                <a:solidFill>
                  <a:schemeClr val="tx1"/>
                </a:solidFill>
              </a:rPr>
              <a:t>ntime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NT,x</a:t>
            </a:r>
            <a:r>
              <a:rPr lang="it-IT" dirty="0">
                <a:solidFill>
                  <a:schemeClr val="tx1"/>
                </a:solidFill>
              </a:rPr>
              <a:t>) ≤ </a:t>
            </a:r>
            <a:r>
              <a:rPr lang="it-IT" dirty="0" err="1">
                <a:solidFill>
                  <a:schemeClr val="tx1"/>
                </a:solidFill>
              </a:rPr>
              <a:t>nspace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NT,x</a:t>
            </a:r>
            <a:r>
              <a:rPr lang="it-IT" dirty="0">
                <a:solidFill>
                  <a:schemeClr val="tx1"/>
                </a:solidFill>
              </a:rPr>
              <a:t>)|</a:t>
            </a:r>
            <a:r>
              <a:rPr lang="it-IT" dirty="0" err="1">
                <a:solidFill>
                  <a:schemeClr val="tx1"/>
                </a:solidFill>
              </a:rPr>
              <a:t>Q</a:t>
            </a:r>
            <a:r>
              <a:rPr lang="it-IT" dirty="0">
                <a:solidFill>
                  <a:schemeClr val="tx1"/>
                </a:solidFill>
              </a:rPr>
              <a:t>|(|</a:t>
            </a:r>
            <a:r>
              <a:rPr lang="it-IT" dirty="0" err="1">
                <a:solidFill>
                  <a:schemeClr val="tx1"/>
                </a:solidFill>
              </a:rPr>
              <a:t>Σ</a:t>
            </a:r>
            <a:r>
              <a:rPr lang="it-IT" dirty="0">
                <a:solidFill>
                  <a:schemeClr val="tx1"/>
                </a:solidFill>
              </a:rPr>
              <a:t>|+1) </a:t>
            </a:r>
            <a:r>
              <a:rPr lang="it-IT" sz="2000" baseline="30000" dirty="0" err="1">
                <a:solidFill>
                  <a:schemeClr val="tx1"/>
                </a:solidFill>
              </a:rPr>
              <a:t>nspace</a:t>
            </a:r>
            <a:r>
              <a:rPr lang="it-IT" sz="2000" baseline="30000" dirty="0">
                <a:solidFill>
                  <a:schemeClr val="tx1"/>
                </a:solidFill>
              </a:rPr>
              <a:t>(</a:t>
            </a:r>
            <a:r>
              <a:rPr lang="it-IT" sz="2000" baseline="30000" dirty="0" err="1">
                <a:solidFill>
                  <a:schemeClr val="tx1"/>
                </a:solidFill>
              </a:rPr>
              <a:t>NT,x</a:t>
            </a:r>
            <a:r>
              <a:rPr lang="it-IT" sz="2000" baseline="30000" dirty="0">
                <a:solidFill>
                  <a:schemeClr val="tx1"/>
                </a:solidFill>
              </a:rPr>
              <a:t>)</a:t>
            </a:r>
            <a:r>
              <a:rPr lang="it-IT" dirty="0">
                <a:solidFill>
                  <a:schemeClr val="tx1"/>
                </a:solidFill>
              </a:rPr>
              <a:t> . </a:t>
            </a:r>
          </a:p>
          <a:p>
            <a:pPr lvl="3"/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Questa dimostrazione è sensibilmente più complessa di quella del caso deterministico, e ve la risparmio: non dovete studiarla</a:t>
            </a:r>
          </a:p>
          <a:p>
            <a:r>
              <a:rPr lang="it-IT" dirty="0">
                <a:solidFill>
                  <a:schemeClr val="tx1"/>
                </a:solidFill>
              </a:rPr>
              <a:t>Ma vi consiglio di guardarla: per vostra cultura, per capire come funziona il caso non deterministico</a:t>
            </a:r>
          </a:p>
        </p:txBody>
      </p:sp>
    </p:spTree>
    <p:extLst>
      <p:ext uri="{BB962C8B-B14F-4D97-AF65-F5344CB8AC3E}">
        <p14:creationId xmlns:p14="http://schemas.microsoft.com/office/powerpoint/2010/main" val="1832876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Verso le classi di complessità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0476" y="959594"/>
                <a:ext cx="9555021" cy="5467332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Sia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una funzione </a:t>
                </a:r>
                <a:r>
                  <a:rPr lang="it-IT" b="1" dirty="0">
                    <a:solidFill>
                      <a:srgbClr val="D441C9"/>
                    </a:solidFill>
                  </a:rPr>
                  <a:t>totale calcolabile</a:t>
                </a:r>
                <a:r>
                  <a:rPr lang="it-IT" dirty="0"/>
                  <a:t>.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Sia </a:t>
                </a:r>
                <a:r>
                  <a:rPr lang="it-IT" dirty="0" err="1">
                    <a:solidFill>
                      <a:schemeClr val="tx1"/>
                    </a:solidFill>
                  </a:rPr>
                  <a:t>Σ</a:t>
                </a:r>
                <a:r>
                  <a:rPr lang="it-IT" dirty="0">
                    <a:solidFill>
                      <a:schemeClr val="tx1"/>
                    </a:solidFill>
                  </a:rPr>
                  <a:t> un alfabeto finito e sia x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sSup>
                      <m:sSup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Σ</m:t>
                        </m:r>
                      </m:e>
                      <m:sup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: indichiamo con |x| il numero di caratteri di x</a:t>
                </a:r>
              </a:p>
              <a:p>
                <a:pPr lvl="2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Un linguaggio </a:t>
                </a:r>
                <a:r>
                  <a:rPr lang="it-IT" i="1" dirty="0">
                    <a:solidFill>
                      <a:schemeClr val="tx1"/>
                    </a:solidFill>
                  </a:rPr>
                  <a:t>L </a:t>
                </a:r>
                <a:r>
                  <a:rPr lang="it-IT" dirty="0">
                    <a:solidFill>
                      <a:schemeClr val="tx1"/>
                    </a:solidFill>
                  </a:rPr>
                  <a:t>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Σ</m:t>
                        </m:r>
                      </m:e>
                      <m:sup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</a:t>
                </a:r>
                <a:r>
                  <a:rPr lang="it-IT" i="1" dirty="0">
                    <a:solidFill>
                      <a:schemeClr val="tx1"/>
                    </a:solidFill>
                  </a:rPr>
                  <a:t>è </a:t>
                </a:r>
                <a:r>
                  <a:rPr lang="it-IT" b="1" i="1" dirty="0">
                    <a:solidFill>
                      <a:srgbClr val="3636E8"/>
                    </a:solidFill>
                  </a:rPr>
                  <a:t>deciso in tempo (spazio) deterministico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b="1" dirty="0">
                    <a:solidFill>
                      <a:srgbClr val="3636E8"/>
                    </a:solidFill>
                  </a:rPr>
                  <a:t>(</a:t>
                </a:r>
                <a:r>
                  <a:rPr lang="it-IT" b="1" i="1" dirty="0" err="1">
                    <a:solidFill>
                      <a:srgbClr val="3636E8"/>
                    </a:solidFill>
                  </a:rPr>
                  <a:t>n</a:t>
                </a:r>
                <a:r>
                  <a:rPr lang="it-IT" b="1" dirty="0">
                    <a:solidFill>
                      <a:srgbClr val="3636E8"/>
                    </a:solidFill>
                  </a:rPr>
                  <a:t>) </a:t>
                </a:r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esiste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deterministica T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che decide L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e tale che, </a:t>
                </a:r>
              </a:p>
              <a:p>
                <a:pPr lvl="1"/>
                <a:r>
                  <a:rPr lang="it-IT" b="1" dirty="0">
                    <a:solidFill>
                      <a:srgbClr val="FF0000"/>
                    </a:solidFill>
                  </a:rPr>
                  <a:t>per ogni </a:t>
                </a:r>
                <a:r>
                  <a:rPr lang="it-IT" b="1" i="1" dirty="0">
                    <a:solidFill>
                      <a:srgbClr val="FF0000"/>
                    </a:solidFill>
                  </a:rPr>
                  <a:t>x </a:t>
                </a:r>
                <a:r>
                  <a:rPr lang="it-IT" b="1" dirty="0">
                    <a:solidFill>
                      <a:srgbClr val="FF0000"/>
                    </a:solidFill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𝚺</m:t>
                        </m:r>
                      </m:e>
                      <m:sup>
                        <m:r>
                          <a:rPr lang="it-IT" b="1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dtime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dirty="0">
                    <a:solidFill>
                      <a:schemeClr val="tx1"/>
                    </a:solidFill>
                  </a:rPr>
                  <a:t>) ≤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	( </a:t>
                </a:r>
                <a:r>
                  <a:rPr lang="it-IT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dirty="0">
                    <a:solidFill>
                      <a:schemeClr val="tx1"/>
                    </a:solidFill>
                  </a:rPr>
                  <a:t>) =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).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Un linguaggio </a:t>
                </a:r>
                <a:r>
                  <a:rPr lang="it-IT" i="1" dirty="0">
                    <a:solidFill>
                      <a:schemeClr val="tx1"/>
                    </a:solidFill>
                  </a:rPr>
                  <a:t>L </a:t>
                </a:r>
                <a:r>
                  <a:rPr lang="it-IT" dirty="0">
                    <a:solidFill>
                      <a:schemeClr val="tx1"/>
                    </a:solidFill>
                  </a:rPr>
                  <a:t>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Σ</m:t>
                        </m:r>
                      </m:e>
                      <m:sup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è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b="1" i="1" u="sng" dirty="0">
                    <a:solidFill>
                      <a:srgbClr val="3636E8"/>
                    </a:solidFill>
                  </a:rPr>
                  <a:t>accettato</a:t>
                </a:r>
                <a:r>
                  <a:rPr lang="it-IT" b="1" i="1" dirty="0">
                    <a:solidFill>
                      <a:srgbClr val="3636E8"/>
                    </a:solidFill>
                  </a:rPr>
                  <a:t> in tempo (spazio) non deterministico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b="1" dirty="0">
                    <a:solidFill>
                      <a:srgbClr val="3636E8"/>
                    </a:solidFill>
                  </a:rPr>
                  <a:t>(</a:t>
                </a:r>
                <a:r>
                  <a:rPr lang="it-IT" b="1" i="1" dirty="0" err="1">
                    <a:solidFill>
                      <a:srgbClr val="3636E8"/>
                    </a:solidFill>
                  </a:rPr>
                  <a:t>n</a:t>
                </a:r>
                <a:r>
                  <a:rPr lang="it-IT" b="1" dirty="0">
                    <a:solidFill>
                      <a:srgbClr val="3636E8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</a:rPr>
                  <a:t> se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esiste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non deterministica NT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che </a:t>
                </a:r>
                <a:r>
                  <a:rPr lang="it-IT" u="sng" dirty="0">
                    <a:solidFill>
                      <a:schemeClr val="tx1"/>
                    </a:solidFill>
                  </a:rPr>
                  <a:t>accetta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L </a:t>
                </a:r>
                <a:r>
                  <a:rPr lang="it-IT" dirty="0">
                    <a:solidFill>
                      <a:schemeClr val="tx1"/>
                    </a:solidFill>
                  </a:rPr>
                  <a:t>e tale che, </a:t>
                </a:r>
              </a:p>
              <a:p>
                <a:pPr lvl="1"/>
                <a:r>
                  <a:rPr lang="it-IT" b="1" dirty="0">
                    <a:solidFill>
                      <a:srgbClr val="FF0000"/>
                    </a:solidFill>
                  </a:rPr>
                  <a:t>per ogni x ∈ L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ntime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NT</a:t>
                </a:r>
                <a:r>
                  <a:rPr lang="it-IT" dirty="0" err="1">
                    <a:solidFill>
                      <a:schemeClr val="tx1"/>
                    </a:solidFill>
                  </a:rPr>
                  <a:t>,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x</a:t>
                </a:r>
                <a:r>
                  <a:rPr lang="it-IT" dirty="0">
                    <a:solidFill>
                      <a:schemeClr val="tx1"/>
                    </a:solidFill>
                  </a:rPr>
                  <a:t>) ≤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</a:t>
                </a:r>
                <a:r>
                  <a:rPr lang="it-IT" i="1" dirty="0">
                    <a:solidFill>
                      <a:schemeClr val="tx1"/>
                    </a:solidFill>
                  </a:rPr>
                  <a:t>x</a:t>
                </a:r>
                <a:r>
                  <a:rPr lang="it-IT" dirty="0">
                    <a:solidFill>
                      <a:schemeClr val="tx1"/>
                    </a:solidFill>
                  </a:rPr>
                  <a:t>|) 	( </a:t>
                </a:r>
                <a:r>
                  <a:rPr lang="it-IT" dirty="0" err="1">
                    <a:solidFill>
                      <a:schemeClr val="tx1"/>
                    </a:solidFill>
                  </a:rPr>
                  <a:t>nspace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NT</a:t>
                </a:r>
                <a:r>
                  <a:rPr lang="it-IT" dirty="0" err="1">
                    <a:solidFill>
                      <a:schemeClr val="tx1"/>
                    </a:solidFill>
                  </a:rPr>
                  <a:t>,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x</a:t>
                </a:r>
                <a:r>
                  <a:rPr lang="it-IT" dirty="0">
                    <a:solidFill>
                      <a:schemeClr val="tx1"/>
                    </a:solidFill>
                  </a:rPr>
                  <a:t>) ≤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</a:t>
                </a:r>
                <a:r>
                  <a:rPr lang="it-IT" i="1" dirty="0">
                    <a:solidFill>
                      <a:schemeClr val="tx1"/>
                    </a:solidFill>
                  </a:rPr>
                  <a:t>x</a:t>
                </a:r>
                <a:r>
                  <a:rPr lang="it-IT" dirty="0">
                    <a:solidFill>
                      <a:schemeClr val="tx1"/>
                    </a:solidFill>
                  </a:rPr>
                  <a:t>|) )</a:t>
                </a:r>
              </a:p>
              <a:p>
                <a:pPr lvl="3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Un linguaggio L 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Σ</m:t>
                        </m:r>
                      </m:e>
                      <m:sup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è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b="1" i="1" u="sng" dirty="0">
                    <a:solidFill>
                      <a:srgbClr val="3636E8"/>
                    </a:solidFill>
                  </a:rPr>
                  <a:t>deciso</a:t>
                </a:r>
                <a:r>
                  <a:rPr lang="it-IT" b="1" i="1" dirty="0">
                    <a:solidFill>
                      <a:srgbClr val="3636E8"/>
                    </a:solidFill>
                  </a:rPr>
                  <a:t> in tempo (spazio) non deterministico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b="1" dirty="0">
                    <a:solidFill>
                      <a:srgbClr val="3636E8"/>
                    </a:solidFill>
                  </a:rPr>
                  <a:t>(</a:t>
                </a:r>
                <a:r>
                  <a:rPr lang="it-IT" b="1" i="1" dirty="0" err="1">
                    <a:solidFill>
                      <a:srgbClr val="3636E8"/>
                    </a:solidFill>
                  </a:rPr>
                  <a:t>n</a:t>
                </a:r>
                <a:r>
                  <a:rPr lang="it-IT" b="1" dirty="0">
                    <a:solidFill>
                      <a:srgbClr val="3636E8"/>
                    </a:solidFill>
                  </a:rPr>
                  <a:t>) </a:t>
                </a:r>
                <a:r>
                  <a:rPr lang="it-IT" dirty="0">
                    <a:solidFill>
                      <a:schemeClr val="tx1"/>
                    </a:solidFill>
                  </a:rPr>
                  <a:t>se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esiste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non deterministica NT che </a:t>
                </a:r>
                <a:r>
                  <a:rPr lang="it-IT" u="sng" dirty="0">
                    <a:solidFill>
                      <a:schemeClr val="tx1"/>
                    </a:solidFill>
                  </a:rPr>
                  <a:t>decide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L </a:t>
                </a:r>
                <a:r>
                  <a:rPr lang="it-IT" dirty="0">
                    <a:solidFill>
                      <a:schemeClr val="tx1"/>
                    </a:solidFill>
                  </a:rPr>
                  <a:t>e tale che </a:t>
                </a:r>
              </a:p>
              <a:p>
                <a:pPr lvl="1"/>
                <a:r>
                  <a:rPr lang="it-IT" b="1" dirty="0">
                    <a:solidFill>
                      <a:srgbClr val="FF0000"/>
                    </a:solidFill>
                  </a:rPr>
                  <a:t>per ogni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x∈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𝚺</m:t>
                        </m:r>
                      </m:e>
                      <m:sup>
                        <m:r>
                          <a:rPr lang="it-IT" b="1" i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ntime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NT</a:t>
                </a:r>
                <a:r>
                  <a:rPr lang="it-IT" dirty="0" err="1">
                    <a:solidFill>
                      <a:schemeClr val="tx1"/>
                    </a:solidFill>
                  </a:rPr>
                  <a:t>,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x</a:t>
                </a:r>
                <a:r>
                  <a:rPr lang="it-IT" dirty="0">
                    <a:solidFill>
                      <a:schemeClr val="tx1"/>
                    </a:solidFill>
                  </a:rPr>
                  <a:t>) ≤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</a:t>
                </a:r>
                <a:r>
                  <a:rPr lang="it-IT" i="1" dirty="0">
                    <a:solidFill>
                      <a:schemeClr val="tx1"/>
                    </a:solidFill>
                  </a:rPr>
                  <a:t>x</a:t>
                </a:r>
                <a:r>
                  <a:rPr lang="it-IT" dirty="0">
                    <a:solidFill>
                      <a:schemeClr val="tx1"/>
                    </a:solidFill>
                  </a:rPr>
                  <a:t>|)		(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nspace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NT</a:t>
                </a:r>
                <a:r>
                  <a:rPr lang="it-IT" dirty="0" err="1">
                    <a:solidFill>
                      <a:schemeClr val="tx1"/>
                    </a:solidFill>
                  </a:rPr>
                  <a:t>,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x</a:t>
                </a:r>
                <a:r>
                  <a:rPr lang="it-IT" dirty="0">
                    <a:solidFill>
                      <a:schemeClr val="tx1"/>
                    </a:solidFill>
                  </a:rPr>
                  <a:t>)≤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f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(|</a:t>
                </a:r>
                <a:r>
                  <a:rPr lang="it-IT" i="1" dirty="0">
                    <a:solidFill>
                      <a:schemeClr val="tx1"/>
                    </a:solidFill>
                  </a:rPr>
                  <a:t>x</a:t>
                </a:r>
                <a:r>
                  <a:rPr lang="it-IT" dirty="0">
                    <a:solidFill>
                      <a:schemeClr val="tx1"/>
                    </a:solidFill>
                  </a:rPr>
                  <a:t>|)).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0476" y="959594"/>
                <a:ext cx="9555021" cy="5467332"/>
              </a:xfrm>
              <a:blipFill rotWithShape="0">
                <a:blip r:embed="rId2"/>
                <a:stretch>
                  <a:fillRect l="-446" t="-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73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Dall’accettazione alla decisione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14168" y="1260039"/>
            <a:ext cx="8915400" cy="499700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Osservate che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nel caso deterministico definiamo soltanto i linguaggi </a:t>
            </a:r>
            <a:r>
              <a:rPr lang="it-IT" u="sng" dirty="0">
                <a:solidFill>
                  <a:schemeClr val="tx1"/>
                </a:solidFill>
              </a:rPr>
              <a:t>decisi</a:t>
            </a:r>
            <a:r>
              <a:rPr lang="it-IT" dirty="0">
                <a:solidFill>
                  <a:schemeClr val="tx1"/>
                </a:solidFill>
              </a:rPr>
              <a:t> in un certo tempo o spazio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nel caso non deterministico distinguiamo in linguaggi accettati in un certo tempo o spazio da quelli decisi nello stesso tempo o spazio</a:t>
            </a:r>
          </a:p>
          <a:p>
            <a:r>
              <a:rPr lang="it-IT" dirty="0">
                <a:solidFill>
                  <a:schemeClr val="tx1"/>
                </a:solidFill>
              </a:rPr>
              <a:t>Ma perché?</a:t>
            </a:r>
          </a:p>
          <a:p>
            <a:r>
              <a:rPr lang="it-IT" dirty="0">
                <a:solidFill>
                  <a:schemeClr val="tx1"/>
                </a:solidFill>
              </a:rPr>
              <a:t>Si potrebbe pensare che esistono linguaggi che sono accettabili in un certo tempo o spazio, ma che non sono decidibili – ossia, il loro complemento non è accettabile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ma, allora, verrebbe da chiedersi, perché questa cosa esce fuori solamente quando si utilizza una macchina non deterministica?!</a:t>
            </a:r>
          </a:p>
          <a:p>
            <a:r>
              <a:rPr lang="it-IT" dirty="0">
                <a:solidFill>
                  <a:schemeClr val="tx1"/>
                </a:solidFill>
              </a:rPr>
              <a:t>In effetti, non è così: il prossimo teorema mostra che, ogni qualvolta una funzione totale e calcolabile limita la quantità di risorse disponibili al fine di accettare le parole di un linguaggio, i concetti di accettabilità e di decidibilità coincidono. </a:t>
            </a:r>
          </a:p>
        </p:txBody>
      </p:sp>
    </p:spTree>
    <p:extLst>
      <p:ext uri="{BB962C8B-B14F-4D97-AF65-F5344CB8AC3E}">
        <p14:creationId xmlns:p14="http://schemas.microsoft.com/office/powerpoint/2010/main" val="2111323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41464" y="197786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Dall’accettazione alla decisione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41464" y="1001221"/>
                <a:ext cx="10195100" cy="547795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6.2</a:t>
                </a:r>
                <a:r>
                  <a:rPr lang="it-IT" dirty="0">
                    <a:solidFill>
                      <a:schemeClr val="tx1"/>
                    </a:solidFill>
                  </a:rPr>
                  <a:t> (tempo): </a:t>
                </a:r>
                <a:r>
                  <a:rPr lang="it-IT" i="1" dirty="0">
                    <a:solidFill>
                      <a:schemeClr val="tx1"/>
                    </a:solidFill>
                  </a:rPr>
                  <a:t>Sia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una funzione totale calcolabile.</a:t>
                </a:r>
                <a:br>
                  <a:rPr lang="it-IT" i="1" dirty="0">
                    <a:solidFill>
                      <a:schemeClr val="tx1"/>
                    </a:solidFill>
                  </a:rPr>
                </a:br>
                <a:r>
                  <a:rPr lang="it-IT" i="1" dirty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Σ</m:t>
                        </m:r>
                      </m:e>
                      <m:sup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è accettato da una macchina di di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i="1" dirty="0">
                    <a:solidFill>
                      <a:schemeClr val="tx1"/>
                    </a:solidFill>
                  </a:rPr>
                  <a:t> non deterministica </a:t>
                </a:r>
                <a:r>
                  <a:rPr lang="it-IT" dirty="0">
                    <a:solidFill>
                      <a:schemeClr val="tx1"/>
                    </a:solidFill>
                  </a:rPr>
                  <a:t>NT</a:t>
                </a:r>
                <a:r>
                  <a:rPr lang="it-IT" i="1" dirty="0">
                    <a:solidFill>
                      <a:schemeClr val="tx1"/>
                    </a:solidFill>
                  </a:rPr>
                  <a:t> tale che, per ogni </a:t>
                </a:r>
                <a:r>
                  <a:rPr lang="it-IT" dirty="0">
                    <a:solidFill>
                      <a:schemeClr val="tx1"/>
                    </a:solidFill>
                  </a:rPr>
                  <a:t>x ∈ L, </a:t>
                </a:r>
                <a:r>
                  <a:rPr lang="it-IT" dirty="0" err="1">
                    <a:solidFill>
                      <a:schemeClr val="tx1"/>
                    </a:solidFill>
                  </a:rPr>
                  <a:t>ntime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NT,x</a:t>
                </a:r>
                <a:r>
                  <a:rPr lang="it-IT" dirty="0">
                    <a:solidFill>
                      <a:schemeClr val="tx1"/>
                    </a:solidFill>
                  </a:rPr>
                  <a:t>) ≤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(|x|)] </a:t>
                </a:r>
                <a:r>
                  <a:rPr lang="it-IT" i="1" dirty="0">
                    <a:solidFill>
                      <a:schemeClr val="tx1"/>
                    </a:solidFill>
                  </a:rPr>
                  <a:t>allora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i="1" dirty="0">
                    <a:solidFill>
                      <a:schemeClr val="tx1"/>
                    </a:solidFill>
                  </a:rPr>
                  <a:t> è decidibile.</a:t>
                </a:r>
                <a:br>
                  <a:rPr lang="it-IT" i="1" dirty="0">
                    <a:solidFill>
                      <a:schemeClr val="tx1"/>
                    </a:solidFill>
                  </a:rPr>
                </a:br>
                <a:endParaRPr lang="it-IT" i="1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Poiché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totale calcolabile, esiste una macchina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di tipo trasduttore tale che, 			 per ogni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∈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termina con il valore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scritto sul nastro di output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senza perdita di generalità, assumiamo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it-IT" dirty="0">
                    <a:solidFill>
                      <a:schemeClr val="tx1"/>
                    </a:solidFill>
                  </a:rPr>
                  <a:t>scriva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in unario sul nastro di output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perché possiamo assumerlo?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Costruiamo una nuova macchina non deterministica NT’, a tre nastri, che decide L: per ogni x 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Σ</m:t>
                        </m:r>
                      </m:e>
                      <m:sup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1) NT’(x) scrive |x| sul secondo nastro e invoca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(|x|): al termine della computazione sul terzo nastro si troverà scritto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in unario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2) NT’(x) </a:t>
                </a:r>
                <a:r>
                  <a:rPr lang="it-IT" sz="2000" b="1" dirty="0">
                    <a:solidFill>
                      <a:srgbClr val="00B050"/>
                    </a:solidFill>
                  </a:rPr>
                  <a:t>simula</a:t>
                </a:r>
                <a:r>
                  <a:rPr lang="it-IT" dirty="0"/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NT(x) e, per ogni quintupla eseguita da NT(x):</a:t>
                </a:r>
              </a:p>
              <a:p>
                <a:pPr lvl="2"/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dirty="0">
                    <a:solidFill>
                      <a:schemeClr val="tx1"/>
                    </a:solidFill>
                  </a:rPr>
                  <a:t>NT’ “cancella” un ‘1’ dal terzo nastro e, inoltre,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se NT(x) accetta allora anche NT’(x) accetta, se NT(x) rigetta allora anche NT’(x) rigetta;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quando il terzo nastro di NT’ è vuoto NT(x) non ha ancora terminato, allora NT’(x) rigetta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1464" y="1001221"/>
                <a:ext cx="10195100" cy="5477957"/>
              </a:xfrm>
              <a:blipFill rotWithShape="0">
                <a:blip r:embed="rId2"/>
                <a:stretch>
                  <a:fillRect l="-419" t="-667" b="-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96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41464" y="197786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Dall’accettazione alla decisione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41464" y="1001221"/>
                <a:ext cx="10195100" cy="547795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6.2</a:t>
                </a:r>
                <a:r>
                  <a:rPr lang="it-IT" dirty="0">
                    <a:solidFill>
                      <a:schemeClr val="tx1"/>
                    </a:solidFill>
                  </a:rPr>
                  <a:t> (tempo): </a:t>
                </a:r>
                <a:r>
                  <a:rPr lang="it-IT" i="1" dirty="0">
                    <a:solidFill>
                      <a:schemeClr val="tx1"/>
                    </a:solidFill>
                  </a:rPr>
                  <a:t>Sia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una funzione totale calcolabile.</a:t>
                </a:r>
                <a:br>
                  <a:rPr lang="it-IT" i="1" dirty="0">
                    <a:solidFill>
                      <a:schemeClr val="tx1"/>
                    </a:solidFill>
                  </a:rPr>
                </a:br>
                <a:r>
                  <a:rPr lang="it-IT" i="1" dirty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Σ</m:t>
                        </m:r>
                      </m:e>
                      <m:sup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è accettato da una macchina di di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i="1" dirty="0">
                    <a:solidFill>
                      <a:schemeClr val="tx1"/>
                    </a:solidFill>
                  </a:rPr>
                  <a:t> non deterministica </a:t>
                </a:r>
                <a:r>
                  <a:rPr lang="it-IT" dirty="0">
                    <a:solidFill>
                      <a:schemeClr val="tx1"/>
                    </a:solidFill>
                  </a:rPr>
                  <a:t>NT</a:t>
                </a:r>
                <a:r>
                  <a:rPr lang="it-IT" i="1" dirty="0">
                    <a:solidFill>
                      <a:schemeClr val="tx1"/>
                    </a:solidFill>
                  </a:rPr>
                  <a:t> tale che, per ogni </a:t>
                </a:r>
                <a:r>
                  <a:rPr lang="it-IT" dirty="0">
                    <a:solidFill>
                      <a:schemeClr val="tx1"/>
                    </a:solidFill>
                  </a:rPr>
                  <a:t>x ∈ L, </a:t>
                </a:r>
                <a:r>
                  <a:rPr lang="it-IT" dirty="0" err="1">
                    <a:solidFill>
                      <a:schemeClr val="tx1"/>
                    </a:solidFill>
                  </a:rPr>
                  <a:t>ntime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NT,x</a:t>
                </a:r>
                <a:r>
                  <a:rPr lang="it-IT" dirty="0">
                    <a:solidFill>
                      <a:schemeClr val="tx1"/>
                    </a:solidFill>
                  </a:rPr>
                  <a:t>) ≤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(|x|)] </a:t>
                </a:r>
                <a:r>
                  <a:rPr lang="it-IT" i="1" dirty="0">
                    <a:solidFill>
                      <a:schemeClr val="tx1"/>
                    </a:solidFill>
                  </a:rPr>
                  <a:t>allora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i="1" dirty="0">
                    <a:solidFill>
                      <a:schemeClr val="tx1"/>
                    </a:solidFill>
                  </a:rPr>
                  <a:t> è decidibile.</a:t>
                </a:r>
                <a:br>
                  <a:rPr lang="it-IT" i="1" dirty="0">
                    <a:solidFill>
                      <a:schemeClr val="tx1"/>
                    </a:solidFill>
                  </a:rPr>
                </a:br>
                <a:endParaRPr lang="it-IT" i="1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Osserviamo, intanto, che le computazioni di NT’ terminano sempre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una computazione NT’(x) dura più di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passi, la interrompiamo!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Poi, NT’ decide L, infatti: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x ∈ L, allora NT(x) accetta in al più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passi: e, quindi, NT’(x) accetta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x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L, allora o NT(x) rigetta in al più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passi e, quindi, NT’(x) rigetta, oppure NT(x) non termina entro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 passi e, quindi, NT’(x), ugualmente, rigetta</a:t>
                </a:r>
              </a:p>
              <a:p>
                <a:r>
                  <a:rPr lang="it-IT" b="1" dirty="0">
                    <a:solidFill>
                      <a:srgbClr val="D441C9"/>
                    </a:solidFill>
                  </a:rPr>
                  <a:t>Ma quanto impiega NT’ a rigettare x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 L?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Boh?! Che ne sappiamo quanto tempo impiega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a calcolare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(|x|)?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Sappiamo solo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(|x|) termina, ma non in quanto tempo!</a:t>
                </a:r>
              </a:p>
              <a:p>
                <a:r>
                  <a:rPr lang="it-IT" b="1" dirty="0">
                    <a:solidFill>
                      <a:srgbClr val="FF0000"/>
                    </a:solidFill>
                  </a:rPr>
                  <a:t>Per questo possiamo concludere che L è decidibile, ma non possiamo concludere che è deciso in tempo non deterministico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f</a:t>
                </a:r>
                <a:r>
                  <a:rPr lang="it-IT" b="1" dirty="0">
                    <a:solidFill>
                      <a:srgbClr val="FF0000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1464" y="1001221"/>
                <a:ext cx="10195100" cy="5477957"/>
              </a:xfrm>
              <a:blipFill rotWithShape="0">
                <a:blip r:embed="rId2"/>
                <a:stretch>
                  <a:fillRect l="-419" t="-667" r="-59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62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Dall’accettazione alla decisione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53357" y="1390668"/>
                <a:ext cx="8915400" cy="4997006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6.2</a:t>
                </a:r>
                <a:r>
                  <a:rPr lang="it-IT" dirty="0">
                    <a:solidFill>
                      <a:schemeClr val="tx1"/>
                    </a:solidFill>
                  </a:rPr>
                  <a:t> (spazio): </a:t>
                </a:r>
                <a:r>
                  <a:rPr lang="it-IT" i="1" dirty="0">
                    <a:solidFill>
                      <a:schemeClr val="tx1"/>
                    </a:solidFill>
                  </a:rPr>
                  <a:t>Sia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→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una funzione totale calcolabile.</a:t>
                </a:r>
                <a:br>
                  <a:rPr lang="it-IT" i="1" dirty="0">
                    <a:solidFill>
                      <a:schemeClr val="tx1"/>
                    </a:solidFill>
                  </a:rPr>
                </a:br>
                <a:r>
                  <a:rPr lang="it-IT" i="1" dirty="0">
                    <a:solidFill>
                      <a:schemeClr val="tx1"/>
                    </a:solidFill>
                  </a:rPr>
                  <a:t>Se </a:t>
                </a:r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Σ</m:t>
                        </m:r>
                      </m:e>
                      <m:sup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è accettato da una macchina di di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i="1" dirty="0">
                    <a:solidFill>
                      <a:schemeClr val="tx1"/>
                    </a:solidFill>
                  </a:rPr>
                  <a:t> non deterministica </a:t>
                </a:r>
                <a:r>
                  <a:rPr lang="it-IT" dirty="0">
                    <a:solidFill>
                      <a:schemeClr val="tx1"/>
                    </a:solidFill>
                  </a:rPr>
                  <a:t>NT</a:t>
                </a:r>
                <a:r>
                  <a:rPr lang="it-IT" i="1" dirty="0">
                    <a:solidFill>
                      <a:schemeClr val="tx1"/>
                    </a:solidFill>
                  </a:rPr>
                  <a:t> tale che, per ogni </a:t>
                </a:r>
                <a:r>
                  <a:rPr lang="it-IT" dirty="0">
                    <a:solidFill>
                      <a:schemeClr val="tx1"/>
                    </a:solidFill>
                  </a:rPr>
                  <a:t>x ∈ L,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nspace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NT,x</a:t>
                </a:r>
                <a:r>
                  <a:rPr lang="it-IT" dirty="0">
                    <a:solidFill>
                      <a:schemeClr val="tx1"/>
                    </a:solidFill>
                  </a:rPr>
                  <a:t>) ≤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(|x|)] </a:t>
                </a:r>
                <a:r>
                  <a:rPr lang="it-IT" i="1" dirty="0">
                    <a:solidFill>
                      <a:schemeClr val="tx1"/>
                    </a:solidFill>
                  </a:rPr>
                  <a:t>allora L è decidibile.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La dimostrazione è analoga al caso di </a:t>
                </a:r>
                <a:r>
                  <a:rPr lang="it-IT" dirty="0" err="1">
                    <a:solidFill>
                      <a:schemeClr val="tx1"/>
                    </a:solidFill>
                  </a:rPr>
                  <a:t>ntime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sz="1600" dirty="0">
                    <a:solidFill>
                      <a:schemeClr val="tx1"/>
                    </a:solidFill>
                  </a:rPr>
                  <a:t>e ve la risparmio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non siete tenuti a studiarla</a:t>
                </a:r>
              </a:p>
              <a:p>
                <a:pPr lvl="1"/>
                <a:r>
                  <a:rPr lang="it-IT" sz="1600" dirty="0">
                    <a:solidFill>
                      <a:schemeClr val="tx1"/>
                    </a:solidFill>
                  </a:rPr>
                  <a:t>cioè, non siete tenuti a studiare le ultime 4 righe della dimostrazione del Teorema 6.2 sulla dispensa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tutto il resto della dimostrazione, però, siete tenuti eccome a studiarla!</a:t>
                </a:r>
                <a:endParaRPr lang="it-IT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3357" y="1390668"/>
                <a:ext cx="8915400" cy="4997006"/>
              </a:xfrm>
              <a:blipFill rotWithShape="0">
                <a:blip r:embed="rId2"/>
                <a:stretch>
                  <a:fillRect l="-478" t="-732" r="-6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30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Complessità e modelli di calcolo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53356" y="1390668"/>
            <a:ext cx="9750964" cy="499700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Siamo al paragrafo 6.2 della dispensa 6</a:t>
            </a:r>
          </a:p>
          <a:p>
            <a:r>
              <a:rPr lang="it-IT" dirty="0">
                <a:solidFill>
                  <a:schemeClr val="tx1"/>
                </a:solidFill>
              </a:rPr>
              <a:t>Qui si dimostra che che tutti i modelli di calcolo deterministici sono fra loro </a:t>
            </a:r>
            <a:r>
              <a:rPr lang="it-IT" b="1" dirty="0" err="1">
                <a:solidFill>
                  <a:srgbClr val="C00000"/>
                </a:solidFill>
              </a:rPr>
              <a:t>polinomialmente</a:t>
            </a:r>
            <a:r>
              <a:rPr lang="it-IT" b="1" dirty="0">
                <a:solidFill>
                  <a:srgbClr val="C00000"/>
                </a:solidFill>
              </a:rPr>
              <a:t> correlati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Macchine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ad un nastro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Macchine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a quanti nastri ci pare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Macchine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su alfabeto binario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Macchine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su alfabeti grandi quanto ci pare</a:t>
            </a:r>
          </a:p>
          <a:p>
            <a:r>
              <a:rPr lang="it-IT" dirty="0">
                <a:solidFill>
                  <a:schemeClr val="tx1"/>
                </a:solidFill>
              </a:rPr>
              <a:t>Ma che vuol dire che questi modelli sono fra loro </a:t>
            </a:r>
            <a:r>
              <a:rPr lang="it-IT" dirty="0" err="1">
                <a:solidFill>
                  <a:schemeClr val="tx1"/>
                </a:solidFill>
              </a:rPr>
              <a:t>polinomialmente</a:t>
            </a:r>
            <a:r>
              <a:rPr lang="it-IT" dirty="0">
                <a:solidFill>
                  <a:schemeClr val="tx1"/>
                </a:solidFill>
              </a:rPr>
              <a:t>  correlati?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che per ogni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T di uno di questi tipi esistono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T’ di uno qualunque degli altri tipi ed un polinomio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tali che T’ risolve lo stesso problema risolto da T e, per ogni x, </a:t>
            </a:r>
            <a:r>
              <a:rPr lang="it-IT" dirty="0" err="1">
                <a:solidFill>
                  <a:schemeClr val="tx1"/>
                </a:solidFill>
              </a:rPr>
              <a:t>dtime</a:t>
            </a:r>
            <a:r>
              <a:rPr lang="it-IT" dirty="0">
                <a:solidFill>
                  <a:schemeClr val="tx1"/>
                </a:solidFill>
              </a:rPr>
              <a:t>(T’,x) ≤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( </a:t>
            </a:r>
            <a:r>
              <a:rPr lang="it-IT" dirty="0" err="1">
                <a:solidFill>
                  <a:schemeClr val="tx1"/>
                </a:solidFill>
              </a:rPr>
              <a:t>dtime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T,x</a:t>
            </a:r>
            <a:r>
              <a:rPr lang="it-IT" dirty="0">
                <a:solidFill>
                  <a:schemeClr val="tx1"/>
                </a:solidFill>
              </a:rPr>
              <a:t>) ) e </a:t>
            </a:r>
            <a:r>
              <a:rPr lang="it-IT" dirty="0" err="1">
                <a:solidFill>
                  <a:schemeClr val="tx1"/>
                </a:solidFill>
              </a:rPr>
              <a:t>dspace</a:t>
            </a:r>
            <a:r>
              <a:rPr lang="it-IT" dirty="0">
                <a:solidFill>
                  <a:schemeClr val="tx1"/>
                </a:solidFill>
              </a:rPr>
              <a:t>(T’,x) ≤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( </a:t>
            </a:r>
            <a:r>
              <a:rPr lang="it-IT" dirty="0" err="1">
                <a:solidFill>
                  <a:schemeClr val="tx1"/>
                </a:solidFill>
              </a:rPr>
              <a:t>dspace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T,x</a:t>
            </a:r>
            <a:r>
              <a:rPr lang="it-IT" dirty="0">
                <a:solidFill>
                  <a:schemeClr val="tx1"/>
                </a:solidFill>
              </a:rPr>
              <a:t>) ) </a:t>
            </a:r>
          </a:p>
          <a:p>
            <a:r>
              <a:rPr lang="it-IT" dirty="0">
                <a:solidFill>
                  <a:schemeClr val="tx1"/>
                </a:solidFill>
              </a:rPr>
              <a:t>E anche che il modello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è </a:t>
            </a:r>
            <a:r>
              <a:rPr lang="it-IT" dirty="0" err="1">
                <a:solidFill>
                  <a:schemeClr val="tx1"/>
                </a:solidFill>
              </a:rPr>
              <a:t>polinomialmente</a:t>
            </a:r>
            <a:r>
              <a:rPr lang="it-IT" dirty="0">
                <a:solidFill>
                  <a:schemeClr val="tx1"/>
                </a:solidFill>
              </a:rPr>
              <a:t> correlato con il </a:t>
            </a:r>
            <a:r>
              <a:rPr lang="it-IT" dirty="0" err="1">
                <a:solidFill>
                  <a:schemeClr val="tx1"/>
                </a:solidFill>
              </a:rPr>
              <a:t>PascalMinimo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74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Complessità e modelli di calcolo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79482" y="1262478"/>
            <a:ext cx="9750964" cy="499700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Siamo al paragrafo 6.2 della dispensa 6</a:t>
            </a:r>
          </a:p>
          <a:p>
            <a:r>
              <a:rPr lang="it-IT" dirty="0">
                <a:solidFill>
                  <a:schemeClr val="tx1"/>
                </a:solidFill>
              </a:rPr>
              <a:t>Qui si dimostra che che tutti i modelli di calcolo deterministici sono fra loro </a:t>
            </a:r>
            <a:r>
              <a:rPr lang="it-IT" dirty="0" err="1">
                <a:solidFill>
                  <a:schemeClr val="tx1"/>
                </a:solidFill>
              </a:rPr>
              <a:t>polinomialmente</a:t>
            </a:r>
            <a:r>
              <a:rPr lang="it-IT" dirty="0">
                <a:solidFill>
                  <a:schemeClr val="tx1"/>
                </a:solidFill>
              </a:rPr>
              <a:t> correlati</a:t>
            </a:r>
          </a:p>
          <a:p>
            <a:r>
              <a:rPr lang="it-IT" dirty="0">
                <a:solidFill>
                  <a:schemeClr val="tx1"/>
                </a:solidFill>
              </a:rPr>
              <a:t>Ok, bello, ma che ce ne importa? cosa significa tutto ciò?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Che possiamo risolvere un problema utilizzando il modello che più ci aggrada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ad esempio, per risolvere un certo problema possiamo scrivere un algoritmo A in </a:t>
            </a:r>
            <a:r>
              <a:rPr lang="it-IT" dirty="0" err="1">
                <a:solidFill>
                  <a:schemeClr val="tx1"/>
                </a:solidFill>
              </a:rPr>
              <a:t>PascalMinimo</a:t>
            </a:r>
            <a:r>
              <a:rPr lang="it-IT" dirty="0">
                <a:solidFill>
                  <a:schemeClr val="tx1"/>
                </a:solidFill>
              </a:rPr>
              <a:t> (invece che stare lì a progettare quintuple di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se A trova la soluzione di una istanza x del problema eseguendo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(|x|) istruzioni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allora esiste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T ad un nastro che risolve lo stesso problema, ed esiste un polinomio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 tale che </a:t>
            </a:r>
            <a:r>
              <a:rPr lang="it-IT" dirty="0" err="1">
                <a:solidFill>
                  <a:schemeClr val="tx1"/>
                </a:solidFill>
              </a:rPr>
              <a:t>dtime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T,x</a:t>
            </a:r>
            <a:r>
              <a:rPr lang="it-IT" dirty="0">
                <a:solidFill>
                  <a:schemeClr val="tx1"/>
                </a:solidFill>
              </a:rPr>
              <a:t>) ≤ 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dirty="0">
                <a:solidFill>
                  <a:schemeClr val="tx1"/>
                </a:solidFill>
              </a:rPr>
              <a:t>( </a:t>
            </a:r>
            <a:r>
              <a:rPr lang="it-IT" dirty="0" err="1">
                <a:solidFill>
                  <a:schemeClr val="tx1"/>
                </a:solidFill>
              </a:rPr>
              <a:t>f</a:t>
            </a:r>
            <a:r>
              <a:rPr lang="it-IT" dirty="0">
                <a:solidFill>
                  <a:schemeClr val="tx1"/>
                </a:solidFill>
              </a:rPr>
              <a:t>(|x|)</a:t>
            </a:r>
          </a:p>
          <a:p>
            <a:r>
              <a:rPr lang="it-IT" dirty="0">
                <a:solidFill>
                  <a:schemeClr val="tx1"/>
                </a:solidFill>
              </a:rPr>
              <a:t>Chiara l’idea?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anche se ve l’ho raccontata come “risolvere problemi” invece che “decidere linguaggi”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non vi ho detto cosa indica |x| al di fuori del mondo delle macchine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ma voi lo intuite, vero?</a:t>
            </a:r>
          </a:p>
        </p:txBody>
      </p:sp>
    </p:spTree>
    <p:extLst>
      <p:ext uri="{BB962C8B-B14F-4D97-AF65-F5344CB8AC3E}">
        <p14:creationId xmlns:p14="http://schemas.microsoft.com/office/powerpoint/2010/main" val="156224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Misure di complessità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8" y="1118786"/>
            <a:ext cx="8915400" cy="551061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Siamo alla dispensa 6, paragrafo 6.1</a:t>
            </a:r>
          </a:p>
          <a:p>
            <a:r>
              <a:rPr lang="it-IT" dirty="0">
                <a:solidFill>
                  <a:schemeClr val="tx1"/>
                </a:solidFill>
              </a:rPr>
              <a:t>Una</a:t>
            </a:r>
            <a:r>
              <a:rPr lang="it-IT" dirty="0"/>
              <a:t> </a:t>
            </a:r>
            <a:r>
              <a:rPr lang="it-IT" b="1" dirty="0">
                <a:solidFill>
                  <a:srgbClr val="FF0000"/>
                </a:solidFill>
              </a:rPr>
              <a:t>misura di complessità </a:t>
            </a:r>
            <a:r>
              <a:rPr lang="it-IT" dirty="0">
                <a:solidFill>
                  <a:schemeClr val="tx1"/>
                </a:solidFill>
              </a:rPr>
              <a:t>è</a:t>
            </a:r>
            <a:r>
              <a:rPr lang="it-IT" dirty="0"/>
              <a:t> </a:t>
            </a:r>
            <a:r>
              <a:rPr lang="it-IT" dirty="0">
                <a:solidFill>
                  <a:srgbClr val="3636E8"/>
                </a:solidFill>
              </a:rPr>
              <a:t>una funzione </a:t>
            </a:r>
            <a:r>
              <a:rPr lang="it-IT" b="1" dirty="0">
                <a:solidFill>
                  <a:srgbClr val="3636E8"/>
                </a:solidFill>
              </a:rPr>
              <a:t>c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che associa un valore numerico ad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T e ad un suo input x </a:t>
            </a:r>
          </a:p>
          <a:p>
            <a:pPr lvl="1"/>
            <a:r>
              <a:rPr lang="it-IT" b="1" dirty="0">
                <a:solidFill>
                  <a:srgbClr val="3636E8"/>
                </a:solidFill>
              </a:rPr>
              <a:t>c(</a:t>
            </a:r>
            <a:r>
              <a:rPr lang="it-IT" b="1" dirty="0" err="1">
                <a:solidFill>
                  <a:srgbClr val="3636E8"/>
                </a:solidFill>
              </a:rPr>
              <a:t>T,x</a:t>
            </a:r>
            <a:r>
              <a:rPr lang="it-IT" b="1" dirty="0">
                <a:solidFill>
                  <a:srgbClr val="3636E8"/>
                </a:solidFill>
              </a:rPr>
              <a:t>)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intende rappresentare il “costo” della computazione T(x)</a:t>
            </a:r>
          </a:p>
          <a:p>
            <a:r>
              <a:rPr lang="it-IT" dirty="0">
                <a:solidFill>
                  <a:schemeClr val="tx1"/>
                </a:solidFill>
              </a:rPr>
              <a:t>Affinché</a:t>
            </a:r>
            <a:r>
              <a:rPr lang="it-IT" dirty="0"/>
              <a:t> </a:t>
            </a:r>
            <a:r>
              <a:rPr lang="it-IT" b="1" dirty="0">
                <a:solidFill>
                  <a:srgbClr val="3636E8"/>
                </a:solidFill>
              </a:rPr>
              <a:t>c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possa essere considerata una misura di complessità, essa deve soddisfare le due seguenti proprietà, note come </a:t>
            </a:r>
            <a:r>
              <a:rPr lang="it-IT" i="1" dirty="0">
                <a:solidFill>
                  <a:srgbClr val="3636E8"/>
                </a:solidFill>
              </a:rPr>
              <a:t>assiomi di </a:t>
            </a:r>
            <a:r>
              <a:rPr lang="it-IT" i="1" dirty="0" err="1">
                <a:solidFill>
                  <a:srgbClr val="3636E8"/>
                </a:solidFill>
              </a:rPr>
              <a:t>Blum</a:t>
            </a:r>
            <a:r>
              <a:rPr lang="it-IT" dirty="0">
                <a:solidFill>
                  <a:schemeClr val="tx1"/>
                </a:solidFill>
              </a:rPr>
              <a:t>: </a:t>
            </a:r>
          </a:p>
          <a:p>
            <a:r>
              <a:rPr lang="it-IT" dirty="0">
                <a:solidFill>
                  <a:schemeClr val="tx1"/>
                </a:solidFill>
              </a:rPr>
              <a:t>1) </a:t>
            </a:r>
            <a:r>
              <a:rPr lang="it-IT" b="1" u="sng" dirty="0">
                <a:solidFill>
                  <a:srgbClr val="3636E8"/>
                </a:solidFill>
              </a:rPr>
              <a:t>c  </a:t>
            </a:r>
            <a:r>
              <a:rPr lang="it-IT" u="sng" dirty="0">
                <a:solidFill>
                  <a:schemeClr val="tx1"/>
                </a:solidFill>
              </a:rPr>
              <a:t>è definita per tutte e sole le computazioni che terminano 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se una computazione T(x) non termina, non ha senso considerare che tale computazione abbia come costo un valore finito; </a:t>
            </a:r>
          </a:p>
          <a:p>
            <a:r>
              <a:rPr lang="it-IT" dirty="0">
                <a:solidFill>
                  <a:schemeClr val="tx1"/>
                </a:solidFill>
              </a:rPr>
              <a:t>2)</a:t>
            </a:r>
            <a:r>
              <a:rPr lang="it-IT" dirty="0"/>
              <a:t> </a:t>
            </a:r>
            <a:r>
              <a:rPr lang="it-IT" b="1" dirty="0">
                <a:solidFill>
                  <a:srgbClr val="3636E8"/>
                </a:solidFill>
              </a:rPr>
              <a:t>c </a:t>
            </a:r>
            <a:r>
              <a:rPr lang="it-IT" dirty="0">
                <a:solidFill>
                  <a:schemeClr val="tx1"/>
                </a:solidFill>
              </a:rPr>
              <a:t>deve essere una </a:t>
            </a:r>
            <a:r>
              <a:rPr lang="it-IT" u="sng" dirty="0">
                <a:solidFill>
                  <a:schemeClr val="tx1"/>
                </a:solidFill>
              </a:rPr>
              <a:t>funzione calcolabile</a:t>
            </a:r>
            <a:r>
              <a:rPr lang="it-IT" dirty="0">
                <a:solidFill>
                  <a:schemeClr val="tx1"/>
                </a:solidFill>
              </a:rPr>
              <a:t>,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ossia, deve esistere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M che, ricevendo in input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T ed un suo input </a:t>
            </a:r>
            <a:r>
              <a:rPr lang="it-IT" i="1" dirty="0">
                <a:solidFill>
                  <a:schemeClr val="tx1"/>
                </a:solidFill>
              </a:rPr>
              <a:t>x</a:t>
            </a:r>
            <a:r>
              <a:rPr lang="it-IT" dirty="0">
                <a:solidFill>
                  <a:schemeClr val="tx1"/>
                </a:solidFill>
              </a:rPr>
              <a:t>, calcola </a:t>
            </a:r>
            <a:r>
              <a:rPr lang="it-IT" b="1" dirty="0">
                <a:solidFill>
                  <a:schemeClr val="tx1"/>
                </a:solidFill>
              </a:rPr>
              <a:t>c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T,x</a:t>
            </a:r>
            <a:r>
              <a:rPr lang="it-IT" dirty="0">
                <a:solidFill>
                  <a:schemeClr val="tx1"/>
                </a:solidFill>
              </a:rPr>
              <a:t>) ogniqualvolta </a:t>
            </a:r>
            <a:r>
              <a:rPr lang="it-IT" b="1" dirty="0">
                <a:solidFill>
                  <a:schemeClr val="tx1"/>
                </a:solidFill>
              </a:rPr>
              <a:t>c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T,x</a:t>
            </a:r>
            <a:r>
              <a:rPr lang="it-IT" dirty="0">
                <a:solidFill>
                  <a:schemeClr val="tx1"/>
                </a:solidFill>
              </a:rPr>
              <a:t>) è definita (cioè, ogniqualvolta </a:t>
            </a:r>
            <a:r>
              <a:rPr lang="it-IT" i="1" dirty="0">
                <a:solidFill>
                  <a:schemeClr val="tx1"/>
                </a:solidFill>
              </a:rPr>
              <a:t>T 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i="1" dirty="0">
                <a:solidFill>
                  <a:schemeClr val="tx1"/>
                </a:solidFill>
              </a:rPr>
              <a:t>x</a:t>
            </a:r>
            <a:r>
              <a:rPr lang="it-IT" dirty="0">
                <a:solidFill>
                  <a:schemeClr val="tx1"/>
                </a:solidFill>
              </a:rPr>
              <a:t>) termina)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intuitivamente, questo significa che, il costo di una computazione  T(x) (che termina) dobbiamo poterlo calcolare effettivamente. </a:t>
            </a:r>
          </a:p>
        </p:txBody>
      </p:sp>
    </p:spTree>
    <p:extLst>
      <p:ext uri="{BB962C8B-B14F-4D97-AF65-F5344CB8AC3E}">
        <p14:creationId xmlns:p14="http://schemas.microsoft.com/office/powerpoint/2010/main" val="83901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Complessità e modelli di calcolo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79482" y="1262478"/>
            <a:ext cx="9750964" cy="499700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Siamo al paragrafo 6.2 della dispensa 6</a:t>
            </a:r>
          </a:p>
          <a:p>
            <a:r>
              <a:rPr lang="it-IT" dirty="0">
                <a:solidFill>
                  <a:schemeClr val="tx1"/>
                </a:solidFill>
              </a:rPr>
              <a:t>Qui si dimostra che che tutti i modelli di calcolo deterministici sono fra loro </a:t>
            </a:r>
            <a:r>
              <a:rPr lang="it-IT" dirty="0" err="1">
                <a:solidFill>
                  <a:schemeClr val="tx1"/>
                </a:solidFill>
              </a:rPr>
              <a:t>polinomialmente</a:t>
            </a:r>
            <a:r>
              <a:rPr lang="it-IT" dirty="0">
                <a:solidFill>
                  <a:schemeClr val="tx1"/>
                </a:solidFill>
              </a:rPr>
              <a:t> correlati</a:t>
            </a:r>
          </a:p>
          <a:p>
            <a:r>
              <a:rPr lang="it-IT" dirty="0">
                <a:solidFill>
                  <a:schemeClr val="tx1"/>
                </a:solidFill>
              </a:rPr>
              <a:t>Ok, bello, ma perché è così importante sapere che sono</a:t>
            </a:r>
            <a:r>
              <a:rPr lang="it-IT" dirty="0"/>
              <a:t> </a:t>
            </a:r>
            <a:r>
              <a:rPr lang="it-IT" b="1" dirty="0" err="1">
                <a:solidFill>
                  <a:srgbClr val="FF0000"/>
                </a:solidFill>
              </a:rPr>
              <a:t>polinomialmente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correlati?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Beh, perché se abbiamo un algoritmo in </a:t>
            </a:r>
            <a:r>
              <a:rPr lang="it-IT" dirty="0" err="1">
                <a:solidFill>
                  <a:schemeClr val="tx1"/>
                </a:solidFill>
              </a:rPr>
              <a:t>PascalMinimo</a:t>
            </a:r>
            <a:r>
              <a:rPr lang="it-IT" dirty="0">
                <a:solidFill>
                  <a:schemeClr val="tx1"/>
                </a:solidFill>
              </a:rPr>
              <a:t> che impiega un numero di istruzioni polinomiale nella lunghezza dell’input per risolvere il problema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sappiamo anche che esiste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che risolve lo stesso problema eseguendo, anch’essa, un numero di istruzioni polinomiale nella lunghezza dell’input</a:t>
            </a:r>
          </a:p>
          <a:p>
            <a:r>
              <a:rPr lang="it-IT" dirty="0">
                <a:solidFill>
                  <a:schemeClr val="tx1"/>
                </a:solidFill>
              </a:rPr>
              <a:t>E (ve lo ricordate) un problema è trattabile se il tempo necessario a risolverlo è polinomiale (nella dimensione dell’input)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perciò, se un problema è trattabile rispetto ad un modello, è trattabile anche rispetto a tutti gli altri!</a:t>
            </a:r>
          </a:p>
          <a:p>
            <a:r>
              <a:rPr lang="it-IT" dirty="0">
                <a:solidFill>
                  <a:schemeClr val="tx1"/>
                </a:solidFill>
              </a:rPr>
              <a:t>Ma di questo parleremo a lungo, fra un po’ di tempo </a:t>
            </a:r>
          </a:p>
        </p:txBody>
      </p:sp>
    </p:spTree>
    <p:extLst>
      <p:ext uri="{BB962C8B-B14F-4D97-AF65-F5344CB8AC3E}">
        <p14:creationId xmlns:p14="http://schemas.microsoft.com/office/powerpoint/2010/main" val="1828139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Complessità e modelli di calcolo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79482" y="1262478"/>
            <a:ext cx="9750964" cy="499700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Siamo al paragrafo 6.2 della dispensa 6</a:t>
            </a:r>
          </a:p>
          <a:p>
            <a:r>
              <a:rPr lang="it-IT" dirty="0">
                <a:solidFill>
                  <a:schemeClr val="tx1"/>
                </a:solidFill>
              </a:rPr>
              <a:t>Per il momento, vi basti sapere della correlazione polinomiale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accontentatevi dell’idea (informale) di motivazione dell’importanza di questa correlazione che vi ho proposto</a:t>
            </a:r>
          </a:p>
          <a:p>
            <a:r>
              <a:rPr lang="it-IT" dirty="0">
                <a:solidFill>
                  <a:schemeClr val="tx1"/>
                </a:solidFill>
              </a:rPr>
              <a:t>Solo una questioncina merita di essere specificata: </a:t>
            </a:r>
            <a:r>
              <a:rPr lang="it-IT" dirty="0">
                <a:solidFill>
                  <a:srgbClr val="3636E8"/>
                </a:solidFill>
              </a:rPr>
              <a:t>|x| lo leggiamo come </a:t>
            </a:r>
            <a:r>
              <a:rPr lang="it-IT" b="1" i="1" dirty="0">
                <a:solidFill>
                  <a:srgbClr val="3636E8"/>
                </a:solidFill>
              </a:rPr>
              <a:t>lunghezza</a:t>
            </a:r>
            <a:r>
              <a:rPr lang="it-IT" b="1" dirty="0">
                <a:solidFill>
                  <a:srgbClr val="3636E8"/>
                </a:solidFill>
              </a:rPr>
              <a:t> di x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qualunque sia il modello di calcolo che utilizzate, |x| rappresenta la quantità di memoria che occorre a rappresentare x in quel modello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Cioè? Il numero di celle di nastro di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, il numero di bit di una RAM, ecc. ecc. ecc.</a:t>
            </a:r>
          </a:p>
          <a:p>
            <a:r>
              <a:rPr lang="it-IT" dirty="0">
                <a:solidFill>
                  <a:schemeClr val="tx1"/>
                </a:solidFill>
              </a:rPr>
              <a:t>Un’ultima cosa: i teoremi del paragrafo 6.2 non li dovete studiare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ma se avete voglia di guardarli, stanno là (e io sto qua per discuterne)</a:t>
            </a:r>
          </a:p>
        </p:txBody>
      </p:sp>
    </p:spTree>
    <p:extLst>
      <p:ext uri="{BB962C8B-B14F-4D97-AF65-F5344CB8AC3E}">
        <p14:creationId xmlns:p14="http://schemas.microsoft.com/office/powerpoint/2010/main" val="162875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Misure deterministiche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8" y="1118786"/>
                <a:ext cx="8915400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Iniziamo con le misure di complessità che si riferiscono a computazioni deterministiche.</a:t>
                </a:r>
              </a:p>
              <a:p>
                <a:pPr lvl="1"/>
                <a:r>
                  <a:rPr lang="it-IT" u="sng" dirty="0">
                    <a:solidFill>
                      <a:schemeClr val="tx1"/>
                    </a:solidFill>
                  </a:rPr>
                  <a:t>per ogni macchina di </a:t>
                </a:r>
                <a:r>
                  <a:rPr lang="it-IT" u="sng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u="sng" dirty="0">
                    <a:solidFill>
                      <a:schemeClr val="tx1"/>
                    </a:solidFill>
                  </a:rPr>
                  <a:t> deterministica T </a:t>
                </a:r>
                <a:r>
                  <a:rPr lang="it-IT" dirty="0">
                    <a:solidFill>
                      <a:schemeClr val="tx1"/>
                    </a:solidFill>
                  </a:rPr>
                  <a:t>(riconoscitore o trasduttore), definita su un alfabeto </a:t>
                </a:r>
                <a:r>
                  <a:rPr lang="it-IT" dirty="0" err="1">
                    <a:solidFill>
                      <a:schemeClr val="tx1"/>
                    </a:solidFill>
                  </a:rPr>
                  <a:t>Σ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</a:t>
                </a:r>
                <a:r>
                  <a:rPr lang="it-IT" u="sng" dirty="0">
                    <a:solidFill>
                      <a:schemeClr val="tx1"/>
                    </a:solidFill>
                  </a:rPr>
                  <a:t>per ogni </a:t>
                </a:r>
                <a:r>
                  <a:rPr lang="it-IT" i="1" u="sng" dirty="0">
                    <a:solidFill>
                      <a:schemeClr val="tx1"/>
                    </a:solidFill>
                  </a:rPr>
                  <a:t>x </a:t>
                </a:r>
                <a:r>
                  <a:rPr lang="it-IT" u="sng" dirty="0">
                    <a:solidFill>
                      <a:schemeClr val="tx1"/>
                    </a:solidFill>
                  </a:rPr>
                  <a:t>∈ </a:t>
                </a:r>
                <a:r>
                  <a:rPr lang="it-IT" u="sng" dirty="0" err="1">
                    <a:solidFill>
                      <a:schemeClr val="tx1"/>
                    </a:solidFill>
                  </a:rPr>
                  <a:t>Σ</a:t>
                </a:r>
                <a:r>
                  <a:rPr lang="it-IT" u="sng" dirty="0">
                    <a:solidFill>
                      <a:schemeClr val="tx1"/>
                    </a:solidFill>
                  </a:rPr>
                  <a:t>*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definiamo le due </a:t>
                </a:r>
                <a:r>
                  <a:rPr lang="it-IT" u="sng" dirty="0">
                    <a:solidFill>
                      <a:schemeClr val="tx1"/>
                    </a:solidFill>
                  </a:rPr>
                  <a:t>funzioni</a:t>
                </a:r>
                <a:r>
                  <a:rPr lang="it-IT" dirty="0">
                    <a:solidFill>
                      <a:schemeClr val="tx1"/>
                    </a:solidFill>
                  </a:rPr>
                  <a:t> seguenti associate alla computazione T(x):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		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dtime</a:t>
                </a:r>
                <a:r>
                  <a:rPr lang="it-IT" b="1" dirty="0">
                    <a:solidFill>
                      <a:srgbClr val="3636E8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T,x</a:t>
                </a:r>
                <a:r>
                  <a:rPr lang="it-IT" b="1" dirty="0">
                    <a:solidFill>
                      <a:srgbClr val="3636E8"/>
                    </a:solidFill>
                  </a:rPr>
                  <a:t>)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s-I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numero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di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istruzioni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eseguite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da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se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termina</m:t>
                              </m:r>
                              <m:r>
                                <m:rPr>
                                  <m:nor/>
                                </m:rPr>
                                <a:rPr lang="it-IT" b="0" i="0" dirty="0" smtClean="0">
                                  <a:solidFill>
                                    <a:schemeClr val="tx1"/>
                                  </a:solidFill>
                                </a:rPr>
                                <m:t>       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non</m:t>
                              </m:r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definita</m:t>
                              </m:r>
                              <m:r>
                                <a:rPr lang="it-IT" b="0" i="1" dirty="0" smtClean="0">
                                  <a:solidFill>
                                    <a:srgbClr val="D441C9"/>
                                  </a:solidFill>
                                  <a:latin typeface="Cambria Math" charset="0"/>
                                </a:rPr>
                                <m:t>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se</m:t>
                              </m:r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non</m:t>
                              </m:r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termina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it-IT" dirty="0">
                    <a:effectLst/>
                  </a:rPr>
                  <a:t>   </a:t>
                </a:r>
                <a:r>
                  <a:rPr lang="it-IT" sz="800" dirty="0">
                    <a:effectLst/>
                  </a:rPr>
                  <a:t>        																	</a:t>
                </a:r>
                <a:r>
                  <a:rPr lang="it-IT" dirty="0">
                    <a:effectLst/>
                  </a:rPr>
                  <a:t>   </a:t>
                </a:r>
                <a:r>
                  <a:rPr lang="it-IT" b="1" dirty="0">
                    <a:solidFill>
                      <a:srgbClr val="3636E8"/>
                    </a:solidFill>
                  </a:rPr>
                  <a:t>dspace(T,x)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is-I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eqArr>
                                <m:eqArrPr>
                                  <m:ctrlPr>
                                    <a:rPr lang="it-IT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nor/>
                                    </m:rPr>
                                    <a:rPr lang="it-IT" dirty="0">
                                      <a:solidFill>
                                        <a:schemeClr val="tx1"/>
                                      </a:solidFill>
                                    </a:rPr>
                                    <m:t>numero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dirty="0">
                                      <a:solidFill>
                                        <a:schemeClr val="tx1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dirty="0">
                                      <a:solidFill>
                                        <a:schemeClr val="tx1"/>
                                      </a:solidFill>
                                    </a:rPr>
                                    <m:t>di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dirty="0">
                                      <a:solidFill>
                                        <a:schemeClr val="tx1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b="0" i="0" dirty="0" smtClean="0">
                                      <a:solidFill>
                                        <a:schemeClr val="tx1"/>
                                      </a:solidFill>
                                    </a:rPr>
                                    <m:t>celle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b="0" i="0" dirty="0" smtClean="0">
                                      <a:solidFill>
                                        <a:schemeClr val="tx1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b="0" i="0" dirty="0" smtClean="0">
                                      <a:solidFill>
                                        <a:schemeClr val="tx1"/>
                                      </a:solidFill>
                                    </a:rPr>
                                    <m:t>di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b="0" i="0" dirty="0" smtClean="0">
                                      <a:solidFill>
                                        <a:schemeClr val="tx1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b="0" i="0" dirty="0" smtClean="0">
                                      <a:solidFill>
                                        <a:schemeClr val="tx1"/>
                                      </a:solidFill>
                                    </a:rPr>
                                    <m:t>memoria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b="0" i="0" dirty="0" smtClean="0">
                                      <a:solidFill>
                                        <a:schemeClr val="tx1"/>
                                      </a:solidFill>
                                    </a:rPr>
                                    <m:t>             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it-IT" b="0" i="0" dirty="0" smtClean="0">
                                      <a:solidFill>
                                        <a:schemeClr val="tx1"/>
                                      </a:solidFill>
                                    </a:rPr>
                                    <m:t>utilizzate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b="0" i="0" dirty="0" smtClean="0">
                                      <a:solidFill>
                                        <a:schemeClr val="tx1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dirty="0">
                                      <a:solidFill>
                                        <a:schemeClr val="tx1"/>
                                      </a:solidFill>
                                    </a:rPr>
                                    <m:t>da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dirty="0">
                                      <a:solidFill>
                                        <a:schemeClr val="tx1"/>
                                      </a:solidFill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dirty="0">
                                      <a:solidFill>
                                        <a:schemeClr val="tx1"/>
                                      </a:solidFill>
                                    </a:rPr>
                                    <m:t>T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dirty="0">
                                      <a:solidFill>
                                        <a:schemeClr val="tx1"/>
                                      </a:solidFill>
                                    </a:rPr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dirty="0">
                                      <a:solidFill>
                                        <a:schemeClr val="tx1"/>
                                      </a:solidFill>
                                    </a:rPr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it-IT" dirty="0">
                                      <a:solidFill>
                                        <a:schemeClr val="tx1"/>
                                      </a:solidFill>
                                    </a:rPr>
                                    <m:t>)</m:t>
                                  </m:r>
                                </m:e>
                              </m:eqArr>
                            </m:e>
                            <m:e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se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termina</m:t>
                              </m:r>
                              <m:r>
                                <m:rPr>
                                  <m:nor/>
                                </m:rPr>
                                <a:rPr lang="it-IT" dirty="0">
                                  <a:solidFill>
                                    <a:schemeClr val="tx1"/>
                                  </a:solidFill>
                                </a:rPr>
                                <m:t>        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non</m:t>
                              </m:r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definita</m:t>
                              </m:r>
                              <m:r>
                                <a:rPr lang="it-IT" i="1" dirty="0">
                                  <a:solidFill>
                                    <a:srgbClr val="D441C9"/>
                                  </a:solidFill>
                                  <a:latin typeface="Cambria Math" charset="0"/>
                                </a:rPr>
                                <m:t>                                                  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se</m:t>
                              </m:r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non</m:t>
                              </m:r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it-IT" dirty="0" smtClean="0">
                                  <a:solidFill>
                                    <a:srgbClr val="D441C9"/>
                                  </a:solidFill>
                                </a:rPr>
                                <m:t>termina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it-IT" dirty="0">
                  <a:effectLst/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Osserviamo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dtime</a:t>
                </a:r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:r>
                  <a:rPr lang="it-IT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dirty="0">
                    <a:solidFill>
                      <a:schemeClr val="tx1"/>
                    </a:solidFill>
                  </a:rPr>
                  <a:t> sono due funzioni parziali: non sono definite se T(x) non termina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8" y="1118786"/>
                <a:ext cx="8915400" cy="5510614"/>
              </a:xfrm>
              <a:blipFill rotWithShape="0">
                <a:blip r:embed="rId2"/>
                <a:stretch>
                  <a:fillRect l="-479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44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08977" y="170972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Misure deterministiche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00692" y="878155"/>
            <a:ext cx="10006034" cy="551061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Dimostriamo ora che le funzioni </a:t>
            </a:r>
            <a:r>
              <a:rPr lang="it-IT" b="1" dirty="0" err="1">
                <a:solidFill>
                  <a:srgbClr val="3636E8"/>
                </a:solidFill>
              </a:rPr>
              <a:t>dtime</a:t>
            </a:r>
            <a:r>
              <a:rPr lang="it-IT" i="1" dirty="0">
                <a:solidFill>
                  <a:srgbClr val="3636E8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e</a:t>
            </a:r>
            <a:r>
              <a:rPr lang="it-IT" dirty="0"/>
              <a:t> </a:t>
            </a:r>
            <a:r>
              <a:rPr lang="it-IT" b="1" dirty="0" err="1">
                <a:solidFill>
                  <a:srgbClr val="3636E8"/>
                </a:solidFill>
              </a:rPr>
              <a:t>dspace</a:t>
            </a:r>
            <a:r>
              <a:rPr lang="it-IT" i="1" dirty="0">
                <a:solidFill>
                  <a:srgbClr val="3636E8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soddisfano i due assiomi di </a:t>
            </a:r>
            <a:r>
              <a:rPr lang="it-IT" dirty="0" err="1">
                <a:solidFill>
                  <a:schemeClr val="tx1"/>
                </a:solidFill>
              </a:rPr>
              <a:t>Blum</a:t>
            </a:r>
            <a:r>
              <a:rPr lang="it-IT" dirty="0">
                <a:solidFill>
                  <a:schemeClr val="tx1"/>
                </a:solidFill>
              </a:rPr>
              <a:t>. </a:t>
            </a:r>
          </a:p>
          <a:p>
            <a:r>
              <a:rPr lang="it-IT" dirty="0">
                <a:solidFill>
                  <a:schemeClr val="tx1"/>
                </a:solidFill>
              </a:rPr>
              <a:t>1)  Facile: lo abbiamo già osservato!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Per ogni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deterministica T</a:t>
            </a:r>
            <a:r>
              <a:rPr lang="it-IT" i="1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e per ogni </a:t>
            </a:r>
            <a:r>
              <a:rPr lang="it-IT" i="1" dirty="0">
                <a:solidFill>
                  <a:schemeClr val="tx1"/>
                </a:solidFill>
              </a:rPr>
              <a:t>x </a:t>
            </a:r>
            <a:r>
              <a:rPr lang="it-IT" dirty="0">
                <a:solidFill>
                  <a:schemeClr val="tx1"/>
                </a:solidFill>
              </a:rPr>
              <a:t>∈ </a:t>
            </a:r>
            <a:r>
              <a:rPr lang="it-IT" dirty="0" err="1">
                <a:solidFill>
                  <a:schemeClr val="tx1"/>
                </a:solidFill>
              </a:rPr>
              <a:t>Σ</a:t>
            </a:r>
            <a:r>
              <a:rPr lang="it-IT" dirty="0">
                <a:solidFill>
                  <a:schemeClr val="tx1"/>
                </a:solidFill>
              </a:rPr>
              <a:t>*, </a:t>
            </a:r>
            <a:r>
              <a:rPr lang="it-IT" dirty="0" err="1">
                <a:solidFill>
                  <a:schemeClr val="tx1"/>
                </a:solidFill>
              </a:rPr>
              <a:t>dtime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T,x</a:t>
            </a:r>
            <a:r>
              <a:rPr lang="it-IT" dirty="0">
                <a:solidFill>
                  <a:schemeClr val="tx1"/>
                </a:solidFill>
              </a:rPr>
              <a:t>) e </a:t>
            </a:r>
            <a:r>
              <a:rPr lang="it-IT" dirty="0" err="1">
                <a:solidFill>
                  <a:schemeClr val="tx1"/>
                </a:solidFill>
              </a:rPr>
              <a:t>dspace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T,x</a:t>
            </a:r>
            <a:r>
              <a:rPr lang="it-IT" dirty="0">
                <a:solidFill>
                  <a:schemeClr val="tx1"/>
                </a:solidFill>
              </a:rPr>
              <a:t>) sono definite se e solo se T (</a:t>
            </a:r>
            <a:r>
              <a:rPr lang="it-IT" i="1" dirty="0">
                <a:solidFill>
                  <a:schemeClr val="tx1"/>
                </a:solidFill>
              </a:rPr>
              <a:t>x</a:t>
            </a:r>
            <a:r>
              <a:rPr lang="it-IT" dirty="0">
                <a:solidFill>
                  <a:schemeClr val="tx1"/>
                </a:solidFill>
              </a:rPr>
              <a:t>) termina. </a:t>
            </a:r>
          </a:p>
          <a:p>
            <a:r>
              <a:rPr lang="it-IT" dirty="0">
                <a:solidFill>
                  <a:schemeClr val="tx1"/>
                </a:solidFill>
              </a:rPr>
              <a:t>2)  Dobbiamo mostrare che</a:t>
            </a:r>
            <a:r>
              <a:rPr lang="it-IT" dirty="0"/>
              <a:t> </a:t>
            </a:r>
            <a:r>
              <a:rPr lang="it-IT" b="1" dirty="0" err="1">
                <a:solidFill>
                  <a:srgbClr val="3636E8"/>
                </a:solidFill>
              </a:rPr>
              <a:t>dtime</a:t>
            </a:r>
            <a:r>
              <a:rPr lang="it-IT" dirty="0">
                <a:solidFill>
                  <a:srgbClr val="3636E8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e</a:t>
            </a:r>
            <a:r>
              <a:rPr lang="it-IT" dirty="0"/>
              <a:t> </a:t>
            </a:r>
            <a:r>
              <a:rPr lang="it-IT" b="1" dirty="0" err="1">
                <a:solidFill>
                  <a:srgbClr val="3636E8"/>
                </a:solidFill>
              </a:rPr>
              <a:t>dspace</a:t>
            </a:r>
            <a:r>
              <a:rPr lang="it-IT" dirty="0">
                <a:solidFill>
                  <a:srgbClr val="3636E8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sono calcolabili. Iniziamo da </a:t>
            </a:r>
            <a:r>
              <a:rPr lang="it-IT" b="1" dirty="0" err="1">
                <a:solidFill>
                  <a:srgbClr val="3636E8"/>
                </a:solidFill>
              </a:rPr>
              <a:t>dtime</a:t>
            </a:r>
            <a:r>
              <a:rPr lang="it-IT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consideriamo una modifica </a:t>
            </a:r>
            <a:r>
              <a:rPr lang="it-IT" b="1" dirty="0" err="1">
                <a:solidFill>
                  <a:srgbClr val="FF0000"/>
                </a:solidFill>
              </a:rPr>
              <a:t>U</a:t>
            </a:r>
            <a:r>
              <a:rPr lang="it-IT" sz="2000" b="1" baseline="-25000" dirty="0" err="1">
                <a:solidFill>
                  <a:srgbClr val="FF0000"/>
                </a:solidFill>
              </a:rPr>
              <a:t>dtime</a:t>
            </a:r>
            <a:r>
              <a:rPr lang="it-IT" i="1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della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universale U: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aggiungiamo ad U il nastro N</a:t>
            </a:r>
            <a:r>
              <a:rPr lang="it-IT" sz="2000" baseline="-25000" dirty="0">
                <a:solidFill>
                  <a:schemeClr val="tx1"/>
                </a:solidFill>
              </a:rPr>
              <a:t>5</a:t>
            </a:r>
            <a:r>
              <a:rPr lang="it-IT" dirty="0">
                <a:solidFill>
                  <a:schemeClr val="tx1"/>
                </a:solidFill>
              </a:rPr>
              <a:t> che fungerà da contatore del numero di istruzioni della computazione T(</a:t>
            </a:r>
            <a:r>
              <a:rPr lang="it-IT" i="1" dirty="0">
                <a:solidFill>
                  <a:schemeClr val="tx1"/>
                </a:solidFill>
              </a:rPr>
              <a:t>x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U</a:t>
            </a:r>
            <a:r>
              <a:rPr lang="it-IT" sz="2000" baseline="-25000" dirty="0" err="1">
                <a:solidFill>
                  <a:schemeClr val="tx1"/>
                </a:solidFill>
              </a:rPr>
              <a:t>dtime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dirty="0" err="1">
                <a:solidFill>
                  <a:schemeClr val="tx1"/>
                </a:solidFill>
              </a:rPr>
              <a:t>T,x</a:t>
            </a:r>
            <a:r>
              <a:rPr lang="it-IT" dirty="0">
                <a:solidFill>
                  <a:schemeClr val="tx1"/>
                </a:solidFill>
              </a:rPr>
              <a:t>) si comporta come U(</a:t>
            </a:r>
            <a:r>
              <a:rPr lang="it-IT" dirty="0" err="1">
                <a:solidFill>
                  <a:schemeClr val="tx1"/>
                </a:solidFill>
              </a:rPr>
              <a:t>T,x</a:t>
            </a:r>
            <a:r>
              <a:rPr lang="it-IT" dirty="0">
                <a:solidFill>
                  <a:schemeClr val="tx1"/>
                </a:solidFill>
              </a:rPr>
              <a:t>) con l’unica differenza che, dopo avere eseguito una quintupla della macchina T</a:t>
            </a:r>
            <a:r>
              <a:rPr lang="it-IT" i="1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su input </a:t>
            </a:r>
            <a:r>
              <a:rPr lang="it-IT" i="1" dirty="0">
                <a:solidFill>
                  <a:schemeClr val="tx1"/>
                </a:solidFill>
              </a:rPr>
              <a:t>x </a:t>
            </a:r>
            <a:r>
              <a:rPr lang="it-IT" dirty="0">
                <a:solidFill>
                  <a:schemeClr val="tx1"/>
                </a:solidFill>
              </a:rPr>
              <a:t>ed essersi preparata ad eseguire la quintupla successiva, scrive un 1 sul nastro </a:t>
            </a:r>
            <a:r>
              <a:rPr lang="it-IT" i="1" dirty="0">
                <a:solidFill>
                  <a:schemeClr val="tx1"/>
                </a:solidFill>
              </a:rPr>
              <a:t>N</a:t>
            </a:r>
            <a:r>
              <a:rPr lang="it-IT" baseline="-25000" dirty="0">
                <a:solidFill>
                  <a:schemeClr val="tx1"/>
                </a:solidFill>
              </a:rPr>
              <a:t>5 </a:t>
            </a:r>
            <a:r>
              <a:rPr lang="it-IT" dirty="0">
                <a:solidFill>
                  <a:schemeClr val="tx1"/>
                </a:solidFill>
              </a:rPr>
              <a:t>e muove a destra la testina su tale nastro.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Al termine della computazione </a:t>
            </a:r>
            <a:r>
              <a:rPr lang="it-IT" dirty="0" err="1">
                <a:solidFill>
                  <a:schemeClr val="tx1"/>
                </a:solidFill>
              </a:rPr>
              <a:t>U</a:t>
            </a:r>
            <a:r>
              <a:rPr lang="it-IT" sz="2000" baseline="-25000" dirty="0" err="1">
                <a:solidFill>
                  <a:schemeClr val="tx1"/>
                </a:solidFill>
              </a:rPr>
              <a:t>dtime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i="1" dirty="0" err="1">
                <a:solidFill>
                  <a:schemeClr val="tx1"/>
                </a:solidFill>
              </a:rPr>
              <a:t>T</a:t>
            </a:r>
            <a:r>
              <a:rPr lang="it-IT" dirty="0" err="1">
                <a:solidFill>
                  <a:schemeClr val="tx1"/>
                </a:solidFill>
              </a:rPr>
              <a:t>,</a:t>
            </a:r>
            <a:r>
              <a:rPr lang="it-IT" i="1" dirty="0" err="1">
                <a:solidFill>
                  <a:schemeClr val="tx1"/>
                </a:solidFill>
              </a:rPr>
              <a:t>x</a:t>
            </a:r>
            <a:r>
              <a:rPr lang="it-IT" dirty="0">
                <a:solidFill>
                  <a:schemeClr val="tx1"/>
                </a:solidFill>
              </a:rPr>
              <a:t>) (</a:t>
            </a:r>
            <a:r>
              <a:rPr lang="it-IT" b="1" u="sng" dirty="0">
                <a:solidFill>
                  <a:srgbClr val="D441C9"/>
                </a:solidFill>
              </a:rPr>
              <a:t>se essa termina</a:t>
            </a:r>
            <a:r>
              <a:rPr lang="it-IT" dirty="0">
                <a:solidFill>
                  <a:schemeClr val="tx1"/>
                </a:solidFill>
              </a:rPr>
              <a:t>) il nastro N</a:t>
            </a:r>
            <a:r>
              <a:rPr lang="it-IT" sz="2000" baseline="-25000" dirty="0">
                <a:solidFill>
                  <a:schemeClr val="tx1"/>
                </a:solidFill>
              </a:rPr>
              <a:t>5</a:t>
            </a:r>
            <a:r>
              <a:rPr lang="it-IT" dirty="0">
                <a:solidFill>
                  <a:schemeClr val="tx1"/>
                </a:solidFill>
              </a:rPr>
              <a:t> conterrà, codificato in unario, il numero di passi eseguiti dalla computazione </a:t>
            </a:r>
            <a:r>
              <a:rPr lang="it-IT" i="1" dirty="0">
                <a:solidFill>
                  <a:schemeClr val="tx1"/>
                </a:solidFill>
              </a:rPr>
              <a:t>T</a:t>
            </a:r>
            <a:r>
              <a:rPr lang="it-IT" dirty="0">
                <a:solidFill>
                  <a:schemeClr val="tx1"/>
                </a:solidFill>
              </a:rPr>
              <a:t>(</a:t>
            </a:r>
            <a:r>
              <a:rPr lang="it-IT" i="1" dirty="0">
                <a:solidFill>
                  <a:schemeClr val="tx1"/>
                </a:solidFill>
              </a:rPr>
              <a:t>x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dunque, </a:t>
            </a:r>
            <a:r>
              <a:rPr lang="it-IT" b="1" dirty="0" err="1">
                <a:solidFill>
                  <a:srgbClr val="3636E8"/>
                </a:solidFill>
              </a:rPr>
              <a:t>dtime</a:t>
            </a:r>
            <a:r>
              <a:rPr lang="it-IT" i="1" dirty="0">
                <a:solidFill>
                  <a:srgbClr val="3636E8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è una funzione calcolabile.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La dimostrazione che </a:t>
            </a:r>
            <a:r>
              <a:rPr lang="it-IT" b="1" dirty="0" err="1">
                <a:solidFill>
                  <a:srgbClr val="3636E8"/>
                </a:solidFill>
              </a:rPr>
              <a:t>dspace</a:t>
            </a:r>
            <a:r>
              <a:rPr lang="it-IT" i="1" dirty="0">
                <a:solidFill>
                  <a:srgbClr val="3636E8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è una funzione calcolabile è simile e la fate come esercizio.</a:t>
            </a:r>
          </a:p>
          <a:p>
            <a:pPr lvl="1"/>
            <a:r>
              <a:rPr lang="it-IT" dirty="0">
                <a:solidFill>
                  <a:schemeClr val="tx1"/>
                </a:solidFill>
                <a:effectLst/>
              </a:rPr>
              <a:t>NB: RIGUARDATE LA MACCHINA UNIVERSALE!</a:t>
            </a:r>
          </a:p>
        </p:txBody>
      </p:sp>
    </p:spTree>
    <p:extLst>
      <p:ext uri="{BB962C8B-B14F-4D97-AF65-F5344CB8AC3E}">
        <p14:creationId xmlns:p14="http://schemas.microsoft.com/office/powerpoint/2010/main" val="171966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Misure non deterministiche (1)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8" y="1118786"/>
            <a:ext cx="9036500" cy="551061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Passiamo ora a definire  le misure di complessità che si riferiscono a computazioni non deterministiche.</a:t>
            </a:r>
          </a:p>
          <a:p>
            <a:pPr lvl="1"/>
            <a:r>
              <a:rPr lang="it-IT" u="sng" dirty="0">
                <a:solidFill>
                  <a:schemeClr val="tx1"/>
                </a:solidFill>
              </a:rPr>
              <a:t>per ogni macchina di </a:t>
            </a:r>
            <a:r>
              <a:rPr lang="it-IT" u="sng" dirty="0" err="1">
                <a:solidFill>
                  <a:schemeClr val="tx1"/>
                </a:solidFill>
              </a:rPr>
              <a:t>Turing</a:t>
            </a:r>
            <a:r>
              <a:rPr lang="it-IT" u="sng" dirty="0">
                <a:solidFill>
                  <a:schemeClr val="tx1"/>
                </a:solidFill>
              </a:rPr>
              <a:t> non deterministica NT </a:t>
            </a:r>
            <a:r>
              <a:rPr lang="it-IT" dirty="0">
                <a:solidFill>
                  <a:schemeClr val="tx1"/>
                </a:solidFill>
              </a:rPr>
              <a:t>(riconoscitore, per forza!), definita su un alfabeto </a:t>
            </a:r>
            <a:r>
              <a:rPr lang="it-IT" dirty="0" err="1">
                <a:solidFill>
                  <a:schemeClr val="tx1"/>
                </a:solidFill>
              </a:rPr>
              <a:t>Σ</a:t>
            </a:r>
            <a:r>
              <a:rPr lang="it-IT" dirty="0">
                <a:solidFill>
                  <a:schemeClr val="tx1"/>
                </a:solidFill>
              </a:rPr>
              <a:t>,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</a:t>
            </a:r>
            <a:r>
              <a:rPr lang="it-IT" u="sng" dirty="0">
                <a:solidFill>
                  <a:schemeClr val="tx1"/>
                </a:solidFill>
              </a:rPr>
              <a:t>per ogni </a:t>
            </a:r>
            <a:r>
              <a:rPr lang="it-IT" i="1" u="sng" dirty="0">
                <a:solidFill>
                  <a:schemeClr val="tx1"/>
                </a:solidFill>
              </a:rPr>
              <a:t>x </a:t>
            </a:r>
            <a:r>
              <a:rPr lang="it-IT" u="sng" dirty="0">
                <a:solidFill>
                  <a:schemeClr val="tx1"/>
                </a:solidFill>
              </a:rPr>
              <a:t>∈ </a:t>
            </a:r>
            <a:r>
              <a:rPr lang="it-IT" u="sng" dirty="0" err="1">
                <a:solidFill>
                  <a:schemeClr val="tx1"/>
                </a:solidFill>
              </a:rPr>
              <a:t>Σ</a:t>
            </a:r>
            <a:r>
              <a:rPr lang="it-IT" u="sng" dirty="0">
                <a:solidFill>
                  <a:schemeClr val="tx1"/>
                </a:solidFill>
              </a:rPr>
              <a:t>*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tali che </a:t>
            </a:r>
            <a:r>
              <a:rPr lang="it-IT" dirty="0">
                <a:solidFill>
                  <a:srgbClr val="D441C9"/>
                </a:solidFill>
              </a:rPr>
              <a:t>NT(</a:t>
            </a:r>
            <a:r>
              <a:rPr lang="it-IT" i="1" dirty="0">
                <a:solidFill>
                  <a:srgbClr val="D441C9"/>
                </a:solidFill>
              </a:rPr>
              <a:t>x</a:t>
            </a:r>
            <a:r>
              <a:rPr lang="it-IT" dirty="0">
                <a:solidFill>
                  <a:srgbClr val="D441C9"/>
                </a:solidFill>
              </a:rPr>
              <a:t>) </a:t>
            </a:r>
            <a:r>
              <a:rPr lang="it-IT" b="1" dirty="0">
                <a:solidFill>
                  <a:srgbClr val="D441C9"/>
                </a:solidFill>
              </a:rPr>
              <a:t>ACCETTA</a:t>
            </a:r>
            <a:r>
              <a:rPr lang="it-IT" dirty="0">
                <a:solidFill>
                  <a:srgbClr val="D441C9"/>
                </a:solidFill>
              </a:rPr>
              <a:t>, </a:t>
            </a:r>
          </a:p>
          <a:p>
            <a:r>
              <a:rPr lang="it-IT" dirty="0">
                <a:solidFill>
                  <a:schemeClr val="tx1"/>
                </a:solidFill>
              </a:rPr>
              <a:t>definiamo le due </a:t>
            </a:r>
            <a:r>
              <a:rPr lang="it-IT" u="sng" dirty="0">
                <a:solidFill>
                  <a:schemeClr val="tx1"/>
                </a:solidFill>
              </a:rPr>
              <a:t>funzioni</a:t>
            </a:r>
            <a:r>
              <a:rPr lang="it-IT" dirty="0">
                <a:solidFill>
                  <a:schemeClr val="tx1"/>
                </a:solidFill>
              </a:rPr>
              <a:t> seguenti: </a:t>
            </a:r>
          </a:p>
          <a:p>
            <a:pPr lvl="1"/>
            <a:r>
              <a:rPr lang="it-IT" b="1" dirty="0" err="1">
                <a:solidFill>
                  <a:srgbClr val="3636E8"/>
                </a:solidFill>
              </a:rPr>
              <a:t>ntime</a:t>
            </a:r>
            <a:r>
              <a:rPr lang="it-IT" b="1" dirty="0">
                <a:solidFill>
                  <a:srgbClr val="3636E8"/>
                </a:solidFill>
              </a:rPr>
              <a:t>(</a:t>
            </a:r>
            <a:r>
              <a:rPr lang="it-IT" b="1" dirty="0" err="1">
                <a:solidFill>
                  <a:srgbClr val="3636E8"/>
                </a:solidFill>
              </a:rPr>
              <a:t>NT,x</a:t>
            </a:r>
            <a:r>
              <a:rPr lang="it-IT" b="1" dirty="0">
                <a:solidFill>
                  <a:srgbClr val="3636E8"/>
                </a:solidFill>
              </a:rPr>
              <a:t>)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= </a:t>
            </a:r>
            <a:r>
              <a:rPr lang="it-IT" u="sng" dirty="0">
                <a:solidFill>
                  <a:schemeClr val="tx1"/>
                </a:solidFill>
              </a:rPr>
              <a:t>minimo</a:t>
            </a:r>
            <a:r>
              <a:rPr lang="it-IT" dirty="0">
                <a:solidFill>
                  <a:schemeClr val="tx1"/>
                </a:solidFill>
              </a:rPr>
              <a:t> numero di istruzioni eseguite da una computazione deterministica </a:t>
            </a:r>
            <a:r>
              <a:rPr lang="it-IT" b="1" dirty="0">
                <a:solidFill>
                  <a:schemeClr val="tx1"/>
                </a:solidFill>
              </a:rPr>
              <a:t>accettante</a:t>
            </a:r>
            <a:r>
              <a:rPr lang="it-IT" dirty="0">
                <a:solidFill>
                  <a:schemeClr val="tx1"/>
                </a:solidFill>
              </a:rPr>
              <a:t> di  NT(x) </a:t>
            </a:r>
          </a:p>
          <a:p>
            <a:pPr lvl="1"/>
            <a:r>
              <a:rPr lang="it-IT" b="1" dirty="0" err="1">
                <a:solidFill>
                  <a:srgbClr val="3636E8"/>
                </a:solidFill>
              </a:rPr>
              <a:t>nspace</a:t>
            </a:r>
            <a:r>
              <a:rPr lang="it-IT" b="1" dirty="0">
                <a:solidFill>
                  <a:srgbClr val="3636E8"/>
                </a:solidFill>
              </a:rPr>
              <a:t>(</a:t>
            </a:r>
            <a:r>
              <a:rPr lang="it-IT" b="1" dirty="0" err="1">
                <a:solidFill>
                  <a:srgbClr val="3636E8"/>
                </a:solidFill>
              </a:rPr>
              <a:t>NT,x</a:t>
            </a:r>
            <a:r>
              <a:rPr lang="it-IT" b="1" dirty="0">
                <a:solidFill>
                  <a:srgbClr val="3636E8"/>
                </a:solidFill>
              </a:rPr>
              <a:t>)</a:t>
            </a:r>
            <a:r>
              <a:rPr lang="it-IT" b="1" dirty="0"/>
              <a:t> </a:t>
            </a:r>
            <a:r>
              <a:rPr lang="it-IT" dirty="0">
                <a:solidFill>
                  <a:schemeClr val="tx1"/>
                </a:solidFill>
              </a:rPr>
              <a:t>= </a:t>
            </a:r>
            <a:r>
              <a:rPr lang="it-IT" u="sng" dirty="0">
                <a:solidFill>
                  <a:schemeClr val="tx1"/>
                </a:solidFill>
              </a:rPr>
              <a:t>minimo</a:t>
            </a:r>
            <a:r>
              <a:rPr lang="it-IT" dirty="0">
                <a:solidFill>
                  <a:schemeClr val="tx1"/>
                </a:solidFill>
              </a:rPr>
              <a:t> numero di celle utilizzate da una computazione deterministica </a:t>
            </a:r>
            <a:r>
              <a:rPr lang="it-IT" b="1" dirty="0">
                <a:solidFill>
                  <a:schemeClr val="tx1"/>
                </a:solidFill>
              </a:rPr>
              <a:t>accettante</a:t>
            </a:r>
            <a:r>
              <a:rPr lang="it-IT" dirty="0">
                <a:solidFill>
                  <a:schemeClr val="tx1"/>
                </a:solidFill>
              </a:rPr>
              <a:t> di NT(x).</a:t>
            </a:r>
          </a:p>
          <a:p>
            <a:r>
              <a:rPr lang="it-IT" dirty="0">
                <a:solidFill>
                  <a:schemeClr val="tx1"/>
                </a:solidFill>
              </a:rPr>
              <a:t>Osservate che </a:t>
            </a:r>
            <a:r>
              <a:rPr lang="it-IT" dirty="0" err="1">
                <a:solidFill>
                  <a:schemeClr val="tx1"/>
                </a:solidFill>
              </a:rPr>
              <a:t>ntime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nspace</a:t>
            </a:r>
            <a:r>
              <a:rPr lang="it-IT" dirty="0">
                <a:solidFill>
                  <a:schemeClr val="tx1"/>
                </a:solidFill>
              </a:rPr>
              <a:t> sono due funzioni parziali –</a:t>
            </a:r>
            <a:r>
              <a:rPr lang="it-IT" dirty="0"/>
              <a:t> </a:t>
            </a:r>
            <a:r>
              <a:rPr lang="it-IT" b="1" u="sng" dirty="0">
                <a:solidFill>
                  <a:srgbClr val="D441C9"/>
                </a:solidFill>
              </a:rPr>
              <a:t>molto</a:t>
            </a:r>
            <a:r>
              <a:rPr lang="it-IT" u="sng" dirty="0">
                <a:solidFill>
                  <a:srgbClr val="D441C9"/>
                </a:solidFill>
              </a:rPr>
              <a:t> parziali</a:t>
            </a:r>
            <a:r>
              <a:rPr lang="it-IT" dirty="0">
                <a:solidFill>
                  <a:schemeClr val="tx1"/>
                </a:solidFill>
              </a:rPr>
              <a:t>, avendole definite </a:t>
            </a:r>
            <a:r>
              <a:rPr lang="it-IT" i="1" dirty="0">
                <a:solidFill>
                  <a:schemeClr val="tx1"/>
                </a:solidFill>
              </a:rPr>
              <a:t>solo per computazioni </a:t>
            </a:r>
            <a:r>
              <a:rPr lang="it-IT" b="1" i="1" dirty="0">
                <a:solidFill>
                  <a:schemeClr val="tx1"/>
                </a:solidFill>
              </a:rPr>
              <a:t>accettanti</a:t>
            </a:r>
            <a:r>
              <a:rPr lang="it-IT" dirty="0">
                <a:solidFill>
                  <a:schemeClr val="tx1"/>
                </a:solidFill>
              </a:rPr>
              <a:t>!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Potremmo aggiungere: </a:t>
            </a:r>
            <a:r>
              <a:rPr lang="it-IT" dirty="0">
                <a:solidFill>
                  <a:srgbClr val="D441C9"/>
                </a:solidFill>
              </a:rPr>
              <a:t>se NT(x) non accetta</a:t>
            </a:r>
            <a:r>
              <a:rPr lang="it-IT" dirty="0">
                <a:solidFill>
                  <a:schemeClr val="tx1"/>
                </a:solidFill>
              </a:rPr>
              <a:t>, anche quando NT(x) termina,</a:t>
            </a:r>
            <a:r>
              <a:rPr lang="it-IT" dirty="0">
                <a:solidFill>
                  <a:srgbClr val="D441C9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allora</a:t>
            </a:r>
          </a:p>
          <a:p>
            <a:pPr lvl="2"/>
            <a:r>
              <a:rPr lang="it-IT" sz="1600" b="1" dirty="0" err="1">
                <a:solidFill>
                  <a:srgbClr val="3636E8"/>
                </a:solidFill>
              </a:rPr>
              <a:t>ntime</a:t>
            </a:r>
            <a:r>
              <a:rPr lang="it-IT" sz="1600" b="1" dirty="0">
                <a:solidFill>
                  <a:srgbClr val="3636E8"/>
                </a:solidFill>
              </a:rPr>
              <a:t>(</a:t>
            </a:r>
            <a:r>
              <a:rPr lang="it-IT" sz="1600" b="1" dirty="0" err="1">
                <a:solidFill>
                  <a:srgbClr val="3636E8"/>
                </a:solidFill>
              </a:rPr>
              <a:t>NT,x</a:t>
            </a:r>
            <a:r>
              <a:rPr lang="it-IT" sz="1600" b="1" dirty="0">
                <a:solidFill>
                  <a:srgbClr val="3636E8"/>
                </a:solidFill>
              </a:rPr>
              <a:t>)</a:t>
            </a:r>
            <a:r>
              <a:rPr lang="it-IT" sz="1600" dirty="0">
                <a:solidFill>
                  <a:srgbClr val="FF0000"/>
                </a:solidFill>
              </a:rPr>
              <a:t> </a:t>
            </a:r>
            <a:r>
              <a:rPr lang="it-IT" sz="1600" dirty="0">
                <a:solidFill>
                  <a:schemeClr val="tx1"/>
                </a:solidFill>
              </a:rPr>
              <a:t>non è definita</a:t>
            </a:r>
          </a:p>
          <a:p>
            <a:pPr lvl="2"/>
            <a:r>
              <a:rPr lang="it-IT" sz="1600" b="1" dirty="0" err="1">
                <a:solidFill>
                  <a:srgbClr val="3636E8"/>
                </a:solidFill>
              </a:rPr>
              <a:t>nspace</a:t>
            </a:r>
            <a:r>
              <a:rPr lang="it-IT" sz="1600" b="1" dirty="0">
                <a:solidFill>
                  <a:srgbClr val="3636E8"/>
                </a:solidFill>
              </a:rPr>
              <a:t>(</a:t>
            </a:r>
            <a:r>
              <a:rPr lang="it-IT" sz="1600" b="1" dirty="0" err="1">
                <a:solidFill>
                  <a:srgbClr val="3636E8"/>
                </a:solidFill>
              </a:rPr>
              <a:t>NT,x</a:t>
            </a:r>
            <a:r>
              <a:rPr lang="it-IT" sz="1600" b="1" dirty="0">
                <a:solidFill>
                  <a:srgbClr val="3636E8"/>
                </a:solidFill>
              </a:rPr>
              <a:t>)</a:t>
            </a:r>
            <a:r>
              <a:rPr lang="it-IT" sz="1600" dirty="0"/>
              <a:t> </a:t>
            </a:r>
            <a:r>
              <a:rPr lang="it-IT" sz="1600" dirty="0">
                <a:solidFill>
                  <a:schemeClr val="tx1"/>
                </a:solidFill>
              </a:rPr>
              <a:t>non è definita</a:t>
            </a:r>
          </a:p>
        </p:txBody>
      </p:sp>
    </p:spTree>
    <p:extLst>
      <p:ext uri="{BB962C8B-B14F-4D97-AF65-F5344CB8AC3E}">
        <p14:creationId xmlns:p14="http://schemas.microsoft.com/office/powerpoint/2010/main" val="155016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Misure non deterministiche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8" y="1118786"/>
            <a:ext cx="9986782" cy="551061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Ma perché, nella definizione di </a:t>
            </a:r>
            <a:r>
              <a:rPr lang="it-IT" b="1" dirty="0" err="1">
                <a:solidFill>
                  <a:srgbClr val="3636E8"/>
                </a:solidFill>
              </a:rPr>
              <a:t>ntime</a:t>
            </a:r>
            <a:r>
              <a:rPr lang="it-IT" dirty="0">
                <a:solidFill>
                  <a:srgbClr val="3636E8"/>
                </a:solidFill>
              </a:rPr>
              <a:t> </a:t>
            </a:r>
            <a:r>
              <a:rPr lang="it-IT" dirty="0"/>
              <a:t>e </a:t>
            </a:r>
            <a:r>
              <a:rPr lang="it-IT" b="1" dirty="0" err="1">
                <a:solidFill>
                  <a:srgbClr val="3636E8"/>
                </a:solidFill>
              </a:rPr>
              <a:t>nspace</a:t>
            </a:r>
            <a:r>
              <a:rPr lang="it-IT" dirty="0"/>
              <a:t>, </a:t>
            </a:r>
            <a:r>
              <a:rPr lang="it-IT" dirty="0">
                <a:solidFill>
                  <a:schemeClr val="tx1"/>
                </a:solidFill>
              </a:rPr>
              <a:t>si parla di  computazioni che “accettano” invece che di computazioni che “terminano”?</a:t>
            </a:r>
          </a:p>
          <a:p>
            <a:r>
              <a:rPr lang="it-IT" dirty="0">
                <a:solidFill>
                  <a:schemeClr val="tx1"/>
                </a:solidFill>
              </a:rPr>
              <a:t>Ve la ricordate quella (dannata) asimmetria nelle definizioni di accettazione e di rigetto di una macchina non deterministica?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NT(x) accetta se </a:t>
            </a:r>
            <a:r>
              <a:rPr lang="it-IT" b="1" i="1" dirty="0">
                <a:solidFill>
                  <a:srgbClr val="D441C9"/>
                </a:solidFill>
              </a:rPr>
              <a:t>esiste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una sua computazione deterministica che accetta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NT(x) rigetta se </a:t>
            </a:r>
            <a:r>
              <a:rPr lang="it-IT" b="1" i="1" dirty="0">
                <a:solidFill>
                  <a:schemeClr val="tx1"/>
                </a:solidFill>
              </a:rPr>
              <a:t>tutte </a:t>
            </a:r>
            <a:r>
              <a:rPr lang="it-IT" dirty="0">
                <a:solidFill>
                  <a:schemeClr val="tx1"/>
                </a:solidFill>
              </a:rPr>
              <a:t>le sue computazioni deterministiche rigettano</a:t>
            </a:r>
          </a:p>
          <a:p>
            <a:r>
              <a:rPr lang="it-IT" dirty="0">
                <a:solidFill>
                  <a:schemeClr val="tx1"/>
                </a:solidFill>
              </a:rPr>
              <a:t>Perciò, se vogliamo estendere le definizioni di </a:t>
            </a:r>
            <a:r>
              <a:rPr lang="it-IT" dirty="0" err="1">
                <a:solidFill>
                  <a:schemeClr val="tx1"/>
                </a:solidFill>
              </a:rPr>
              <a:t>ntime</a:t>
            </a:r>
            <a:r>
              <a:rPr lang="it-IT" dirty="0">
                <a:solidFill>
                  <a:schemeClr val="tx1"/>
                </a:solidFill>
              </a:rPr>
              <a:t> e </a:t>
            </a:r>
            <a:r>
              <a:rPr lang="it-IT" dirty="0" err="1">
                <a:solidFill>
                  <a:schemeClr val="tx1"/>
                </a:solidFill>
              </a:rPr>
              <a:t>nspace</a:t>
            </a:r>
            <a:r>
              <a:rPr lang="it-IT" dirty="0">
                <a:solidFill>
                  <a:schemeClr val="tx1"/>
                </a:solidFill>
              </a:rPr>
              <a:t> a tutte le computazioni che terminano, dobbiamo dire che: per ogni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non deterministica NT, definita su un alfabeto </a:t>
            </a:r>
            <a:r>
              <a:rPr lang="it-IT" dirty="0" err="1">
                <a:solidFill>
                  <a:schemeClr val="tx1"/>
                </a:solidFill>
              </a:rPr>
              <a:t>Σ</a:t>
            </a:r>
            <a:r>
              <a:rPr lang="it-IT" dirty="0">
                <a:solidFill>
                  <a:schemeClr val="tx1"/>
                </a:solidFill>
              </a:rPr>
              <a:t>, e </a:t>
            </a:r>
            <a:r>
              <a:rPr lang="it-IT" u="sng" dirty="0">
                <a:solidFill>
                  <a:schemeClr val="tx1"/>
                </a:solidFill>
              </a:rPr>
              <a:t>per ogni </a:t>
            </a:r>
            <a:r>
              <a:rPr lang="it-IT" i="1" u="sng" dirty="0">
                <a:solidFill>
                  <a:schemeClr val="tx1"/>
                </a:solidFill>
              </a:rPr>
              <a:t>x </a:t>
            </a:r>
            <a:r>
              <a:rPr lang="it-IT" u="sng" dirty="0">
                <a:solidFill>
                  <a:schemeClr val="tx1"/>
                </a:solidFill>
              </a:rPr>
              <a:t>∈ </a:t>
            </a:r>
            <a:r>
              <a:rPr lang="it-IT" u="sng" dirty="0" err="1">
                <a:solidFill>
                  <a:schemeClr val="tx1"/>
                </a:solidFill>
              </a:rPr>
              <a:t>Σ</a:t>
            </a:r>
            <a:r>
              <a:rPr lang="it-IT" u="sng" dirty="0">
                <a:solidFill>
                  <a:schemeClr val="tx1"/>
                </a:solidFill>
              </a:rPr>
              <a:t>* </a:t>
            </a:r>
            <a:r>
              <a:rPr lang="it-IT" dirty="0">
                <a:solidFill>
                  <a:schemeClr val="tx1"/>
                </a:solidFill>
              </a:rPr>
              <a:t>tali che </a:t>
            </a:r>
            <a:r>
              <a:rPr lang="it-IT" dirty="0">
                <a:solidFill>
                  <a:srgbClr val="D441C9"/>
                </a:solidFill>
              </a:rPr>
              <a:t>NT(</a:t>
            </a:r>
            <a:r>
              <a:rPr lang="it-IT" i="1" dirty="0">
                <a:solidFill>
                  <a:srgbClr val="D441C9"/>
                </a:solidFill>
              </a:rPr>
              <a:t>x</a:t>
            </a:r>
            <a:r>
              <a:rPr lang="it-IT" dirty="0">
                <a:solidFill>
                  <a:srgbClr val="D441C9"/>
                </a:solidFill>
              </a:rPr>
              <a:t>) </a:t>
            </a:r>
            <a:r>
              <a:rPr lang="it-IT" b="1" dirty="0">
                <a:solidFill>
                  <a:srgbClr val="D441C9"/>
                </a:solidFill>
              </a:rPr>
              <a:t>RIGETTA</a:t>
            </a:r>
            <a:r>
              <a:rPr lang="it-IT" dirty="0">
                <a:solidFill>
                  <a:srgbClr val="D441C9"/>
                </a:solidFill>
              </a:rPr>
              <a:t>, </a:t>
            </a:r>
          </a:p>
          <a:p>
            <a:pPr lvl="1"/>
            <a:r>
              <a:rPr lang="it-IT" b="1" dirty="0" err="1">
                <a:solidFill>
                  <a:srgbClr val="3636E8"/>
                </a:solidFill>
              </a:rPr>
              <a:t>ntime</a:t>
            </a:r>
            <a:r>
              <a:rPr lang="it-IT" b="1" dirty="0">
                <a:solidFill>
                  <a:srgbClr val="3636E8"/>
                </a:solidFill>
              </a:rPr>
              <a:t>(</a:t>
            </a:r>
            <a:r>
              <a:rPr lang="it-IT" b="1" dirty="0" err="1">
                <a:solidFill>
                  <a:srgbClr val="3636E8"/>
                </a:solidFill>
              </a:rPr>
              <a:t>NT,x</a:t>
            </a:r>
            <a:r>
              <a:rPr lang="it-IT" b="1" dirty="0">
                <a:solidFill>
                  <a:srgbClr val="3636E8"/>
                </a:solidFill>
              </a:rPr>
              <a:t>)</a:t>
            </a:r>
            <a:r>
              <a:rPr lang="it-IT" b="1" dirty="0">
                <a:solidFill>
                  <a:srgbClr val="FF0000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b="1" dirty="0">
                <a:solidFill>
                  <a:srgbClr val="D441C9"/>
                </a:solidFill>
              </a:rPr>
              <a:t>massimo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numero di istruzioni eseguite da una computazione deterministica rigettante di  NT(x) </a:t>
            </a:r>
          </a:p>
          <a:p>
            <a:pPr lvl="1"/>
            <a:r>
              <a:rPr lang="it-IT" b="1" dirty="0" err="1">
                <a:solidFill>
                  <a:srgbClr val="3636E8"/>
                </a:solidFill>
              </a:rPr>
              <a:t>nspace</a:t>
            </a:r>
            <a:r>
              <a:rPr lang="it-IT" b="1" dirty="0">
                <a:solidFill>
                  <a:srgbClr val="3636E8"/>
                </a:solidFill>
              </a:rPr>
              <a:t>(</a:t>
            </a:r>
            <a:r>
              <a:rPr lang="it-IT" b="1" dirty="0" err="1">
                <a:solidFill>
                  <a:srgbClr val="3636E8"/>
                </a:solidFill>
              </a:rPr>
              <a:t>NT,x</a:t>
            </a:r>
            <a:r>
              <a:rPr lang="it-IT" b="1" dirty="0">
                <a:solidFill>
                  <a:srgbClr val="3636E8"/>
                </a:solidFill>
              </a:rPr>
              <a:t>)</a:t>
            </a:r>
            <a:r>
              <a:rPr lang="it-IT" b="1" dirty="0"/>
              <a:t> </a:t>
            </a:r>
            <a:r>
              <a:rPr lang="it-IT" dirty="0">
                <a:solidFill>
                  <a:schemeClr val="tx1"/>
                </a:solidFill>
              </a:rPr>
              <a:t>=</a:t>
            </a:r>
            <a:r>
              <a:rPr lang="it-IT" dirty="0"/>
              <a:t> </a:t>
            </a:r>
            <a:r>
              <a:rPr lang="it-IT" b="1" dirty="0">
                <a:solidFill>
                  <a:srgbClr val="D441C9"/>
                </a:solidFill>
              </a:rPr>
              <a:t>massimo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numero di celle utilizzate da una computazione deterministica rigettante di NT(x).</a:t>
            </a:r>
          </a:p>
          <a:p>
            <a:r>
              <a:rPr lang="it-IT" dirty="0">
                <a:solidFill>
                  <a:schemeClr val="tx1"/>
                </a:solidFill>
              </a:rPr>
              <a:t>Anche con questa estensione, le funzioni </a:t>
            </a:r>
            <a:r>
              <a:rPr lang="it-IT" b="1" dirty="0" err="1">
                <a:solidFill>
                  <a:srgbClr val="3636E8"/>
                </a:solidFill>
              </a:rPr>
              <a:t>ntime</a:t>
            </a:r>
            <a:r>
              <a:rPr lang="it-IT" dirty="0">
                <a:solidFill>
                  <a:srgbClr val="3636E8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e</a:t>
            </a:r>
            <a:r>
              <a:rPr lang="it-IT" dirty="0"/>
              <a:t> </a:t>
            </a:r>
            <a:r>
              <a:rPr lang="it-IT" b="1" dirty="0" err="1">
                <a:solidFill>
                  <a:srgbClr val="3636E8"/>
                </a:solidFill>
              </a:rPr>
              <a:t>nspace</a:t>
            </a:r>
            <a:r>
              <a:rPr lang="it-IT" dirty="0">
                <a:solidFill>
                  <a:srgbClr val="3636E8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restano funzioni parziali</a:t>
            </a:r>
          </a:p>
          <a:p>
            <a:r>
              <a:rPr lang="it-IT" dirty="0">
                <a:solidFill>
                  <a:schemeClr val="tx1"/>
                </a:solidFill>
              </a:rPr>
              <a:t>Per esercizio, dimostrate che soddisfano gli assiomi di </a:t>
            </a:r>
            <a:r>
              <a:rPr lang="it-IT" dirty="0" err="1">
                <a:solidFill>
                  <a:schemeClr val="tx1"/>
                </a:solidFill>
              </a:rPr>
              <a:t>Blum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45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Misure non deterministiche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8" y="1118786"/>
                <a:ext cx="998678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Nel seguito di questo corso, faremo riferimento alla definizione delle funzioni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ntime</a:t>
                </a:r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nspace</a:t>
                </a:r>
                <a:r>
                  <a:rPr lang="it-IT" dirty="0">
                    <a:solidFill>
                      <a:schemeClr val="tx1"/>
                    </a:solidFill>
                  </a:rPr>
                  <a:t> che tengono conto anche delle computazioni che rigettano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ossia, 																																									</a:t>
                </a:r>
                <a:r>
                  <a:rPr lang="it-IT" b="1" dirty="0">
                    <a:solidFill>
                      <a:srgbClr val="3636E8"/>
                    </a:solidFill>
                  </a:rPr>
                  <a:t> ntime(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NT,x</a:t>
                </a:r>
                <a:r>
                  <a:rPr lang="it-IT" b="1" dirty="0">
                    <a:solidFill>
                      <a:srgbClr val="3636E8"/>
                    </a:solidFill>
                  </a:rPr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it-IT" sz="1400" b="1" i="1" smtClean="0">
                            <a:solidFill>
                              <a:srgbClr val="3636E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1400" b="1" i="1" smtClean="0">
                                <a:solidFill>
                                  <a:srgbClr val="3636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it-IT" sz="1400" b="1" i="0" dirty="0" smtClean="0">
                                <a:solidFill>
                                  <a:srgbClr val="D441C9"/>
                                </a:solidFill>
                              </a:rPr>
                              <m:t>min</m:t>
                            </m:r>
                            <m:r>
                              <m:rPr>
                                <m:nor/>
                              </m:rPr>
                              <a:rPr lang="it-IT" sz="1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#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di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istruzioni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eseguite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da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una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comp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.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det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. </m:t>
                            </m:r>
                            <m:r>
                              <m:rPr>
                                <m:nor/>
                              </m:rPr>
                              <a:rPr lang="it-IT" sz="1400" b="0" i="0" dirty="0" smtClean="0">
                                <a:solidFill>
                                  <a:schemeClr val="tx1"/>
                                </a:solidFill>
                              </a:rPr>
                              <m:t>accettante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di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NT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),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se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NT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it-IT" sz="1400" b="0" i="0" dirty="0" smtClean="0">
                                <a:solidFill>
                                  <a:schemeClr val="tx1"/>
                                </a:solidFill>
                              </a:rPr>
                              <m:t>accetta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it-IT" sz="1400" b="1" i="0" dirty="0" smtClean="0">
                                <a:solidFill>
                                  <a:srgbClr val="D441C9"/>
                                </a:solidFill>
                              </a:rPr>
                              <m:t>max</m:t>
                            </m:r>
                            <m:r>
                              <m:rPr>
                                <m:nor/>
                              </m:rPr>
                              <a:rPr lang="it-IT" sz="1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dirty="0" smtClean="0">
                                <a:solidFill>
                                  <a:schemeClr val="tx1"/>
                                </a:solidFill>
                              </a:rPr>
                              <m:t>#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di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istruzioni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eseguite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da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una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comp</m:t>
                            </m:r>
                            <m:r>
                              <m:rPr>
                                <m:nor/>
                              </m:rPr>
                              <a:rPr lang="it-IT" sz="1400" b="0" i="0" dirty="0" smtClean="0">
                                <a:solidFill>
                                  <a:schemeClr val="tx1"/>
                                </a:solidFill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det</m:t>
                            </m:r>
                            <m:r>
                              <m:rPr>
                                <m:nor/>
                              </m:rPr>
                              <a:rPr lang="it-IT" sz="1400" b="0" i="0" dirty="0" smtClean="0">
                                <a:solidFill>
                                  <a:schemeClr val="tx1"/>
                                </a:solidFill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rigettante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di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NT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), </m:t>
                            </m:r>
                            <m:r>
                              <m:rPr>
                                <m:nor/>
                              </m:rPr>
                              <a:rPr lang="it-IT" sz="1400" b="0" i="0" dirty="0" smtClean="0">
                                <a:solidFill>
                                  <a:schemeClr val="tx1"/>
                                </a:solidFill>
                              </a:rPr>
                              <m:t>se</m:t>
                            </m:r>
                            <m:r>
                              <m:rPr>
                                <m:nor/>
                              </m:rPr>
                              <a:rPr lang="it-IT" sz="1400" b="0" i="0" dirty="0" smtClean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dirty="0" smtClean="0">
                                <a:solidFill>
                                  <a:schemeClr val="tx1"/>
                                </a:solidFill>
                              </a:rPr>
                              <m:t>NT</m:t>
                            </m:r>
                            <m:r>
                              <m:rPr>
                                <m:nor/>
                              </m:rPr>
                              <a:rPr lang="it-IT" sz="1400" b="0" i="0" dirty="0" smtClean="0">
                                <a:solidFill>
                                  <a:schemeClr val="tx1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it-IT" sz="1400" b="0" i="0" dirty="0" smtClean="0">
                                <a:solidFill>
                                  <a:schemeClr val="tx1"/>
                                </a:solidFill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it-IT" sz="1400" b="0" i="0" dirty="0" smtClean="0">
                                <a:solidFill>
                                  <a:schemeClr val="tx1"/>
                                </a:solidFill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it-IT" sz="1400" b="0" i="0" dirty="0" smtClean="0">
                                <a:solidFill>
                                  <a:schemeClr val="tx1"/>
                                </a:solidFill>
                              </a:rPr>
                              <m:t>rigetta</m:t>
                            </m:r>
                            <m:r>
                              <m:rPr>
                                <m:nor/>
                              </m:rPr>
                              <a:rPr lang="it-IT" sz="1400" b="0" i="0" dirty="0" smtClean="0">
                                <a:solidFill>
                                  <a:schemeClr val="tx1"/>
                                </a:solidFill>
                              </a:rPr>
                              <m:t>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it-IT" sz="1400" b="0" i="0" dirty="0" smtClean="0">
                                <a:solidFill>
                                  <a:schemeClr val="tx1"/>
                                </a:solidFill>
                              </a:rPr>
                              <m:t>non</m:t>
                            </m:r>
                            <m:r>
                              <m:rPr>
                                <m:nor/>
                              </m:rPr>
                              <a:rPr lang="it-IT" sz="1400" b="0" i="0" dirty="0" smtClean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dirty="0" smtClean="0">
                                <a:solidFill>
                                  <a:schemeClr val="tx1"/>
                                </a:solidFill>
                              </a:rPr>
                              <m:t>definita</m:t>
                            </m:r>
                            <m:r>
                              <m:rPr>
                                <m:nor/>
                              </m:rPr>
                              <a:rPr lang="it-IT" sz="1400" b="0" i="0" dirty="0" smtClean="0">
                                <a:solidFill>
                                  <a:schemeClr val="tx1"/>
                                </a:solidFill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it-IT" sz="1400" b="0" i="0" dirty="0" smtClean="0">
                                <a:solidFill>
                                  <a:schemeClr val="tx1"/>
                                </a:solidFill>
                              </a:rPr>
                              <m:t>altrimenti</m:t>
                            </m:r>
                            <m:r>
                              <m:rPr>
                                <m:nor/>
                              </m:rPr>
                              <a:rPr lang="it-IT" sz="1400" b="0" i="0" dirty="0" smtClean="0">
                                <a:solidFill>
                                  <a:schemeClr val="tx1"/>
                                </a:solidFill>
                              </a:rPr>
                              <m:t>                                                    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																							</a:t>
                </a:r>
                <a:r>
                  <a:rPr lang="it-IT" sz="1400" b="1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nspace</a:t>
                </a:r>
                <a:r>
                  <a:rPr lang="it-IT" b="1" dirty="0">
                    <a:solidFill>
                      <a:srgbClr val="3636E8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NT,x</a:t>
                </a:r>
                <a:r>
                  <a:rPr lang="it-IT" b="1" dirty="0">
                    <a:solidFill>
                      <a:srgbClr val="3636E8"/>
                    </a:solidFill>
                  </a:rPr>
                  <a:t>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it-IT" sz="1400" b="1" i="1">
                            <a:solidFill>
                              <a:srgbClr val="3636E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sz="1400" b="1" i="1">
                                <a:solidFill>
                                  <a:srgbClr val="3636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it-IT" sz="1400" b="1" dirty="0">
                                <a:solidFill>
                                  <a:srgbClr val="D441C9"/>
                                </a:solidFill>
                              </a:rPr>
                              <m:t>min</m:t>
                            </m:r>
                            <m:r>
                              <m:rPr>
                                <m:nor/>
                              </m:rPr>
                              <a:rPr lang="it-IT" sz="1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#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di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dirty="0" smtClean="0">
                                <a:solidFill>
                                  <a:schemeClr val="tx1"/>
                                </a:solidFill>
                              </a:rPr>
                              <m:t>celle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dirty="0" smtClean="0">
                                <a:solidFill>
                                  <a:schemeClr val="tx1"/>
                                </a:solidFill>
                              </a:rPr>
                              <m:t>utilizzate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da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una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comp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.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det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.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accettante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di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NT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),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se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NT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accetta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it-IT" sz="1400" b="1" dirty="0">
                                <a:solidFill>
                                  <a:srgbClr val="D441C9"/>
                                </a:solidFill>
                              </a:rPr>
                              <m:t>max</m:t>
                            </m:r>
                            <m:r>
                              <m:rPr>
                                <m:nor/>
                              </m:rPr>
                              <a:rPr lang="it-IT" sz="1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#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di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b="0" i="0" dirty="0" smtClean="0">
                                <a:solidFill>
                                  <a:schemeClr val="tx1"/>
                                </a:solidFill>
                              </a:rPr>
                              <m:t>celle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eseguite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da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una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comp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.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det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.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rigettante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di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NT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),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se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NT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)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rigetta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non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definita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altrimenti</m:t>
                            </m:r>
                            <m:r>
                              <m:rPr>
                                <m:nor/>
                              </m:rPr>
                              <a:rPr lang="it-IT" sz="1400" dirty="0">
                                <a:solidFill>
                                  <a:schemeClr val="tx1"/>
                                </a:solidFill>
                              </a:rPr>
                              <m:t>                                                     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endParaRPr lang="it-IT" sz="1400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Anche con questa estensione, le funzioni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ntime</a:t>
                </a:r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e</a:t>
                </a:r>
                <a:r>
                  <a:rPr lang="it-IT" dirty="0"/>
                  <a:t>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nspace</a:t>
                </a:r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restano funzioni parziali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Per esercizio, dimostrate che soddisfano gli assiomi di </a:t>
                </a:r>
                <a:r>
                  <a:rPr lang="it-IT" dirty="0" err="1">
                    <a:solidFill>
                      <a:schemeClr val="tx1"/>
                    </a:solidFill>
                  </a:rPr>
                  <a:t>Blum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8" y="1118786"/>
                <a:ext cx="9986782" cy="5510614"/>
              </a:xfrm>
              <a:blipFill>
                <a:blip r:embed="rId2"/>
                <a:stretch>
                  <a:fillRect l="-381" t="-11034" b="-39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61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Relazioni fra spazio e tempo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8" y="1022532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6.1 </a:t>
                </a:r>
                <a:r>
                  <a:rPr lang="it-IT" dirty="0">
                    <a:solidFill>
                      <a:schemeClr val="tx1"/>
                    </a:solidFill>
                  </a:rPr>
                  <a:t>(caso deterministico): </a:t>
                </a:r>
                <a:r>
                  <a:rPr lang="it-IT" i="1" dirty="0">
                    <a:solidFill>
                      <a:schemeClr val="tx1"/>
                    </a:solidFill>
                  </a:rPr>
                  <a:t>Sia 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i="1" dirty="0">
                    <a:solidFill>
                      <a:schemeClr val="tx1"/>
                    </a:solidFill>
                  </a:rPr>
                  <a:t> una macchina di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i="1" dirty="0"/>
                  <a:t> </a:t>
                </a:r>
                <a:r>
                  <a:rPr lang="it-IT" b="1" i="1" dirty="0">
                    <a:solidFill>
                      <a:srgbClr val="D441C9"/>
                    </a:solidFill>
                  </a:rPr>
                  <a:t>deterministica</a:t>
                </a:r>
                <a:r>
                  <a:rPr lang="it-IT" i="1" dirty="0"/>
                  <a:t>, </a:t>
                </a:r>
                <a:r>
                  <a:rPr lang="it-IT" i="1" dirty="0">
                    <a:solidFill>
                      <a:schemeClr val="tx1"/>
                    </a:solidFill>
                  </a:rPr>
                  <a:t>definita su un alfabeto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(non contenente il simbolo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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) e un insieme degli stati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Q</a:t>
                </a:r>
                <a:r>
                  <a:rPr lang="it-IT" i="1" dirty="0">
                    <a:solidFill>
                      <a:schemeClr val="tx1"/>
                    </a:solidFill>
                  </a:rPr>
                  <a:t>, e sia x </a:t>
                </a:r>
                <a:r>
                  <a:rPr lang="it-IT" dirty="0">
                    <a:solidFill>
                      <a:schemeClr val="tx1"/>
                    </a:solidFill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Σ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tale che </a:t>
                </a:r>
                <a:r>
                  <a:rPr lang="it-IT" dirty="0">
                    <a:solidFill>
                      <a:schemeClr val="tx1"/>
                    </a:solidFill>
                  </a:rPr>
                  <a:t>T(x) </a:t>
                </a:r>
                <a:r>
                  <a:rPr lang="it-IT" i="1" dirty="0">
                    <a:solidFill>
                      <a:schemeClr val="tx1"/>
                    </a:solidFill>
                  </a:rPr>
                  <a:t>termina. Allora,</a:t>
                </a:r>
                <a:br>
                  <a:rPr lang="it-IT" i="1" dirty="0">
                    <a:solidFill>
                      <a:schemeClr val="tx1"/>
                    </a:solidFill>
                  </a:rPr>
                </a:br>
                <a:r>
                  <a:rPr lang="it-IT" i="1" dirty="0"/>
                  <a:t>																				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dspace</a:t>
                </a:r>
                <a:r>
                  <a:rPr lang="it-IT" b="1" dirty="0">
                    <a:solidFill>
                      <a:srgbClr val="FF0000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T,x</a:t>
                </a:r>
                <a:r>
                  <a:rPr lang="it-IT" b="1" dirty="0">
                    <a:solidFill>
                      <a:srgbClr val="FF0000"/>
                    </a:solidFill>
                  </a:rPr>
                  <a:t>) ≤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dtime</a:t>
                </a:r>
                <a:r>
                  <a:rPr lang="it-IT" b="1" dirty="0">
                    <a:solidFill>
                      <a:srgbClr val="FF0000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T,x</a:t>
                </a:r>
                <a:r>
                  <a:rPr lang="it-IT" b="1" dirty="0">
                    <a:solidFill>
                      <a:srgbClr val="FF0000"/>
                    </a:solidFill>
                  </a:rPr>
                  <a:t>) ≤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dspace</a:t>
                </a:r>
                <a:r>
                  <a:rPr lang="it-IT" b="1" dirty="0">
                    <a:solidFill>
                      <a:srgbClr val="FF0000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T,x</a:t>
                </a:r>
                <a:r>
                  <a:rPr lang="it-IT" b="1" dirty="0">
                    <a:solidFill>
                      <a:srgbClr val="FF0000"/>
                    </a:solidFill>
                  </a:rPr>
                  <a:t>)|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Q</a:t>
                </a:r>
                <a:r>
                  <a:rPr lang="it-IT" b="1" dirty="0">
                    <a:solidFill>
                      <a:srgbClr val="FF0000"/>
                    </a:solidFill>
                  </a:rPr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l-GR" b="1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𝚺</m:t>
                            </m:r>
                          </m:e>
                        </m:d>
                        <m:r>
                          <a:rPr lang="it-IT" b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it-IT" b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lang="it-IT" b="1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lang="it-IT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𝐝𝐬𝐩𝐚𝐜𝐞</m:t>
                        </m:r>
                        <m:r>
                          <a:rPr lang="it-IT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it-IT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𝐓</m:t>
                        </m:r>
                        <m:r>
                          <a:rPr lang="it-IT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it-IT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𝐱</m:t>
                        </m:r>
                        <m:r>
                          <a:rPr lang="it-IT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pPr lvl="3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1)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b="1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b="1" dirty="0">
                    <a:solidFill>
                      <a:schemeClr val="tx1"/>
                    </a:solidFill>
                  </a:rPr>
                  <a:t>) ≤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dtime</a:t>
                </a:r>
                <a:r>
                  <a:rPr lang="it-IT" b="1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b="1" dirty="0">
                    <a:solidFill>
                      <a:schemeClr val="tx1"/>
                    </a:solidFill>
                  </a:rPr>
                  <a:t>)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Facile: se T(x) utilizza </a:t>
                </a:r>
                <a:r>
                  <a:rPr lang="it-IT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dirty="0">
                    <a:solidFill>
                      <a:schemeClr val="tx1"/>
                    </a:solidFill>
                  </a:rPr>
                  <a:t>) celle di memoria, quelle celle deve almeno leggerle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per leggere ciascuna cella impiega un’istruzione (ossia, esegue una quintupla)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Fine</a:t>
                </a:r>
                <a:r>
                  <a:rPr lang="is-IS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Beh, in realtà, potrebbe utilizzare un input molto più lungo del necessario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pensate, ad esempio, se per sommare i due numeri 15 e 6, scrivessimo l’input nella forma: 00000000000000000000000000000000000000000000000000000000000000000=15+6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poi posizionassimo la testina sul carattere ’=‘ all’inizio della computazione: in questo caso non avremmo bisogno di leggere i tantissimi ‘0’ iniziali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questo la definizione di </a:t>
                </a:r>
                <a:r>
                  <a:rPr lang="it-IT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dirty="0">
                    <a:solidFill>
                      <a:schemeClr val="tx1"/>
                    </a:solidFill>
                  </a:rPr>
                  <a:t> è un po’ diversa da quella che abbiamo visto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ma noi ci teniamo quella e non consideriamo questi casi “anomali”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8" y="1022532"/>
                <a:ext cx="10143536" cy="5835467"/>
              </a:xfrm>
              <a:blipFill rotWithShape="0">
                <a:blip r:embed="rId2"/>
                <a:stretch>
                  <a:fillRect l="-421" t="-627" r="-3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37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Relazioni fra spazio e tempo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6.1 </a:t>
                </a:r>
                <a:r>
                  <a:rPr lang="it-IT" dirty="0">
                    <a:solidFill>
                      <a:schemeClr val="tx1"/>
                    </a:solidFill>
                  </a:rPr>
                  <a:t>(caso deterministico): </a:t>
                </a:r>
                <a:r>
                  <a:rPr lang="it-IT" i="1" dirty="0">
                    <a:solidFill>
                      <a:schemeClr val="tx1"/>
                    </a:solidFill>
                  </a:rPr>
                  <a:t>Sia </a:t>
                </a:r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i="1" dirty="0">
                    <a:solidFill>
                      <a:schemeClr val="tx1"/>
                    </a:solidFill>
                  </a:rPr>
                  <a:t> una macchina di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:r>
                  <a:rPr lang="it-IT" b="1" i="1" dirty="0">
                    <a:solidFill>
                      <a:srgbClr val="D441C9"/>
                    </a:solidFill>
                  </a:rPr>
                  <a:t>deterministica</a:t>
                </a:r>
                <a:r>
                  <a:rPr lang="it-IT" i="1" dirty="0"/>
                  <a:t>, </a:t>
                </a:r>
                <a:r>
                  <a:rPr lang="it-IT" i="1" dirty="0">
                    <a:solidFill>
                      <a:schemeClr val="tx1"/>
                    </a:solidFill>
                  </a:rPr>
                  <a:t>definita su un alfabeto </a:t>
                </a:r>
                <a:r>
                  <a:rPr lang="it-IT" dirty="0" err="1">
                    <a:solidFill>
                      <a:schemeClr val="tx1"/>
                    </a:solidFill>
                  </a:rPr>
                  <a:t>Σ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(non contenente il simbolo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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) e un insieme degli stati 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Q</a:t>
                </a:r>
                <a:r>
                  <a:rPr lang="it-IT" i="1" dirty="0">
                    <a:solidFill>
                      <a:schemeClr val="tx1"/>
                    </a:solidFill>
                  </a:rPr>
                  <a:t>, e sia x </a:t>
                </a:r>
                <a:r>
                  <a:rPr lang="it-IT" dirty="0">
                    <a:solidFill>
                      <a:schemeClr val="tx1"/>
                    </a:solidFill>
                  </a:rPr>
                  <a:t>∈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Σ</m:t>
                        </m:r>
                      </m:e>
                      <m:sup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i="1" dirty="0">
                    <a:solidFill>
                      <a:schemeClr val="tx1"/>
                    </a:solidFill>
                  </a:rPr>
                  <a:t>tale che </a:t>
                </a:r>
                <a:r>
                  <a:rPr lang="it-IT" dirty="0">
                    <a:solidFill>
                      <a:schemeClr val="tx1"/>
                    </a:solidFill>
                  </a:rPr>
                  <a:t>T (x) </a:t>
                </a:r>
                <a:r>
                  <a:rPr lang="it-IT" i="1" dirty="0">
                    <a:solidFill>
                      <a:schemeClr val="tx1"/>
                    </a:solidFill>
                  </a:rPr>
                  <a:t>termina. Allora,</a:t>
                </a:r>
                <a:r>
                  <a:rPr lang="it-IT" i="1" dirty="0"/>
                  <a:t>												</a:t>
                </a:r>
                <a:endParaRPr lang="it-IT" dirty="0"/>
              </a:p>
              <a:p>
                <a:r>
                  <a:rPr lang="it-IT" b="1" dirty="0"/>
                  <a:t>2) </a:t>
                </a:r>
                <a:r>
                  <a:rPr lang="it-IT" b="1" dirty="0" err="1"/>
                  <a:t>dtime</a:t>
                </a:r>
                <a:r>
                  <a:rPr lang="it-IT" b="1" dirty="0"/>
                  <a:t>(</a:t>
                </a:r>
                <a:r>
                  <a:rPr lang="it-IT" b="1" dirty="0" err="1"/>
                  <a:t>T,x</a:t>
                </a:r>
                <a:r>
                  <a:rPr lang="it-IT" b="1" dirty="0"/>
                  <a:t>) ≤ </a:t>
                </a:r>
                <a:r>
                  <a:rPr lang="it-IT" b="1" dirty="0" err="1"/>
                  <a:t>dspace</a:t>
                </a:r>
                <a:r>
                  <a:rPr lang="it-IT" b="1" dirty="0"/>
                  <a:t>(</a:t>
                </a:r>
                <a:r>
                  <a:rPr lang="it-IT" b="1" dirty="0" err="1"/>
                  <a:t>T,x</a:t>
                </a:r>
                <a:r>
                  <a:rPr lang="it-IT" b="1" dirty="0"/>
                  <a:t>)|</a:t>
                </a:r>
                <a:r>
                  <a:rPr lang="it-IT" b="1" dirty="0" err="1"/>
                  <a:t>Q</a:t>
                </a:r>
                <a:r>
                  <a:rPr lang="it-IT" b="1" dirty="0"/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l-GR" b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𝚺</m:t>
                            </m:r>
                          </m:e>
                        </m:d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𝐝𝐬𝐩𝐚𝐜𝐞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𝐓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𝐱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it-IT" b="1" dirty="0"/>
                  <a:t>.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Un po’ meno facile...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Osserviamo che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b="1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b="1" dirty="0">
                    <a:solidFill>
                      <a:schemeClr val="tx1"/>
                    </a:solidFill>
                  </a:rPr>
                  <a:t>)|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Q</a:t>
                </a:r>
                <a:r>
                  <a:rPr lang="it-IT" b="1" dirty="0">
                    <a:solidFill>
                      <a:schemeClr val="tx1"/>
                    </a:solidFill>
                  </a:rPr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l-GR" b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𝚺</m:t>
                            </m:r>
                          </m:e>
                        </m:d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𝐝𝐬𝐩𝐚𝐜𝐞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𝐓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𝐱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è il numero di stati globali possibili di T nel caso in cui non più di </a:t>
                </a:r>
                <a:r>
                  <a:rPr lang="it-IT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dirty="0">
                    <a:solidFill>
                      <a:schemeClr val="tx1"/>
                    </a:solidFill>
                  </a:rPr>
                  <a:t>) celle del nastro vengano utilizzate dalla computazione T(x)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Infatti: 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poiché ogni cella del nastro può contenere un simbolo di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Σ</a:t>
                </a:r>
                <a:r>
                  <a:rPr lang="it-IT" sz="1600" b="1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dirty="0">
                    <a:solidFill>
                      <a:schemeClr val="tx1"/>
                    </a:solidFill>
                  </a:rPr>
                  <a:t>oppure il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blank</a:t>
                </a:r>
                <a:r>
                  <a:rPr lang="it-IT" sz="1600" dirty="0">
                    <a:solidFill>
                      <a:schemeClr val="tx1"/>
                    </a:solidFill>
                  </a:rPr>
                  <a:t>, il numero di possibili configurazioni di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sz="1600" dirty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sz="1600" dirty="0">
                    <a:solidFill>
                      <a:schemeClr val="tx1"/>
                    </a:solidFill>
                  </a:rPr>
                  <a:t>) celle del nastro è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l-GR" sz="1600" b="1" i="0" smtClean="0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𝚺</m:t>
                            </m:r>
                          </m:e>
                        </m:d>
                        <m:r>
                          <a:rPr lang="it-IT" sz="1600" b="1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it-IT" sz="1600" b="1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lang="it-IT" sz="1600" b="1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lang="it-IT" sz="16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𝐝𝐬𝐩𝐚𝐜𝐞</m:t>
                        </m:r>
                        <m:r>
                          <a:rPr lang="it-IT" sz="16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it-IT" sz="16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𝐓</m:t>
                        </m:r>
                        <m:r>
                          <a:rPr lang="it-IT" sz="16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it-IT" sz="16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𝐱</m:t>
                        </m:r>
                        <m:r>
                          <a:rPr lang="it-IT" sz="1600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  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poi, per ognuna di queste configurazioni</a:t>
                </a:r>
              </a:p>
              <a:p>
                <a:pPr lvl="3"/>
                <a:r>
                  <a:rPr lang="it-IT" sz="1600" dirty="0">
                    <a:solidFill>
                      <a:schemeClr val="tx1"/>
                    </a:solidFill>
                  </a:rPr>
                  <a:t>la testina può trovarsi su una qualsiasi delle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dspace</a:t>
                </a:r>
                <a:r>
                  <a:rPr lang="it-IT" sz="1600" dirty="0">
                    <a:solidFill>
                      <a:schemeClr val="tx1"/>
                    </a:solidFill>
                  </a:rPr>
                  <a:t>(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sz="1600" dirty="0">
                    <a:solidFill>
                      <a:schemeClr val="tx1"/>
                    </a:solidFill>
                  </a:rPr>
                  <a:t>) celle</a:t>
                </a:r>
              </a:p>
              <a:p>
                <a:pPr lvl="3"/>
                <a:r>
                  <a:rPr lang="it-IT" sz="1600" dirty="0">
                    <a:solidFill>
                      <a:schemeClr val="tx1"/>
                    </a:solidFill>
                  </a:rPr>
                  <a:t>e la macchina può essere in uno qualsiasi dei |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1600" dirty="0">
                    <a:solidFill>
                      <a:schemeClr val="tx1"/>
                    </a:solidFill>
                  </a:rPr>
                  <a:t>| stati interni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questo è ben spiegato nella dispensa.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Chiamiamo k(</a:t>
                </a:r>
                <a:r>
                  <a:rPr lang="it-IT" dirty="0" err="1">
                    <a:solidFill>
                      <a:schemeClr val="tx1"/>
                    </a:solidFill>
                  </a:rPr>
                  <a:t>T,x</a:t>
                </a:r>
                <a:r>
                  <a:rPr lang="it-IT" dirty="0">
                    <a:solidFill>
                      <a:schemeClr val="tx1"/>
                    </a:solidFill>
                  </a:rPr>
                  <a:t>) questo valore: </a:t>
                </a:r>
                <a:r>
                  <a:rPr lang="it-IT" b="1" dirty="0">
                    <a:solidFill>
                      <a:srgbClr val="3636E8"/>
                    </a:solidFill>
                  </a:rPr>
                  <a:t>k(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T,x</a:t>
                </a:r>
                <a:r>
                  <a:rPr lang="it-IT" b="1" dirty="0">
                    <a:solidFill>
                      <a:srgbClr val="3636E8"/>
                    </a:solidFill>
                  </a:rPr>
                  <a:t>) </a:t>
                </a:r>
                <a:r>
                  <a:rPr lang="it-IT" dirty="0">
                    <a:solidFill>
                      <a:schemeClr val="tx1"/>
                    </a:solidFill>
                  </a:rPr>
                  <a:t>= </a:t>
                </a:r>
                <a:r>
                  <a:rPr lang="it-IT" b="1" dirty="0"/>
                  <a:t>dspace(</a:t>
                </a:r>
                <a:r>
                  <a:rPr lang="it-IT" b="1" dirty="0" err="1"/>
                  <a:t>T,x</a:t>
                </a:r>
                <a:r>
                  <a:rPr lang="it-IT" b="1" dirty="0"/>
                  <a:t>)|</a:t>
                </a:r>
                <a:r>
                  <a:rPr lang="it-IT" b="1" dirty="0" err="1"/>
                  <a:t>Q</a:t>
                </a:r>
                <a:r>
                  <a:rPr lang="it-IT" b="1" dirty="0"/>
                  <a:t>|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it-IT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l-GR" b="1">
                                <a:solidFill>
                                  <a:schemeClr val="tx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𝚺</m:t>
                            </m:r>
                          </m:e>
                        </m:d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+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)</m:t>
                        </m:r>
                      </m:e>
                      <m:sup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𝐝𝐬𝐩𝐚𝐜𝐞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(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𝐓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,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𝐱</m:t>
                        </m:r>
                        <m:r>
                          <a:rPr lang="it-IT" b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)</m:t>
                        </m:r>
                      </m:sup>
                    </m:sSup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522" r="-2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947186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8936</TotalTime>
  <Words>3919</Words>
  <Application>Microsoft Macintosh PowerPoint</Application>
  <PresentationFormat>Widescreen</PresentationFormat>
  <Paragraphs>194</Paragraphs>
  <Slides>21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Century Gothic</vt:lpstr>
      <vt:lpstr>Wingdings 3</vt:lpstr>
      <vt:lpstr>Filo</vt:lpstr>
      <vt:lpstr>Lezione 10 – misure di complessità </vt:lpstr>
      <vt:lpstr>Misure di complessità</vt:lpstr>
      <vt:lpstr>Misure deterministiche</vt:lpstr>
      <vt:lpstr>Misure deterministiche</vt:lpstr>
      <vt:lpstr>Misure non deterministiche (1)</vt:lpstr>
      <vt:lpstr>Misure non deterministiche</vt:lpstr>
      <vt:lpstr>Misure non deterministiche (2)</vt:lpstr>
      <vt:lpstr>Relazioni fra spazio e tempo</vt:lpstr>
      <vt:lpstr>Relazioni fra spazio e tempo</vt:lpstr>
      <vt:lpstr>Relazioni fra spazio e tempo</vt:lpstr>
      <vt:lpstr>Relazioni fra spazio e tempo</vt:lpstr>
      <vt:lpstr>Relazioni fra spazio e tempo</vt:lpstr>
      <vt:lpstr>Verso le classi di complessità</vt:lpstr>
      <vt:lpstr>Dall’accettazione alla decisione</vt:lpstr>
      <vt:lpstr>Dall’accettazione alla decisione</vt:lpstr>
      <vt:lpstr>Dall’accettazione alla decisione</vt:lpstr>
      <vt:lpstr>Dall’accettazione alla decisione</vt:lpstr>
      <vt:lpstr>Complessità e modelli di calcolo</vt:lpstr>
      <vt:lpstr>Complessità e modelli di calcolo</vt:lpstr>
      <vt:lpstr>Complessità e modelli di calcolo</vt:lpstr>
      <vt:lpstr>Complessità e modelli di calcolo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miriam di ianni</cp:lastModifiedBy>
  <cp:revision>331</cp:revision>
  <dcterms:created xsi:type="dcterms:W3CDTF">2020-03-06T09:19:14Z</dcterms:created>
  <dcterms:modified xsi:type="dcterms:W3CDTF">2023-04-06T10:09:53Z</dcterms:modified>
</cp:coreProperties>
</file>