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63" r:id="rId4"/>
    <p:sldId id="350" r:id="rId5"/>
    <p:sldId id="338" r:id="rId6"/>
    <p:sldId id="355" r:id="rId7"/>
    <p:sldId id="351" r:id="rId8"/>
    <p:sldId id="356" r:id="rId9"/>
    <p:sldId id="358" r:id="rId10"/>
    <p:sldId id="352" r:id="rId11"/>
    <p:sldId id="357" r:id="rId12"/>
    <p:sldId id="359" r:id="rId13"/>
    <p:sldId id="360" r:id="rId14"/>
    <p:sldId id="353" r:id="rId15"/>
    <p:sldId id="361" r:id="rId16"/>
    <p:sldId id="36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0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Lezione11: classi di complessità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del 18/04/2022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paio di questioni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38971" y="1236270"/>
            <a:ext cx="10143536" cy="499225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Innanzi tutto, perché ci limitiamo a considerare linguaggi definiti sull’alfabeto {0,1}?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realtà, lo facciamo perché è più comodo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potremmo utilizzare un alfabeto qualsiasi (e, quando ci farà comodo, lo faremo)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tanto, sappiamo che se un linguaggio è deciso da una macchina definita su un alfabeto qualsiasi, allora esiste anche una macchina definita su {0,1} che lo decide (Lezione a distanza 2)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le due macchine, sappiamo, sono pure </a:t>
            </a:r>
            <a:r>
              <a:rPr lang="it-IT" dirty="0" err="1">
                <a:solidFill>
                  <a:schemeClr val="tx1"/>
                </a:solidFill>
              </a:rPr>
              <a:t>polinomialmente</a:t>
            </a:r>
            <a:r>
              <a:rPr lang="it-IT" dirty="0">
                <a:solidFill>
                  <a:schemeClr val="tx1"/>
                </a:solidFill>
              </a:rPr>
              <a:t> correlate!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Sennò, che le abbiamo studiate a fare tutte queste belle cose?</a:t>
            </a:r>
          </a:p>
          <a:p>
            <a:r>
              <a:rPr lang="it-IT" dirty="0">
                <a:solidFill>
                  <a:schemeClr val="tx1"/>
                </a:solidFill>
              </a:rPr>
              <a:t>Poi, alla funzione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che che definisce una classe di complessità (ad esempio, DTIME[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b="1" dirty="0">
                <a:solidFill>
                  <a:srgbClr val="3636E8"/>
                </a:solidFill>
              </a:rPr>
              <a:t>(</a:t>
            </a:r>
            <a:r>
              <a:rPr lang="it-IT" b="1" dirty="0" err="1">
                <a:solidFill>
                  <a:srgbClr val="3636E8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 ) diamo il nome di </a:t>
            </a:r>
            <a:r>
              <a:rPr lang="it-IT" b="1" i="1" dirty="0">
                <a:solidFill>
                  <a:srgbClr val="3636E8"/>
                </a:solidFill>
              </a:rPr>
              <a:t>funzione limite</a:t>
            </a:r>
          </a:p>
          <a:p>
            <a:r>
              <a:rPr lang="it-IT" dirty="0">
                <a:solidFill>
                  <a:schemeClr val="tx1"/>
                </a:solidFill>
              </a:rPr>
              <a:t>Ma perché viene sempre richiesto che una funzione limite sia totale e calcolabile?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ve li ricordate gli assiomi di </a:t>
            </a:r>
            <a:r>
              <a:rPr lang="it-IT" dirty="0" err="1">
                <a:solidFill>
                  <a:schemeClr val="tx1"/>
                </a:solidFill>
              </a:rPr>
              <a:t>Blum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non ve li ricordate, andate a riguardarli!</a:t>
            </a:r>
          </a:p>
        </p:txBody>
      </p:sp>
    </p:spTree>
    <p:extLst>
      <p:ext uri="{BB962C8B-B14F-4D97-AF65-F5344CB8AC3E}">
        <p14:creationId xmlns:p14="http://schemas.microsoft.com/office/powerpoint/2010/main" val="202395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Siamo al paragrafo 6.4</a:t>
                </a:r>
                <a:r>
                  <a:rPr lang="it-IT" i="1" dirty="0">
                    <a:solidFill>
                      <a:schemeClr val="tx1"/>
                    </a:solidFill>
                  </a:rPr>
                  <a:t>										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6.8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funzione totale calcolabile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e 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Facile: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è una particolare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avente grado di non determinismo pari ad 1 e, inoltre, ogni parola decisa in </a:t>
                </a:r>
                <a:r>
                  <a:rPr lang="it-IT" i="1" dirty="0">
                    <a:solidFill>
                      <a:schemeClr val="tx1"/>
                    </a:solidFill>
                  </a:rPr>
                  <a:t>un certo numero </a:t>
                </a:r>
                <a:r>
                  <a:rPr lang="it-IT" dirty="0">
                    <a:solidFill>
                      <a:schemeClr val="tx1"/>
                    </a:solidFill>
                  </a:rPr>
                  <a:t>di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 è anche accettata in quel  </a:t>
                </a:r>
                <a:r>
                  <a:rPr lang="it-IT" i="1" dirty="0">
                    <a:solidFill>
                      <a:schemeClr val="tx1"/>
                    </a:solidFill>
                  </a:rPr>
                  <a:t>un certo numero </a:t>
                </a:r>
                <a:r>
                  <a:rPr lang="it-IT" dirty="0">
                    <a:solidFill>
                      <a:schemeClr val="tx1"/>
                    </a:solidFill>
                  </a:rPr>
                  <a:t>di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passi, e una parola decisa utilizzando </a:t>
                </a:r>
                <a:r>
                  <a:rPr lang="it-IT" i="1" dirty="0">
                    <a:solidFill>
                      <a:schemeClr val="tx1"/>
                    </a:solidFill>
                  </a:rPr>
                  <a:t>un certo numero </a:t>
                </a:r>
                <a:r>
                  <a:rPr lang="it-IT" dirty="0">
                    <a:solidFill>
                      <a:schemeClr val="tx1"/>
                    </a:solidFill>
                  </a:rPr>
                  <a:t>di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celle è anche accettata in quel  </a:t>
                </a:r>
                <a:r>
                  <a:rPr lang="it-IT" i="1" dirty="0">
                    <a:solidFill>
                      <a:schemeClr val="tx1"/>
                    </a:solidFill>
                  </a:rPr>
                  <a:t>un certo numero </a:t>
                </a:r>
                <a:r>
                  <a:rPr lang="it-IT" dirty="0">
                    <a:solidFill>
                      <a:schemeClr val="tx1"/>
                    </a:solidFill>
                  </a:rPr>
                  <a:t>di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celle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6.9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funzione totale calcolabile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e NTIME[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segue direttamente dal 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6.1</a:t>
                </a:r>
                <a:r>
                  <a:rPr lang="it-IT" dirty="0">
                    <a:solidFill>
                      <a:schemeClr val="tx1"/>
                    </a:solidFill>
                  </a:rPr>
                  <a:t>. Sia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{0,1}*</a:t>
                </a:r>
                <a:r>
                  <a:rPr lang="it-IT" sz="600" dirty="0">
                    <a:solidFill>
                      <a:schemeClr val="tx1"/>
                    </a:solidFill>
                  </a:rPr>
                  <a:t>⇤ </a:t>
                </a:r>
                <a:r>
                  <a:rPr lang="it-IT" dirty="0">
                    <a:solidFill>
                      <a:schemeClr val="tx1"/>
                    </a:solidFill>
                  </a:rPr>
                  <a:t>tale che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 decide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tale che, 		         per ogni </a:t>
                </a:r>
                <a:r>
                  <a:rPr lang="it-IT" i="1" dirty="0">
                    <a:solidFill>
                      <a:schemeClr val="tx1"/>
                    </a:solidFill>
                  </a:rPr>
                  <a:t>x</a:t>
                </a:r>
                <a:r>
                  <a:rPr lang="it-IT" b="1" dirty="0">
                    <a:solidFill>
                      <a:schemeClr val="tx1"/>
                    </a:solidFill>
                  </a:rPr>
                  <a:t> ∈ </a:t>
                </a:r>
                <a:r>
                  <a:rPr lang="it-IT" dirty="0">
                    <a:solidFill>
                      <a:schemeClr val="tx1"/>
                    </a:solidFill>
                  </a:rPr>
                  <a:t>{0,1}*</a:t>
                </a:r>
                <a:r>
                  <a:rPr lang="it-IT" sz="600" dirty="0">
                    <a:solidFill>
                      <a:schemeClr val="tx1"/>
                    </a:solidFill>
                  </a:rPr>
                  <a:t>⇤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∈ O(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(|x|))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 ≤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 ≤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∈ O(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(|x|))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questo implica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 e che, dunque, L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DSPACE[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Analogo il caso non deterministico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633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6.10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funzione totale calcolabile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					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																					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DTIME[2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O(1)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]     		e           NSPACE[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NTIME[2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O(1)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].</a:t>
                </a:r>
              </a:p>
              <a:p>
                <a:pPr lvl="7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Anche in questo caso, la prova segue direttamente dal 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6.1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Sia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tale che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DSPACE[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)]: allora,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 che decide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tale che, per ogni </a:t>
                </a:r>
                <a:r>
                  <a:rPr lang="it-IT" i="1" dirty="0">
                    <a:solidFill>
                      <a:schemeClr val="tx1"/>
                    </a:solidFill>
                  </a:rPr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{0,1}*,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																		</a:t>
                </a:r>
                <a:r>
                  <a:rPr lang="it-IT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dtime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 ≤ 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b="1" dirty="0">
                    <a:solidFill>
                      <a:srgbClr val="D441C9"/>
                    </a:solidFill>
                  </a:rPr>
                  <a:t>)|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Q</a:t>
                </a:r>
                <a:r>
                  <a:rPr lang="it-IT" b="1" dirty="0">
                    <a:solidFill>
                      <a:srgbClr val="D441C9"/>
                    </a:solidFill>
                  </a:rPr>
                  <a:t>| (|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|+1)   </a:t>
                </a:r>
                <a:r>
                  <a:rPr lang="it-IT" sz="2000" b="1" baseline="30000" dirty="0" err="1">
                    <a:solidFill>
                      <a:srgbClr val="D441C9"/>
                    </a:solidFill>
                  </a:rPr>
                  <a:t>dspace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(</a:t>
                </a:r>
                <a:r>
                  <a:rPr lang="it-IT" sz="2000" b="1" baseline="30000" dirty="0" err="1">
                    <a:solidFill>
                      <a:srgbClr val="D441C9"/>
                    </a:solidFill>
                  </a:rPr>
                  <a:t>T,x</a:t>
                </a:r>
                <a:r>
                  <a:rPr lang="it-IT" sz="2000" b="1" baseline="30000" dirty="0">
                    <a:solidFill>
                      <a:srgbClr val="D441C9"/>
                    </a:solidFill>
                  </a:rPr>
                  <a:t>)</a:t>
                </a:r>
                <a:r>
                  <a:rPr lang="it-IT" b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b="1" dirty="0">
                    <a:solidFill>
                      <a:schemeClr val="tx1"/>
                    </a:solidFill>
                  </a:rPr>
                  <a:t>dspace(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3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= 																									= </a:t>
                </a:r>
                <a:r>
                  <a:rPr lang="it-IT" b="1" dirty="0">
                    <a:solidFill>
                      <a:schemeClr val="tx1"/>
                    </a:solidFill>
                  </a:rPr>
                  <a:t>2 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log </a:t>
                </a:r>
                <a:r>
                  <a:rPr lang="it-IT" sz="2000" b="1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="1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</a:t>
                </a:r>
                <a:r>
                  <a:rPr lang="it-IT" sz="2000" dirty="0">
                    <a:solidFill>
                      <a:schemeClr val="tx1"/>
                    </a:solidFill>
                  </a:rPr>
                  <a:t>[</a:t>
                </a:r>
                <a:r>
                  <a:rPr lang="it-IT" dirty="0">
                    <a:solidFill>
                      <a:schemeClr val="tx1"/>
                    </a:solidFill>
                  </a:rPr>
                  <a:t>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log3  </a:t>
                </a:r>
                <a:r>
                  <a:rPr lang="it-IT" sz="2000" dirty="0">
                    <a:solidFill>
                      <a:schemeClr val="tx1"/>
                    </a:solidFill>
                  </a:rPr>
                  <a:t>]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=|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log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+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log 3</a:t>
                </a:r>
                <a:r>
                  <a:rPr lang="it-IT" sz="2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≤|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|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[1+log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3 ]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O(1)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(|x|)  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dunque, L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DTIME[ 2 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O(1) 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].</a:t>
                </a: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dimostrazione per il caso non deterministico è analoga.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626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83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6.11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funzione totale calcolabile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					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		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coDTIME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    		e           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= </a:t>
                </a:r>
                <a:r>
                  <a:rPr lang="it-IT" dirty="0" err="1">
                    <a:solidFill>
                      <a:schemeClr val="tx1"/>
                    </a:solidFill>
                  </a:rPr>
                  <a:t>coDSPACE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Sia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{0,1}* tale che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DTIME[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)]: allora,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 decide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tale che, per ogni </a:t>
                </a:r>
                <a:r>
                  <a:rPr lang="it-IT" i="1" dirty="0">
                    <a:solidFill>
                      <a:schemeClr val="tx1"/>
                    </a:solidFill>
                  </a:rPr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T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decide L, allora T(x)=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se x</a:t>
                </a:r>
                <a:r>
                  <a:rPr lang="it-IT" b="1" dirty="0">
                    <a:solidFill>
                      <a:schemeClr val="tx1"/>
                    </a:solidFill>
                  </a:rPr>
                  <a:t> ∈</a:t>
                </a:r>
                <a:r>
                  <a:rPr lang="it-IT" dirty="0">
                    <a:solidFill>
                      <a:schemeClr val="tx1"/>
                    </a:solidFill>
                  </a:rPr>
                  <a:t> L, e T(x)=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se 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{0,1}*-L =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Costruiamo una macchina T’ identica a T tranne per il fatto che, rispetto a T, gli stati di accettazione e di rigetto di T’ sono invertiti,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per ogni </a:t>
                </a:r>
                <a:r>
                  <a:rPr lang="it-IT" i="1" dirty="0">
                    <a:solidFill>
                      <a:schemeClr val="tx1"/>
                    </a:solidFill>
                  </a:rPr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(T’,x)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(|x|)),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inoltre, T’(x)=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se x</a:t>
                </a:r>
                <a:r>
                  <a:rPr lang="it-IT" b="1" dirty="0">
                    <a:solidFill>
                      <a:schemeClr val="tx1"/>
                    </a:solidFill>
                  </a:rPr>
                  <a:t> ∈</a:t>
                </a:r>
                <a:r>
                  <a:rPr lang="it-IT" dirty="0">
                    <a:solidFill>
                      <a:schemeClr val="tx1"/>
                    </a:solidFill>
                  </a:rPr>
                  <a:t> L, e T’(x)=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se 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{0,1}*-L =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Dunque, T’ decide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e, per ogni </a:t>
                </a:r>
                <a:r>
                  <a:rPr lang="it-IT" i="1" dirty="0">
                    <a:solidFill>
                      <a:schemeClr val="tx1"/>
                    </a:solidFill>
                  </a:rPr>
                  <a:t>x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{0,1}*,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(T’,x)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(|x|)).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Quindi, L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DTIME[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L è un qualunque linguaggio in DTIME[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e, quindi, L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è un qualunque linguaggio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coDTIME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questo significa che: 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per ogni linguaggio L</a:t>
                </a:r>
                <a:r>
                  <a:rPr lang="it-IT" sz="16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err="1">
                    <a:solidFill>
                      <a:schemeClr val="tx1"/>
                    </a:solidFill>
                  </a:rPr>
                  <a:t>coDTIME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L</a:t>
                </a:r>
                <a:r>
                  <a:rPr lang="it-IT" sz="16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– ossia, </a:t>
                </a:r>
                <a:r>
                  <a:rPr lang="it-IT" dirty="0" err="1">
                    <a:solidFill>
                      <a:schemeClr val="tx1"/>
                    </a:solidFill>
                  </a:rPr>
                  <a:t>coDTIME</a:t>
                </a:r>
                <a:r>
                  <a:rPr lang="it-IT" dirty="0">
                    <a:solidFill>
                      <a:schemeClr val="tx1"/>
                    </a:solidFill>
                  </a:rPr>
                  <a:t>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DTIME[f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</a:p>
              <a:p>
                <a:pPr lvl="2"/>
                <a:r>
                  <a:rPr lang="it-IT" dirty="0">
                    <a:solidFill>
                      <a:srgbClr val="D441C9"/>
                    </a:solidFill>
                  </a:rPr>
                  <a:t>per ogni linguaggio L </a:t>
                </a:r>
                <a:r>
                  <a:rPr lang="it-IT" b="1" dirty="0">
                    <a:solidFill>
                      <a:srgbClr val="D441C9"/>
                    </a:solidFill>
                  </a:rPr>
                  <a:t>∈ </a:t>
                </a:r>
                <a:r>
                  <a:rPr lang="it-IT" dirty="0">
                    <a:solidFill>
                      <a:srgbClr val="D441C9"/>
                    </a:solidFill>
                  </a:rPr>
                  <a:t>DTIME[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dirty="0">
                    <a:solidFill>
                      <a:srgbClr val="D441C9"/>
                    </a:solidFill>
                  </a:rPr>
                  <a:t>(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dirty="0">
                    <a:solidFill>
                      <a:srgbClr val="D441C9"/>
                    </a:solidFill>
                  </a:rPr>
                  <a:t>)]</a:t>
                </a:r>
                <a:r>
                  <a:rPr lang="it-IT" dirty="0">
                    <a:solidFill>
                      <a:schemeClr val="tx1"/>
                    </a:solidFill>
                  </a:rPr>
                  <a:t>, poiché L</a:t>
                </a:r>
                <a:r>
                  <a:rPr lang="it-IT" sz="16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allora  </a:t>
                </a:r>
                <a:r>
                  <a:rPr lang="it-IT" dirty="0">
                    <a:solidFill>
                      <a:srgbClr val="D441C9"/>
                    </a:solidFill>
                  </a:rPr>
                  <a:t>L </a:t>
                </a:r>
                <a:r>
                  <a:rPr lang="it-IT" b="1" dirty="0">
                    <a:solidFill>
                      <a:srgbClr val="D441C9"/>
                    </a:solidFill>
                  </a:rPr>
                  <a:t>∈ </a:t>
                </a:r>
                <a:r>
                  <a:rPr lang="it-IT" dirty="0" err="1">
                    <a:solidFill>
                      <a:srgbClr val="D441C9"/>
                    </a:solidFill>
                  </a:rPr>
                  <a:t>coDTIME</a:t>
                </a:r>
                <a:r>
                  <a:rPr lang="it-IT" dirty="0">
                    <a:solidFill>
                      <a:srgbClr val="D441C9"/>
                    </a:solidFill>
                  </a:rPr>
                  <a:t>[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dirty="0">
                    <a:solidFill>
                      <a:srgbClr val="D441C9"/>
                    </a:solidFill>
                  </a:rPr>
                  <a:t>(</a:t>
                </a:r>
                <a:r>
                  <a:rPr lang="it-IT" i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dirty="0">
                    <a:solidFill>
                      <a:srgbClr val="D441C9"/>
                    </a:solidFill>
                  </a:rPr>
                  <a:t>)], </a:t>
                </a:r>
                <a:r>
                  <a:rPr lang="it-IT" dirty="0">
                    <a:solidFill>
                      <a:schemeClr val="tx1"/>
                    </a:solidFill>
                  </a:rPr>
                  <a:t>ossia 		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coDTIME</a:t>
                </a:r>
                <a:r>
                  <a:rPr lang="it-IT" dirty="0">
                    <a:solidFill>
                      <a:schemeClr val="tx1"/>
                    </a:solidFill>
                  </a:rPr>
                  <a:t>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dimostrazione per DSPACE e </a:t>
                </a:r>
                <a:r>
                  <a:rPr lang="it-IT" dirty="0" err="1">
                    <a:solidFill>
                      <a:schemeClr val="tx1"/>
                    </a:solidFill>
                  </a:rPr>
                  <a:t>coDSPACE</a:t>
                </a:r>
                <a:r>
                  <a:rPr lang="it-IT" dirty="0">
                    <a:solidFill>
                      <a:schemeClr val="tx1"/>
                    </a:solidFill>
                  </a:rPr>
                  <a:t> è analoga.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6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794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Classi</a:t>
            </a:r>
            <a:r>
              <a:rPr lang="is-IS" dirty="0">
                <a:solidFill>
                  <a:schemeClr val="tx1"/>
                </a:solidFill>
              </a:rPr>
              <a:t>… “poco precise”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Attenzione: l’utilizzo di O nella definizione delle classi di complessità ha come conseguenza che esse non caratterizzino con precisione i linguaggi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 senso che, se dimostriamo che un certo linguaggio L è contenuto, ad esempio, in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(per qualche funzione totale e calcolabile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), allora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r>
                  <a:rPr lang="it-IT" dirty="0">
                    <a:solidFill>
                      <a:schemeClr val="tx1"/>
                    </a:solidFill>
                  </a:rPr>
                  <a:t> esiste una serie </a:t>
                </a:r>
                <a:r>
                  <a:rPr lang="it-IT" i="1" dirty="0">
                    <a:solidFill>
                      <a:schemeClr val="tx1"/>
                    </a:solidFill>
                  </a:rPr>
                  <a:t>infinita</a:t>
                </a:r>
                <a:r>
                  <a:rPr lang="it-IT" dirty="0">
                    <a:solidFill>
                      <a:schemeClr val="tx1"/>
                    </a:solidFill>
                  </a:rPr>
                  <a:t> di classi DTIME nelle quali L è contenuto!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andiamo a chiarire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Ricordiamo che, date 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g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due funzioni, 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b="1" dirty="0">
                    <a:solidFill>
                      <a:srgbClr val="C0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b="1" dirty="0">
                    <a:solidFill>
                      <a:srgbClr val="C00000"/>
                    </a:solidFill>
                  </a:rPr>
                  <a:t>) ∈ O(g(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b="1" dirty="0">
                    <a:solidFill>
                      <a:srgbClr val="C00000"/>
                    </a:solidFill>
                  </a:rPr>
                  <a:t>))</a:t>
                </a:r>
                <a:r>
                  <a:rPr lang="it-IT" dirty="0">
                    <a:solidFill>
                      <a:schemeClr val="tx1"/>
                    </a:solidFill>
                  </a:rPr>
                  <a:t> 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esistono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c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tali che,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]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C00000"/>
                    </a:solidFill>
                  </a:rPr>
                  <a:t>O(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f</a:t>
                </a:r>
                <a:r>
                  <a:rPr lang="it-IT" b="1" dirty="0">
                    <a:solidFill>
                      <a:srgbClr val="C0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b="1" dirty="0">
                    <a:solidFill>
                      <a:srgbClr val="C00000"/>
                    </a:solidFill>
                  </a:rPr>
                  <a:t>)) ⊆ O(g(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n</a:t>
                </a:r>
                <a:r>
                  <a:rPr lang="it-IT" b="1" dirty="0">
                    <a:solidFill>
                      <a:srgbClr val="C00000"/>
                    </a:solidFill>
                  </a:rPr>
                  <a:t>)) 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da questo segue il seguente teorema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6.12: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coppia di funzioni totali calcolabili </a:t>
                </a:r>
                <a:r>
                  <a:rPr lang="it-IT" dirty="0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 g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tali che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∈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n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g(n) ] – ossia </a:t>
                </a:r>
                <a:r>
                  <a:rPr lang="it-IT" dirty="0">
                    <a:solidFill>
                      <a:srgbClr val="D441C9"/>
                    </a:solidFill>
                  </a:rPr>
                  <a:t>f(</a:t>
                </a:r>
                <a:r>
                  <a:rPr lang="it-IT" dirty="0" err="1">
                    <a:solidFill>
                      <a:srgbClr val="D441C9"/>
                    </a:solidFill>
                  </a:rPr>
                  <a:t>n</a:t>
                </a:r>
                <a:r>
                  <a:rPr lang="it-IT" dirty="0">
                    <a:solidFill>
                      <a:srgbClr val="D441C9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rgbClr val="D441C9"/>
                    </a:solidFill>
                  </a:rPr>
                  <a:t> g(n)  </a:t>
                </a:r>
                <a:r>
                  <a:rPr lang="it-IT" i="1" dirty="0">
                    <a:solidFill>
                      <a:srgbClr val="D441C9"/>
                    </a:solidFill>
                  </a:rPr>
                  <a:t>definitivamente</a:t>
                </a:r>
                <a:endParaRPr lang="it-IT" i="1" dirty="0"/>
              </a:p>
              <a:p>
                <a:r>
                  <a:rPr lang="it-IT" dirty="0"/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			NTIME[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					DSPACE[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DSPACE[g(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		NSPACE[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NSPACE[g(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infatti, O(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O(g(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1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1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Classi</a:t>
            </a:r>
            <a:r>
              <a:rPr lang="is-IS" dirty="0">
                <a:solidFill>
                  <a:schemeClr val="tx1"/>
                </a:solidFill>
              </a:rPr>
              <a:t>… “poco precise”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91980" y="1236272"/>
                <a:ext cx="10143536" cy="5204286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>
                    <a:solidFill>
                      <a:schemeClr val="tx1"/>
                    </a:solidFill>
                  </a:rPr>
                  <a:t>Ok, allora il Teorema</a:t>
                </a:r>
                <a:r>
                  <a:rPr lang="it-IT" dirty="0">
                    <a:solidFill>
                      <a:schemeClr val="tx1"/>
                    </a:solidFill>
                  </a:rPr>
                  <a:t> 6.12 ci dice che, se collochiamo un linguaggio L, ad esempio, in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allora L appartiene anche a </a:t>
                </a:r>
                <a:r>
                  <a:rPr lang="it-IT" u="sng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classi 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tali che, definitivamente,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3"/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questo, fate attenzione, significa che: </a:t>
                </a:r>
                <a:r>
                  <a:rPr lang="it-IT" b="1" dirty="0">
                    <a:solidFill>
                      <a:srgbClr val="3636E8"/>
                    </a:solidFill>
                  </a:rPr>
                  <a:t>se collochiamo un linguaggio L, ad esempio, in DTIME[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)], questo non implica che L non possa appartenere anche a qualche classe DTIME[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)] tali che, definitivamente,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r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)!</a:t>
                </a:r>
              </a:p>
              <a:p>
                <a:pPr lvl="3"/>
                <a:endParaRPr lang="it-IT" b="1" dirty="0">
                  <a:solidFill>
                    <a:srgbClr val="3636E8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Che, detto altrimenti, significa che qualcuno potrebbe progettare per decidere L un algoritmo più efficiente del nostro!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Perciò, aver collocato un linguaggio L, ad esempio, in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 è aver fatto solo metà del lavoro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l’altra metà sarebbe dimostrare che L non appartiene a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per alcuna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tale che, definitivamente,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 è un compito parecchio (assai) più complesso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91980" y="1236272"/>
                <a:ext cx="10143536" cy="5204286"/>
              </a:xfrm>
              <a:blipFill rotWithShape="0">
                <a:blip r:embed="rId2"/>
                <a:stretch>
                  <a:fillRect l="-601" t="-70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88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Qualcosa di strano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7"/>
                <a:ext cx="10143536" cy="5681364"/>
              </a:xfrm>
            </p:spPr>
            <p:txBody>
              <a:bodyPr>
                <a:normAutofit/>
              </a:bodyPr>
              <a:lstStyle/>
              <a:p>
                <a:r>
                  <a:rPr lang="it-IT" sz="2000" dirty="0">
                    <a:solidFill>
                      <a:schemeClr val="tx1"/>
                    </a:solidFill>
                  </a:rPr>
                  <a:t>Ok, allora il Teorema</a:t>
                </a:r>
                <a:r>
                  <a:rPr lang="it-IT" dirty="0">
                    <a:solidFill>
                      <a:schemeClr val="tx1"/>
                    </a:solidFill>
                  </a:rPr>
                  <a:t> 6.12 ci dice che, se collochiamo un linguaggio L, ad esempio, in 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)], allora L appartiene anche a tutte le classi DTIME[g(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 tali che, definitivamente,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g(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contro, nella definizione di una teoria della complessità in grado di classificare significativamente i linguaggi in classi di complessità crescente,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perché, in definitiva, noi vorremmo poter dire; “questo problema è </a:t>
                </a:r>
                <a:r>
                  <a:rPr lang="it-IT" b="1" dirty="0">
                    <a:solidFill>
                      <a:schemeClr val="tx1"/>
                    </a:solidFill>
                  </a:rPr>
                  <a:t>più difficile </a:t>
                </a:r>
                <a:r>
                  <a:rPr lang="it-IT" dirty="0">
                    <a:solidFill>
                      <a:schemeClr val="tx1"/>
                    </a:solidFill>
                  </a:rPr>
                  <a:t>di quest’altro”</a:t>
                </a:r>
              </a:p>
              <a:p>
                <a:r>
                  <a:rPr lang="it-IT" dirty="0">
                    <a:solidFill>
                      <a:srgbClr val="D441C9"/>
                    </a:solidFill>
                  </a:rPr>
                  <a:t>sarebbe auspicabile che </a:t>
                </a:r>
                <a:r>
                  <a:rPr lang="it-IT" b="1" dirty="0">
                    <a:solidFill>
                      <a:srgbClr val="D441C9"/>
                    </a:solidFill>
                  </a:rPr>
                  <a:t>DTIME[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</a:t>
                </a:r>
                <a:r>
                  <a:rPr lang="it-IT" b="1" u="sng" dirty="0">
                    <a:solidFill>
                      <a:srgbClr val="D441C9"/>
                    </a:solidFill>
                  </a:rPr>
                  <a:t>non</a:t>
                </a:r>
                <a:r>
                  <a:rPr lang="it-IT" b="1" dirty="0">
                    <a:solidFill>
                      <a:srgbClr val="D441C9"/>
                    </a:solidFill>
                  </a:rPr>
                  <a:t> fosse contenuto in DTIME[g(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)] quando       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f</a:t>
                </a:r>
                <a:r>
                  <a:rPr lang="it-IT" b="1" dirty="0">
                    <a:solidFill>
                      <a:srgbClr val="D441C9"/>
                    </a:solidFill>
                  </a:rPr>
                  <a:t>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molto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più grande di g(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n</a:t>
                </a:r>
                <a:r>
                  <a:rPr lang="it-IT" b="1" dirty="0">
                    <a:solidFill>
                      <a:srgbClr val="D441C9"/>
                    </a:solidFill>
                  </a:rPr>
                  <a:t>) </a:t>
                </a:r>
                <a:r>
                  <a:rPr lang="it-IT" dirty="0"/>
                  <a:t>– ad esempio, quando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= 2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g(</a:t>
                </a:r>
                <a:r>
                  <a:rPr lang="it-IT" sz="2000" b="1" baseline="30000" dirty="0" err="1">
                    <a:solidFill>
                      <a:srgbClr val="3636E8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Ma, invece: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6.13 (Gap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Theorem</a:t>
                </a:r>
                <a:r>
                  <a:rPr lang="it-IT" b="1" dirty="0">
                    <a:solidFill>
                      <a:schemeClr val="tx1"/>
                    </a:solidFill>
                  </a:rPr>
                  <a:t>):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Esiste</a:t>
                </a:r>
                <a:r>
                  <a:rPr lang="it-IT" i="1" dirty="0">
                    <a:solidFill>
                      <a:schemeClr val="tx1"/>
                    </a:solidFill>
                  </a:rPr>
                  <a:t> una funzione totale calcolabile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DTIME[ 2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f(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]</a:t>
                </a:r>
                <a:r>
                  <a:rPr lang="it-IT" b="1" dirty="0">
                    <a:solidFill>
                      <a:schemeClr val="tx1"/>
                    </a:solidFill>
                  </a:rPr>
                  <a:t> ⊆ </a:t>
                </a:r>
                <a:r>
                  <a:rPr lang="it-IT" dirty="0">
                    <a:solidFill>
                      <a:schemeClr val="tx1"/>
                    </a:solidFill>
                  </a:rPr>
                  <a:t>DTIME[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)]. </a:t>
                </a:r>
              </a:p>
              <a:p>
                <a:pPr lvl="1"/>
                <a:r>
                  <a:rPr lang="it-IT" u="sng" dirty="0">
                    <a:solidFill>
                      <a:schemeClr val="tx1"/>
                    </a:solidFill>
                  </a:rPr>
                  <a:t>(non dovete studiare la dimostrazione! NO!)</a:t>
                </a: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Ops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allora?!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seguito alla prossima lezione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7"/>
                <a:ext cx="10143536" cy="5681364"/>
              </a:xfrm>
              <a:blipFill rotWithShape="0">
                <a:blip r:embed="rId2"/>
                <a:stretch>
                  <a:fillRect l="-541" t="-536" b="-10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8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Alla ricerca della macchina più veloce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Ci siamo lasciati con la storia della correlazione polinomiale: </a:t>
                </a:r>
                <a:r>
                  <a:rPr lang="it-IT" sz="1200" dirty="0">
                    <a:solidFill>
                      <a:schemeClr val="tx1"/>
                    </a:solidFill>
                  </a:rPr>
                  <a:t>												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Tutti i modelli (deterministici) sono correlati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polinomialmente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000" dirty="0">
                    <a:solidFill>
                      <a:schemeClr val="tx1"/>
                    </a:solidFill>
                  </a:rPr>
                  <a:t>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va bene. Tuttavia,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ho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 che decide linguaggio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tale che, per ogni x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b="0" i="1" dirty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(T, 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|x|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un’altra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 che decide lo stesso linguaggio L e tale che , 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 dirty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r>
                  <a:rPr lang="it-IT" dirty="0">
                    <a:solidFill>
                      <a:schemeClr val="tx1"/>
                    </a:solidFill>
                  </a:rPr>
                  <a:t>         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Beh, mi sa tanto che mi conviene scegliere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, per decidere L!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se </a:t>
                </a:r>
                <a:r>
                  <a:rPr lang="it-IT">
                    <a:solidFill>
                      <a:schemeClr val="tx1"/>
                    </a:solidFill>
                  </a:rPr>
                  <a:t>poi progetto </a:t>
                </a:r>
                <a:r>
                  <a:rPr lang="it-IT" dirty="0">
                    <a:solidFill>
                      <a:schemeClr val="tx1"/>
                    </a:solidFill>
                  </a:rPr>
                  <a:t>ancora un’altra macchina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it-IT" dirty="0">
                    <a:solidFill>
                      <a:schemeClr val="tx1"/>
                    </a:solidFill>
                  </a:rPr>
                  <a:t> che decide lo stesso linguaggio L e tale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8</a:t>
                </a:r>
                <a:r>
                  <a:rPr lang="it-IT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f>
                      <m:fPr>
                        <m:ctrlPr>
                          <a:rPr lang="it-IT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IT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it-IT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r>
                  <a:rPr lang="it-IT" dirty="0">
                    <a:solidFill>
                      <a:schemeClr val="tx1"/>
                    </a:solidFill>
                  </a:rPr>
                  <a:t>  Allora, cavolo, sceglierò quest’ultima!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Fino a quando riuscirò a progettare la macchina che impiega meno tempo di tutte!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nella Teoria della Complessità Computazionale le cose non sono proprio così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  <a:blipFill>
                <a:blip r:embed="rId2"/>
                <a:stretch>
                  <a:fillRect l="-427" t="-1149" r="-5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Alla ricerca della macchina più veloce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6.7 [Accelerazione lineare]</a:t>
                </a:r>
                <a:r>
                  <a:rPr lang="it-IT" dirty="0">
                    <a:solidFill>
                      <a:schemeClr val="tx1"/>
                    </a:solidFill>
                  </a:rPr>
                  <a:t>. 												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L ⊆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i="1" dirty="0">
                    <a:solidFill>
                      <a:schemeClr val="tx1"/>
                    </a:solidFill>
                  </a:rPr>
                  <a:t>un linguaggio deciso da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x ∈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r>
                  <a:rPr lang="it-IT" i="1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= t(|x|) </a:t>
                </a:r>
                <a:r>
                  <a:rPr lang="it-IT" i="1" dirty="0">
                    <a:solidFill>
                      <a:schemeClr val="tx1"/>
                    </a:solidFill>
                  </a:rPr>
                  <a:t>e sia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&gt; 0 </a:t>
                </a:r>
                <a:r>
                  <a:rPr lang="it-IT" i="1" dirty="0">
                    <a:solidFill>
                      <a:schemeClr val="tx1"/>
                    </a:solidFill>
                  </a:rPr>
                  <a:t>una costante. Allora:</a:t>
                </a:r>
              </a:p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u="sng" dirty="0">
                    <a:solidFill>
                      <a:schemeClr val="tx1"/>
                    </a:solidFill>
                  </a:rPr>
                  <a:t>ad un nastro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decide </a:t>
                </a:r>
                <a:r>
                  <a:rPr lang="it-IT" sz="18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e, per ogni 		x </a:t>
                </a:r>
                <a:r>
                  <a:rPr lang="it-IT" sz="1800" dirty="0">
                    <a:solidFill>
                      <a:schemeClr val="tx1"/>
                    </a:solidFill>
                  </a:rPr>
                  <a:t>∈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dirty="0">
                    <a:solidFill>
                      <a:schemeClr val="tx1"/>
                    </a:solidFill>
                  </a:rPr>
                  <a:t>*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sz="1800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 +  O(|x|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</a:rPr>
                  <a:t>)</a:t>
                </a:r>
                <a:endParaRPr lang="it-IT" sz="1800" i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u="sng" dirty="0">
                    <a:solidFill>
                      <a:schemeClr val="tx1"/>
                    </a:solidFill>
                  </a:rPr>
                  <a:t>a due nastri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decide </a:t>
                </a:r>
                <a:r>
                  <a:rPr lang="it-IT" sz="18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e, per ogni 		x </a:t>
                </a:r>
                <a:r>
                  <a:rPr lang="it-IT" sz="1800" dirty="0">
                    <a:solidFill>
                      <a:schemeClr val="tx1"/>
                    </a:solidFill>
                  </a:rPr>
                  <a:t>∈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dirty="0">
                    <a:solidFill>
                      <a:schemeClr val="tx1"/>
                    </a:solidFill>
                  </a:rPr>
                  <a:t>*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sz="1800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800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 +  O(|x|)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teorema ci dice che, dato un qualunque algoritmo, esiste sempre un algoritmo più veloce del primo di un fattore costante!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Resta da capire: perché i due addendi O(|x|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) e O(|x|)?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essi derivano dal fatto che, per poter essere più veloci, le macchine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devono innanzi tutto codificare in forma compressa il proprio input (vedi prossimo teorema): se la codifica compressa viene scritta su un nastro apposito (come fa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sul suo secondo nastro) sono sufficienti O(|x|) passi, se si dispone di un solo nastro (il caso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 occorrono O(|x|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) passi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dovete studiare la dimostrazione del Teorema 6.7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  <a:blipFill rotWithShape="0">
                <a:blip r:embed="rId2"/>
                <a:stretch>
                  <a:fillRect l="-421" t="-627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5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Risparmiare memoria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 può dimostrare qualcosa di analogo nel caso della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6.6 [Compressione lineare]</a:t>
                </a:r>
                <a:r>
                  <a:rPr lang="it-IT" dirty="0">
                    <a:solidFill>
                      <a:schemeClr val="tx1"/>
                    </a:solidFill>
                  </a:rPr>
                  <a:t>. 												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L ⊆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i="1" dirty="0">
                    <a:solidFill>
                      <a:schemeClr val="tx1"/>
                    </a:solidFill>
                  </a:rPr>
                  <a:t>un linguaggio deciso da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deterministica ad un nastro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∈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*</a:t>
                </a:r>
                <a:r>
                  <a:rPr lang="it-IT" i="1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(T, x) =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(|x|) </a:t>
                </a:r>
                <a:r>
                  <a:rPr lang="it-IT" i="1" dirty="0">
                    <a:solidFill>
                      <a:schemeClr val="tx1"/>
                    </a:solidFill>
                  </a:rPr>
                  <a:t>e sia </a:t>
                </a:r>
                <a:r>
                  <a:rPr lang="it-IT" dirty="0">
                    <a:solidFill>
                      <a:schemeClr val="tx1"/>
                    </a:solidFill>
                  </a:rPr>
                  <a:t>k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&gt; 0 </a:t>
                </a:r>
                <a:r>
                  <a:rPr lang="it-IT" i="1" dirty="0">
                    <a:solidFill>
                      <a:schemeClr val="tx1"/>
                    </a:solidFill>
                  </a:rPr>
                  <a:t>una costante. Allora:</a:t>
                </a:r>
              </a:p>
              <a:p>
                <a:pPr lvl="1"/>
                <a:r>
                  <a:rPr lang="it-IT" sz="1800" i="1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sz="1800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ad un nastro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sz="1800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decide </a:t>
                </a:r>
                <a:r>
                  <a:rPr lang="it-IT" sz="1800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 e, per ogni 		x </a:t>
                </a:r>
                <a:r>
                  <a:rPr lang="it-IT" sz="1800" dirty="0">
                    <a:solidFill>
                      <a:schemeClr val="tx1"/>
                    </a:solidFill>
                  </a:rPr>
                  <a:t>∈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dirty="0">
                    <a:solidFill>
                      <a:schemeClr val="tx1"/>
                    </a:solidFill>
                  </a:rPr>
                  <a:t>*</a:t>
                </a:r>
                <a:r>
                  <a:rPr lang="it-IT" sz="1800" i="1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1800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sz="1800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</m:t>
                        </m:r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it-IT" sz="2000" b="0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x</m:t>
                            </m:r>
                          </m:e>
                        </m:d>
                        <m: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</m:den>
                    </m:f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 +  O(|x|)</a:t>
                </a:r>
                <a:endParaRPr lang="it-IT" sz="1800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teorema ci dice che, dato un qualunque algoritmo, esiste sempre un algoritmo che una una frazione costante della memoria del primo!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Resta da capire: perché l’addendo O(|x|)?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deriva dal fatto che l’input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è lo stesso di T. Pertanto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deve innanzi tutto codificare in forma compressa il proprio input e poi lavorare sull’alfabeto compresso: osservate che l’alfabeto compresso è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(ossia, un carattere dell’alfabeto compresso è una parola di k caratteri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) e che l’alfabeto di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∪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dovete studiare neanche la dimostrazione del Teorema 6.6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  <a:blipFill rotWithShape="0">
                <a:blip r:embed="rId2"/>
                <a:stretch>
                  <a:fillRect l="-421" t="-627" r="-8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(deterministiche)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pronti a raggruppare i linguaggi in base all’efficienza delle macchine che li decidono – e siamo a pag. 9 della dispensa 6</a:t>
            </a:r>
          </a:p>
          <a:p>
            <a:pPr lvl="1"/>
            <a:r>
              <a:rPr lang="it-IT" dirty="0">
                <a:solidFill>
                  <a:srgbClr val="D441C9"/>
                </a:solidFill>
              </a:rPr>
              <a:t>per esempio, potremmo considerare l’insieme dei linguaggi  tali che la </a:t>
            </a:r>
            <a:r>
              <a:rPr lang="it-IT" b="1" i="1" dirty="0">
                <a:solidFill>
                  <a:srgbClr val="D441C9"/>
                </a:solidFill>
              </a:rPr>
              <a:t>la migliore macchina che li decide </a:t>
            </a:r>
            <a:r>
              <a:rPr lang="it-IT" dirty="0">
                <a:solidFill>
                  <a:srgbClr val="D441C9"/>
                </a:solidFill>
              </a:rPr>
              <a:t>ha una certa efficienza </a:t>
            </a:r>
          </a:p>
          <a:p>
            <a:r>
              <a:rPr lang="it-IT" dirty="0">
                <a:solidFill>
                  <a:schemeClr val="tx1"/>
                </a:solidFill>
              </a:rPr>
              <a:t>E che vuol dire?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un linguaggio L è un insieme di parole – contiene, tipicamente, infinite parole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una macchina che decide L, tipicamente, esegue un numero diverso di operazioni quando opera su input diversi – </a:t>
            </a:r>
            <a:r>
              <a:rPr lang="it-IT" i="1" dirty="0">
                <a:solidFill>
                  <a:srgbClr val="3636E8"/>
                </a:solidFill>
              </a:rPr>
              <a:t>anche su input diversi che hanno la stessa lunghezza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ve la ricordate, ad esempio, la cara, vecchia, T</a:t>
            </a:r>
            <a:r>
              <a:rPr lang="it-IT" sz="2000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, che accettava parole palindrome di lunghezza pari sull’alfabeto {</a:t>
            </a:r>
            <a:r>
              <a:rPr lang="it-IT" dirty="0" err="1">
                <a:solidFill>
                  <a:schemeClr val="tx1"/>
                </a:solidFill>
              </a:rPr>
              <a:t>a,b</a:t>
            </a:r>
            <a:r>
              <a:rPr lang="it-IT" dirty="0">
                <a:solidFill>
                  <a:schemeClr val="tx1"/>
                </a:solidFill>
              </a:rPr>
              <a:t>}? Ebbene: T</a:t>
            </a:r>
            <a:r>
              <a:rPr lang="it-IT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abababab</a:t>
            </a:r>
            <a:r>
              <a:rPr lang="it-IT" dirty="0">
                <a:solidFill>
                  <a:schemeClr val="tx1"/>
                </a:solidFill>
              </a:rPr>
              <a:t>) rigetta dopo aver eseguito 10 quintuple, T</a:t>
            </a:r>
            <a:r>
              <a:rPr lang="it-IT" baseline="-25000" dirty="0">
                <a:solidFill>
                  <a:schemeClr val="tx1"/>
                </a:solidFill>
              </a:rPr>
              <a:t>PPAL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abbbbbba</a:t>
            </a:r>
            <a:r>
              <a:rPr lang="it-IT" dirty="0">
                <a:solidFill>
                  <a:schemeClr val="tx1"/>
                </a:solidFill>
              </a:rPr>
              <a:t>) accetta dopo aver eseguito all’incirca 45 quintuple (deve fare avanti e indietro un sacco di volte!)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 e considerazioni analoghe possono essere fatte per la misura </a:t>
            </a:r>
            <a:r>
              <a:rPr lang="it-IT" dirty="0" err="1">
                <a:solidFill>
                  <a:schemeClr val="tx1"/>
                </a:solidFill>
              </a:rPr>
              <a:t>dspace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r>
              <a:rPr lang="it-IT" dirty="0">
                <a:solidFill>
                  <a:schemeClr val="tx1"/>
                </a:solidFill>
              </a:rPr>
              <a:t>Cosa significa dire che una macchina che decide un linguaggio ha una certa efficienza?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si comporta “bene” (con quella efficienza) </a:t>
            </a:r>
            <a:r>
              <a:rPr lang="it-IT" i="1" dirty="0">
                <a:solidFill>
                  <a:schemeClr val="tx1"/>
                </a:solidFill>
              </a:rPr>
              <a:t>almeno su qualche input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 che si comporta “bene” </a:t>
            </a:r>
            <a:r>
              <a:rPr lang="it-IT" i="1" dirty="0">
                <a:solidFill>
                  <a:schemeClr val="tx1"/>
                </a:solidFill>
              </a:rPr>
              <a:t>su ogni input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094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13995" y="210849"/>
            <a:ext cx="8900413" cy="694118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(deterministiche)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pronti a raggruppare i linguaggi in base all’efficienza delle macchine che li decidono</a:t>
            </a:r>
          </a:p>
          <a:p>
            <a:pPr lvl="1"/>
            <a:r>
              <a:rPr lang="it-IT" dirty="0">
                <a:solidFill>
                  <a:srgbClr val="D441C9"/>
                </a:solidFill>
              </a:rPr>
              <a:t>per esempio, potremmo considerare l’insieme dei linguaggi  tali che la </a:t>
            </a:r>
            <a:r>
              <a:rPr lang="it-IT" b="1" i="1" dirty="0">
                <a:solidFill>
                  <a:srgbClr val="D441C9"/>
                </a:solidFill>
              </a:rPr>
              <a:t>la migliore macchina che li decide</a:t>
            </a:r>
            <a:r>
              <a:rPr lang="it-IT" dirty="0">
                <a:solidFill>
                  <a:srgbClr val="D441C9"/>
                </a:solidFill>
              </a:rPr>
              <a:t> ha una certa efficienza</a:t>
            </a:r>
          </a:p>
          <a:p>
            <a:r>
              <a:rPr lang="it-IT" dirty="0">
                <a:solidFill>
                  <a:schemeClr val="tx1"/>
                </a:solidFill>
              </a:rPr>
              <a:t>La risposta corretta è la seconda: vogliamo che la macchina che decide un linguaggio </a:t>
            </a:r>
            <a:r>
              <a:rPr lang="it-IT" i="1" dirty="0">
                <a:solidFill>
                  <a:schemeClr val="tx1"/>
                </a:solidFill>
              </a:rPr>
              <a:t>L </a:t>
            </a:r>
            <a:r>
              <a:rPr lang="it-IT" dirty="0">
                <a:solidFill>
                  <a:schemeClr val="tx1"/>
                </a:solidFill>
              </a:rPr>
              <a:t>⊆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* si comporti ”bene” su </a:t>
            </a:r>
            <a:r>
              <a:rPr lang="it-IT" b="1" i="1" u="sng" dirty="0">
                <a:solidFill>
                  <a:srgbClr val="FF0000"/>
                </a:solidFill>
              </a:rPr>
              <a:t>ogni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parola </a:t>
            </a:r>
            <a:r>
              <a:rPr lang="it-IT" i="1" dirty="0">
                <a:solidFill>
                  <a:schemeClr val="tx1"/>
                </a:solidFill>
              </a:rPr>
              <a:t>x </a:t>
            </a:r>
            <a:r>
              <a:rPr lang="it-IT" dirty="0">
                <a:solidFill>
                  <a:schemeClr val="tx1"/>
                </a:solidFill>
              </a:rPr>
              <a:t>∈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*</a:t>
            </a:r>
          </a:p>
          <a:p>
            <a:r>
              <a:rPr lang="it-IT" dirty="0">
                <a:solidFill>
                  <a:schemeClr val="tx1"/>
                </a:solidFill>
              </a:rPr>
              <a:t>Poi, non possiamo scegliere la “</a:t>
            </a:r>
            <a:r>
              <a:rPr lang="it-IT" b="1" i="1" dirty="0">
                <a:solidFill>
                  <a:srgbClr val="D441C9"/>
                </a:solidFill>
              </a:rPr>
              <a:t>migliore</a:t>
            </a:r>
            <a:r>
              <a:rPr lang="it-IT" dirty="0">
                <a:solidFill>
                  <a:schemeClr val="tx1"/>
                </a:solidFill>
              </a:rPr>
              <a:t>” macchina che decide un linguaggio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perché se un linguaggio è deciso da una macchina che ha una certa efficienza, quel linguaggio è deciso anche da una macchina che è efficiente il doppio. O il triplo. O il quadruplo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r>
              <a:rPr lang="it-IT" dirty="0">
                <a:solidFill>
                  <a:schemeClr val="tx1"/>
                </a:solidFill>
              </a:rPr>
              <a:t>E per risolvere questa questione ricorriamo alla notazione O: diciamo che                    </a:t>
            </a:r>
            <a:r>
              <a:rPr lang="it-IT" i="1" dirty="0">
                <a:solidFill>
                  <a:srgbClr val="3636E8"/>
                </a:solidFill>
              </a:rPr>
              <a:t>un linguaggio L appartiene all’insieme caratterizzato dalla “efficienza temporale” individuata dalla funzione totale e calcolabile </a:t>
            </a:r>
            <a:r>
              <a:rPr lang="it-IT" i="1" dirty="0" err="1">
                <a:solidFill>
                  <a:srgbClr val="3636E8"/>
                </a:solidFill>
              </a:rPr>
              <a:t>f</a:t>
            </a:r>
            <a:r>
              <a:rPr lang="it-IT" i="1" dirty="0">
                <a:solidFill>
                  <a:srgbClr val="3636E8"/>
                </a:solidFill>
              </a:rPr>
              <a:t> se </a:t>
            </a:r>
            <a:r>
              <a:rPr lang="it-IT" b="1" i="1" dirty="0">
                <a:solidFill>
                  <a:srgbClr val="3636E8"/>
                </a:solidFill>
              </a:rPr>
              <a:t>esiste</a:t>
            </a:r>
            <a:r>
              <a:rPr lang="it-IT" i="1" dirty="0">
                <a:solidFill>
                  <a:srgbClr val="3636E8"/>
                </a:solidFill>
              </a:rPr>
              <a:t> una macchina T che decide L e che, per ogni parola x sull’alfabeto di L, termina in </a:t>
            </a:r>
            <a:r>
              <a:rPr lang="it-IT" b="1" i="1" dirty="0">
                <a:solidFill>
                  <a:srgbClr val="3636E8"/>
                </a:solidFill>
              </a:rPr>
              <a:t>O( </a:t>
            </a:r>
            <a:r>
              <a:rPr lang="it-IT" b="1" i="1" dirty="0" err="1">
                <a:solidFill>
                  <a:srgbClr val="3636E8"/>
                </a:solidFill>
              </a:rPr>
              <a:t>f</a:t>
            </a:r>
            <a:r>
              <a:rPr lang="it-IT" b="1" i="1" dirty="0">
                <a:solidFill>
                  <a:srgbClr val="3636E8"/>
                </a:solidFill>
              </a:rPr>
              <a:t>(|x ) ) </a:t>
            </a:r>
            <a:r>
              <a:rPr lang="it-IT" i="1" dirty="0">
                <a:solidFill>
                  <a:srgbClr val="3636E8"/>
                </a:solidFill>
              </a:rPr>
              <a:t>istruzioni</a:t>
            </a:r>
          </a:p>
          <a:p>
            <a:r>
              <a:rPr lang="it-IT" dirty="0">
                <a:solidFill>
                  <a:schemeClr val="tx1"/>
                </a:solidFill>
              </a:rPr>
              <a:t>E analogamente a proposito di “efficienza spaziale” </a:t>
            </a:r>
          </a:p>
          <a:p>
            <a:r>
              <a:rPr lang="it-IT" dirty="0">
                <a:solidFill>
                  <a:schemeClr val="tx1"/>
                </a:solidFill>
              </a:rPr>
              <a:t>OSSERVATE BENE: </a:t>
            </a:r>
            <a:r>
              <a:rPr lang="it-IT" b="1" dirty="0">
                <a:solidFill>
                  <a:schemeClr val="tx1"/>
                </a:solidFill>
              </a:rPr>
              <a:t>è sparita la richiesta di “</a:t>
            </a:r>
            <a:r>
              <a:rPr lang="it-IT" b="1" i="1" dirty="0">
                <a:solidFill>
                  <a:srgbClr val="D441C9"/>
                </a:solidFill>
              </a:rPr>
              <a:t>migliore</a:t>
            </a:r>
            <a:r>
              <a:rPr lang="it-IT" b="1" dirty="0">
                <a:solidFill>
                  <a:schemeClr val="tx1"/>
                </a:solidFill>
              </a:rPr>
              <a:t>” macchina che decide L</a:t>
            </a:r>
            <a:r>
              <a:rPr lang="is-IS" b="1" dirty="0">
                <a:solidFill>
                  <a:schemeClr val="tx1"/>
                </a:solidFill>
              </a:rPr>
              <a:t>…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21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Classi di complessità deterministiche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Le classi che misurano “efficienza temporale” nel caso deterministico si chiamano </a:t>
            </a:r>
            <a:r>
              <a:rPr lang="it-IT" b="1" dirty="0">
                <a:solidFill>
                  <a:srgbClr val="FF0000"/>
                </a:solidFill>
              </a:rPr>
              <a:t>DTIME</a:t>
            </a:r>
            <a:r>
              <a:rPr lang="it-IT" dirty="0"/>
              <a:t>: </a:t>
            </a:r>
            <a:r>
              <a:rPr lang="it-IT" dirty="0">
                <a:solidFill>
                  <a:schemeClr val="tx1"/>
                </a:solidFill>
              </a:rPr>
              <a:t>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/>
              <a:t>, 																															</a:t>
            </a:r>
            <a:r>
              <a:rPr lang="it-IT" b="1" dirty="0">
                <a:solidFill>
                  <a:srgbClr val="FF0000"/>
                </a:solidFill>
              </a:rPr>
              <a:t>DTIME[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</a:t>
            </a:r>
            <a:r>
              <a:rPr lang="it-IT" b="1" u="sng" dirty="0">
                <a:solidFill>
                  <a:srgbClr val="FF0000"/>
                </a:solidFill>
              </a:rPr>
              <a:t>esiste</a:t>
            </a:r>
            <a:r>
              <a:rPr lang="it-IT" b="1" dirty="0">
                <a:solidFill>
                  <a:srgbClr val="FF0000"/>
                </a:solidFill>
              </a:rPr>
              <a:t> una macchina deterministica T che 								decide L e, </a:t>
            </a:r>
            <a:r>
              <a:rPr lang="it-IT" b="1" dirty="0">
                <a:solidFill>
                  <a:schemeClr val="tx1"/>
                </a:solidFill>
              </a:rPr>
              <a:t>per ogni x ∈ {0,1}*, </a:t>
            </a:r>
            <a:r>
              <a:rPr lang="it-IT" b="1" dirty="0" err="1">
                <a:solidFill>
                  <a:srgbClr val="FF0000"/>
                </a:solidFill>
              </a:rPr>
              <a:t>dtime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</a:p>
          <a:p>
            <a:pPr lvl="5"/>
            <a:endParaRPr lang="it-IT" dirty="0"/>
          </a:p>
          <a:p>
            <a:pPr lvl="1"/>
            <a:r>
              <a:rPr lang="it-IT" dirty="0">
                <a:solidFill>
                  <a:schemeClr val="tx1"/>
                </a:solidFill>
              </a:rPr>
              <a:t>in Teoria della Complessità Computazionale si parla di classi invece che di insiemi</a:t>
            </a:r>
          </a:p>
          <a:p>
            <a:pPr lvl="1"/>
            <a:r>
              <a:rPr lang="it-IT" dirty="0"/>
              <a:t>ATTENZIONE: </a:t>
            </a:r>
            <a:r>
              <a:rPr lang="it-IT" b="1" dirty="0" err="1">
                <a:solidFill>
                  <a:srgbClr val="3636E8"/>
                </a:solidFill>
              </a:rPr>
              <a:t>dtime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/>
              <a:t>(minuscolo) è la misura di complessità, ossia, una funzione;                   </a:t>
            </a:r>
            <a:r>
              <a:rPr lang="it-IT" b="1" dirty="0">
                <a:solidFill>
                  <a:srgbClr val="FF0000"/>
                </a:solidFill>
              </a:rPr>
              <a:t>DTIME</a:t>
            </a:r>
            <a:r>
              <a:rPr lang="it-IT" dirty="0"/>
              <a:t> (maiuscolo) è una classe di complessità, ossia, un insieme!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Vi rendete conto, spero, che DTIME[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 ] = DTIME[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)/2 ] = DTIME[2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)+58 ] = 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come è giusto che sia a seguito del </a:t>
            </a:r>
            <a:r>
              <a:rPr lang="is-IS" b="1" dirty="0">
                <a:solidFill>
                  <a:schemeClr val="tx1"/>
                </a:solidFill>
              </a:rPr>
              <a:t>Teorema di accelerazione lineare</a:t>
            </a:r>
            <a:r>
              <a:rPr lang="is-IS" dirty="0">
                <a:solidFill>
                  <a:schemeClr val="tx1"/>
                </a:solidFill>
              </a:rPr>
              <a:t>.</a:t>
            </a:r>
          </a:p>
          <a:p>
            <a:pPr lvl="4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Le classi che misurano “efficienza spaziale” nel caso deterministico si chiamano 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DSPACE</a:t>
            </a:r>
            <a:r>
              <a:rPr lang="it-IT" dirty="0"/>
              <a:t>: </a:t>
            </a:r>
            <a:r>
              <a:rPr lang="it-IT" dirty="0">
                <a:solidFill>
                  <a:schemeClr val="tx1"/>
                </a:solidFill>
              </a:rPr>
              <a:t>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/>
              <a:t>, 																															</a:t>
            </a:r>
            <a:r>
              <a:rPr lang="it-IT" b="1" dirty="0">
                <a:solidFill>
                  <a:srgbClr val="FF0000"/>
                </a:solidFill>
              </a:rPr>
              <a:t>DSPACE[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</a:t>
            </a:r>
            <a:r>
              <a:rPr lang="it-IT" b="1" u="sng" dirty="0">
                <a:solidFill>
                  <a:srgbClr val="FF0000"/>
                </a:solidFill>
              </a:rPr>
              <a:t>esiste</a:t>
            </a:r>
            <a:r>
              <a:rPr lang="it-IT" b="1" dirty="0">
                <a:solidFill>
                  <a:srgbClr val="FF0000"/>
                </a:solidFill>
              </a:rPr>
              <a:t> una macchina deterministica T che 							decide L e, </a:t>
            </a:r>
            <a:r>
              <a:rPr lang="it-IT" b="1" dirty="0">
                <a:solidFill>
                  <a:schemeClr val="tx1"/>
                </a:solidFill>
              </a:rPr>
              <a:t>per ogni x ∈ {0,1}*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dspace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</a:p>
        </p:txBody>
      </p:sp>
    </p:spTree>
    <p:extLst>
      <p:ext uri="{BB962C8B-B14F-4D97-AF65-F5344CB8AC3E}">
        <p14:creationId xmlns:p14="http://schemas.microsoft.com/office/powerpoint/2010/main" val="142759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tx1"/>
                </a:solidFill>
              </a:rPr>
              <a:t>Classi di complessità non deterministiche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143536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Le stesse considerazioni che ci hanno condotto a definire le classi di complessità deterministiche, possono essere ripetute anche nel caso non deterministico</a:t>
            </a:r>
          </a:p>
          <a:p>
            <a:r>
              <a:rPr lang="it-IT" dirty="0">
                <a:solidFill>
                  <a:schemeClr val="tx1"/>
                </a:solidFill>
              </a:rPr>
              <a:t>Le classi che misurano “efficienza temporale” nel caso non deterministico si chiamano </a:t>
            </a:r>
            <a:r>
              <a:rPr lang="it-IT" b="1" dirty="0">
                <a:solidFill>
                  <a:srgbClr val="FF0000"/>
                </a:solidFill>
              </a:rPr>
              <a:t>NTIME</a:t>
            </a:r>
            <a:r>
              <a:rPr lang="it-IT" dirty="0">
                <a:solidFill>
                  <a:schemeClr val="tx1"/>
                </a:solidFill>
              </a:rPr>
              <a:t>: 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/>
              <a:t>, 																													</a:t>
            </a:r>
            <a:r>
              <a:rPr lang="it-IT" b="1" dirty="0">
                <a:solidFill>
                  <a:srgbClr val="FF0000"/>
                </a:solidFill>
              </a:rPr>
              <a:t>NTIME[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esiste una macchina non deterministica NT che 						</a:t>
            </a:r>
            <a:r>
              <a:rPr lang="it-IT" b="1" dirty="0">
                <a:solidFill>
                  <a:schemeClr val="tx1"/>
                </a:solidFill>
              </a:rPr>
              <a:t>ACCETTA </a:t>
            </a:r>
            <a:r>
              <a:rPr lang="it-IT" b="1" dirty="0">
                <a:solidFill>
                  <a:srgbClr val="FF0000"/>
                </a:solidFill>
              </a:rPr>
              <a:t>L e, </a:t>
            </a:r>
            <a:r>
              <a:rPr lang="it-IT" b="1" dirty="0">
                <a:solidFill>
                  <a:schemeClr val="tx1"/>
                </a:solidFill>
              </a:rPr>
              <a:t>per ogni x ∈ L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ntime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  <a:endParaRPr lang="it-IT" dirty="0"/>
          </a:p>
          <a:p>
            <a:pPr lvl="1"/>
            <a:r>
              <a:rPr lang="it-IT" dirty="0">
                <a:solidFill>
                  <a:schemeClr val="tx1"/>
                </a:solidFill>
              </a:rPr>
              <a:t>Ma perché una classe non deterministica è definita in base al tempo di accettazione, invece che del tempo di decisione? Ricordate quello che abbiamo detto la scorsa lezione: se sappiamo che un linguaggio è accettato entro un certo numero di istruzioni, sappiamo che quel linguaggio è decidibile, </a:t>
            </a:r>
            <a:r>
              <a:rPr lang="it-IT" i="1" u="sng" dirty="0">
                <a:solidFill>
                  <a:schemeClr val="tx1"/>
                </a:solidFill>
              </a:rPr>
              <a:t>ma non sappiamo quanto tempo occorre a rigettare le parole del suo complemento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a noi interessa accettare le parole del linguaggio – non di rifiutare quelle del complemento!</a:t>
            </a:r>
            <a:endParaRPr lang="is-IS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Le classi che misurano “efficienza spaziale” nel caso non deterministico si chiamano 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NSPACE</a:t>
            </a:r>
            <a:r>
              <a:rPr lang="it-IT" dirty="0">
                <a:solidFill>
                  <a:schemeClr val="tx1"/>
                </a:solidFill>
              </a:rPr>
              <a:t>: data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r>
              <a:rPr lang="it-IT" b="1" dirty="0" err="1">
                <a:solidFill>
                  <a:srgbClr val="3636E8"/>
                </a:solidFill>
              </a:rPr>
              <a:t>f</a:t>
            </a:r>
            <a:r>
              <a:rPr lang="it-IT" dirty="0"/>
              <a:t>, 																															</a:t>
            </a:r>
            <a:r>
              <a:rPr lang="it-IT" b="1" dirty="0">
                <a:solidFill>
                  <a:srgbClr val="FF0000"/>
                </a:solidFill>
              </a:rPr>
              <a:t>NSPACE[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 L ⊆{0,1}* tali che esiste una macchina non deterministica NT che 						</a:t>
            </a:r>
            <a:r>
              <a:rPr lang="it-IT" b="1" dirty="0">
                <a:solidFill>
                  <a:schemeClr val="tx1"/>
                </a:solidFill>
              </a:rPr>
              <a:t>ACCETTA </a:t>
            </a:r>
            <a:r>
              <a:rPr lang="it-IT" b="1" dirty="0">
                <a:solidFill>
                  <a:srgbClr val="FF0000"/>
                </a:solidFill>
              </a:rPr>
              <a:t>L e, </a:t>
            </a:r>
            <a:r>
              <a:rPr lang="it-IT" b="1" dirty="0">
                <a:solidFill>
                  <a:schemeClr val="tx1"/>
                </a:solidFill>
              </a:rPr>
              <a:t>per ogni x ∈ L </a:t>
            </a:r>
            <a:r>
              <a:rPr lang="it-IT" b="1" dirty="0">
                <a:solidFill>
                  <a:srgbClr val="FF0000"/>
                </a:solidFill>
              </a:rPr>
              <a:t>, </a:t>
            </a:r>
            <a:r>
              <a:rPr lang="it-IT" b="1" dirty="0" err="1">
                <a:solidFill>
                  <a:srgbClr val="FF0000"/>
                </a:solidFill>
              </a:rPr>
              <a:t>nspace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NT,x</a:t>
            </a:r>
            <a:r>
              <a:rPr lang="it-IT" b="1" dirty="0">
                <a:solidFill>
                  <a:srgbClr val="FF0000"/>
                </a:solidFill>
              </a:rPr>
              <a:t>) ∈ O( 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(|x|) ) }</a:t>
            </a:r>
          </a:p>
        </p:txBody>
      </p:sp>
    </p:spTree>
    <p:extLst>
      <p:ext uri="{BB962C8B-B14F-4D97-AF65-F5344CB8AC3E}">
        <p14:creationId xmlns:p14="http://schemas.microsoft.com/office/powerpoint/2010/main" val="11362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Classi complemento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52224" y="904966"/>
            <a:ext cx="10301237" cy="5835467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 una </a:t>
            </a:r>
            <a:r>
              <a:rPr lang="it-IT" b="1" dirty="0">
                <a:solidFill>
                  <a:srgbClr val="3636E8"/>
                </a:solidFill>
              </a:rPr>
              <a:t>funzione totale e calcolabile 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classe </a:t>
            </a:r>
            <a:r>
              <a:rPr lang="it-IT" b="1" dirty="0" err="1">
                <a:solidFill>
                  <a:srgbClr val="FF0000"/>
                </a:solidFill>
              </a:rPr>
              <a:t>coDTIME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>
                <a:solidFill>
                  <a:schemeClr val="tx1"/>
                </a:solidFill>
              </a:rPr>
              <a:t>contiene i linguaggi il cui complemento è contenuto in DTIME[(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)]: 	</a:t>
            </a:r>
            <a:r>
              <a:rPr lang="it-IT" dirty="0"/>
              <a:t>																							</a:t>
            </a:r>
            <a:r>
              <a:rPr lang="it-IT" b="1" dirty="0" err="1">
                <a:solidFill>
                  <a:srgbClr val="FF0000"/>
                </a:solidFill>
              </a:rPr>
              <a:t>coDTIME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 </a:t>
            </a:r>
            <a:r>
              <a:rPr lang="it-IT" b="1" dirty="0">
                <a:solidFill>
                  <a:srgbClr val="FF0000"/>
                </a:solidFill>
              </a:rPr>
              <a:t>∈ DTIME[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} </a:t>
            </a:r>
            <a:r>
              <a:rPr lang="it-IT" sz="1000" b="1" dirty="0">
                <a:solidFill>
                  <a:srgbClr val="FF0000"/>
                </a:solidFill>
              </a:rPr>
              <a:t>						</a:t>
            </a:r>
            <a:endParaRPr lang="it-IT" b="1" dirty="0">
              <a:solidFill>
                <a:srgbClr val="FF0000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La classe </a:t>
            </a:r>
            <a:r>
              <a:rPr lang="it-IT" b="1" dirty="0" err="1">
                <a:solidFill>
                  <a:srgbClr val="FF0000"/>
                </a:solidFill>
              </a:rPr>
              <a:t>coDSPACE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>
                <a:solidFill>
                  <a:schemeClr val="tx1"/>
                </a:solidFill>
              </a:rPr>
              <a:t>contiene i linguaggi il cui complemento è contenuto in DSPACE[(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)]: </a:t>
            </a:r>
            <a:r>
              <a:rPr lang="it-IT" dirty="0"/>
              <a:t>																							</a:t>
            </a:r>
            <a:r>
              <a:rPr lang="it-IT" b="1" dirty="0" err="1">
                <a:solidFill>
                  <a:srgbClr val="FF0000"/>
                </a:solidFill>
              </a:rPr>
              <a:t>coDSPACE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 DSPACE 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} </a:t>
            </a:r>
            <a:r>
              <a:rPr lang="it-IT" sz="1000" b="1" dirty="0">
                <a:solidFill>
                  <a:srgbClr val="FF0000"/>
                </a:solidFill>
              </a:rPr>
              <a:t>					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classe </a:t>
            </a:r>
            <a:r>
              <a:rPr lang="it-IT" b="1" dirty="0" err="1">
                <a:solidFill>
                  <a:srgbClr val="FF0000"/>
                </a:solidFill>
              </a:rPr>
              <a:t>coNTIME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>
                <a:solidFill>
                  <a:schemeClr val="tx1"/>
                </a:solidFill>
              </a:rPr>
              <a:t>contiene i linguaggi il cui complemento è contenuto in NTIME[(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)]: 	</a:t>
            </a:r>
            <a:r>
              <a:rPr lang="it-IT" dirty="0"/>
              <a:t>																							</a:t>
            </a:r>
            <a:r>
              <a:rPr lang="it-IT" b="1" dirty="0" err="1">
                <a:solidFill>
                  <a:srgbClr val="FF0000"/>
                </a:solidFill>
              </a:rPr>
              <a:t>coNTIME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 NTIME[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} </a:t>
            </a:r>
            <a:r>
              <a:rPr lang="it-IT" sz="1000" b="1" dirty="0">
                <a:solidFill>
                  <a:srgbClr val="FF0000"/>
                </a:solidFill>
              </a:rPr>
              <a:t>						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La classe </a:t>
            </a:r>
            <a:r>
              <a:rPr lang="it-IT" b="1" dirty="0" err="1">
                <a:solidFill>
                  <a:srgbClr val="FF0000"/>
                </a:solidFill>
              </a:rPr>
              <a:t>coNSPACE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</a:t>
            </a:r>
            <a:r>
              <a:rPr lang="it-IT" dirty="0">
                <a:solidFill>
                  <a:schemeClr val="tx1"/>
                </a:solidFill>
              </a:rPr>
              <a:t>contiene i linguaggi il cui complemento è contenuto in NSPACE[(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)]: 	</a:t>
            </a:r>
            <a:r>
              <a:rPr lang="it-IT" dirty="0"/>
              <a:t>																						</a:t>
            </a:r>
            <a:r>
              <a:rPr lang="it-IT" b="1" dirty="0" err="1">
                <a:solidFill>
                  <a:srgbClr val="FF0000"/>
                </a:solidFill>
              </a:rPr>
              <a:t>coNSPACE</a:t>
            </a:r>
            <a:r>
              <a:rPr lang="it-IT" b="1" dirty="0">
                <a:solidFill>
                  <a:srgbClr val="FF0000"/>
                </a:solidFill>
              </a:rPr>
              <a:t>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= {L ⊆{0,1}* tali che L</a:t>
            </a:r>
            <a:r>
              <a:rPr lang="it-IT" sz="2000" b="1" baseline="30000" dirty="0">
                <a:solidFill>
                  <a:srgbClr val="FF0000"/>
                </a:solidFill>
              </a:rPr>
              <a:t>C</a:t>
            </a:r>
            <a:r>
              <a:rPr lang="it-IT" b="1" baseline="30000" dirty="0">
                <a:solidFill>
                  <a:srgbClr val="FF0000"/>
                </a:solidFill>
              </a:rPr>
              <a:t> </a:t>
            </a:r>
            <a:r>
              <a:rPr lang="it-IT" b="1" dirty="0">
                <a:solidFill>
                  <a:srgbClr val="FF0000"/>
                </a:solidFill>
              </a:rPr>
              <a:t>∈ NSPACE [</a:t>
            </a:r>
            <a:r>
              <a:rPr lang="it-IT" b="1" dirty="0" err="1">
                <a:solidFill>
                  <a:srgbClr val="FF0000"/>
                </a:solidFill>
              </a:rPr>
              <a:t>f</a:t>
            </a:r>
            <a:r>
              <a:rPr lang="it-IT" b="1" dirty="0">
                <a:solidFill>
                  <a:srgbClr val="FF0000"/>
                </a:solidFill>
              </a:rPr>
              <a:t>(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rgbClr val="FF0000"/>
                </a:solidFill>
              </a:rPr>
              <a:t>)] }</a:t>
            </a:r>
            <a:r>
              <a:rPr lang="it-IT" dirty="0"/>
              <a:t>	</a:t>
            </a:r>
          </a:p>
          <a:p>
            <a:pPr lvl="8"/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Le definizioni formali sono a pag. 10 della dispensa 6</a:t>
            </a:r>
            <a:r>
              <a:rPr lang="it-IT" dirty="0"/>
              <a:t>																											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229568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10235</TotalTime>
  <Words>4111</Words>
  <Application>Microsoft Macintosh PowerPoint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Century Gothic</vt:lpstr>
      <vt:lpstr>Wingdings 3</vt:lpstr>
      <vt:lpstr>Filo</vt:lpstr>
      <vt:lpstr>Lezione11: classi di complessità</vt:lpstr>
      <vt:lpstr>Alla ricerca della macchina più veloce</vt:lpstr>
      <vt:lpstr>Alla ricerca della macchina più veloce</vt:lpstr>
      <vt:lpstr>Risparmiare memoria</vt:lpstr>
      <vt:lpstr>Classi di complessità (deterministiche)</vt:lpstr>
      <vt:lpstr>Classi di complessità (deterministiche)</vt:lpstr>
      <vt:lpstr>Classi di complessità deterministiche</vt:lpstr>
      <vt:lpstr>Classi di complessità non deterministiche</vt:lpstr>
      <vt:lpstr>Classi complemento</vt:lpstr>
      <vt:lpstr>Un paio di questioni</vt:lpstr>
      <vt:lpstr>Relazioni fra classi di complessità</vt:lpstr>
      <vt:lpstr>Relazioni fra classi di complessità</vt:lpstr>
      <vt:lpstr>Relazioni fra classi di complessità</vt:lpstr>
      <vt:lpstr>Classi… “poco precise”</vt:lpstr>
      <vt:lpstr>Classi… “poco precise”</vt:lpstr>
      <vt:lpstr>Qualcosa di strano…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376</cp:revision>
  <dcterms:created xsi:type="dcterms:W3CDTF">2020-03-06T09:19:14Z</dcterms:created>
  <dcterms:modified xsi:type="dcterms:W3CDTF">2023-04-18T16:45:45Z</dcterms:modified>
</cp:coreProperties>
</file>