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79" r:id="rId4"/>
    <p:sldId id="364" r:id="rId5"/>
    <p:sldId id="367" r:id="rId6"/>
    <p:sldId id="366" r:id="rId7"/>
    <p:sldId id="365" r:id="rId8"/>
    <p:sldId id="368" r:id="rId9"/>
    <p:sldId id="369" r:id="rId10"/>
    <p:sldId id="363" r:id="rId11"/>
    <p:sldId id="371" r:id="rId12"/>
    <p:sldId id="372" r:id="rId13"/>
    <p:sldId id="374" r:id="rId14"/>
    <p:sldId id="370" r:id="rId15"/>
    <p:sldId id="353" r:id="rId16"/>
    <p:sldId id="375" r:id="rId17"/>
    <p:sldId id="376" r:id="rId18"/>
    <p:sldId id="377" r:id="rId19"/>
    <p:sldId id="3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253547" y="2329405"/>
            <a:ext cx="9078068" cy="2262781"/>
          </a:xfrm>
        </p:spPr>
        <p:txBody>
          <a:bodyPr>
            <a:normAutofit fontScale="90000"/>
          </a:bodyPr>
          <a:lstStyle/>
          <a:p>
            <a:r>
              <a:rPr lang="it-IT" dirty="0"/>
              <a:t>Lezione12 – funzioni... </a:t>
            </a:r>
            <a:r>
              <a:rPr lang="it-IT" i="1" dirty="0"/>
              <a:t>più</a:t>
            </a:r>
            <a:r>
              <a:rPr lang="it-IT" dirty="0"/>
              <a:t> che calcolabili (e complessità)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del 14/04/2022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prima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Innanzi tutto, non è proprio piacevole dover ammettere che se un certo linguaggio L è in NTIME[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)]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sappiamo che esiste una macchina NT che accetta le sue parole x (ossia, le parole x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L) eseguendo O(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(|x|)) istruzioni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non sappiamo quanto tempo occorre per capire che una parola non appartiene a quel linguaggio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quando x</a:t>
                </a:r>
                <a:r>
                  <a:rPr lang="it-IT" sz="16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 non sappiamo quante istruzioni sono eseguite da ciascuna computazione deterministica di NT(x) – che, sappiamo, rigetta</a:t>
                </a:r>
              </a:p>
              <a:p>
                <a:pPr lvl="2"/>
                <a:endParaRPr lang="it-IT" sz="16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Ebbene, il prossimo teorema afferma che: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 è time-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600" dirty="0">
                    <a:solidFill>
                      <a:schemeClr val="tx1"/>
                    </a:solidFill>
                  </a:rPr>
                  <a:t> e L è in NTIME[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600" dirty="0">
                    <a:solidFill>
                      <a:schemeClr val="tx1"/>
                    </a:solidFill>
                  </a:rPr>
                  <a:t>)], allora una modifica della macchina NT che accetta le parole x di L eseguendo O(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(|x|)) istruzioni </a:t>
                </a:r>
                <a:r>
                  <a:rPr lang="it-IT" sz="1600" dirty="0">
                    <a:solidFill>
                      <a:srgbClr val="3636E8"/>
                    </a:solidFill>
                  </a:rPr>
                  <a:t>è anche capace di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rigettare</a:t>
                </a:r>
                <a:r>
                  <a:rPr lang="it-IT" sz="1600" dirty="0">
                    <a:solidFill>
                      <a:srgbClr val="3636E8"/>
                    </a:solidFill>
                  </a:rPr>
                  <a:t> le parole non in L 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eseguendo O(</a:t>
                </a:r>
                <a:r>
                  <a:rPr lang="it-IT" sz="16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600" b="1" dirty="0">
                    <a:solidFill>
                      <a:srgbClr val="3636E8"/>
                    </a:solidFill>
                  </a:rPr>
                  <a:t>(|x|)) istruzioni</a:t>
                </a:r>
                <a:r>
                  <a:rPr lang="it-IT" sz="1600" dirty="0">
                    <a:solidFill>
                      <a:schemeClr val="tx1"/>
                    </a:solidFill>
                  </a:rPr>
                  <a:t>;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 è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space-constructible</a:t>
                </a:r>
                <a:r>
                  <a:rPr lang="it-IT" sz="1600" dirty="0">
                    <a:solidFill>
                      <a:schemeClr val="tx1"/>
                    </a:solidFill>
                  </a:rPr>
                  <a:t> e L è in NSPACE[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600" dirty="0">
                    <a:solidFill>
                      <a:schemeClr val="tx1"/>
                    </a:solidFill>
                  </a:rPr>
                  <a:t>)], allora una modifica della macchina NT che accetta le parole di L utilizzando O(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(|x|)) celle del nastro è anche capace di rigettare le parole non in L utilizzando O(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(|x|)) celle del nastro;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>
                <a:blip r:embed="rId2"/>
                <a:stretch>
                  <a:fillRect t="-435" r="-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4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prima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1148035"/>
                <a:ext cx="10143536" cy="549583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b="1" dirty="0">
                    <a:solidFill>
                      <a:schemeClr val="tx1"/>
                    </a:solidFill>
                  </a:rPr>
                  <a:t>Teorema 6.16</a:t>
                </a:r>
                <a:r>
                  <a:rPr lang="it-IT" sz="1800" dirty="0">
                    <a:solidFill>
                      <a:schemeClr val="tx1"/>
                    </a:solidFill>
                  </a:rPr>
                  <a:t>: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Sia </a:t>
                </a:r>
                <a:r>
                  <a:rPr lang="it-IT" sz="1800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una funzione time-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. Se L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NTIME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[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</a:t>
                </a:r>
                <a:r>
                  <a:rPr lang="it-IT" sz="1800" dirty="0">
                    <a:solidFill>
                      <a:srgbClr val="FF0000"/>
                    </a:solidFill>
                  </a:rPr>
                  <a:t>]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allora L è decidibile in tempo non deterministico in O</a:t>
                </a:r>
                <a:r>
                  <a:rPr lang="it-IT" sz="1800" dirty="0">
                    <a:solidFill>
                      <a:schemeClr val="tx1"/>
                    </a:solidFill>
                  </a:rPr>
                  <a:t>(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))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.  </a:t>
                </a:r>
                <a:r>
                  <a:rPr lang="it-IT" sz="1000" i="1" dirty="0">
                    <a:solidFill>
                      <a:schemeClr val="tx1"/>
                    </a:solidFill>
                  </a:rPr>
                  <a:t>							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	</a:t>
                </a:r>
                <a:br>
                  <a:rPr lang="it-IT" sz="1800" i="1" dirty="0">
                    <a:solidFill>
                      <a:schemeClr val="tx1"/>
                    </a:solidFill>
                  </a:rPr>
                </a:br>
                <a:r>
                  <a:rPr lang="it-IT" sz="1800" i="1" dirty="0">
                    <a:solidFill>
                      <a:schemeClr val="tx1"/>
                    </a:solidFill>
                  </a:rPr>
                  <a:t>Sia </a:t>
                </a:r>
                <a:r>
                  <a:rPr lang="it-IT" sz="1800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una funzione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space-constructible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. Se L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NSPACE</a:t>
                </a:r>
                <a:r>
                  <a:rPr lang="it-IT" sz="1800" dirty="0">
                    <a:solidFill>
                      <a:schemeClr val="tx1"/>
                    </a:solidFill>
                  </a:rPr>
                  <a:t>[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)]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allora L è decidibile in spazio non deterministico in O</a:t>
                </a:r>
                <a:r>
                  <a:rPr lang="it-IT" sz="1800" dirty="0">
                    <a:solidFill>
                      <a:schemeClr val="tx1"/>
                    </a:solidFill>
                  </a:rPr>
                  <a:t>(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)) 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Dimostriamo soltanto il caso in cui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 è time-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constructible</a:t>
                </a:r>
                <a:endParaRPr lang="it-IT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La dimostrazione del caso in cui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e`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space-constructible</a:t>
                </a:r>
                <a:r>
                  <a:rPr lang="it-IT" sz="1800" dirty="0">
                    <a:solidFill>
                      <a:schemeClr val="tx1"/>
                    </a:solidFill>
                  </a:rPr>
                  <a:t> è analoga 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Riutilizziamo, aggiustandola opportunamente, la dimostrazione del Teorema 6.2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b="1" dirty="0">
                    <a:solidFill>
                      <a:schemeClr val="tx1"/>
                    </a:solidFill>
                  </a:rPr>
                  <a:t>Teorema 6.2</a:t>
                </a:r>
                <a:r>
                  <a:rPr lang="it-IT" sz="1800" dirty="0">
                    <a:solidFill>
                      <a:schemeClr val="tx1"/>
                    </a:solidFill>
                  </a:rPr>
                  <a:t> (tempo):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Sia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una funzione totale calcolabile.</a:t>
                </a:r>
                <a:br>
                  <a:rPr lang="it-IT" sz="1800" i="1" dirty="0">
                    <a:solidFill>
                      <a:schemeClr val="tx1"/>
                    </a:solidFill>
                  </a:rPr>
                </a:br>
                <a:r>
                  <a:rPr lang="it-IT" sz="1800" i="1" dirty="0">
                    <a:solidFill>
                      <a:schemeClr val="tx1"/>
                    </a:solidFill>
                  </a:rPr>
                  <a:t>Se </a:t>
                </a:r>
                <a:r>
                  <a:rPr lang="it-IT" sz="18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⊆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dirty="0">
                    <a:solidFill>
                      <a:schemeClr val="tx1"/>
                    </a:solidFill>
                  </a:rPr>
                  <a:t>*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è accettato da una macchina di 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non deterministica </a:t>
                </a:r>
                <a:r>
                  <a:rPr lang="it-IT" sz="1800" dirty="0">
                    <a:solidFill>
                      <a:schemeClr val="tx1"/>
                    </a:solidFill>
                  </a:rPr>
                  <a:t>NT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sz="1800" dirty="0">
                    <a:solidFill>
                      <a:schemeClr val="tx1"/>
                    </a:solidFill>
                  </a:rPr>
                  <a:t>x ∈ L,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sz="1800" dirty="0">
                    <a:solidFill>
                      <a:schemeClr val="tx1"/>
                    </a:solidFill>
                  </a:rPr>
                  <a:t>) ≤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 (|x|)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allora </a:t>
                </a:r>
                <a:r>
                  <a:rPr lang="it-IT" sz="18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è decidibile.</a:t>
                </a:r>
              </a:p>
              <a:p>
                <a:pPr lvl="2"/>
                <a:endParaRPr lang="it-IT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Lo vedete quanto si assomigliano i due teoremi?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1148035"/>
                <a:ext cx="10143536" cy="5495834"/>
              </a:xfrm>
              <a:blipFill>
                <a:blip r:embed="rId2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5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prima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 lnSpcReduction="10000"/>
              </a:bodyPr>
              <a:lstStyle/>
              <a:p>
                <a:pPr lvl="1"/>
                <a:r>
                  <a:rPr lang="it-IT" sz="1800" b="1" i="1" dirty="0">
                    <a:solidFill>
                      <a:srgbClr val="C00000"/>
                    </a:solidFill>
                  </a:rPr>
                  <a:t>Sia 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b="1" dirty="0">
                    <a:solidFill>
                      <a:srgbClr val="C0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800" b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una funzione time-</a:t>
                </a:r>
                <a:r>
                  <a:rPr lang="it-IT" sz="1800" b="1" i="1" dirty="0" err="1">
                    <a:solidFill>
                      <a:srgbClr val="C00000"/>
                    </a:solidFill>
                  </a:rPr>
                  <a:t>constructible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. Se 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NTIME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[ </a:t>
                </a:r>
                <a:r>
                  <a:rPr lang="it-IT" sz="1800" b="1" i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(</a:t>
                </a:r>
                <a:r>
                  <a:rPr lang="it-IT" sz="1800" b="1" i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)]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, allora L è decidibile in tempo non deterministico in O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( </a:t>
                </a:r>
                <a:r>
                  <a:rPr lang="it-IT" sz="1800" b="1" i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 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(</a:t>
                </a:r>
                <a:r>
                  <a:rPr lang="it-IT" sz="1800" b="1" i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sz="1800" b="1" dirty="0">
                    <a:solidFill>
                      <a:srgbClr val="C00000"/>
                    </a:solidFill>
                  </a:rPr>
                  <a:t>))</a:t>
                </a:r>
                <a:r>
                  <a:rPr lang="it-IT" sz="1800" b="1" i="1" dirty="0">
                    <a:solidFill>
                      <a:srgbClr val="C00000"/>
                    </a:solidFill>
                  </a:rPr>
                  <a:t>.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	</a:t>
                </a:r>
                <a:br>
                  <a:rPr lang="it-IT" sz="800" i="1" dirty="0">
                    <a:solidFill>
                      <a:schemeClr val="tx1"/>
                    </a:solidFill>
                  </a:rPr>
                </a:br>
                <a:endParaRPr lang="it-IT" sz="800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NTIME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[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)]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: </a:t>
                </a:r>
                <a:r>
                  <a:rPr lang="it-IT" sz="1800" dirty="0">
                    <a:solidFill>
                      <a:schemeClr val="tx1"/>
                    </a:solidFill>
                  </a:rPr>
                  <a:t>sia NT la macchina che accetta L, e assumiamo che, per x ∈ L, 		 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sz="1800" dirty="0">
                    <a:solidFill>
                      <a:schemeClr val="tx1"/>
                    </a:solidFill>
                  </a:rPr>
                  <a:t>) ≤ c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(|x|), per qualche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costante</a:t>
                </a:r>
                <a:r>
                  <a:rPr lang="it-IT" sz="1800" dirty="0"/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c &gt; 0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Poiché</a:t>
                </a:r>
                <a:r>
                  <a:rPr lang="it-IT" sz="1800" dirty="0"/>
                  <a:t>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è time-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constructible</a:t>
                </a:r>
                <a:r>
                  <a:rPr lang="it-IT" sz="1800" dirty="0"/>
                  <a:t>, </a:t>
                </a:r>
                <a:r>
                  <a:rPr lang="it-IT" sz="1800" dirty="0">
                    <a:solidFill>
                      <a:schemeClr val="tx1"/>
                    </a:solidFill>
                  </a:rPr>
                  <a:t>anche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c 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  </a:t>
                </a:r>
                <a:r>
                  <a:rPr lang="it-IT" sz="1800" dirty="0">
                    <a:solidFill>
                      <a:schemeClr val="tx1"/>
                    </a:solidFill>
                  </a:rPr>
                  <a:t>è time-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800" dirty="0">
                    <a:solidFill>
                      <a:schemeClr val="tx1"/>
                    </a:solidFill>
                  </a:rPr>
                  <a:t>: allora, esiste una macchina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 di tipo trasduttore tale che, per ogni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 ∈</a:t>
                </a:r>
                <a:r>
                  <a:rPr lang="it-IT" sz="18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 termina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con il valore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600" dirty="0">
                    <a:solidFill>
                      <a:schemeClr val="tx1"/>
                    </a:solidFill>
                  </a:rPr>
                  <a:t>) scritto sul nastro di output in unario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dopo aver eseguito O(c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600" dirty="0">
                    <a:solidFill>
                      <a:schemeClr val="tx1"/>
                    </a:solidFill>
                  </a:rPr>
                  <a:t>)) istruzioni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Costruiamo una nuova macchina non deterministica NT’, a tre nastri, che decide L: per ogni x ∈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dirty="0">
                    <a:solidFill>
                      <a:schemeClr val="tx1"/>
                    </a:solidFill>
                  </a:rPr>
                  <a:t>*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NT’(x) scrive |x| in unario sul secondo nastro e invoca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(|x|): al termine della computazione sul terzo nastro si troverà scritto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in unario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NT’(x) invoca NT(x) e, per ogni quintupla eseguita </a:t>
                </a:r>
                <a:r>
                  <a:rPr lang="it-IT" sz="1600" i="1" dirty="0">
                    <a:solidFill>
                      <a:schemeClr val="tx1"/>
                    </a:solidFill>
                  </a:rPr>
                  <a:t>non deterministicamente </a:t>
                </a:r>
                <a:r>
                  <a:rPr lang="it-IT" sz="1600" dirty="0">
                    <a:solidFill>
                      <a:schemeClr val="tx1"/>
                    </a:solidFill>
                  </a:rPr>
                  <a:t>da NT(x):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se il terzo nastro contiene un ‘1’ allora  NT’ lo “cancella” e, inoltre,</a:t>
                </a:r>
              </a:p>
              <a:p>
                <a:pPr lvl="4"/>
                <a:r>
                  <a:rPr lang="it-IT" sz="1600" dirty="0">
                    <a:solidFill>
                      <a:schemeClr val="tx1"/>
                    </a:solidFill>
                  </a:rPr>
                  <a:t>se NT(x) accetta allora anche NT’(x) accetta, se NT(x) rigetta allora anche NT’(x) rigetta;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se il terzo nastro di NT’ è vuoto (e NT(x) non ha ancora terminato), allora NT’(x) rigetta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>
                <a:blip r:embed="rId2"/>
                <a:stretch>
                  <a:fillRect t="-1087" r="-7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27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prima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Sia </a:t>
                </a:r>
                <a:r>
                  <a:rPr lang="it-IT" sz="1800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una funzione time-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. Allora, per ogni  L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NTIME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[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)]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si ha che L è decidibile in tempo non deterministico in O</a:t>
                </a:r>
                <a:r>
                  <a:rPr lang="it-IT" sz="1800" dirty="0">
                    <a:solidFill>
                      <a:schemeClr val="tx1"/>
                    </a:solidFill>
                  </a:rPr>
                  <a:t>(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(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dirty="0">
                    <a:solidFill>
                      <a:schemeClr val="tx1"/>
                    </a:solidFill>
                  </a:rPr>
                  <a:t>))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.	</a:t>
                </a:r>
                <a:br>
                  <a:rPr lang="it-IT" sz="1800" i="1" dirty="0">
                    <a:solidFill>
                      <a:schemeClr val="tx1"/>
                    </a:solidFill>
                  </a:rPr>
                </a:br>
                <a:endParaRPr lang="it-IT" sz="1800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Osserviamo, intanto, che le computazioni di NT’ terminano sempre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la simulazione di una computazione di NT(x) dura più di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passi, la interrompiamo! 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Poi, NT’ decide L, infatti: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∈ L, allora NT(x) accetta in al più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passi: e, quindi, NT’(x) accetta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L, allora o NT(x) rigetta in al più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 e, quindi, NT’(x) rigetta, oppure 	NT(x) non termina entro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 e, quindi, NT’(x), ugualmente, rigetta</a:t>
                </a:r>
              </a:p>
              <a:p>
                <a:pPr lvl="1"/>
                <a:r>
                  <a:rPr lang="it-IT" sz="1800" dirty="0">
                    <a:solidFill>
                      <a:srgbClr val="D441C9"/>
                    </a:solidFill>
                  </a:rPr>
                  <a:t>Ma quanto impiega NT’ a decidere se x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rgbClr val="D441C9"/>
                    </a:solidFill>
                  </a:rPr>
                  <a:t> L oppure no?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O(c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per calcolare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– perché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  è time-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600" dirty="0">
                    <a:solidFill>
                      <a:schemeClr val="tx1"/>
                    </a:solidFill>
                  </a:rPr>
                  <a:t>!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e altri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 per simulare c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 passi di NT(x)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ossia, O(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(|x|)) passi</a:t>
                </a:r>
              </a:p>
              <a:p>
                <a:pPr lvl="1"/>
                <a:r>
                  <a:rPr lang="it-IT" sz="1800" b="1" dirty="0">
                    <a:solidFill>
                      <a:srgbClr val="3636E8"/>
                    </a:solidFill>
                  </a:rPr>
                  <a:t>Per questo possiamo concludere che L è decidibile, in tempo non       deterministico O(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t="-522" r="-3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72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86948" y="1205908"/>
            <a:ext cx="10143536" cy="5252766"/>
          </a:xfrm>
        </p:spPr>
        <p:txBody>
          <a:bodyPr>
            <a:normAutofit/>
          </a:bodyPr>
          <a:lstStyle/>
          <a:p>
            <a:pPr lvl="1"/>
            <a:r>
              <a:rPr lang="it-IT" sz="1800" dirty="0">
                <a:solidFill>
                  <a:schemeClr val="tx1"/>
                </a:solidFill>
              </a:rPr>
              <a:t>Le uniche relazioni che conosciamo (fino ad ora) fra classi deterministiche e classi non deterministiche sono quelle banali: 											DTIME[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 </a:t>
            </a:r>
            <a:r>
              <a:rPr lang="it-IT" sz="1800" b="1" dirty="0">
                <a:solidFill>
                  <a:schemeClr val="tx1"/>
                </a:solidFill>
              </a:rPr>
              <a:t>⊆ </a:t>
            </a:r>
            <a:r>
              <a:rPr lang="it-IT" sz="1800" dirty="0">
                <a:solidFill>
                  <a:schemeClr val="tx1"/>
                </a:solidFill>
              </a:rPr>
              <a:t>NTIME[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    e   DSPACE[ 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 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 </a:t>
            </a:r>
            <a:r>
              <a:rPr lang="it-IT" sz="1800" b="1" dirty="0">
                <a:solidFill>
                  <a:schemeClr val="tx1"/>
                </a:solidFill>
              </a:rPr>
              <a:t>⊆</a:t>
            </a:r>
            <a:r>
              <a:rPr lang="it-IT" sz="1800" dirty="0">
                <a:solidFill>
                  <a:schemeClr val="tx1"/>
                </a:solidFill>
              </a:rPr>
              <a:t> NSPACE[ 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 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)]. 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basate sull’osservazione che una macchina deterministica è una particolare macchina non deterministica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A parte ciò, sappiamo che tutto ciò che è deciso da una macchina non deterministica può essere deciso anche da una macchina deterministica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Tuttavia, un linguaggio che sappiamo appartenere a NTIME[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 non sappiamo in quale classe di complessità temporale deterministica collocarlo 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non sappiamo se esiste un funzione g(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che magari cresce molto più velocemente di </a:t>
            </a: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tale che possiamo affermare “se L appartiene a NTIME[</a:t>
            </a: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)] allora L appartiene a DTIME[g(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)]”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a meno che la funzione limite 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 della classe non sia una funzione time-</a:t>
            </a:r>
            <a:r>
              <a:rPr lang="it-IT" sz="1800" dirty="0" err="1">
                <a:solidFill>
                  <a:schemeClr val="tx1"/>
                </a:solidFill>
              </a:rPr>
              <a:t>constructible</a:t>
            </a:r>
            <a:r>
              <a:rPr lang="is-IS" sz="1800" dirty="0">
                <a:solidFill>
                  <a:schemeClr val="tx1"/>
                </a:solidFill>
              </a:rPr>
              <a:t>…</a:t>
            </a:r>
            <a:endParaRPr lang="it-IT" sz="1800" dirty="0">
              <a:solidFill>
                <a:schemeClr val="tx1"/>
              </a:solidFill>
            </a:endParaRP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22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>
                    <a:solidFill>
                      <a:schemeClr val="tx1"/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>
                    <a:solidFill>
                      <a:schemeClr val="tx1"/>
                    </a:solidFill>
                  </a:rPr>
                  <a:t>, 									</a:t>
                </a:r>
                <a:r>
                  <a:rPr lang="it-IT" sz="1900" dirty="0">
                    <a:solidFill>
                      <a:schemeClr val="tx1"/>
                    </a:solidFill>
                  </a:rPr>
                  <a:t>NTIME[ 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dirty="0">
                    <a:solidFill>
                      <a:schemeClr val="tx1"/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>
                    <a:solidFill>
                      <a:schemeClr val="tx1"/>
                    </a:solidFill>
                  </a:rPr>
                  <a:t> DTIME[ 2 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O( 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)) </a:t>
                </a:r>
                <a:r>
                  <a:rPr lang="it-IT" sz="1900" dirty="0">
                    <a:solidFill>
                      <a:schemeClr val="tx1"/>
                    </a:solidFill>
                  </a:rPr>
                  <a:t>].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{0,1}* tale che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NTIME[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]; allora esistono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</a:t>
                </a:r>
                <a:r>
                  <a:rPr lang="it-IT" u="sng" dirty="0">
                    <a:solidFill>
                      <a:schemeClr val="tx1"/>
                    </a:solidFill>
                  </a:rPr>
                  <a:t>NT che accetta L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una costante h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tali che, </a:t>
                </a:r>
                <a:r>
                  <a:rPr lang="it-IT" u="sng" dirty="0">
                    <a:solidFill>
                      <a:schemeClr val="tx1"/>
                    </a:solidFill>
                  </a:rPr>
                  <a:t>per ogni x </a:t>
                </a:r>
                <a:r>
                  <a:rPr lang="it-IT" b="1" u="sng" dirty="0">
                    <a:solidFill>
                      <a:schemeClr val="tx1"/>
                    </a:solidFill>
                  </a:rPr>
                  <a:t>∈</a:t>
                </a:r>
                <a:r>
                  <a:rPr lang="it-IT" u="sng" dirty="0">
                    <a:solidFill>
                      <a:schemeClr val="tx1"/>
                    </a:solidFill>
                  </a:rPr>
                  <a:t> L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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(|x|).</a:t>
                </a: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Poiche</a:t>
                </a:r>
                <a:r>
                  <a:rPr lang="it-IT" dirty="0">
                    <a:solidFill>
                      <a:schemeClr val="tx1"/>
                    </a:solidFill>
                  </a:rPr>
                  <a:t> ́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time-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, esiste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che, con input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, calcola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hf(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in tempo 			O(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Indichiamo con k il grado di non determinismo di NT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ricordiamo che k è una costante, indipendente dall’input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utilizziamo di nuovo la tecnica della simulazione per definire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T, dotata di 3 nastri, che simuli il comportamento di NT: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su input x, T simula in successione, una dopo l’altra, tutte le computazioni deterministiche di NT 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(|x|).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1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>
                    <a:solidFill>
                      <a:schemeClr val="tx1"/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9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>
                    <a:solidFill>
                      <a:schemeClr val="tx1"/>
                    </a:solidFill>
                  </a:rPr>
                  <a:t>, 									</a:t>
                </a:r>
                <a:r>
                  <a:rPr lang="it-IT" sz="1900" dirty="0">
                    <a:solidFill>
                      <a:schemeClr val="tx1"/>
                    </a:solidFill>
                  </a:rPr>
                  <a:t>NTIME[ 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dirty="0">
                    <a:solidFill>
                      <a:schemeClr val="tx1"/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>
                    <a:solidFill>
                      <a:schemeClr val="tx1"/>
                    </a:solidFill>
                  </a:rPr>
                  <a:t> DTIME[2 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O( 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)) </a:t>
                </a:r>
                <a:r>
                  <a:rPr lang="it-IT" sz="1900" dirty="0">
                    <a:solidFill>
                      <a:schemeClr val="tx1"/>
                    </a:solidFill>
                  </a:rPr>
                  <a:t>].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macchina T con input x opera in due fasi, come di seguito descritto: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FASE 1)  Simula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2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carattere di x, scrive sul secondo nastro un carattere ‘1’ - ossia, scrive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sul secondo nastro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seguito, calcola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f(|x|) </a:t>
                </a:r>
                <a:r>
                  <a:rPr lang="it-IT" dirty="0">
                    <a:solidFill>
                      <a:schemeClr val="tx1"/>
                    </a:solidFill>
                  </a:rPr>
                  <a:t>scrivendolo sul terzo nastro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infine, concatena h volte il contenuto del terzo nastro ottenendo il valore 1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h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(|x|)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(stiamo dimostrando che: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time-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 allora anche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time </a:t>
                </a:r>
                <a:r>
                  <a:rPr lang="it-IT" dirty="0" err="1">
                    <a:solidFill>
                      <a:schemeClr val="tx1"/>
                    </a:solidFill>
                  </a:rPr>
                  <a:t>constructible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cosa che nel teorema precedente avevamo solo enunciato).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Fase 2) Simula, una alla volta, tutte le computazioni deterministiche di NT(x)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utilizzando, per ciascuna computazione, la posizione della testina sul terzo nastro come contatore:</a:t>
                </a:r>
              </a:p>
              <a:p>
                <a:pPr lvl="1"/>
                <a:r>
                  <a:rPr lang="it-IT" i="1" dirty="0">
                    <a:solidFill>
                      <a:schemeClr val="tx1"/>
                    </a:solidFill>
                  </a:rPr>
                  <a:t>to be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continued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89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									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NTIME[ 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⊆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DTIME[2 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O( 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))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]. </a:t>
                </a:r>
              </a:p>
              <a:p>
                <a:r>
                  <a: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macchina T con input x opera in due fasi, come di seguito descritto: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Fase 2) Simula, una alla volta, tutte le computazioni deterministiche di NT(x)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utilizzando, per ciascuna computazione, la posizione della testina sul terzo nastro come contatore: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più a sinistra di tutte nell’albero NT(x):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allora T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altrimenti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immediatamente più a destra di quella appena simulata: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allora T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altrimenti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simula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della computazione più a destra di tutte nell’albero NT(x): se tale computazione accetta entro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allora T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altrimenti T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 decide L: infatti</a:t>
                </a:r>
                <a:r>
                  <a:rPr lang="is-I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</a:t>
                </a:r>
                <a:r>
                  <a:rPr lang="is-IS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be continued </a:t>
                </a:r>
                <a:r>
                  <a:rPr lang="is-I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it-I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24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Teorema 6.17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Per ogni funzione time-</a:t>
                </a:r>
                <a:r>
                  <a:rPr lang="it-IT" sz="19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constructible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									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NTIME[ 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)] </a:t>
                </a:r>
                <a:r>
                  <a:rPr lang="it-IT" sz="19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⊆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DTIME[2 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O( 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f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</a:t>
                </a:r>
                <a:r>
                  <a:rPr lang="it-IT" sz="1900" baseline="30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</a:t>
                </a:r>
                <a:r>
                  <a:rPr lang="it-IT" sz="1900" baseline="30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)) </a:t>
                </a:r>
                <a:r>
                  <a:rPr lang="it-IT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 decide L: infatti, poiché in al più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NT accetta le parole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L, allora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 allora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una delle computazioni deterministiche di NT(x) termina nello stato di accettazione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durante la FASE 2), poiché T simula i primi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di tutte le computazioni deterministiche di NT(x) fino a quando una di esse accetta oppure non le ha esaminate tutte, prima o poi T simulerà anche quella accettante: e questo porterà T nello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x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0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 allora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hf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nessuna delle computazioni deterministiche di NT(x) termina nello stato di accettazione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durante la FASE 2), T dovrà simulare i primi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di </a:t>
                </a:r>
                <a:r>
                  <a:rPr lang="it-IT" b="1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computazioni deterministiche di NT(x) (da quella più a sinistra nell’albero a quella più a destra, nessuna esclusa), perché nessuna di esse accetta: e questo porterà T nello stato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prova che T decide L. </a:t>
                </a:r>
              </a:p>
              <a:p>
                <a:r>
                  <a:rPr lang="it-IT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Ma quanto tempo impiega? </a:t>
                </a:r>
                <a:r>
                  <a:rPr lang="is-I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</a:t>
                </a:r>
                <a:r>
                  <a:rPr lang="is-IS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to be continued </a:t>
                </a:r>
                <a:r>
                  <a:rPr lang="is-I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it-IT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 r="-7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83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seconda questioncina aperta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sz="1900" b="1" dirty="0"/>
                  <a:t>Teorema 6.17</a:t>
                </a:r>
                <a:r>
                  <a:rPr lang="it-IT" sz="1900" dirty="0"/>
                  <a:t>: </a:t>
                </a:r>
                <a:r>
                  <a:rPr lang="it-IT" sz="1900" i="1" dirty="0"/>
                  <a:t>Per ogni funzione time-</a:t>
                </a:r>
                <a:r>
                  <a:rPr lang="it-IT" sz="1900" i="1" dirty="0" err="1"/>
                  <a:t>constructible</a:t>
                </a:r>
                <a:r>
                  <a:rPr lang="it-IT" sz="1900" i="1" dirty="0"/>
                  <a:t> </a:t>
                </a:r>
                <a:r>
                  <a:rPr lang="it-IT" sz="1900" dirty="0"/>
                  <a:t>f</a:t>
                </a:r>
                <a:r>
                  <a:rPr lang="it-IT" sz="1900" i="1" dirty="0"/>
                  <a:t> </a:t>
                </a:r>
                <a:r>
                  <a:rPr lang="it-IT" sz="1900" dirty="0"/>
                  <a:t>: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dirty="0"/>
                  <a:t> → </a:t>
                </a:r>
                <a14:m>
                  <m:oMath xmlns:m="http://schemas.openxmlformats.org/officeDocument/2006/math">
                    <m:r>
                      <a:rPr lang="it-IT" sz="1900" i="1"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900" i="1" dirty="0"/>
                  <a:t>, 									</a:t>
                </a:r>
                <a:r>
                  <a:rPr lang="it-IT" sz="1900" dirty="0"/>
                  <a:t>NTIME[ </a:t>
                </a:r>
                <a:r>
                  <a:rPr lang="it-IT" sz="1900" dirty="0" err="1"/>
                  <a:t>f</a:t>
                </a:r>
                <a:r>
                  <a:rPr lang="it-IT" sz="1900" dirty="0"/>
                  <a:t> (</a:t>
                </a:r>
                <a:r>
                  <a:rPr lang="it-IT" sz="1900" dirty="0" err="1"/>
                  <a:t>n</a:t>
                </a:r>
                <a:r>
                  <a:rPr lang="it-IT" sz="1900" dirty="0"/>
                  <a:t>)] </a:t>
                </a:r>
                <a:r>
                  <a:rPr lang="it-IT" sz="1900" b="1" dirty="0">
                    <a:solidFill>
                      <a:schemeClr val="tx1"/>
                    </a:solidFill>
                  </a:rPr>
                  <a:t>⊆</a:t>
                </a:r>
                <a:r>
                  <a:rPr lang="it-IT" sz="1900" dirty="0"/>
                  <a:t> DTIME[2 </a:t>
                </a:r>
                <a:r>
                  <a:rPr lang="it-IT" sz="1900" baseline="30000" dirty="0"/>
                  <a:t>O( </a:t>
                </a:r>
                <a:r>
                  <a:rPr lang="it-IT" sz="1900" baseline="30000" dirty="0" err="1"/>
                  <a:t>f</a:t>
                </a:r>
                <a:r>
                  <a:rPr lang="it-IT" sz="1900" baseline="30000" dirty="0"/>
                  <a:t> (</a:t>
                </a:r>
                <a:r>
                  <a:rPr lang="it-IT" sz="1900" baseline="30000" dirty="0" err="1"/>
                  <a:t>n</a:t>
                </a:r>
                <a:r>
                  <a:rPr lang="it-IT" sz="1900" baseline="30000" dirty="0"/>
                  <a:t>)) </a:t>
                </a:r>
                <a:r>
                  <a:rPr lang="it-IT" sz="1900" dirty="0"/>
                  <a:t>]. </a:t>
                </a:r>
              </a:p>
              <a:p>
                <a:r>
                  <a:rPr lang="it-IT" dirty="0"/>
                  <a:t>T decide L.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quanto tempo impiega T a decidere L?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Intanto, la FASE 1) richiede O(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</a:t>
                </a:r>
                <a:r>
                  <a:rPr lang="it-IT" dirty="0"/>
                  <a:t>– </a:t>
                </a:r>
                <a:r>
                  <a:rPr lang="it-IT" i="1" dirty="0">
                    <a:solidFill>
                      <a:srgbClr val="D441C9"/>
                    </a:solidFill>
                  </a:rPr>
                  <a:t>perché 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i="1" dirty="0">
                    <a:solidFill>
                      <a:srgbClr val="D441C9"/>
                    </a:solidFill>
                  </a:rPr>
                  <a:t> è time-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constructible</a:t>
                </a:r>
                <a:endParaRPr lang="it-IT" i="1" dirty="0">
                  <a:solidFill>
                    <a:srgbClr val="D441C9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Poi, riguardo la FASE 2):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sia k il grado di non determinismo di NT – </a:t>
                </a:r>
                <a:r>
                  <a:rPr lang="it-IT" i="1" dirty="0">
                    <a:solidFill>
                      <a:srgbClr val="D441C9"/>
                    </a:solidFill>
                  </a:rPr>
                  <a:t>k è costante!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il numero di computazioni deterministiche di NT(x) di lunghezza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è  k 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h 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(|x|)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ciascuna di queste computazioni viene simulata da T in O( h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passi.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>
                    <a:solidFill>
                      <a:srgbClr val="C00000"/>
                    </a:solidFill>
                  </a:rPr>
                  <a:t>dtime(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T,x</a:t>
                </a:r>
                <a:r>
                  <a:rPr lang="it-IT" b="1" dirty="0">
                    <a:solidFill>
                      <a:srgbClr val="C0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O( h f(|x|) + h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b="1" dirty="0">
                    <a:solidFill>
                      <a:srgbClr val="C00000"/>
                    </a:solidFill>
                  </a:rPr>
                  <a:t>(|x|)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k</a:t>
                </a:r>
                <a:r>
                  <a:rPr lang="it-IT" sz="2000" b="1" baseline="30000" dirty="0" err="1">
                    <a:solidFill>
                      <a:srgbClr val="C00000"/>
                    </a:solidFill>
                  </a:rPr>
                  <a:t>h</a:t>
                </a:r>
                <a:r>
                  <a:rPr lang="it-IT" sz="2000" b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it-IT" sz="2000" b="1" baseline="30000" dirty="0" err="1">
                    <a:solidFill>
                      <a:srgbClr val="C00000"/>
                    </a:solidFill>
                  </a:rPr>
                  <a:t>f</a:t>
                </a:r>
                <a:r>
                  <a:rPr lang="it-IT" sz="2000" b="1" baseline="30000" dirty="0">
                    <a:solidFill>
                      <a:srgbClr val="C00000"/>
                    </a:solidFill>
                  </a:rPr>
                  <a:t>(|x|) </a:t>
                </a:r>
                <a:r>
                  <a:rPr lang="it-IT" b="1" dirty="0">
                    <a:solidFill>
                      <a:srgbClr val="C00000"/>
                    </a:solidFill>
                  </a:rPr>
                  <a:t>) = O( h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b="1" dirty="0">
                    <a:solidFill>
                      <a:srgbClr val="C00000"/>
                    </a:solidFill>
                  </a:rPr>
                  <a:t>(|x|)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k</a:t>
                </a:r>
                <a:r>
                  <a:rPr lang="it-IT" sz="2000" b="1" baseline="30000" dirty="0" err="1">
                    <a:solidFill>
                      <a:srgbClr val="C00000"/>
                    </a:solidFill>
                  </a:rPr>
                  <a:t>h</a:t>
                </a:r>
                <a:r>
                  <a:rPr lang="it-IT" sz="2000" b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it-IT" sz="2000" b="1" baseline="30000" dirty="0" err="1">
                    <a:solidFill>
                      <a:srgbClr val="C00000"/>
                    </a:solidFill>
                  </a:rPr>
                  <a:t>f</a:t>
                </a:r>
                <a:r>
                  <a:rPr lang="it-IT" sz="2000" b="1" baseline="30000" dirty="0">
                    <a:solidFill>
                      <a:srgbClr val="C00000"/>
                    </a:solidFill>
                  </a:rPr>
                  <a:t>(|x|) </a:t>
                </a:r>
                <a:r>
                  <a:rPr lang="it-IT" b="1" dirty="0">
                    <a:solidFill>
                      <a:srgbClr val="C00000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O(2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(|x|) </a:t>
                </a:r>
                <a:r>
                  <a:rPr lang="it-IT" dirty="0">
                    <a:solidFill>
                      <a:schemeClr val="tx1"/>
                    </a:solidFill>
                  </a:rPr>
                  <a:t>).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Infine, in virtu` del Teorema 6.3, esiste una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ad un nastro tale che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input x, l’esito della computazione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coincide con l’esito della computazione T(x)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ed esiste una costante c tale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x)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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(T, x)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O(2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(|x|) ) </a:t>
                </a:r>
                <a:r>
                  <a:rPr lang="it-IT" dirty="0">
                    <a:solidFill>
                      <a:schemeClr val="tx1"/>
                    </a:solidFill>
                  </a:rPr>
                  <a:t>).</a:t>
                </a:r>
              </a:p>
              <a:p>
                <a:r>
                  <a:rPr lang="it-IT" dirty="0"/>
                  <a:t>Questo conclude la dimostrazione che L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DTIME[2</a:t>
                </a:r>
                <a:r>
                  <a:rPr lang="it-IT" sz="2000" baseline="30000" dirty="0"/>
                  <a:t>O( </a:t>
                </a:r>
                <a:r>
                  <a:rPr lang="it-IT" sz="2000" baseline="30000" dirty="0" err="1"/>
                  <a:t>f</a:t>
                </a:r>
                <a:r>
                  <a:rPr lang="it-IT" sz="2000" baseline="30000" dirty="0"/>
                  <a:t> (|x|)) </a:t>
                </a:r>
                <a:r>
                  <a:rPr lang="it-IT" dirty="0"/>
                  <a:t>].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81" t="-522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9236985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Una gerarchia di (infinite) classi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già visto che, se collochiamo un linguaggio L, ad esempio, in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allora L appartiene anche a </a:t>
                </a:r>
                <a:r>
                  <a:rPr lang="it-IT" u="sng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classi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k]</a:t>
                </a:r>
                <a:r>
                  <a:rPr lang="it-IT" dirty="0">
                    <a:solidFill>
                      <a:schemeClr val="tx1"/>
                    </a:solidFill>
                  </a:rPr>
                  <a:t> per ogni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perché, definitivamente,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f(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k</a:t>
                </a:r>
              </a:p>
              <a:p>
                <a:pPr lvl="1"/>
                <a:endParaRPr lang="it-IT" baseline="30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																						DTIME[f(n)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DTIME[f(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]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]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D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 generale, data una funzione totale e calcolabile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è vero che per qualunque altra funzione totale e calcolabile g tale che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definitivamente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>
                    <a:solidFill>
                      <a:schemeClr val="tx1"/>
                    </a:solidFill>
                  </a:rPr>
                  <a:t>)]</a:t>
                </a:r>
                <a:r>
                  <a:rPr lang="it-IT" b="1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D’altra parte, nella definizione di una teoria della complessità in grado di classificare significativamente i linguaggi in classi di complessità crescente, </a:t>
                </a:r>
              </a:p>
              <a:p>
                <a:r>
                  <a:rPr lang="it-IT" dirty="0">
                    <a:solidFill>
                      <a:srgbClr val="D441C9"/>
                    </a:solidFill>
                  </a:rPr>
                  <a:t>sarebbe auspicabile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non fosse contenuto in DTIME[g(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quando   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– ad esempio, quando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20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perché, in definitiva, quel che ci interessa è poter dire; “questo problema è più difficile di quest’altro”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>
                <a:blip r:embed="rId2"/>
                <a:stretch>
                  <a:fillRect l="-392" t="-690" r="-7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Qualcosa di strano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Nella definizione di una teoria della complessità in grado di classificare significativamente i linguaggi in classi di complessità crescente, </a:t>
                </a:r>
              </a:p>
              <a:p>
                <a:r>
                  <a:rPr lang="it-IT" dirty="0">
                    <a:solidFill>
                      <a:srgbClr val="D441C9"/>
                    </a:solidFill>
                  </a:rPr>
                  <a:t>sarebbe auspicabile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non fosse contenuto in DTIME[g(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quando   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– ad esempio, quando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20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perché, in definitiva, quel che ci interessa è poter dire; “questo problema è più difficile di quest’altro”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Ma, invece: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6.13 (Gap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Theorem</a:t>
                </a:r>
                <a:r>
                  <a:rPr lang="it-IT" b="1" dirty="0">
                    <a:solidFill>
                      <a:schemeClr val="tx1"/>
                    </a:solidFill>
                  </a:rPr>
                  <a:t>):</a:t>
                </a:r>
                <a:r>
                  <a:rPr lang="it-IT" i="1" dirty="0">
                    <a:solidFill>
                      <a:schemeClr val="tx1"/>
                    </a:solidFill>
                  </a:rPr>
                  <a:t> Esiste una funzione totale calcolabile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DTIME[ 2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f(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  <a:endParaRPr lang="it-IT" u="sng" dirty="0">
                  <a:solidFill>
                    <a:schemeClr val="tx1"/>
                  </a:solidFill>
                </a:endParaRP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Ops</a:t>
                </a:r>
                <a:r>
                  <a:rPr lang="it-IT" dirty="0">
                    <a:solidFill>
                      <a:schemeClr val="tx1"/>
                    </a:solidFill>
                  </a:rPr>
                  <a:t>! E allora?!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allora, questi comportamenti “strani” si verificano quando le funzioni limite sono anch’esse “strane”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se date un’occhiata alla dimostrazione del Gap </a:t>
                </a:r>
                <a:r>
                  <a:rPr lang="it-IT" dirty="0" err="1">
                    <a:solidFill>
                      <a:schemeClr val="tx1"/>
                    </a:solidFill>
                  </a:rPr>
                  <a:t>Theorem</a:t>
                </a:r>
                <a:r>
                  <a:rPr lang="it-IT" dirty="0">
                    <a:solidFill>
                      <a:schemeClr val="tx1"/>
                    </a:solidFill>
                  </a:rPr>
                  <a:t>, vedete quanto è “strana”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allora, definiamo un insieme (anzi, due) di funzioni che non sono strane per niente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>
                <a:blip r:embed="rId2"/>
                <a:stretch>
                  <a:fillRect l="-392" t="-690" r="-5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9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time- 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002721" y="1587873"/>
                <a:ext cx="10143536" cy="5079145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Definizione 6.1</a:t>
                </a:r>
                <a:r>
                  <a:rPr lang="it-IT" dirty="0">
                    <a:solidFill>
                      <a:schemeClr val="tx1"/>
                    </a:solidFill>
                  </a:rPr>
                  <a:t>: Una funzione totale e calcolabile 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b="1" dirty="0">
                    <a:solidFill>
                      <a:srgbClr val="FF0000"/>
                    </a:solidFill>
                  </a:rPr>
                  <a:t>time-constructible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 </a:t>
                </a:r>
                <a:r>
                  <a:rPr lang="it-IT" dirty="0">
                    <a:solidFill>
                      <a:schemeClr val="tx1"/>
                    </a:solidFill>
                  </a:rPr>
                  <a:t>di tipo trasduttore che,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preso in input un intero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espresso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in notazione unaria </a:t>
                </a:r>
                <a:r>
                  <a:rPr lang="it-IT" dirty="0">
                    <a:solidFill>
                      <a:schemeClr val="tx1"/>
                    </a:solidFill>
                  </a:rPr>
                  <a:t>(ossia, come sequenza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‘1’),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 scrive sul nastro output il valore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in unario e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. 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Definizione 6.2</a:t>
                </a:r>
                <a:r>
                  <a:rPr lang="it-IT" dirty="0">
                    <a:solidFill>
                      <a:schemeClr val="tx1"/>
                    </a:solidFill>
                  </a:rPr>
                  <a:t>: Una funzione totale calcolabile f : </a:t>
                </a:r>
                <a14:m>
                  <m:oMath xmlns:m="http://schemas.openxmlformats.org/officeDocument/2006/math">
                    <m:r>
                      <a:rPr lang="it-IT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e`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space-constructible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di tipo trasduttore che,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preso in input il valore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espresso </a:t>
                </a:r>
                <a:r>
                  <a:rPr lang="it-IT" b="1" dirty="0">
                    <a:solidFill>
                      <a:srgbClr val="3636E8"/>
                    </a:solidFill>
                  </a:rPr>
                  <a:t>in notazione unaria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scrive sul nastro output il valore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in unario e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)). </a:t>
                </a:r>
              </a:p>
              <a:p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D’ora in poi scriveremo 1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per intendere una sequenza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’1’ – ossia, “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espresso in notazione unaria”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esser chiari: “5 in notazione unaria” = 1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5</a:t>
                </a:r>
                <a:r>
                  <a:rPr lang="it-IT" dirty="0">
                    <a:solidFill>
                      <a:schemeClr val="tx1"/>
                    </a:solidFill>
                  </a:rPr>
                  <a:t> = 11111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02721" y="1587873"/>
                <a:ext cx="10143536" cy="5079145"/>
              </a:xfrm>
              <a:blipFill rotWithShape="0">
                <a:blip r:embed="rId2"/>
                <a:stretch>
                  <a:fillRect l="-421" t="-67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3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time- 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Attenzione: l’input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di una macchina che testimonia la time-</a:t>
            </a:r>
            <a:r>
              <a:rPr lang="it-IT" dirty="0" err="1">
                <a:solidFill>
                  <a:schemeClr val="tx1"/>
                </a:solidFill>
              </a:rPr>
              <a:t>contructibility</a:t>
            </a:r>
            <a:r>
              <a:rPr lang="it-IT" dirty="0">
                <a:solidFill>
                  <a:schemeClr val="tx1"/>
                </a:solidFill>
              </a:rPr>
              <a:t> (o la </a:t>
            </a:r>
            <a:r>
              <a:rPr lang="it-IT" dirty="0" err="1">
                <a:solidFill>
                  <a:schemeClr val="tx1"/>
                </a:solidFill>
              </a:rPr>
              <a:t>space-constructibility</a:t>
            </a:r>
            <a:r>
              <a:rPr lang="it-IT" dirty="0">
                <a:solidFill>
                  <a:schemeClr val="tx1"/>
                </a:solidFill>
              </a:rPr>
              <a:t>) di una funzione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deve essere</a:t>
            </a:r>
            <a:r>
              <a:rPr lang="it-IT" dirty="0"/>
              <a:t> </a:t>
            </a:r>
            <a:r>
              <a:rPr lang="it-IT" b="1" dirty="0">
                <a:solidFill>
                  <a:srgbClr val="3636E8"/>
                </a:solidFill>
              </a:rPr>
              <a:t>in notazione unaria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esempio, 5 è espresso come 1</a:t>
            </a:r>
            <a:r>
              <a:rPr lang="it-IT" sz="2000" baseline="30000" dirty="0">
                <a:solidFill>
                  <a:schemeClr val="tx1"/>
                </a:solidFill>
              </a:rPr>
              <a:t>5</a:t>
            </a:r>
            <a:r>
              <a:rPr lang="it-IT" dirty="0">
                <a:solidFill>
                  <a:schemeClr val="tx1"/>
                </a:solidFill>
              </a:rPr>
              <a:t> = 11111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questo significa che</a:t>
            </a:r>
            <a:r>
              <a:rPr lang="it-IT" dirty="0"/>
              <a:t> </a:t>
            </a:r>
            <a:r>
              <a:rPr lang="it-IT" b="1" dirty="0">
                <a:solidFill>
                  <a:srgbClr val="3636E8"/>
                </a:solidFill>
              </a:rPr>
              <a:t>la lunghezza dell’input è uguale al valore dell’input: |</a:t>
            </a:r>
            <a:r>
              <a:rPr lang="it-IT" b="1" dirty="0" err="1">
                <a:solidFill>
                  <a:srgbClr val="3636E8"/>
                </a:solidFill>
              </a:rPr>
              <a:t>n</a:t>
            </a:r>
            <a:r>
              <a:rPr lang="it-IT" b="1" dirty="0">
                <a:solidFill>
                  <a:srgbClr val="3636E8"/>
                </a:solidFill>
              </a:rPr>
              <a:t>| = </a:t>
            </a:r>
            <a:r>
              <a:rPr lang="it-IT" b="1" dirty="0" err="1">
                <a:solidFill>
                  <a:srgbClr val="3636E8"/>
                </a:solidFill>
              </a:rPr>
              <a:t>n</a:t>
            </a:r>
            <a:endParaRPr lang="it-IT" b="1" dirty="0">
              <a:solidFill>
                <a:srgbClr val="3636E8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quella macchina </a:t>
            </a:r>
            <a:r>
              <a:rPr lang="it-IT" b="1" dirty="0">
                <a:solidFill>
                  <a:srgbClr val="D441C9"/>
                </a:solidFill>
              </a:rPr>
              <a:t>scrive sul nastro di output il valore </a:t>
            </a:r>
            <a:r>
              <a:rPr lang="it-IT" b="1" dirty="0" err="1">
                <a:solidFill>
                  <a:srgbClr val="D441C9"/>
                </a:solidFill>
              </a:rPr>
              <a:t>f</a:t>
            </a:r>
            <a:r>
              <a:rPr lang="it-IT" b="1" dirty="0">
                <a:solidFill>
                  <a:srgbClr val="D441C9"/>
                </a:solidFill>
              </a:rPr>
              <a:t>(</a:t>
            </a:r>
            <a:r>
              <a:rPr lang="it-IT" b="1" dirty="0" err="1">
                <a:solidFill>
                  <a:srgbClr val="D441C9"/>
                </a:solidFill>
              </a:rPr>
              <a:t>n</a:t>
            </a:r>
            <a:r>
              <a:rPr lang="it-IT" b="1" dirty="0">
                <a:solidFill>
                  <a:srgbClr val="D441C9"/>
                </a:solidFill>
              </a:rPr>
              <a:t>) in notazione unaria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esempio, se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)=n</a:t>
            </a:r>
            <a:r>
              <a:rPr lang="it-IT" sz="2000" baseline="30000" dirty="0">
                <a:solidFill>
                  <a:schemeClr val="tx1"/>
                </a:solidFill>
              </a:rPr>
              <a:t>2</a:t>
            </a:r>
            <a:r>
              <a:rPr lang="it-IT" dirty="0">
                <a:solidFill>
                  <a:schemeClr val="tx1"/>
                </a:solidFill>
              </a:rPr>
              <a:t>+3, la macchina che testimonia la time-</a:t>
            </a:r>
            <a:r>
              <a:rPr lang="it-IT" dirty="0" err="1">
                <a:solidFill>
                  <a:schemeClr val="tx1"/>
                </a:solidFill>
              </a:rPr>
              <a:t>contructibility</a:t>
            </a:r>
            <a:r>
              <a:rPr lang="it-IT" dirty="0">
                <a:solidFill>
                  <a:schemeClr val="tx1"/>
                </a:solidFill>
              </a:rPr>
              <a:t> di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scrive 	  1</a:t>
            </a:r>
            <a:r>
              <a:rPr lang="it-IT" sz="2000" baseline="30000" dirty="0">
                <a:solidFill>
                  <a:schemeClr val="tx1"/>
                </a:solidFill>
              </a:rPr>
              <a:t>12 </a:t>
            </a:r>
            <a:r>
              <a:rPr lang="it-IT" dirty="0">
                <a:solidFill>
                  <a:schemeClr val="tx1"/>
                </a:solidFill>
              </a:rPr>
              <a:t>= 111111111111 quando calcola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(3)</a:t>
            </a:r>
          </a:p>
          <a:p>
            <a:pPr lvl="2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Una funzione time-</a:t>
            </a:r>
            <a:r>
              <a:rPr lang="it-IT" dirty="0" err="1">
                <a:solidFill>
                  <a:schemeClr val="tx1"/>
                </a:solidFill>
              </a:rPr>
              <a:t>constructible</a:t>
            </a:r>
            <a:r>
              <a:rPr lang="it-IT" dirty="0">
                <a:solidFill>
                  <a:schemeClr val="tx1"/>
                </a:solidFill>
              </a:rPr>
              <a:t> è molto più che una funzione totale e calcolabile</a:t>
            </a:r>
          </a:p>
          <a:p>
            <a:r>
              <a:rPr lang="it-IT" b="1" dirty="0">
                <a:solidFill>
                  <a:srgbClr val="FF0000"/>
                </a:solidFill>
              </a:rPr>
              <a:t>è una funzione che può essere calcolata in tempo proporzionale al suo valore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soldoni, scrivere un ‘1’ sul nastro di output richiede alla macchina che la calcola di eseguire un numero costante di istruzioni (in media)</a:t>
            </a:r>
          </a:p>
          <a:p>
            <a:pPr lvl="2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analogamente per le funzioni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0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Funzioni time- 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Tutte le funzioni “regolari” con le quali abbiamo normalmente a che fare sono sia time-</a:t>
            </a:r>
            <a:r>
              <a:rPr lang="it-IT" dirty="0" err="1">
                <a:solidFill>
                  <a:schemeClr val="tx1"/>
                </a:solidFill>
              </a:rPr>
              <a:t>constructible</a:t>
            </a:r>
            <a:r>
              <a:rPr lang="it-IT" dirty="0">
                <a:solidFill>
                  <a:schemeClr val="tx1"/>
                </a:solidFill>
              </a:rPr>
              <a:t> che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r>
              <a:rPr lang="it-IT" dirty="0">
                <a:solidFill>
                  <a:schemeClr val="tx1"/>
                </a:solidFill>
              </a:rPr>
              <a:t> – ad esempio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tutti i polinomi – ossia,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=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sz="2000" baseline="30000" dirty="0" err="1">
                <a:solidFill>
                  <a:schemeClr val="tx1"/>
                </a:solidFill>
              </a:rPr>
              <a:t>k</a:t>
            </a:r>
            <a:r>
              <a:rPr lang="it-IT" dirty="0">
                <a:solidFill>
                  <a:schemeClr val="tx1"/>
                </a:solidFill>
              </a:rPr>
              <a:t>, con k costante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funzioni esponenziali – ossia,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= 2</a:t>
            </a:r>
            <a:r>
              <a:rPr lang="it-IT" sz="2000" baseline="30000" dirty="0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o anche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=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sz="2000" baseline="30000" dirty="0" err="1">
                <a:solidFill>
                  <a:schemeClr val="tx1"/>
                </a:solidFill>
              </a:rPr>
              <a:t>n</a:t>
            </a:r>
            <a:r>
              <a:rPr lang="it-IT" baseline="30000" dirty="0">
                <a:solidFill>
                  <a:schemeClr val="tx1"/>
                </a:solidFill>
              </a:rPr>
              <a:t> ,</a:t>
            </a:r>
            <a:r>
              <a:rPr lang="it-IT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tantissime altre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grosso modo, le funzioni “regolari” sono time- e </a:t>
            </a:r>
            <a:r>
              <a:rPr lang="it-IT" dirty="0" err="1">
                <a:solidFill>
                  <a:schemeClr val="tx1"/>
                </a:solidFill>
              </a:rPr>
              <a:t>space-constructible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marL="342900" lvl="1" indent="-342900"/>
            <a:r>
              <a:rPr lang="it-IT" dirty="0">
                <a:solidFill>
                  <a:schemeClr val="tx1"/>
                </a:solidFill>
              </a:rPr>
              <a:t>In </a:t>
            </a:r>
            <a:r>
              <a:rPr lang="it-IT" sz="1800" dirty="0">
                <a:solidFill>
                  <a:schemeClr val="tx1"/>
                </a:solidFill>
              </a:rPr>
              <a:t>Appendice alla dispensa 6 trovate dimostrazioni di time-</a:t>
            </a:r>
            <a:r>
              <a:rPr lang="it-IT" sz="1800" dirty="0" err="1">
                <a:solidFill>
                  <a:schemeClr val="tx1"/>
                </a:solidFill>
              </a:rPr>
              <a:t>constructibility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</a:p>
          <a:p>
            <a:pPr marL="342900" lvl="1" indent="-342900"/>
            <a:r>
              <a:rPr lang="it-IT" sz="1800" dirty="0">
                <a:solidFill>
                  <a:schemeClr val="tx1"/>
                </a:solidFill>
              </a:rPr>
              <a:t>Sono da considerarsi </a:t>
            </a:r>
            <a:r>
              <a:rPr lang="it-IT" sz="1800" b="1" dirty="0">
                <a:solidFill>
                  <a:schemeClr val="tx1"/>
                </a:solidFill>
              </a:rPr>
              <a:t>utili esercizi</a:t>
            </a:r>
            <a:r>
              <a:rPr lang="it-IT" sz="1800" dirty="0">
                <a:solidFill>
                  <a:schemeClr val="tx1"/>
                </a:solidFill>
              </a:rPr>
              <a:t> </a:t>
            </a: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esercizi sul progetto di macchine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endParaRPr lang="it-IT" sz="1600" dirty="0">
              <a:solidFill>
                <a:schemeClr val="tx1"/>
              </a:solidFill>
            </a:endParaRP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esercizi sull’analisi di complessità di macchine di </a:t>
            </a:r>
            <a:r>
              <a:rPr lang="it-IT" sz="1600" dirty="0" err="1">
                <a:solidFill>
                  <a:schemeClr val="tx1"/>
                </a:solidFill>
              </a:rPr>
              <a:t>Turing</a:t>
            </a:r>
            <a:endParaRPr lang="it-IT" sz="1600" dirty="0">
              <a:solidFill>
                <a:schemeClr val="tx1"/>
              </a:solidFill>
            </a:endParaRPr>
          </a:p>
          <a:p>
            <a:pPr marL="742950" lvl="2" indent="-342900"/>
            <a:r>
              <a:rPr lang="it-IT" sz="1600" dirty="0">
                <a:solidFill>
                  <a:schemeClr val="tx1"/>
                </a:solidFill>
              </a:rPr>
              <a:t>vi invito (per il vostro bene) a svolgerli per conto vostro e poi a confrontare la vostra soluzione con quella che trovate in Appendice</a:t>
            </a:r>
          </a:p>
        </p:txBody>
      </p:sp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Ciao ciao, gap </a:t>
            </a:r>
            <a:r>
              <a:rPr lang="it-IT" dirty="0" err="1">
                <a:solidFill>
                  <a:schemeClr val="tx1"/>
                </a:solidFill>
              </a:rPr>
              <a:t>theorem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FF0000"/>
                    </a:solidFill>
                  </a:rPr>
                  <a:t>La funzione totale calcolabile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b="1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b="1" i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tale che DTIME[ 2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f(</a:t>
                </a:r>
                <a:r>
                  <a:rPr lang="it-IT" sz="2000" b="1" baseline="30000" dirty="0" err="1">
                    <a:solidFill>
                      <a:srgbClr val="FF0000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) </a:t>
                </a:r>
                <a:r>
                  <a:rPr lang="it-IT" b="1" dirty="0">
                    <a:solidFill>
                      <a:srgbClr val="FF0000"/>
                    </a:solidFill>
                  </a:rPr>
                  <a:t>] ⊆ DTIME[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)] definita nel gap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theorem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non</a:t>
                </a:r>
                <a:r>
                  <a:rPr lang="it-IT" b="1" dirty="0">
                    <a:solidFill>
                      <a:srgbClr val="FF0000"/>
                    </a:solidFill>
                  </a:rPr>
                  <a:t> è time-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constructible</a:t>
                </a:r>
                <a:r>
                  <a:rPr lang="it-IT" b="1" dirty="0">
                    <a:solidFill>
                      <a:srgbClr val="FF0000"/>
                    </a:solidFill>
                  </a:rPr>
                  <a:t>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infatti valgono i seguenti teoremi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la cui dimostrazione non dovete studiare</a:t>
                </a:r>
                <a:r>
                  <a:rPr lang="it-IT" dirty="0">
                    <a:solidFill>
                      <a:schemeClr val="tx1"/>
                    </a:solidFill>
                  </a:rPr>
                  <a:t> (non è neanche riportata sulla dispensa – se vi interessa, la trovate sul libro di testo che avete utilizzato per il primo modulo)</a:t>
                </a: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6.14 [Teorema di gerarchia spaziale]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Siano </a:t>
                </a:r>
                <a:r>
                  <a:rPr lang="it-IT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g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due funzioni tali che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è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space-constructible</a:t>
                </a:r>
                <a:r>
                  <a:rPr lang="it-IT" i="1" dirty="0">
                    <a:solidFill>
                      <a:schemeClr val="tx1"/>
                    </a:solidFill>
                  </a:rPr>
                  <a:t>  e    																			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. 								   Allora, </a:t>
                </a:r>
                <a:r>
                  <a:rPr lang="it-IT" dirty="0">
                    <a:solidFill>
                      <a:schemeClr val="tx1"/>
                    </a:solidFill>
                  </a:rPr>
                  <a:t>DSPACE[g(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</a:t>
                </a:r>
                <a:r>
                  <a:rPr lang="it-IT" i="1" dirty="0">
                    <a:solidFill>
                      <a:schemeClr val="tx1"/>
                    </a:solidFill>
                  </a:rPr>
                  <a:t>ossia, esiste un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 						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DSPACE[ f(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DSPACE[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6.15 [Teorema di gerarchia temporale]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Siano </a:t>
                </a:r>
                <a:r>
                  <a:rPr lang="it-IT" dirty="0">
                    <a:solidFill>
                      <a:schemeClr val="tx1"/>
                    </a:solidFill>
                  </a:rPr>
                  <a:t>f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g :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due funzioni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è time-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constructible</a:t>
                </a:r>
                <a:r>
                  <a:rPr lang="it-IT" i="1" dirty="0">
                    <a:solidFill>
                      <a:schemeClr val="tx1"/>
                    </a:solidFill>
                  </a:rPr>
                  <a:t> e														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br>
                  <a:rPr lang="it-IT" i="1" dirty="0"/>
                </a:br>
                <a:r>
                  <a:rPr lang="it-IT" i="1" dirty="0"/>
                  <a:t>Allora, </a:t>
                </a:r>
                <a:r>
                  <a:rPr lang="it-IT" dirty="0">
                    <a:solidFill>
                      <a:schemeClr val="tx1"/>
                    </a:solidFill>
                  </a:rPr>
                  <a:t>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ossia, esiste un linguaggio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 								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DTIME[ f(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i="1" dirty="0">
                    <a:solidFill>
                      <a:schemeClr val="tx1"/>
                    </a:solidFill>
                  </a:rPr>
                  <a:t>e </a:t>
                </a:r>
                <a:r>
                  <a:rPr lang="it-IT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DTIME[g(n)].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731" r="-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3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Ciao ciao, gap </a:t>
            </a:r>
            <a:r>
              <a:rPr lang="it-IT" dirty="0" err="1">
                <a:solidFill>
                  <a:schemeClr val="tx1"/>
                </a:solidFill>
              </a:rPr>
              <a:t>theorem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Ma qual è il significato dei teoremi di gerarchia spaziale e temporale?</a:t>
                </a: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e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,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cresce “asintoticamente più velocemente” di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man mano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cresce, la distanza fra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aumenta sempre di più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o, se preferite,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diventa enormemente grande per valori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molto più piccoli di quelli che occorrono a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per diventare altrettanto grande	  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un discorso analogo vale se</a:t>
                </a:r>
                <a:r>
                  <a:rPr lang="it-IT" i="1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lim</m:t>
                            </m:r>
                          </m:e>
                          <m:lim>
                            <m:r>
                              <a:rPr lang="it-IT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solidFill>
                                  <a:schemeClr val="tx1"/>
                                </a:solidFill>
                              </a:rPr>
                              <m:t>→</m:t>
                            </m:r>
                            <m:r>
                              <a:rPr lang="it-IT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bg-BG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log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g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f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n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= </a:t>
                </a:r>
                <a:r>
                  <a:rPr lang="it-IT" dirty="0">
                    <a:solidFill>
                      <a:schemeClr val="tx1"/>
                    </a:solidFill>
                  </a:rPr>
                  <a:t>0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Quindi, il teorema di gerarchia temporale ci dice che </a:t>
                </a:r>
              </a:p>
              <a:p>
                <a:pPr lvl="1"/>
                <a:r>
                  <a:rPr lang="it-IT" sz="1800" b="1" dirty="0">
                    <a:solidFill>
                      <a:srgbClr val="3636E8"/>
                    </a:solidFill>
                  </a:rPr>
                  <a:t>quando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è time-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constructible</a:t>
                </a:r>
                <a:r>
                  <a:rPr lang="it-IT" sz="1800" dirty="0"/>
                  <a:t> </a:t>
                </a:r>
                <a:endParaRPr lang="it-IT" sz="1800" dirty="0">
                  <a:solidFill>
                    <a:srgbClr val="D441C9"/>
                  </a:solidFill>
                </a:endParaRPr>
              </a:p>
              <a:p>
                <a:pPr lvl="1"/>
                <a:r>
                  <a:rPr lang="it-IT" sz="1800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)] </a:t>
                </a:r>
                <a:r>
                  <a:rPr lang="it-IT" sz="1800" b="1" dirty="0">
                    <a:solidFill>
                      <a:schemeClr val="tx1"/>
                    </a:solidFill>
                  </a:rPr>
                  <a:t>non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 è contenuto in DTIME[g(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)] quando  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sz="1800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sz="1800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sz="1800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) </a:t>
                </a:r>
                <a:r>
                  <a:rPr lang="it-IT" sz="1800" dirty="0">
                    <a:solidFill>
                      <a:schemeClr val="tx1"/>
                    </a:solidFill>
                  </a:rPr>
                  <a:t>– ad esempio, quando</a:t>
                </a:r>
                <a:r>
                  <a:rPr lang="it-IT" sz="1800" dirty="0"/>
                  <a:t> 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(</a:t>
                </a:r>
                <a:r>
                  <a:rPr lang="it-IT" sz="1800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18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18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18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!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analogamente per quanto afferma il teorema di gerarchia spaziale relativamente alle classi DSPACE quando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space-constructible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>
                <a:blip r:embed="rId2"/>
                <a:stretch>
                  <a:fillRect l="-375" t="-435" r="-7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46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592" y="210849"/>
            <a:ext cx="9502816" cy="69411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 paio di questioncine aperte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29075" y="1121240"/>
            <a:ext cx="10143536" cy="5518983"/>
          </a:xfrm>
        </p:spPr>
        <p:txBody>
          <a:bodyPr>
            <a:normAutofit/>
          </a:bodyPr>
          <a:lstStyle/>
          <a:p>
            <a:pPr lvl="1"/>
            <a:r>
              <a:rPr lang="it-IT" sz="1800" dirty="0">
                <a:solidFill>
                  <a:schemeClr val="tx1"/>
                </a:solidFill>
              </a:rPr>
              <a:t>C’erano poi, un paio di cose che erano rimaste lì, un po’ in sospeso</a:t>
            </a:r>
            <a:r>
              <a:rPr lang="is-IS" sz="1800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sz="1800" dirty="0">
                <a:solidFill>
                  <a:schemeClr val="tx1"/>
                </a:solidFill>
              </a:rPr>
              <a:t>Diciamo, non del tutto chiuse</a:t>
            </a:r>
          </a:p>
          <a:p>
            <a:pPr lvl="7"/>
            <a:endParaRPr lang="is-IS" sz="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Innanzi tutto, c’era la questione della definizione delle classi di complessità non deterministiche – dove viene richiesta la </a:t>
            </a:r>
            <a:r>
              <a:rPr lang="it-IT" sz="1800" b="1" i="1" dirty="0">
                <a:solidFill>
                  <a:srgbClr val="3636E8"/>
                </a:solidFill>
              </a:rPr>
              <a:t>accettabilità</a:t>
            </a:r>
            <a:r>
              <a:rPr lang="it-IT" sz="1800" dirty="0">
                <a:solidFill>
                  <a:srgbClr val="3636E8"/>
                </a:solidFill>
              </a:rPr>
              <a:t> </a:t>
            </a:r>
            <a:r>
              <a:rPr lang="it-IT" sz="1800" dirty="0">
                <a:solidFill>
                  <a:schemeClr val="tx1"/>
                </a:solidFill>
              </a:rPr>
              <a:t>di un linguaggio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pur sapendo che, ogni volta che fissiamo la quantità massima di risorse (spazio o tempo) utilizzabile, un linguaggio accettabile è anche decidibile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non conosciamo la quantità di risorse che occorrono per rigettare le parole che non vi appartengono</a:t>
            </a:r>
          </a:p>
          <a:p>
            <a:pPr lvl="7"/>
            <a:endParaRPr lang="it-IT" sz="800" dirty="0">
              <a:solidFill>
                <a:schemeClr val="tx1"/>
              </a:solidFill>
            </a:endParaRP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Poi, sappiamo che tutto ciò che è deciso da una macchina non deterministica può essere deciso anche da una macchina deterministica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Tuttavia, un linguaggio che sappiamo appartenere a NTIME[</a:t>
            </a:r>
            <a:r>
              <a:rPr lang="it-IT" sz="1800" dirty="0" err="1">
                <a:solidFill>
                  <a:schemeClr val="tx1"/>
                </a:solidFill>
              </a:rPr>
              <a:t>f</a:t>
            </a:r>
            <a:r>
              <a:rPr lang="it-IT" sz="1800" dirty="0">
                <a:solidFill>
                  <a:schemeClr val="tx1"/>
                </a:solidFill>
              </a:rPr>
              <a:t>(</a:t>
            </a:r>
            <a:r>
              <a:rPr lang="it-IT" sz="1800" dirty="0" err="1">
                <a:solidFill>
                  <a:schemeClr val="tx1"/>
                </a:solidFill>
              </a:rPr>
              <a:t>n</a:t>
            </a:r>
            <a:r>
              <a:rPr lang="it-IT" sz="1800" dirty="0">
                <a:solidFill>
                  <a:schemeClr val="tx1"/>
                </a:solidFill>
              </a:rPr>
              <a:t>)] non sappiamo ancora in quale classe di complessità temporale deterministica collocarlo 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né sappiamo se il fatto di sapere che appartiene a NTIME[</a:t>
            </a:r>
            <a:r>
              <a:rPr lang="it-IT" sz="1600" dirty="0" err="1">
                <a:solidFill>
                  <a:schemeClr val="tx1"/>
                </a:solidFill>
              </a:rPr>
              <a:t>f</a:t>
            </a:r>
            <a:r>
              <a:rPr lang="it-IT" sz="1600" dirty="0">
                <a:solidFill>
                  <a:schemeClr val="tx1"/>
                </a:solidFill>
              </a:rPr>
              <a:t>(</a:t>
            </a:r>
            <a:r>
              <a:rPr lang="it-IT" sz="1600" dirty="0" err="1">
                <a:solidFill>
                  <a:schemeClr val="tx1"/>
                </a:solidFill>
              </a:rPr>
              <a:t>n</a:t>
            </a:r>
            <a:r>
              <a:rPr lang="it-IT" sz="1600" dirty="0">
                <a:solidFill>
                  <a:schemeClr val="tx1"/>
                </a:solidFill>
              </a:rPr>
              <a:t>)] ci fornisca strumenti in grado di affermare “ok, allora sta pure in DTIME[qualche altra funzione]”</a:t>
            </a:r>
          </a:p>
        </p:txBody>
      </p:sp>
    </p:spTree>
    <p:extLst>
      <p:ext uri="{BB962C8B-B14F-4D97-AF65-F5344CB8AC3E}">
        <p14:creationId xmlns:p14="http://schemas.microsoft.com/office/powerpoint/2010/main" val="179656632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10599</TotalTime>
  <Words>3935</Words>
  <Application>Microsoft Macintosh PowerPoint</Application>
  <PresentationFormat>Widescreen</PresentationFormat>
  <Paragraphs>193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Century Gothic</vt:lpstr>
      <vt:lpstr>Wingdings 3</vt:lpstr>
      <vt:lpstr>Filo</vt:lpstr>
      <vt:lpstr>Lezione12 – funzioni... più che calcolabili (e complessità)</vt:lpstr>
      <vt:lpstr>Una gerarchia di (infinite) classi</vt:lpstr>
      <vt:lpstr>Qualcosa di strano…</vt:lpstr>
      <vt:lpstr>Funzioni time- e space-constructible</vt:lpstr>
      <vt:lpstr>Funzioni time- e space-constructible</vt:lpstr>
      <vt:lpstr>Funzioni time- e space-constructible</vt:lpstr>
      <vt:lpstr>Ciao ciao, gap theorem!</vt:lpstr>
      <vt:lpstr>Ciao ciao, gap theorem!</vt:lpstr>
      <vt:lpstr>Un paio di questioncine aperte…</vt:lpstr>
      <vt:lpstr>La prima questioncina aperta</vt:lpstr>
      <vt:lpstr>La prima questioncina aperta</vt:lpstr>
      <vt:lpstr>La prima questioncina aperta</vt:lpstr>
      <vt:lpstr>La prima questioncina aperta</vt:lpstr>
      <vt:lpstr>La seconda questioncina aperta</vt:lpstr>
      <vt:lpstr>La seconda questioncina aperta</vt:lpstr>
      <vt:lpstr>La seconda questioncina aperta</vt:lpstr>
      <vt:lpstr>La seconda questioncina aperta</vt:lpstr>
      <vt:lpstr>La seconda questioncina aperta</vt:lpstr>
      <vt:lpstr>La seconda questioncina aperta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432</cp:revision>
  <dcterms:created xsi:type="dcterms:W3CDTF">2020-03-06T09:19:14Z</dcterms:created>
  <dcterms:modified xsi:type="dcterms:W3CDTF">2023-04-20T07:06:33Z</dcterms:modified>
</cp:coreProperties>
</file>