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79" r:id="rId4"/>
    <p:sldId id="364" r:id="rId5"/>
    <p:sldId id="366" r:id="rId6"/>
    <p:sldId id="380" r:id="rId7"/>
    <p:sldId id="395" r:id="rId8"/>
    <p:sldId id="381" r:id="rId9"/>
    <p:sldId id="382" r:id="rId10"/>
    <p:sldId id="383" r:id="rId11"/>
    <p:sldId id="391" r:id="rId12"/>
    <p:sldId id="392" r:id="rId13"/>
    <p:sldId id="393" r:id="rId14"/>
    <p:sldId id="386" r:id="rId15"/>
    <p:sldId id="384" r:id="rId16"/>
    <p:sldId id="388" r:id="rId17"/>
    <p:sldId id="394" r:id="rId18"/>
    <p:sldId id="389" r:id="rId19"/>
    <p:sldId id="390" r:id="rId20"/>
    <p:sldId id="3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122"/>
  </p:normalViewPr>
  <p:slideViewPr>
    <p:cSldViewPr snapToGrid="0" snapToObjects="1">
      <p:cViewPr>
        <p:scale>
          <a:sx n="114" d="100"/>
          <a:sy n="114" d="100"/>
        </p:scale>
        <p:origin x="47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Lezione13 – specifiche classi di complessità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del 19/04/2022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supponiamo per assurdo che 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], cioè che esistono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– </a:t>
                </a:r>
                <a:r>
                  <a:rPr lang="it-IT" b="1" dirty="0">
                    <a:solidFill>
                      <a:schemeClr val="tx1"/>
                    </a:solidFill>
                  </a:rPr>
                  <a:t>l’intero h descrive la macchina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chemeClr val="tx1"/>
                    </a:solidFill>
                  </a:rPr>
                  <a:t>h</a:t>
                </a:r>
                <a:endParaRPr lang="it-IT" sz="2000" b="1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costante 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tali che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decide L in tempo c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dunque: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qualunque sia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z</a:t>
                </a:r>
                <a:r>
                  <a:rPr lang="it-IT" b="1" dirty="0">
                    <a:solidFill>
                      <a:srgbClr val="3636E8"/>
                    </a:solidFill>
                  </a:rPr>
                  <a:t> , la computazione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z</a:t>
                </a:r>
                <a:r>
                  <a:rPr lang="it-IT" b="1" dirty="0">
                    <a:solidFill>
                      <a:srgbClr val="3636E8"/>
                    </a:solidFill>
                  </a:rPr>
                  <a:t>) termina entro c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|z| </a:t>
                </a:r>
                <a:r>
                  <a:rPr lang="it-IT" b="1" dirty="0">
                    <a:solidFill>
                      <a:srgbClr val="3636E8"/>
                    </a:solidFill>
                  </a:rPr>
                  <a:t>passi </a:t>
                </a: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e termina nello stato di accettazione se z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e termina nello stato di rigetto se z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</a:p>
              <a:p>
                <a:pPr lvl="8"/>
                <a:endParaRPr lang="it-IT" b="1" dirty="0">
                  <a:solidFill>
                    <a:srgbClr val="3636E8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Ora: indichiamo con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b="1" dirty="0">
                    <a:solidFill>
                      <a:schemeClr val="tx1"/>
                    </a:solidFill>
                  </a:rPr>
                  <a:t> la codifica binaria di h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dove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b="1" dirty="0">
                    <a:solidFill>
                      <a:schemeClr val="tx1"/>
                    </a:solidFill>
                  </a:rPr>
                  <a:t> è la macchina che decide 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scegliamo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0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con </a:t>
                </a:r>
                <a:r>
                  <a:rPr lang="it-IT" b="1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scelto in modo tale che sia </a:t>
                </a:r>
                <a:r>
                  <a:rPr lang="it-IT" b="1" dirty="0">
                    <a:solidFill>
                      <a:srgbClr val="FF0000"/>
                    </a:solidFill>
                  </a:rPr>
                  <a:t>c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|z|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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2|z|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sz="1800" i="1" dirty="0">
                    <a:solidFill>
                      <a:schemeClr val="tx1"/>
                    </a:solidFill>
                  </a:rPr>
                  <a:t>e questa scelta di 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i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è un punto importante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>
                <a:blip r:embed="rId2"/>
                <a:stretch>
                  <a:fillRect l="-375" t="-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6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53977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 = {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{0,1}* :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sz="24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 x 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 x è la codifica binaria di una parola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è la codifica  	  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di tipo riconoscitore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definita sull’alfabeto {0, 1}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b="1" dirty="0">
                    <a:solidFill>
                      <a:srgbClr val="FF0000"/>
                    </a:solidFill>
                  </a:rPr>
                  <a:t>) termina in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2|z|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</a:t>
                </a:r>
                <a:r>
                  <a:rPr lang="it-IT" sz="24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k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) rigetta</a:t>
                </a:r>
                <a:r>
                  <a:rPr lang="it-IT" dirty="0">
                    <a:solidFill>
                      <a:schemeClr val="tx1"/>
                    </a:solidFill>
                  </a:rPr>
                  <a:t>}. </a:t>
                </a:r>
              </a:p>
              <a:p>
                <a:pPr lvl="7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abbiamo una macchina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che decide L</a:t>
                </a:r>
                <a:r>
                  <a:rPr lang="it-IT" dirty="0">
                    <a:solidFill>
                      <a:schemeClr val="tx1"/>
                    </a:solidFill>
                  </a:rPr>
                  <a:t> e, </a:t>
                </a:r>
                <a:r>
                  <a:rPr lang="it-IT" b="1" dirty="0">
                    <a:solidFill>
                      <a:srgbClr val="3636E8"/>
                    </a:solidFill>
                  </a:rPr>
                  <a:t>qualunque sia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z</a:t>
                </a:r>
                <a:r>
                  <a:rPr lang="it-IT" b="1" dirty="0">
                    <a:solidFill>
                      <a:srgbClr val="3636E8"/>
                    </a:solidFill>
                  </a:rPr>
                  <a:t>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z</a:t>
                </a:r>
                <a:r>
                  <a:rPr lang="it-IT" b="1" dirty="0">
                    <a:solidFill>
                      <a:srgbClr val="3636E8"/>
                    </a:solidFill>
                  </a:rPr>
                  <a:t>) termina entro 			c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|z| </a:t>
                </a:r>
                <a:r>
                  <a:rPr lang="it-IT" b="1" dirty="0">
                    <a:solidFill>
                      <a:srgbClr val="3636E8"/>
                    </a:solidFill>
                  </a:rPr>
                  <a:t>passi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2) abbiamo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che è la codifica binaria di h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3) abbiamo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0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con </a:t>
                </a:r>
                <a:r>
                  <a:rPr lang="it-IT" b="1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scelto in modo tale che sia </a:t>
                </a:r>
                <a:r>
                  <a:rPr lang="it-IT" b="1" dirty="0">
                    <a:solidFill>
                      <a:srgbClr val="FF0000"/>
                    </a:solidFill>
                  </a:rPr>
                  <a:t>c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|z|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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2|z| </a:t>
                </a:r>
              </a:p>
              <a:p>
                <a:pPr lvl="8"/>
                <a:endParaRPr lang="it-IT" b="1" baseline="30000" dirty="0">
                  <a:solidFill>
                    <a:srgbClr val="FF0000"/>
                  </a:solidFill>
                </a:endParaRPr>
              </a:p>
              <a:p>
                <a:pPr marL="342900" lvl="1" indent="-342900"/>
                <a:r>
                  <a:rPr lang="it-IT" sz="1800" u="sng" dirty="0">
                    <a:solidFill>
                      <a:schemeClr val="tx1"/>
                    </a:solidFill>
                  </a:rPr>
                  <a:t>Osserviamo</a:t>
                </a:r>
                <a:r>
                  <a:rPr lang="it-IT" sz="1800" dirty="0">
                    <a:solidFill>
                      <a:schemeClr val="tx1"/>
                    </a:solidFill>
                  </a:rPr>
                  <a:t>: da 1) e da 3) segue che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						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la computazione </a:t>
                </a:r>
                <a:r>
                  <a:rPr lang="it-IT" sz="1800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1800" b="1" baseline="-25000" dirty="0" err="1">
                    <a:solidFill>
                      <a:srgbClr val="FF0000"/>
                    </a:solidFill>
                  </a:rPr>
                  <a:t>h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(</a:t>
                </a:r>
                <a:r>
                  <a:rPr lang="it-IT" sz="1800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) termina in </a:t>
                </a:r>
                <a:r>
                  <a:rPr lang="it-IT" sz="1800" b="1" i="1" dirty="0">
                    <a:solidFill>
                      <a:srgbClr val="FF0000"/>
                    </a:solidFill>
                  </a:rPr>
                  <a:t>c 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2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|</a:t>
                </a:r>
                <a:r>
                  <a:rPr lang="it-IT" sz="1800" b="1" i="1" baseline="30000" dirty="0">
                    <a:solidFill>
                      <a:srgbClr val="FF0000"/>
                    </a:solidFill>
                  </a:rPr>
                  <a:t>z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|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b="1" dirty="0">
                    <a:solidFill>
                      <a:srgbClr val="FF0000"/>
                    </a:solidFill>
                  </a:rPr>
                  <a:t>  2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2|z| 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passi</a:t>
                </a:r>
                <a:r>
                  <a:rPr lang="it-IT" sz="1800" dirty="0"/>
                  <a:t>, 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pPr lvl="7"/>
                <a:endParaRPr lang="it-IT" sz="9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Ora, chiediamoci: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 appartiene a L oppure no? 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539776" cy="5835467"/>
              </a:xfrm>
              <a:blipFill rotWithShape="0">
                <a:blip r:embed="rId2"/>
                <a:stretch>
                  <a:fillRect l="-405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5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 = {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{0,1}* : </a:t>
                </a:r>
                <a:r>
                  <a:rPr lang="it-IT" dirty="0" err="1">
                    <a:solidFill>
                      <a:srgbClr val="7030A0"/>
                    </a:solidFill>
                  </a:rPr>
                  <a:t>z</a:t>
                </a:r>
                <a:r>
                  <a:rPr lang="it-IT" dirty="0">
                    <a:solidFill>
                      <a:srgbClr val="7030A0"/>
                    </a:solidFill>
                  </a:rPr>
                  <a:t> = 1</a:t>
                </a:r>
                <a:r>
                  <a:rPr lang="it-IT" sz="2400" baseline="30000" dirty="0">
                    <a:solidFill>
                      <a:srgbClr val="7030A0"/>
                    </a:solidFill>
                  </a:rPr>
                  <a:t>i</a:t>
                </a:r>
                <a:r>
                  <a:rPr lang="it-IT" dirty="0">
                    <a:solidFill>
                      <a:srgbClr val="7030A0"/>
                    </a:solidFill>
                  </a:rPr>
                  <a:t> 0 x  </a:t>
                </a:r>
                <a:r>
                  <a:rPr lang="it-IT" dirty="0">
                    <a:solidFill>
                      <a:schemeClr val="tx1"/>
                    </a:solidFill>
                  </a:rPr>
                  <a:t>																			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:r>
                  <a:rPr lang="it-IT" b="1" dirty="0">
                    <a:solidFill>
                      <a:srgbClr val="00B050"/>
                    </a:solidFill>
                  </a:rPr>
                  <a:t>x è la codifica binaria di una parola k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 b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rgbClr val="00B050"/>
                    </a:solidFill>
                  </a:rPr>
                  <a:t> che è la codifica  di una 					macchina di </a:t>
                </a:r>
                <a:r>
                  <a:rPr lang="it-IT" b="1" dirty="0" err="1">
                    <a:solidFill>
                      <a:srgbClr val="00B050"/>
                    </a:solidFill>
                  </a:rPr>
                  <a:t>Turing</a:t>
                </a:r>
                <a:r>
                  <a:rPr lang="it-IT" b="1" dirty="0">
                    <a:solidFill>
                      <a:srgbClr val="00B050"/>
                    </a:solidFill>
                  </a:rPr>
                  <a:t> deterministica ad un nastro di tipo riconoscitore 					</a:t>
                </a:r>
                <a:r>
                  <a:rPr lang="it-IT" b="1" dirty="0" err="1">
                    <a:solidFill>
                      <a:srgbClr val="00B050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00B050"/>
                    </a:solidFill>
                  </a:rPr>
                  <a:t>k</a:t>
                </a:r>
                <a:r>
                  <a:rPr lang="it-IT" sz="2000" b="1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it-IT" b="1" dirty="0">
                    <a:solidFill>
                      <a:srgbClr val="00B050"/>
                    </a:solidFill>
                  </a:rPr>
                  <a:t>definita sull’alfabeto {0, 1} </a:t>
                </a:r>
                <a:r>
                  <a:rPr lang="it-IT" dirty="0">
                    <a:solidFill>
                      <a:schemeClr val="tx1"/>
                    </a:solidFill>
                  </a:rPr>
                  <a:t>														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b="1" dirty="0">
                    <a:solidFill>
                      <a:srgbClr val="FF0000"/>
                    </a:solidFill>
                  </a:rPr>
                  <a:t>) termina in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2|z|</a:t>
                </a:r>
                <a:r>
                  <a:rPr lang="it-IT" b="1" dirty="0">
                    <a:solidFill>
                      <a:srgbClr val="FF0000"/>
                    </a:solidFill>
                  </a:rPr>
                  <a:t> passi 	</a:t>
                </a:r>
                <a:r>
                  <a:rPr lang="it-IT" dirty="0">
                    <a:solidFill>
                      <a:schemeClr val="tx1"/>
                    </a:solidFill>
                  </a:rPr>
                  <a:t>													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k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) rigetta</a:t>
                </a:r>
                <a:r>
                  <a:rPr lang="it-IT" dirty="0">
                    <a:solidFill>
                      <a:schemeClr val="tx1"/>
                    </a:solidFill>
                  </a:rPr>
                  <a:t>}. </a:t>
                </a:r>
              </a:p>
              <a:p>
                <a:pPr lvl="7"/>
                <a:endParaRPr lang="it-IT" sz="800" dirty="0">
                  <a:solidFill>
                    <a:schemeClr val="tx1"/>
                  </a:solidFill>
                </a:endParaRPr>
              </a:p>
              <a:p>
                <a:pPr lvl="7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Ora, chiediamoci: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 appartiene a L oppure no? </a:t>
                </a:r>
                <a:r>
                  <a:rPr lang="it-IT" dirty="0">
                    <a:solidFill>
                      <a:schemeClr val="tx1"/>
                    </a:solidFill>
                  </a:rPr>
                  <a:t>Vediamo: </a:t>
                </a:r>
              </a:p>
              <a:p>
                <a:pPr lvl="1"/>
                <a:r>
                  <a:rPr lang="it-IT" sz="1800" dirty="0" err="1">
                    <a:solidFill>
                      <a:srgbClr val="7030A0"/>
                    </a:solidFill>
                  </a:rPr>
                  <a:t>z</a:t>
                </a:r>
                <a:r>
                  <a:rPr lang="it-IT" sz="1800" dirty="0">
                    <a:solidFill>
                      <a:srgbClr val="7030A0"/>
                    </a:solidFill>
                  </a:rPr>
                  <a:t> = 1</a:t>
                </a:r>
                <a:r>
                  <a:rPr lang="it-IT" sz="1800" baseline="30000" dirty="0">
                    <a:solidFill>
                      <a:srgbClr val="7030A0"/>
                    </a:solidFill>
                  </a:rPr>
                  <a:t>i</a:t>
                </a:r>
                <a:r>
                  <a:rPr lang="it-IT" sz="1800" dirty="0">
                    <a:solidFill>
                      <a:srgbClr val="7030A0"/>
                    </a:solidFill>
                  </a:rPr>
                  <a:t> 0 </a:t>
                </a:r>
                <a:r>
                  <a:rPr lang="it-IT" sz="1800" dirty="0" err="1">
                    <a:solidFill>
                      <a:srgbClr val="7030A0"/>
                    </a:solidFill>
                  </a:rPr>
                  <a:t>x</a:t>
                </a:r>
                <a:r>
                  <a:rPr lang="it-IT" sz="1800" baseline="-25000" dirty="0" err="1">
                    <a:solidFill>
                      <a:srgbClr val="7030A0"/>
                    </a:solidFill>
                  </a:rPr>
                  <a:t>h</a:t>
                </a:r>
                <a:r>
                  <a:rPr lang="it-IT" sz="1800" dirty="0">
                    <a:solidFill>
                      <a:srgbClr val="7030A0"/>
                    </a:solidFill>
                  </a:rPr>
                  <a:t>  </a:t>
                </a:r>
              </a:p>
              <a:p>
                <a:pPr lvl="1"/>
                <a:r>
                  <a:rPr lang="it-IT" sz="1800" b="1" dirty="0">
                    <a:solidFill>
                      <a:schemeClr val="tx1"/>
                    </a:solidFill>
                  </a:rPr>
                  <a:t>e</a:t>
                </a:r>
                <a:r>
                  <a:rPr lang="it-IT" sz="1800" dirty="0">
                    <a:solidFill>
                      <a:schemeClr val="tx1"/>
                    </a:solidFill>
                  </a:rPr>
                  <a:t>  </a:t>
                </a:r>
                <a:r>
                  <a:rPr lang="it-IT" sz="1800" b="1" dirty="0">
                    <a:solidFill>
                      <a:srgbClr val="00B050"/>
                    </a:solidFill>
                  </a:rPr>
                  <a:t>x</a:t>
                </a:r>
                <a:r>
                  <a:rPr lang="it-IT" sz="1800" b="1" baseline="-25000" dirty="0" err="1">
                    <a:solidFill>
                      <a:srgbClr val="00B050"/>
                    </a:solidFill>
                  </a:rPr>
                  <a:t>h</a:t>
                </a:r>
                <a:r>
                  <a:rPr lang="it-IT" sz="1800" b="1" dirty="0">
                    <a:solidFill>
                      <a:srgbClr val="00B050"/>
                    </a:solidFill>
                  </a:rPr>
                  <a:t> è la codifica binaria di h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 sz="1800" b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b="1" dirty="0">
                    <a:solidFill>
                      <a:srgbClr val="00B050"/>
                    </a:solidFill>
                  </a:rPr>
                  <a:t> che è la codifica  di una macchina di </a:t>
                </a:r>
                <a:r>
                  <a:rPr lang="it-IT" sz="18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it-IT" sz="1800" b="1" baseline="-25000" dirty="0" err="1">
                    <a:solidFill>
                      <a:srgbClr val="00B050"/>
                    </a:solidFill>
                  </a:rPr>
                  <a:t>h</a:t>
                </a:r>
                <a:r>
                  <a:rPr lang="it-IT" sz="1800" b="1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it-IT" sz="18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 lvl="1"/>
                <a:r>
                  <a:rPr lang="it-IT" sz="1800" b="1" dirty="0">
                    <a:solidFill>
                      <a:schemeClr val="tx1"/>
                    </a:solidFill>
                  </a:rPr>
                  <a:t>e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la computazione </a:t>
                </a:r>
                <a:r>
                  <a:rPr lang="it-IT" sz="1800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1800" b="1" baseline="-25000" dirty="0" err="1">
                    <a:solidFill>
                      <a:srgbClr val="FF0000"/>
                    </a:solidFill>
                  </a:rPr>
                  <a:t>h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(</a:t>
                </a:r>
                <a:r>
                  <a:rPr lang="it-IT" sz="1800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) termina in </a:t>
                </a:r>
                <a:r>
                  <a:rPr lang="it-IT" sz="1800" b="1" i="1" dirty="0">
                    <a:solidFill>
                      <a:srgbClr val="FF0000"/>
                    </a:solidFill>
                  </a:rPr>
                  <a:t>c 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2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|</a:t>
                </a:r>
                <a:r>
                  <a:rPr lang="it-IT" sz="1800" b="1" i="1" baseline="30000" dirty="0">
                    <a:solidFill>
                      <a:srgbClr val="FF0000"/>
                    </a:solidFill>
                  </a:rPr>
                  <a:t>z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|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b="1" dirty="0">
                    <a:solidFill>
                      <a:srgbClr val="FF0000"/>
                    </a:solidFill>
                  </a:rPr>
                  <a:t>  2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2|z| 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passi</a:t>
                </a:r>
                <a:r>
                  <a:rPr lang="it-IT" sz="1800" dirty="0"/>
                  <a:t>, 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Perciò,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800" b="1" dirty="0">
                    <a:solidFill>
                      <a:srgbClr val="D441C9"/>
                    </a:solidFill>
                  </a:rPr>
                  <a:t>L se e soltanto se 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h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(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 rigetta</a:t>
                </a:r>
                <a:r>
                  <a:rPr lang="it-IT" sz="1800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812369"/>
                <a:ext cx="10143536" cy="58354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Ricapitoliamo (</a:t>
                </a:r>
                <a:r>
                  <a:rPr lang="it-IT" b="1" dirty="0">
                    <a:solidFill>
                      <a:schemeClr val="tx1"/>
                    </a:solidFill>
                  </a:rPr>
                  <a:t>versione 1</a:t>
                </a:r>
                <a:r>
                  <a:rPr lang="it-IT" dirty="0">
                    <a:solidFill>
                      <a:schemeClr val="tx1"/>
                    </a:solidFill>
                  </a:rPr>
                  <a:t>): abbiamo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1)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una costante 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tali che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decide L in tempo c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2)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che è la codifica binaria di h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3)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b="1" baseline="30000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0x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con </a:t>
                </a:r>
                <a:r>
                  <a:rPr lang="it-IT" b="1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scelto in modo tale che sia </a:t>
                </a:r>
                <a:r>
                  <a:rPr lang="it-IT" b="1" dirty="0">
                    <a:solidFill>
                      <a:srgbClr val="FF0000"/>
                    </a:solidFill>
                  </a:rPr>
                  <a:t>c 2</a:t>
                </a:r>
                <a:r>
                  <a:rPr lang="it-IT" b="1" baseline="30000" dirty="0">
                    <a:solidFill>
                      <a:srgbClr val="FF0000"/>
                    </a:solidFill>
                  </a:rPr>
                  <a:t>|z|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 2</a:t>
                </a:r>
                <a:r>
                  <a:rPr lang="it-IT" b="1" baseline="30000" dirty="0">
                    <a:solidFill>
                      <a:srgbClr val="FF0000"/>
                    </a:solidFill>
                  </a:rPr>
                  <a:t>2|z|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dunque, per 1) e 3):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termina in c 2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|z|</a:t>
                </a:r>
                <a:r>
                  <a:rPr lang="it-IT" dirty="0">
                    <a:solidFill>
                      <a:schemeClr val="tx1"/>
                    </a:solidFill>
                  </a:rPr>
                  <a:t>passi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tutto questo ci permette di concludere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L se e soltanto se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1800" b="1" baseline="-25000" dirty="0" err="1">
                    <a:solidFill>
                      <a:srgbClr val="D441C9"/>
                    </a:solidFill>
                  </a:rPr>
                  <a:t>h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) rigetta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Ma, d’altra parte,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la macchina che decide L: e per definizione questo significa che 																							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) accetta se e solo se 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ossia: </a:t>
                </a:r>
                <a:r>
                  <a:rPr lang="it-IT" b="1" dirty="0">
                    <a:solidFill>
                      <a:srgbClr val="00B050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00B050"/>
                    </a:solidFill>
                  </a:rPr>
                  <a:t>h</a:t>
                </a:r>
                <a:r>
                  <a:rPr lang="it-IT" b="1" dirty="0">
                    <a:solidFill>
                      <a:srgbClr val="00B050"/>
                    </a:solidFill>
                  </a:rPr>
                  <a:t>(</a:t>
                </a:r>
                <a:r>
                  <a:rPr lang="it-IT" b="1" dirty="0" err="1">
                    <a:solidFill>
                      <a:srgbClr val="00B050"/>
                    </a:solidFill>
                  </a:rPr>
                  <a:t>z</a:t>
                </a:r>
                <a:r>
                  <a:rPr lang="it-IT" b="1" dirty="0">
                    <a:solidFill>
                      <a:srgbClr val="00B050"/>
                    </a:solidFill>
                  </a:rPr>
                  <a:t>) rigetta se e solo se z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00B050"/>
                    </a:solidFill>
                  </a:rPr>
                  <a:t> L </a:t>
                </a:r>
                <a:endParaRPr lang="it-IT" dirty="0">
                  <a:solidFill>
                    <a:srgbClr val="00B050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Componiamo le parti rosa e verde: 															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L se e soltanto se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D441C9"/>
                    </a:solidFill>
                  </a:rPr>
                  <a:t>h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) rigetta </a:t>
                </a:r>
                <a:r>
                  <a:rPr lang="it-IT" b="1" dirty="0">
                    <a:solidFill>
                      <a:srgbClr val="00B050"/>
                    </a:solidFill>
                  </a:rPr>
                  <a:t>se e soltanto se z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00B050"/>
                    </a:solidFill>
                  </a:rPr>
                  <a:t> L !!!!!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L se e soltanto se z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L:</a:t>
                </a:r>
                <a:r>
                  <a:rPr lang="it-IT" b="1" dirty="0">
                    <a:solidFill>
                      <a:srgbClr val="00B050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OPS!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Da cui l’assurdo: quindi,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non esiste 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</a:p>
              <a:p>
                <a:pPr lvl="1"/>
                <a:r>
                  <a:rPr lang="it-IT" dirty="0">
                    <a:solidFill>
                      <a:srgbClr val="3636E8"/>
                    </a:solidFill>
                  </a:rPr>
                  <a:t>se è chiaro, saltare a pag. 14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812369"/>
                <a:ext cx="10143536" cy="5835467"/>
              </a:xfrm>
              <a:blipFill rotWithShape="0">
                <a:blip r:embed="rId2"/>
                <a:stretch>
                  <a:fillRect l="-421" t="-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9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Primo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Ricapitoliamo (</a:t>
                </a:r>
                <a:r>
                  <a:rPr lang="it-IT" b="1" dirty="0">
                    <a:solidFill>
                      <a:schemeClr val="tx1"/>
                    </a:solidFill>
                  </a:rPr>
                  <a:t>versione 2</a:t>
                </a:r>
                <a:r>
                  <a:rPr lang="it-IT" dirty="0">
                    <a:solidFill>
                      <a:schemeClr val="tx1"/>
                    </a:solidFill>
                  </a:rPr>
                  <a:t> – in alternativa alla versione 1 pag. precedente): abbiamo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1)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una costante c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tali che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decide L in tempo c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2)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che è la codifica binaria di h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3)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b="1" baseline="30000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0x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con </a:t>
                </a:r>
                <a:r>
                  <a:rPr lang="it-IT" b="1" dirty="0">
                    <a:solidFill>
                      <a:srgbClr val="FF0000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scelto in modo tale che sia </a:t>
                </a:r>
                <a:r>
                  <a:rPr lang="it-IT" b="1" dirty="0">
                    <a:solidFill>
                      <a:srgbClr val="FF0000"/>
                    </a:solidFill>
                  </a:rPr>
                  <a:t>c 2</a:t>
                </a:r>
                <a:r>
                  <a:rPr lang="it-IT" b="1" baseline="30000" dirty="0">
                    <a:solidFill>
                      <a:srgbClr val="FF0000"/>
                    </a:solidFill>
                  </a:rPr>
                  <a:t>|z|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 2</a:t>
                </a:r>
                <a:r>
                  <a:rPr lang="it-IT" b="1" baseline="30000" dirty="0">
                    <a:solidFill>
                      <a:srgbClr val="FF0000"/>
                    </a:solidFill>
                  </a:rPr>
                  <a:t>2|z|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dunque, per 1) e 3):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termina in c 2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|z|</a:t>
                </a:r>
                <a:r>
                  <a:rPr lang="it-IT" dirty="0">
                    <a:solidFill>
                      <a:schemeClr val="tx1"/>
                    </a:solidFill>
                  </a:rPr>
                  <a:t>passi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tutto questo ci permette di concludere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L se e soltanto se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1800" b="1" baseline="-25000" dirty="0" err="1">
                    <a:solidFill>
                      <a:srgbClr val="D441C9"/>
                    </a:solidFill>
                  </a:rPr>
                  <a:t>h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) rigetta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Ma, in definitiva,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accetta o rigetta?</a:t>
                </a:r>
                <a:endParaRPr lang="it-IT" dirty="0"/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accettasse allora </a:t>
                </a:r>
                <a:r>
                  <a:rPr lang="it-IT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 </a:t>
                </a:r>
                <a:r>
                  <a:rPr lang="it-IT" dirty="0">
                    <a:solidFill>
                      <a:schemeClr val="tx1"/>
                    </a:solidFill>
                  </a:rPr>
                  <a:t>– ma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 decide L</a:t>
                </a:r>
                <a:r>
                  <a:rPr lang="it-IT" dirty="0">
                    <a:solidFill>
                      <a:schemeClr val="tx1"/>
                    </a:solidFill>
                  </a:rPr>
                  <a:t>, e se </a:t>
                </a:r>
                <a:r>
                  <a:rPr lang="it-IT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</a:t>
                </a:r>
                <a:r>
                  <a:rPr lang="it-IT" dirty="0">
                    <a:solidFill>
                      <a:schemeClr val="tx1"/>
                    </a:solidFill>
                  </a:rPr>
                  <a:t> non può accadere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accetti; </a:t>
                </a:r>
                <a:r>
                  <a:rPr lang="it-IT" b="1" dirty="0">
                    <a:solidFill>
                      <a:schemeClr val="tx1"/>
                    </a:solidFill>
                  </a:rPr>
                  <a:t>quindi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) non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rigettasse allora </a:t>
                </a:r>
                <a:r>
                  <a:rPr lang="it-IT" b="1" dirty="0">
                    <a:solidFill>
                      <a:srgbClr val="D441C9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 </a:t>
                </a:r>
                <a:r>
                  <a:rPr lang="it-IT" dirty="0">
                    <a:solidFill>
                      <a:schemeClr val="tx1"/>
                    </a:solidFill>
                  </a:rPr>
                  <a:t>– ma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3636E8"/>
                    </a:solidFill>
                  </a:rPr>
                  <a:t>h</a:t>
                </a:r>
                <a:r>
                  <a:rPr lang="it-IT" b="1" dirty="0">
                    <a:solidFill>
                      <a:srgbClr val="3636E8"/>
                    </a:solidFill>
                  </a:rPr>
                  <a:t>  decide L</a:t>
                </a:r>
                <a:r>
                  <a:rPr lang="it-IT" dirty="0">
                    <a:solidFill>
                      <a:schemeClr val="tx1"/>
                    </a:solidFill>
                  </a:rPr>
                  <a:t>, e se </a:t>
                </a:r>
                <a:r>
                  <a:rPr lang="it-IT" b="1" dirty="0">
                    <a:solidFill>
                      <a:srgbClr val="D441C9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</a:t>
                </a:r>
                <a:r>
                  <a:rPr lang="it-IT" dirty="0">
                    <a:solidFill>
                      <a:schemeClr val="tx1"/>
                    </a:solidFill>
                  </a:rPr>
                  <a:t> non può accadere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rigetti; </a:t>
                </a:r>
                <a:r>
                  <a:rPr lang="it-IT" b="1" dirty="0">
                    <a:solidFill>
                      <a:schemeClr val="tx1"/>
                    </a:solidFill>
                  </a:rPr>
                  <a:t>quindi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) non rigetta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Da cui l’assurdo: quindi,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non esiste 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77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Secondo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>
                    <a:solidFill>
                      <a:srgbClr val="3636E8"/>
                    </a:solidFill>
                  </a:rPr>
                  <a:t>2n 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u="sng" dirty="0">
                    <a:solidFill>
                      <a:schemeClr val="tx1"/>
                    </a:solidFill>
                  </a:rPr>
                  <a:t>OSSERVAZIONE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>
                    <a:solidFill>
                      <a:schemeClr val="tx1"/>
                    </a:solidFill>
                  </a:rPr>
                  <a:t> è una funzione time-</a:t>
                </a:r>
                <a:r>
                  <a:rPr lang="it-IT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che, con input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in notazione unaria, scrive sul nastro di output il valore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>
                    <a:solidFill>
                      <a:schemeClr val="tx1"/>
                    </a:solidFill>
                  </a:rPr>
                  <a:t>, in unario, in tempo proporzionale a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decidere L usiamo una variante U’ </a:t>
                </a:r>
                <a:r>
                  <a:rPr lang="it-IT" dirty="0">
                    <a:solidFill>
                      <a:srgbClr val="D441C9"/>
                    </a:solidFill>
                  </a:rPr>
                  <a:t>a 6 nastri </a:t>
                </a:r>
                <a:r>
                  <a:rPr lang="it-IT" dirty="0">
                    <a:solidFill>
                      <a:schemeClr val="tx1"/>
                    </a:solidFill>
                  </a:rPr>
                  <a:t>della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perché, per decidere L, abbiamo bisogno di simulare qualunque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descritta nelle sue parole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 primi 4 nastri hanno funzioni analoghe a quelle dei nastri  della macchina U: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viene memorizzato l’input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,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se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è nella forma 1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0x, viene scritta la parola x, ossia, la parola che dovrebbe essere la descrizione binaria delle quintuple di una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, su 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viene memorizzato, ad ogni passo, lo stato attuale della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rgbClr val="FF0000"/>
                    </a:solidFill>
                  </a:rPr>
                  <a:t>su N</a:t>
                </a:r>
                <a:r>
                  <a:rPr lang="it-IT" baseline="-25000" dirty="0">
                    <a:solidFill>
                      <a:srgbClr val="FF0000"/>
                    </a:solidFill>
                  </a:rPr>
                  <a:t>4</a:t>
                </a:r>
                <a:r>
                  <a:rPr lang="it-IT" dirty="0">
                    <a:solidFill>
                      <a:srgbClr val="FF0000"/>
                    </a:solidFill>
                  </a:rPr>
                  <a:t> viene memorizzato lo stato di </a:t>
                </a:r>
                <a:r>
                  <a:rPr lang="it-IT" b="1" dirty="0">
                    <a:solidFill>
                      <a:srgbClr val="FF0000"/>
                    </a:solidFill>
                  </a:rPr>
                  <a:t>rigetto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della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1"/>
                <a:r>
                  <a:rPr lang="it-IT" b="1" dirty="0">
                    <a:solidFill>
                      <a:srgbClr val="D441C9"/>
                    </a:solidFill>
                  </a:rPr>
                  <a:t>N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5</a:t>
                </a:r>
                <a:r>
                  <a:rPr lang="it-IT" b="1" dirty="0">
                    <a:solidFill>
                      <a:srgbClr val="D441C9"/>
                    </a:solidFill>
                  </a:rPr>
                  <a:t> è il nastro su cui verrà scritto in unario il valore |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z</a:t>
                </a:r>
                <a:r>
                  <a:rPr lang="it-IT" b="1" dirty="0">
                    <a:solidFill>
                      <a:srgbClr val="D441C9"/>
                    </a:solidFill>
                  </a:rPr>
                  <a:t>|; </a:t>
                </a:r>
              </a:p>
              <a:p>
                <a:pPr lvl="1"/>
                <a:r>
                  <a:rPr lang="it-IT" b="1" dirty="0">
                    <a:solidFill>
                      <a:srgbClr val="D441C9"/>
                    </a:solidFill>
                  </a:rPr>
                  <a:t>N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6</a:t>
                </a:r>
                <a:r>
                  <a:rPr lang="it-IT" b="1" dirty="0">
                    <a:solidFill>
                      <a:srgbClr val="D441C9"/>
                    </a:solidFill>
                  </a:rPr>
                  <a:t> è il nastro su cui verrà scritto in unario il valore 2 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2|z|</a:t>
                </a:r>
                <a:r>
                  <a:rPr lang="it-IT" b="1" dirty="0">
                    <a:solidFill>
                      <a:srgbClr val="D441C9"/>
                    </a:solidFill>
                  </a:rPr>
                  <a:t> 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2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Secondo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>
                    <a:solidFill>
                      <a:srgbClr val="3636E8"/>
                    </a:solidFill>
                  </a:rPr>
                  <a:t>2n 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</a:p>
              <a:p>
                <a:pPr lvl="8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decidere L usiamo una variante U’ </a:t>
                </a:r>
                <a:r>
                  <a:rPr lang="it-IT" dirty="0">
                    <a:solidFill>
                      <a:srgbClr val="D441C9"/>
                    </a:solidFill>
                  </a:rPr>
                  <a:t>a 6 nastri </a:t>
                </a:r>
                <a:r>
                  <a:rPr lang="it-IT" dirty="0">
                    <a:solidFill>
                      <a:schemeClr val="tx1"/>
                    </a:solidFill>
                  </a:rPr>
                  <a:t>della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U’, con input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sul primo nastro, lavora nelle seguenti sei fasi: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1- U’ verifica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sia della forma 1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0x: se è così allora inizia la fase 2, altrimenti </a:t>
                </a:r>
                <a:r>
                  <a:rPr lang="it-IT" b="1" dirty="0">
                    <a:solidFill>
                      <a:schemeClr val="tx1"/>
                    </a:solidFill>
                  </a:rPr>
                  <a:t>rigetta</a:t>
                </a:r>
                <a:r>
                  <a:rPr lang="it-IT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2 - U’ verifica che x sia la codifica binaria di un intero h che sia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: se è così allora U’ copia x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ed ha inizio la fase 3, altrimenti </a:t>
                </a:r>
                <a:r>
                  <a:rPr lang="it-IT" b="1" dirty="0">
                    <a:solidFill>
                      <a:schemeClr val="tx1"/>
                    </a:solidFill>
                  </a:rPr>
                  <a:t>rigetta</a:t>
                </a:r>
                <a:r>
                  <a:rPr lang="it-IT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3 – U’ copia lo stato iniziale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e lo stato di rigetto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dirty="0">
                    <a:solidFill>
                      <a:schemeClr val="tx1"/>
                    </a:solidFill>
                  </a:rPr>
                  <a:t> ;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4 – U’ scrive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it-IT" dirty="0">
                    <a:solidFill>
                      <a:schemeClr val="tx1"/>
                    </a:solidFill>
                  </a:rPr>
                  <a:t> 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 in unario, ossia,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|z|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5 – U’ simula,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it-IT" dirty="0">
                    <a:solidFill>
                      <a:schemeClr val="tx1"/>
                    </a:solidFill>
                  </a:rPr>
                  <a:t>, il comportamento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|z|</a:t>
                </a:r>
                <a:r>
                  <a:rPr lang="it-IT" dirty="0">
                    <a:solidFill>
                      <a:schemeClr val="tx1"/>
                    </a:solidFill>
                  </a:rPr>
                  <a:t>) scrivendo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it-IT" dirty="0">
                    <a:solidFill>
                      <a:schemeClr val="tx1"/>
                    </a:solidFill>
                  </a:rPr>
                  <a:t>  il valore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dirty="0">
                    <a:solidFill>
                      <a:schemeClr val="tx1"/>
                    </a:solidFill>
                  </a:rPr>
                  <a:t> in unario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... continua ...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 r="-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35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Secondo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>
                    <a:solidFill>
                      <a:srgbClr val="3636E8"/>
                    </a:solidFill>
                  </a:rPr>
                  <a:t>2n 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decidere L usiamo una variante U’ </a:t>
                </a:r>
                <a:r>
                  <a:rPr lang="it-IT" dirty="0">
                    <a:solidFill>
                      <a:srgbClr val="D441C9"/>
                    </a:solidFill>
                  </a:rPr>
                  <a:t>a 6 nastri </a:t>
                </a:r>
                <a:r>
                  <a:rPr lang="it-IT" dirty="0">
                    <a:solidFill>
                      <a:schemeClr val="tx1"/>
                    </a:solidFill>
                  </a:rPr>
                  <a:t>della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U’, con input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sul primo nastro, lavora nelle seguenti sei fasi: </a:t>
                </a:r>
              </a:p>
              <a:p>
                <a:pPr lvl="1"/>
                <a:r>
                  <a:rPr lang="it-IT" dirty="0">
                    <a:solidFill>
                      <a:schemeClr val="bg1">
                        <a:lumMod val="65000"/>
                      </a:schemeClr>
                    </a:solidFill>
                  </a:rPr>
                  <a:t>FASE 1- ... - FASE 5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6 – U’ si comporta come si comporterebbe U sui nastri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(invertiti) contando, però, le istruzioni eseguite: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ogni volta che viene eseguita una quintupla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6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z</a:t>
                </a:r>
                <a:r>
                  <a:rPr lang="it-IT" sz="1600" dirty="0">
                    <a:solidFill>
                      <a:schemeClr val="tx1"/>
                    </a:solidFill>
                  </a:rPr>
                  <a:t>), U’ sposta di una posizione la testina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it-IT" sz="1600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3"/>
                <a:r>
                  <a:rPr lang="it-IT" sz="1600" b="1" dirty="0">
                    <a:solidFill>
                      <a:srgbClr val="FF0000"/>
                    </a:solidFill>
                  </a:rPr>
                  <a:t>se </a:t>
                </a:r>
                <a:r>
                  <a:rPr lang="it-IT" sz="1600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1600" b="1" baseline="-25000" dirty="0" err="1">
                    <a:solidFill>
                      <a:srgbClr val="FF0000"/>
                    </a:solidFill>
                  </a:rPr>
                  <a:t>h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(</a:t>
                </a:r>
                <a:r>
                  <a:rPr lang="it-IT" sz="1600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) raggiunge lo stato di rigetto mentre su N</a:t>
                </a:r>
                <a:r>
                  <a:rPr lang="it-IT" sz="1600" b="1" baseline="-25000" dirty="0">
                    <a:solidFill>
                      <a:srgbClr val="FF0000"/>
                    </a:solidFill>
                  </a:rPr>
                  <a:t>6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 viene letto un ‘1’ allora U’ accetta</a:t>
                </a:r>
                <a:r>
                  <a:rPr lang="it-IT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lvl="3"/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b="1" dirty="0">
                    <a:solidFill>
                      <a:srgbClr val="00B050"/>
                    </a:solidFill>
                  </a:rPr>
                  <a:t>se </a:t>
                </a:r>
                <a:r>
                  <a:rPr lang="it-IT" sz="16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it-IT" sz="1600" b="1" baseline="-25000" dirty="0" err="1">
                    <a:solidFill>
                      <a:srgbClr val="00B050"/>
                    </a:solidFill>
                  </a:rPr>
                  <a:t>h</a:t>
                </a:r>
                <a:r>
                  <a:rPr lang="it-IT" sz="1600" b="1" dirty="0">
                    <a:solidFill>
                      <a:srgbClr val="00B050"/>
                    </a:solidFill>
                  </a:rPr>
                  <a:t>(</a:t>
                </a:r>
                <a:r>
                  <a:rPr lang="it-IT" sz="1600" b="1" dirty="0" err="1">
                    <a:solidFill>
                      <a:srgbClr val="00B050"/>
                    </a:solidFill>
                  </a:rPr>
                  <a:t>z</a:t>
                </a:r>
                <a:r>
                  <a:rPr lang="it-IT" sz="1600" b="1" dirty="0">
                    <a:solidFill>
                      <a:srgbClr val="00B050"/>
                    </a:solidFill>
                  </a:rPr>
                  <a:t>) raggiunge lo stato di accettazione mentre su N</a:t>
                </a:r>
                <a:r>
                  <a:rPr lang="it-IT" sz="1600" b="1" baseline="-25000" dirty="0">
                    <a:solidFill>
                      <a:srgbClr val="00B050"/>
                    </a:solidFill>
                  </a:rPr>
                  <a:t>6</a:t>
                </a:r>
                <a:r>
                  <a:rPr lang="it-IT" sz="1600" b="1" dirty="0">
                    <a:solidFill>
                      <a:srgbClr val="00B050"/>
                    </a:solidFill>
                  </a:rPr>
                  <a:t> viene letto un ‘1’ allora U’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rigetta</a:t>
                </a:r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3"/>
                <a:r>
                  <a:rPr lang="it-IT" sz="1600" dirty="0">
                    <a:solidFill>
                      <a:schemeClr val="tx1"/>
                    </a:solidFill>
                  </a:rPr>
                  <a:t>se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6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z</a:t>
                </a:r>
                <a:r>
                  <a:rPr lang="it-IT" sz="1600" dirty="0">
                    <a:solidFill>
                      <a:schemeClr val="tx1"/>
                    </a:solidFill>
                  </a:rPr>
                  <a:t>) non ha ancora raggiunto lo stato di rigetto quando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it-IT" sz="1600" dirty="0">
                    <a:solidFill>
                      <a:schemeClr val="tx1"/>
                    </a:solidFill>
                  </a:rPr>
                  <a:t> viene letto un ‘</a:t>
                </a:r>
                <a:r>
                  <a:rPr lang="it-IT" sz="1600" dirty="0">
                    <a:sym typeface="Symbol" charset="2"/>
                  </a:rPr>
                  <a:t></a:t>
                </a:r>
                <a:r>
                  <a:rPr lang="it-IT" sz="1600" dirty="0">
                    <a:solidFill>
                      <a:schemeClr val="tx1"/>
                    </a:solidFill>
                  </a:rPr>
                  <a:t>’ allora U’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rigetta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8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Osservazione: la FASE 6 non simula computazioni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che durano più di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dirty="0">
                    <a:solidFill>
                      <a:schemeClr val="tx1"/>
                    </a:solidFill>
                  </a:rPr>
                  <a:t> passi!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5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pPr lvl="5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Secondo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>
                    <a:solidFill>
                      <a:srgbClr val="3636E8"/>
                    </a:solidFill>
                  </a:rPr>
                  <a:t>2n 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decidere L usiamo una variante U’ della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</a:p>
              <a:p>
                <a:pPr lvl="6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U’ decide L, infatti: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Mostriamo che se </a:t>
                </a:r>
                <a:r>
                  <a:rPr lang="it-IT" b="1" dirty="0">
                    <a:solidFill>
                      <a:schemeClr val="tx1"/>
                    </a:solidFill>
                  </a:rPr>
                  <a:t>z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L  allora U’(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) accetta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b="1" baseline="30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0x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- perciò U’ non rigetta durante la FASE 1 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la codifica binaria di una parola h che codifica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– perciò, U’ non rigetta durante la FASE 2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z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  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rigetta in  2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dirty="0">
                    <a:solidFill>
                      <a:schemeClr val="tx1"/>
                    </a:solidFill>
                  </a:rPr>
                  <a:t>  passi  – perciò, U’ accetta durante la FASE 6</a:t>
                </a:r>
              </a:p>
              <a:p>
                <a:pPr lvl="6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Mostriamo che </a:t>
                </a:r>
                <a:r>
                  <a:rPr lang="it-IT" b="1" dirty="0">
                    <a:solidFill>
                      <a:schemeClr val="tx1"/>
                    </a:solidFill>
                  </a:rPr>
                  <a:t>se z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L  allora U’(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) rigetta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questo è lasciato come esercizio!</a:t>
                </a:r>
              </a:p>
              <a:p>
                <a:pPr lvl="5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quanto tempo impiega U’ a decidere L?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68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Secondo passo: dimostriamo che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>
                    <a:solidFill>
                      <a:srgbClr val="3636E8"/>
                    </a:solidFill>
                  </a:rPr>
                  <a:t>2n 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decidere L usiamo una variante U’ della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universale U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U’ decide 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quanto tempo impiega U’ a decidere L?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1- U’ verifica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sia della forma 1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0x: in 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 passi;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2 - U’ verifica che x sia la codifica binaria di un intero h che sia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: in O(|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|) passi (se volete, provate a verificarlo)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3 – U’ copia gli stati iniziale e di rigetto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e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dirty="0">
                    <a:solidFill>
                      <a:schemeClr val="tx1"/>
                    </a:solidFill>
                  </a:rPr>
                  <a:t> : in O(|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|) passi (meno: vedi dispensa)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4 – U’ scrive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it-IT" dirty="0">
                    <a:solidFill>
                      <a:schemeClr val="tx1"/>
                    </a:solidFill>
                  </a:rPr>
                  <a:t> 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 in unario: in 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 passi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5 – U’ simula,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it-IT" dirty="0">
                    <a:solidFill>
                      <a:schemeClr val="tx1"/>
                    </a:solidFill>
                  </a:rPr>
                  <a:t>, il comportamento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(1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|z|</a:t>
                </a:r>
                <a:r>
                  <a:rPr lang="it-IT" dirty="0">
                    <a:solidFill>
                      <a:schemeClr val="tx1"/>
                    </a:solidFill>
                  </a:rPr>
                  <a:t>) : in O(2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dirty="0">
                    <a:solidFill>
                      <a:schemeClr val="tx1"/>
                    </a:solidFill>
                  </a:rPr>
                  <a:t> ) passi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6 – U’ simula al più 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di 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):  poiché simulare un passo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 richiede a U’ O(|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|) passi (vedi macchina universale), allora la FASE 6 richiede 									O(|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| 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dirty="0">
                    <a:solidFill>
                      <a:schemeClr val="tx1"/>
                    </a:solidFill>
                  </a:rPr>
                  <a:t>) passi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definitiva, </a:t>
                </a:r>
                <a:r>
                  <a:rPr lang="it-IT" b="1" dirty="0">
                    <a:solidFill>
                      <a:schemeClr val="tx1"/>
                    </a:solidFill>
                  </a:rPr>
                  <a:t>U’ decide se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L in O(|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z</a:t>
                </a:r>
                <a:r>
                  <a:rPr lang="it-IT" b="1" dirty="0">
                    <a:solidFill>
                      <a:schemeClr val="tx1"/>
                    </a:solidFill>
                  </a:rPr>
                  <a:t>| 2 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b="1" dirty="0">
                    <a:solidFill>
                      <a:schemeClr val="tx1"/>
                    </a:solidFill>
                  </a:rPr>
                  <a:t> ) passi</a:t>
                </a:r>
                <a:r>
                  <a:rPr lang="it-IT" dirty="0">
                    <a:solidFill>
                      <a:schemeClr val="tx1"/>
                    </a:solidFill>
                  </a:rPr>
                  <a:t>: quindi </a:t>
                </a:r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 </a:t>
                </a:r>
                <a:r>
                  <a:rPr lang="it-IT" dirty="0" err="1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 2</a:t>
                </a:r>
                <a:r>
                  <a:rPr lang="it-IT" sz="2200" baseline="30000" dirty="0">
                    <a:solidFill>
                      <a:srgbClr val="3636E8"/>
                    </a:solidFill>
                  </a:rPr>
                  <a:t>2n </a:t>
                </a:r>
                <a:r>
                  <a:rPr lang="it-IT" dirty="0">
                    <a:solidFill>
                      <a:srgbClr val="3636E8"/>
                    </a:solidFill>
                  </a:rPr>
                  <a:t>]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209" b="-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7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8977" y="14173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Specifiche classi di complessità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12207" y="945166"/>
                <a:ext cx="9997200" cy="576815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Siamo al paragrafo 6.6, pronti a definire alcune fra le più rilevanti classi di complessità: </a:t>
                </a:r>
                <a:r>
                  <a:rPr lang="it-IT" sz="800" dirty="0"/>
                  <a:t>																			</a:t>
                </a:r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P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DTIME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deterministico polinomiale</a:t>
                </a:r>
                <a:r>
                  <a:rPr lang="it-IT" dirty="0"/>
                  <a:t>; </a:t>
                </a:r>
              </a:p>
              <a:p>
                <a:pPr lvl="8"/>
                <a:endParaRPr lang="it-IT" sz="800" dirty="0"/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NP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accettabili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non deterministico polinomiale</a:t>
                </a:r>
                <a:r>
                  <a:rPr lang="it-IT" dirty="0">
                    <a:solidFill>
                      <a:schemeClr val="tx1"/>
                    </a:solidFill>
                  </a:rPr>
                  <a:t>;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ma anche </a:t>
                </a:r>
                <a:r>
                  <a:rPr lang="it-IT" dirty="0">
                    <a:solidFill>
                      <a:srgbClr val="FF0000"/>
                    </a:solidFill>
                  </a:rPr>
                  <a:t>decidibili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non deterministico polinomiale</a:t>
                </a:r>
                <a:r>
                  <a:rPr lang="it-IT" dirty="0">
                    <a:solidFill>
                      <a:schemeClr val="tx1"/>
                    </a:solidFill>
                  </a:rPr>
                  <a:t>!</a:t>
                </a:r>
              </a:p>
              <a:p>
                <a:pPr lvl="6"/>
                <a:endParaRPr lang="it-IT" sz="800" dirty="0">
                  <a:solidFill>
                    <a:srgbClr val="FF0000"/>
                  </a:solidFill>
                </a:endParaRPr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PSPACE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b="0" i="0" dirty="0" smtClean="0">
                            <a:solidFill>
                              <a:srgbClr val="3636E8"/>
                            </a:solidFill>
                          </a:rPr>
                          <m:t>SPAC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  <m:r>
                      <a:rPr lang="it-IT" b="0" i="0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spazio deterministico polinomiale</a:t>
                </a:r>
                <a:r>
                  <a:rPr lang="it-IT" dirty="0"/>
                  <a:t>; </a:t>
                </a:r>
              </a:p>
              <a:p>
                <a:pPr lvl="5"/>
                <a:endParaRPr lang="it-IT" sz="800" dirty="0"/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NPSPACE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b="0" i="0" dirty="0" smtClean="0">
                            <a:solidFill>
                              <a:srgbClr val="3636E8"/>
                            </a:solidFill>
                          </a:rPr>
                          <m:t>NSPAC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aseline="30000" dirty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r>
                  <a:rPr lang="it-IT" dirty="0"/>
                  <a:t> 	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accettabili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spazio non deterministico polinomiale</a:t>
                </a:r>
                <a:r>
                  <a:rPr lang="it-IT" dirty="0"/>
                  <a:t>; 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ma anche </a:t>
                </a:r>
                <a:r>
                  <a:rPr lang="it-IT" dirty="0">
                    <a:solidFill>
                      <a:srgbClr val="FF0000"/>
                    </a:solidFill>
                  </a:rPr>
                  <a:t>decidibili </a:t>
                </a:r>
                <a:r>
                  <a:rPr lang="it-IT" i="1" dirty="0">
                    <a:solidFill>
                      <a:srgbClr val="FF0000"/>
                    </a:solidFill>
                  </a:rPr>
                  <a:t>in spazio non deterministico polinomiale</a:t>
                </a:r>
                <a:r>
                  <a:rPr lang="it-IT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2207" y="945166"/>
                <a:ext cx="9997200" cy="5768151"/>
              </a:xfrm>
              <a:blipFill rotWithShape="0">
                <a:blip r:embed="rId2"/>
                <a:stretch>
                  <a:fillRect l="-427" t="-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uguaglianza!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La maggior parte delle relazioni fra classi complessità che abbiamo visto fino ad ora, sono </a:t>
                </a:r>
                <a:r>
                  <a:rPr lang="it-IT" b="1" dirty="0">
                    <a:solidFill>
                      <a:srgbClr val="D441C9"/>
                    </a:solidFill>
                  </a:rPr>
                  <a:t>inclusioni improprie </a:t>
                </a:r>
                <a:r>
                  <a:rPr lang="it-IT" dirty="0"/>
                  <a:t>		</a:t>
                </a:r>
              </a:p>
              <a:p>
                <a:r>
                  <a:rPr lang="it-IT" dirty="0"/>
                  <a:t>A parte le inclusioni proprie che derivano dal Teorema di gerarchia temporale,</a:t>
                </a:r>
              </a:p>
              <a:p>
                <a:r>
                  <a:rPr lang="it-IT" dirty="0"/>
                  <a:t>del quale abbiamo dimostrato un caso particolare: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effetti, esiste anche un teorema che va nella direzione opposta – che dimostra, cioè, l’uguaglianza di due classi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una classe deterministica e una classe non deterministica: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6.19</a:t>
                </a:r>
                <a:r>
                  <a:rPr lang="it-IT" dirty="0">
                    <a:solidFill>
                      <a:schemeClr val="tx1"/>
                    </a:solidFill>
                  </a:rPr>
                  <a:t>: PSPACE = NPSPACE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non studiamo, quest’anno, la dimostrazione di questo teorema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sono ben lieta di discuterne con chi la vuole guardare!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8977" y="14173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Specifiche classi di complessità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70081" y="1084062"/>
                <a:ext cx="9997200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Siamo al paragrafo 6.6, pronti a definire alcune fra le più rilevanti classi di complessità: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endParaRPr lang="it-IT" sz="800" dirty="0"/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EXPTIME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DTIME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[2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endParaRPr lang="it-IT" dirty="0"/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decidibili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deterministico esponenziale </a:t>
                </a:r>
                <a:r>
                  <a:rPr lang="it-IT" dirty="0">
                    <a:solidFill>
                      <a:schemeClr val="tx1"/>
                    </a:solidFill>
                  </a:rPr>
                  <a:t>ove l’esponente che descrive la funzione limite è un polinomio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di grado k – indicato come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n,k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6"/>
                <a:endParaRPr lang="it-IT" sz="800" dirty="0"/>
              </a:p>
              <a:p>
                <a:r>
                  <a:rPr lang="it-IT" dirty="0">
                    <a:solidFill>
                      <a:srgbClr val="3636E8"/>
                    </a:solidFill>
                  </a:rPr>
                  <a:t>NEXPTIME=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b="1" dirty="0">
                            <a:solidFill>
                              <a:srgbClr val="3636E8"/>
                            </a:solidFill>
                          </a:rPr>
                          <m:t>∈</m:t>
                        </m:r>
                        <m:r>
                          <a:rPr lang="it-IT" b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3636E8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[2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it-IT" sz="2200" b="0" i="0" baseline="30000" dirty="0" smtClean="0">
                            <a:solidFill>
                              <a:srgbClr val="3636E8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>
                            <a:solidFill>
                              <a:srgbClr val="3636E8"/>
                            </a:solidFill>
                          </a:rPr>
                          <m:t>]</m:t>
                        </m:r>
                      </m:e>
                    </m:nary>
                  </m:oMath>
                </a14:m>
                <a:endParaRPr lang="it-IT" dirty="0"/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classe dei linguaggi </a:t>
                </a:r>
                <a:r>
                  <a:rPr lang="it-IT" i="1" dirty="0">
                    <a:solidFill>
                      <a:srgbClr val="FF0000"/>
                    </a:solidFill>
                  </a:rPr>
                  <a:t>accettabili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non deterministico esponenziale</a:t>
                </a:r>
                <a:r>
                  <a:rPr lang="it-IT" i="1" dirty="0">
                    <a:solidFill>
                      <a:srgbClr val="D441C9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(</a:t>
                </a:r>
                <a:r>
                  <a:rPr lang="it-IT" dirty="0">
                    <a:solidFill>
                      <a:schemeClr val="tx1"/>
                    </a:solidFill>
                  </a:rPr>
                  <a:t>ove l’esponente che descrive la funzione limite è un polinomio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di grado k);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anche </a:t>
                </a:r>
                <a:r>
                  <a:rPr lang="it-IT" dirty="0">
                    <a:solidFill>
                      <a:srgbClr val="FF0000"/>
                    </a:solidFill>
                  </a:rPr>
                  <a:t>decidibili </a:t>
                </a:r>
                <a:r>
                  <a:rPr lang="it-IT" i="1" dirty="0">
                    <a:solidFill>
                      <a:srgbClr val="FF0000"/>
                    </a:solidFill>
                  </a:rPr>
                  <a:t>in tempo non deterministico esponenziale</a:t>
                </a:r>
                <a:r>
                  <a:rPr lang="it-IT" dirty="0">
                    <a:solidFill>
                      <a:schemeClr val="tx1"/>
                    </a:solidFill>
                  </a:rPr>
                  <a:t>!</a:t>
                </a:r>
                <a:endParaRPr lang="it-IT" dirty="0"/>
              </a:p>
              <a:p>
                <a:pPr lvl="1"/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Infine, una classe di complessità di funzioni: la classe delle </a:t>
                </a:r>
                <a:r>
                  <a:rPr lang="it-IT" dirty="0">
                    <a:solidFill>
                      <a:srgbClr val="D441C9"/>
                    </a:solidFill>
                  </a:rPr>
                  <a:t>funzioni (totali) calcolabili in tempo deterministico polinomiale</a:t>
                </a:r>
                <a:r>
                  <a:rPr lang="it-IT" dirty="0"/>
                  <a:t>: </a:t>
                </a:r>
                <a:r>
                  <a:rPr lang="it-IT" sz="800" dirty="0"/>
                  <a:t>																																</a:t>
                </a:r>
                <a:r>
                  <a:rPr lang="it-IT" dirty="0"/>
                  <a:t>	</a:t>
                </a:r>
                <a:r>
                  <a:rPr lang="it-IT" dirty="0">
                    <a:solidFill>
                      <a:srgbClr val="3636E8"/>
                    </a:solidFill>
                  </a:rPr>
                  <a:t>FP=  </a:t>
                </a:r>
                <a14:m>
                  <m:oMath xmlns:m="http://schemas.openxmlformats.org/officeDocument/2006/math">
                    <m:r>
                      <a:rPr lang="it-IT" sz="2400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m:rPr>
                        <m:brk m:alnAt="7"/>
                      </m:rPr>
                      <a:rPr lang="it-IT" sz="2000" i="1" baseline="-25000" smtClean="0">
                        <a:solidFill>
                          <a:srgbClr val="3636E8"/>
                        </a:solidFill>
                        <a:latin typeface="Cambria Math" charset="0"/>
                      </a:rPr>
                      <m:t>𝑘</m:t>
                    </m:r>
                    <m:r>
                      <m:rPr>
                        <m:nor/>
                      </m:rPr>
                      <a:rPr lang="it-IT" sz="2000" b="1" baseline="-25000" dirty="0">
                        <a:solidFill>
                          <a:srgbClr val="3636E8"/>
                        </a:solidFill>
                      </a:rPr>
                      <m:t>∈</m:t>
                    </m:r>
                    <m:r>
                      <a:rPr lang="it-IT" sz="2000" b="1" baseline="-2500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2000" i="1" baseline="-2500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baseline="-25000" dirty="0">
                    <a:solidFill>
                      <a:srgbClr val="3636E8"/>
                    </a:solidFill>
                  </a:rPr>
                  <a:t>  </a:t>
                </a:r>
                <a:r>
                  <a:rPr lang="it-IT" dirty="0">
                    <a:solidFill>
                      <a:srgbClr val="3636E8"/>
                    </a:solidFill>
                  </a:rPr>
                  <a:t>{ </a:t>
                </a:r>
                <a:r>
                  <a:rPr lang="it-IT" dirty="0" err="1">
                    <a:solidFill>
                      <a:srgbClr val="3636E8"/>
                    </a:solidFill>
                  </a:rPr>
                  <a:t>f</a:t>
                </a:r>
                <a:r>
                  <a:rPr lang="it-IT" i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it-IT" sz="2000" b="0" i="0" baseline="-2500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* →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it-IT" sz="2000" b="0" i="0" baseline="-2500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* : esiste una macchina di </a:t>
                </a:r>
                <a:r>
                  <a:rPr lang="it-IT" dirty="0" err="1">
                    <a:solidFill>
                      <a:srgbClr val="3636E8"/>
                    </a:solidFill>
                  </a:rPr>
                  <a:t>Turing</a:t>
                </a:r>
                <a:r>
                  <a:rPr lang="it-IT" dirty="0">
                    <a:solidFill>
                      <a:srgbClr val="3636E8"/>
                    </a:solidFill>
                  </a:rPr>
                  <a:t> deterministica T 			(di tipo trasduttore) che calcola </a:t>
                </a:r>
                <a:r>
                  <a:rPr lang="it-IT" dirty="0" err="1">
                    <a:solidFill>
                      <a:srgbClr val="3636E8"/>
                    </a:solidFill>
                  </a:rPr>
                  <a:t>f</a:t>
                </a:r>
                <a:r>
                  <a:rPr lang="it-IT" dirty="0">
                    <a:solidFill>
                      <a:srgbClr val="3636E8"/>
                    </a:solidFill>
                  </a:rPr>
                  <a:t> e, per ogni x </a:t>
                </a:r>
                <a:r>
                  <a:rPr lang="it-IT" b="1" dirty="0">
                    <a:solidFill>
                      <a:srgbClr val="3636E8"/>
                    </a:solidFill>
                  </a:rPr>
                  <a:t>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it-IT" baseline="-2500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*,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>
                    <a:solidFill>
                      <a:srgbClr val="3636E8"/>
                    </a:solidFill>
                  </a:rPr>
                  <a:t>dtime</a:t>
                </a:r>
                <a:r>
                  <a:rPr lang="it-IT" dirty="0">
                    <a:solidFill>
                      <a:srgbClr val="3636E8"/>
                    </a:solidFill>
                  </a:rPr>
                  <a:t>(</a:t>
                </a:r>
                <a:r>
                  <a:rPr lang="it-IT" dirty="0" err="1">
                    <a:solidFill>
                      <a:srgbClr val="3636E8"/>
                    </a:solidFill>
                  </a:rPr>
                  <a:t>T,x</a:t>
                </a:r>
                <a:r>
                  <a:rPr lang="it-IT" dirty="0">
                    <a:solidFill>
                      <a:srgbClr val="3636E8"/>
                    </a:solidFill>
                  </a:rPr>
                  <a:t>) </a:t>
                </a:r>
                <a:r>
                  <a:rPr lang="it-IT" b="1" dirty="0">
                    <a:solidFill>
                      <a:srgbClr val="3636E8"/>
                    </a:solidFill>
                  </a:rPr>
                  <a:t>∈ </a:t>
                </a:r>
                <a:r>
                  <a:rPr lang="it-IT" dirty="0">
                    <a:solidFill>
                      <a:srgbClr val="3636E8"/>
                    </a:solidFill>
                  </a:rPr>
                  <a:t>O(|</a:t>
                </a:r>
                <a:r>
                  <a:rPr lang="it-IT" dirty="0" err="1">
                    <a:solidFill>
                      <a:srgbClr val="3636E8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dirty="0">
                    <a:solidFill>
                      <a:srgbClr val="3636E8"/>
                    </a:solidFill>
                  </a:rPr>
                  <a:t>)}.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0081" y="1084062"/>
                <a:ext cx="9997200" cy="5510614"/>
              </a:xfrm>
              <a:blipFill rotWithShape="0">
                <a:blip r:embed="rId2"/>
                <a:stretch>
                  <a:fillRect l="-427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Proprietà – Corollario 6.2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48464" y="1014283"/>
            <a:ext cx="10143536" cy="5594861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3636E8"/>
                </a:solidFill>
              </a:rPr>
              <a:t>P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>
                <a:solidFill>
                  <a:srgbClr val="3636E8"/>
                </a:solidFill>
              </a:rPr>
              <a:t> NP , PSPACE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>
                <a:solidFill>
                  <a:srgbClr val="3636E8"/>
                </a:solidFill>
              </a:rPr>
              <a:t> NPSPACE e EXPTIME </a:t>
            </a:r>
            <a:r>
              <a:rPr lang="it-IT" b="1" dirty="0">
                <a:solidFill>
                  <a:srgbClr val="3636E8"/>
                </a:solidFill>
              </a:rPr>
              <a:t>⊆ </a:t>
            </a:r>
            <a:r>
              <a:rPr lang="it-IT" dirty="0">
                <a:solidFill>
                  <a:srgbClr val="3636E8"/>
                </a:solidFill>
              </a:rPr>
              <a:t>NEXPTIME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conseguenza diretta del Teorema 6.8: una macchina deterministica è una macchina non deterministica con grado di non determinismo 1</a:t>
            </a:r>
          </a:p>
          <a:p>
            <a:pPr lvl="6"/>
            <a:endParaRPr lang="it-IT" dirty="0"/>
          </a:p>
          <a:p>
            <a:r>
              <a:rPr lang="it-IT" dirty="0" err="1">
                <a:solidFill>
                  <a:srgbClr val="3636E8"/>
                </a:solidFill>
              </a:rPr>
              <a:t>P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>
                <a:solidFill>
                  <a:srgbClr val="3636E8"/>
                </a:solidFill>
              </a:rPr>
              <a:t> PSPACE e NP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>
                <a:solidFill>
                  <a:srgbClr val="3636E8"/>
                </a:solidFill>
              </a:rPr>
              <a:t> NPSPACE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sono conseguenza diretta del Teorema 6.9: per ogni funzione totale e calcolabile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					DTIME[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>
                <a:solidFill>
                  <a:schemeClr val="tx1"/>
                </a:solidFill>
              </a:rPr>
              <a:t> DSPACE[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    e        NTIME[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>
                <a:solidFill>
                  <a:schemeClr val="tx1"/>
                </a:solidFill>
              </a:rPr>
              <a:t> NSPACE[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</a:t>
            </a:r>
          </a:p>
          <a:p>
            <a:pPr lvl="6"/>
            <a:endParaRPr lang="it-IT" dirty="0"/>
          </a:p>
          <a:p>
            <a:r>
              <a:rPr lang="it-IT" dirty="0">
                <a:solidFill>
                  <a:srgbClr val="3636E8"/>
                </a:solidFill>
              </a:rPr>
              <a:t>PSPACE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>
                <a:solidFill>
                  <a:srgbClr val="3636E8"/>
                </a:solidFill>
              </a:rPr>
              <a:t> EXPTIME e NPSPACE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>
                <a:solidFill>
                  <a:srgbClr val="3636E8"/>
                </a:solidFill>
              </a:rPr>
              <a:t> NEXPTIME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sono conseguenza diretta del Teorema 6.10: per ogni funzione totale e calcolabile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			DSPACE[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>
                <a:solidFill>
                  <a:schemeClr val="tx1"/>
                </a:solidFill>
              </a:rPr>
              <a:t> DTIME[2 </a:t>
            </a:r>
            <a:r>
              <a:rPr lang="it-IT" sz="2000" baseline="30000" dirty="0">
                <a:solidFill>
                  <a:schemeClr val="tx1"/>
                </a:solidFill>
              </a:rPr>
              <a:t>O(</a:t>
            </a:r>
            <a:r>
              <a:rPr lang="it-IT" sz="2000" baseline="30000" dirty="0" err="1">
                <a:solidFill>
                  <a:schemeClr val="tx1"/>
                </a:solidFill>
              </a:rPr>
              <a:t>f</a:t>
            </a:r>
            <a:r>
              <a:rPr lang="it-IT" sz="2000" baseline="30000" dirty="0">
                <a:solidFill>
                  <a:schemeClr val="tx1"/>
                </a:solidFill>
              </a:rPr>
              <a:t>(</a:t>
            </a:r>
            <a:r>
              <a:rPr lang="it-IT" sz="2000" baseline="30000" dirty="0" err="1">
                <a:solidFill>
                  <a:schemeClr val="tx1"/>
                </a:solidFill>
              </a:rPr>
              <a:t>n</a:t>
            </a:r>
            <a:r>
              <a:rPr lang="it-IT" sz="2000" baseline="30000" dirty="0">
                <a:solidFill>
                  <a:schemeClr val="tx1"/>
                </a:solidFill>
              </a:rPr>
              <a:t>))</a:t>
            </a:r>
            <a:r>
              <a:rPr lang="it-IT" dirty="0">
                <a:solidFill>
                  <a:schemeClr val="tx1"/>
                </a:solidFill>
              </a:rPr>
              <a:t>]         e        NSPACE[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>
                <a:solidFill>
                  <a:schemeClr val="tx1"/>
                </a:solidFill>
              </a:rPr>
              <a:t> NTIME[2 </a:t>
            </a:r>
            <a:r>
              <a:rPr lang="it-IT" sz="1800" baseline="30000" dirty="0">
                <a:solidFill>
                  <a:schemeClr val="tx1"/>
                </a:solidFill>
              </a:rPr>
              <a:t>O(</a:t>
            </a:r>
            <a:r>
              <a:rPr lang="it-IT" sz="1800" baseline="30000" dirty="0" err="1">
                <a:solidFill>
                  <a:schemeClr val="tx1"/>
                </a:solidFill>
              </a:rPr>
              <a:t>f</a:t>
            </a:r>
            <a:r>
              <a:rPr lang="it-IT" sz="1800" baseline="30000" dirty="0">
                <a:solidFill>
                  <a:schemeClr val="tx1"/>
                </a:solidFill>
              </a:rPr>
              <a:t>(</a:t>
            </a:r>
            <a:r>
              <a:rPr lang="it-IT" sz="1800" baseline="30000" dirty="0" err="1">
                <a:solidFill>
                  <a:schemeClr val="tx1"/>
                </a:solidFill>
              </a:rPr>
              <a:t>n</a:t>
            </a:r>
            <a:r>
              <a:rPr lang="it-IT" sz="1800" baseline="30000" dirty="0">
                <a:solidFill>
                  <a:schemeClr val="tx1"/>
                </a:solidFill>
              </a:rPr>
              <a:t>))</a:t>
            </a:r>
            <a:r>
              <a:rPr lang="it-IT" dirty="0">
                <a:solidFill>
                  <a:schemeClr val="tx1"/>
                </a:solidFill>
              </a:rPr>
              <a:t>]</a:t>
            </a:r>
          </a:p>
          <a:p>
            <a:pPr lvl="7"/>
            <a:endParaRPr lang="it-IT" dirty="0"/>
          </a:p>
          <a:p>
            <a:r>
              <a:rPr lang="it-IT" dirty="0">
                <a:solidFill>
                  <a:srgbClr val="3636E8"/>
                </a:solidFill>
              </a:rPr>
              <a:t>NP </a:t>
            </a:r>
            <a:r>
              <a:rPr lang="it-IT" b="1" dirty="0">
                <a:solidFill>
                  <a:srgbClr val="3636E8"/>
                </a:solidFill>
              </a:rPr>
              <a:t>⊆</a:t>
            </a:r>
            <a:r>
              <a:rPr lang="it-IT" dirty="0">
                <a:solidFill>
                  <a:srgbClr val="3636E8"/>
                </a:solidFill>
              </a:rPr>
              <a:t> EXPTIME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conseguenza diretta del Teorema 6.17: per ogni funzione time-</a:t>
            </a:r>
            <a:r>
              <a:rPr lang="it-IT" dirty="0" err="1">
                <a:solidFill>
                  <a:schemeClr val="tx1"/>
                </a:solidFill>
              </a:rPr>
              <a:t>constructible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								NTIME[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</a:t>
            </a:r>
            <a:r>
              <a:rPr lang="it-IT" b="1" dirty="0">
                <a:solidFill>
                  <a:schemeClr val="tx1"/>
                </a:solidFill>
              </a:rPr>
              <a:t>⊆</a:t>
            </a:r>
            <a:r>
              <a:rPr lang="it-IT" dirty="0">
                <a:solidFill>
                  <a:schemeClr val="tx1"/>
                </a:solidFill>
              </a:rPr>
              <a:t> DTIME[2 </a:t>
            </a:r>
            <a:r>
              <a:rPr lang="it-IT" sz="1800" baseline="30000" dirty="0">
                <a:solidFill>
                  <a:schemeClr val="tx1"/>
                </a:solidFill>
              </a:rPr>
              <a:t>O(</a:t>
            </a:r>
            <a:r>
              <a:rPr lang="it-IT" sz="1800" baseline="30000" dirty="0" err="1">
                <a:solidFill>
                  <a:schemeClr val="tx1"/>
                </a:solidFill>
              </a:rPr>
              <a:t>f</a:t>
            </a:r>
            <a:r>
              <a:rPr lang="it-IT" sz="1800" baseline="30000" dirty="0">
                <a:solidFill>
                  <a:schemeClr val="tx1"/>
                </a:solidFill>
              </a:rPr>
              <a:t>(</a:t>
            </a:r>
            <a:r>
              <a:rPr lang="it-IT" sz="1800" baseline="30000" dirty="0" err="1">
                <a:solidFill>
                  <a:schemeClr val="tx1"/>
                </a:solidFill>
              </a:rPr>
              <a:t>n</a:t>
            </a:r>
            <a:r>
              <a:rPr lang="it-IT" sz="1800" baseline="30000" dirty="0">
                <a:solidFill>
                  <a:schemeClr val="tx1"/>
                </a:solidFill>
              </a:rPr>
              <a:t>))</a:t>
            </a:r>
            <a:r>
              <a:rPr lang="it-IT" dirty="0">
                <a:solidFill>
                  <a:schemeClr val="tx1"/>
                </a:solidFill>
              </a:rPr>
              <a:t>]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i polinomi sono funzioni time-</a:t>
            </a:r>
            <a:r>
              <a:rPr lang="it-IT" dirty="0" err="1">
                <a:solidFill>
                  <a:schemeClr val="tx1"/>
                </a:solidFill>
              </a:rPr>
              <a:t>constructible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8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Relazioni interessanti, ma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Tutte le relazioni fra classi complessità che abbiamo, fino ad ora, dimostrato sono </a:t>
                </a:r>
                <a:r>
                  <a:rPr lang="it-IT" dirty="0"/>
                  <a:t>								</a:t>
                </a:r>
                <a:r>
                  <a:rPr lang="it-IT" b="1" dirty="0">
                    <a:solidFill>
                      <a:srgbClr val="D441C9"/>
                    </a:solidFill>
                  </a:rPr>
                  <a:t>inclusioni improprie </a:t>
                </a:r>
                <a:r>
                  <a:rPr lang="it-IT" dirty="0"/>
                  <a:t>		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per ciascuna di quelle relazioni non siamo in grado di dimostrare né l’inclusione propria né la coincidenza delle due classi che la costituiscono.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Ad esempio, sappiamo che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tutti i linguaggi che sono in PSPACE sono anche in EXPTIME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tutti i linguaggi che sono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sono anche in NP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non sappiamo rispondere alle seguenti domande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non sarà forse che tutti i linguaggi in EXPTIME sono anche in PSPACE? Ossia, che 			PSPACE </a:t>
                </a:r>
                <a:r>
                  <a:rPr lang="it-IT" b="1" dirty="0">
                    <a:solidFill>
                      <a:srgbClr val="FF0000"/>
                    </a:solidFill>
                  </a:rPr>
                  <a:t>=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EXPTIME?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Oppure, esiste almeno un linguaggio in EXPTIME che non può essere deciso in spazio polinomiale? Ossia, che PSPACE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 tratta, se volete, di relazioni deboli</a:t>
                </a:r>
              </a:p>
              <a:p>
                <a:pPr lvl="1"/>
                <a:r>
                  <a:rPr lang="it-IT" b="1" dirty="0">
                    <a:solidFill>
                      <a:srgbClr val="D441C9"/>
                    </a:solidFill>
                  </a:rPr>
                  <a:t>e sarebbe tremendo se si dimostrasse che tutte quelle inclusioni improprie fossero, in effetti, delle uguaglianze</a:t>
                </a:r>
                <a:r>
                  <a:rPr lang="is-IS" b="1" dirty="0">
                    <a:solidFill>
                      <a:srgbClr val="D441C9"/>
                    </a:solidFill>
                  </a:rPr>
                  <a:t>!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Non saremmo affatto in grado di classificare i problemi in “facili” e “difficili”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096080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 effetti, uno strumento che dimostra l’inclusione stretta fra classi di complessità ce l’abbiamo: il Teorema di gerarchia temporale: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6.15 [Teorema di gerarchia temporale]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Siano </a:t>
                </a:r>
                <a:r>
                  <a:rPr lang="it-IT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g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due funzioni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e`</a:t>
                </a:r>
                <a:r>
                  <a:rPr lang="it-IT" i="1" dirty="0">
                    <a:solidFill>
                      <a:schemeClr val="tx1"/>
                    </a:solidFill>
                  </a:rPr>
                  <a:t> time-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i="1" dirty="0">
                    <a:solidFill>
                      <a:schemeClr val="tx1"/>
                    </a:solidFill>
                  </a:rPr>
                  <a:t> e														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>
                    <a:solidFill>
                      <a:schemeClr val="tx1"/>
                    </a:solidFill>
                  </a:rPr>
                  <a:t>0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br>
                  <a:rPr lang="it-IT" i="1" dirty="0">
                    <a:solidFill>
                      <a:schemeClr val="tx1"/>
                    </a:solidFill>
                  </a:rPr>
                </a:br>
                <a:r>
                  <a:rPr lang="it-IT" i="1" dirty="0">
                    <a:solidFill>
                      <a:schemeClr val="tx1"/>
                    </a:solidFill>
                  </a:rPr>
                  <a:t>Allora, </a:t>
                </a:r>
                <a:r>
                  <a:rPr lang="it-IT" b="1" dirty="0">
                    <a:solidFill>
                      <a:srgbClr val="FF0000"/>
                    </a:solidFill>
                  </a:rPr>
                  <a:t>DTIME[g(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DTIME[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 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ossia, esiste un linguaggio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 								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DTIME[g(n)]. </a:t>
                </a:r>
              </a:p>
              <a:p>
                <a:pPr lvl="7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in questa lezione il seguente caso particolare del Teorema di gerarchia temporale: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           					</a:t>
                </a:r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>
                    <a:solidFill>
                      <a:schemeClr val="tx1"/>
                    </a:solidFill>
                  </a:rPr>
                  <a:t>: 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096080" cy="5835467"/>
              </a:xfrm>
              <a:blipFill>
                <a:blip r:embed="rId2"/>
                <a:stretch>
                  <a:fillRect l="-377" t="-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74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096080" cy="5835467"/>
              </a:xfrm>
            </p:spPr>
            <p:txBody>
              <a:bodyPr>
                <a:normAutofit/>
              </a:bodyPr>
              <a:lstStyle/>
              <a:p>
                <a:pPr lvl="7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ora il seguente caso particolare del Teorema di gerarchia temporale: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             						</a:t>
                </a:r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>
                    <a:solidFill>
                      <a:schemeClr val="tx1"/>
                    </a:solidFill>
                  </a:rPr>
                  <a:t>: 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Teorema 6.18 è un caso particolare del Teorema di gerarchia temporale. Infatti: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1) per ogni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vale che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  <m:sSup>
                              <m:sSupPr>
                                <m:ctrlPr>
                                  <a:rPr lang="bg-BG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bg-BG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it-IT" sz="1800" i="1" dirty="0"/>
                  <a:t>  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i="1" dirty="0"/>
                  <a:t> 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bg-BG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bg-BG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it-IT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sz="1800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sz="18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 </m:t>
                        </m:r>
                      </m:fName>
                      <m:e>
                        <m:f>
                          <m:fPr>
                            <m:ctrlPr>
                              <a:rPr lang="bg-B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bg-BG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 = 0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2) allora, per il Teorema di gerarchia temporale, se </a:t>
                </a:r>
                <a:r>
                  <a:rPr lang="it-IT" b="1" dirty="0">
                    <a:solidFill>
                      <a:srgbClr val="D441C9"/>
                    </a:solidFill>
                  </a:rPr>
                  <a:t>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1600" b="1" i="1" smtClean="0">
                            <a:solidFill>
                              <a:srgbClr val="D441C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solidFill>
                              <a:srgbClr val="D441C9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sz="1600" b="1" i="1" smtClean="0">
                            <a:solidFill>
                              <a:srgbClr val="D441C9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t-IT" sz="1600" b="1">
                        <a:solidFill>
                          <a:srgbClr val="D441C9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)=</a:t>
                </a:r>
                <a:r>
                  <a:rPr lang="bg-BG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b="1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  <m:t>𝒉𝒏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vale che 						DTIME[</a:t>
                </a:r>
                <a:r>
                  <a:rPr lang="it-IT" b="1" dirty="0">
                    <a:solidFill>
                      <a:srgbClr val="D441C9"/>
                    </a:solidFill>
                  </a:rPr>
                  <a:t>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]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ossia, per ogni k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DTIME[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1600" b="1" i="1" smtClean="0">
                            <a:solidFill>
                              <a:srgbClr val="D441C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D441C9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D441C9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t-IT" sz="1600" b="1">
                        <a:solidFill>
                          <a:srgbClr val="D441C9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DTIME[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1600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sz="160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]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allora </a:t>
                </a:r>
                <a:r>
                  <a:rPr lang="it-IT" sz="1600" b="1" dirty="0">
                    <a:solidFill>
                      <a:srgbClr val="D441C9"/>
                    </a:solidFill>
                  </a:rPr>
                  <a:t>P</a:t>
                </a:r>
                <a:r>
                  <a:rPr lang="it-IT" sz="16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it-IT" sz="1600" b="1" dirty="0">
                            <a:solidFill>
                              <a:schemeClr val="tx1"/>
                            </a:solidFill>
                          </a:rPr>
                          <m:t>∈</m:t>
                        </m:r>
                        <m:r>
                          <a:rPr lang="it-IT" sz="1600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it-IT" sz="1600" dirty="0">
                            <a:solidFill>
                              <a:schemeClr val="tx1"/>
                            </a:solidFill>
                          </a:rPr>
                          <m:t>DTIME</m:t>
                        </m:r>
                        <m:r>
                          <m:rPr>
                            <m:nor/>
                          </m:rPr>
                          <a:rPr lang="it-IT" sz="16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sSup>
                          <m:sSupPr>
                            <m:ctrlPr>
                              <a:rPr lang="bg-BG" sz="1600" b="1" i="1" smtClean="0">
                                <a:solidFill>
                                  <a:srgbClr val="D441C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1" i="1">
                                <a:solidFill>
                                  <a:srgbClr val="D441C9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it-IT" sz="1600" b="1" i="1">
                                <a:solidFill>
                                  <a:srgbClr val="D441C9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it-IT" sz="1600" dirty="0">
                            <a:solidFill>
                              <a:schemeClr val="tx1"/>
                            </a:solidFill>
                          </a:rPr>
                          <m:t>]</m:t>
                        </m:r>
                      </m:e>
                    </m:nary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it-IT" sz="16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DTIME[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1600" b="1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it-IT" sz="1600" b="1">
                        <a:solidFill>
                          <a:srgbClr val="3636E8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]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3) ma DTIME[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bg-BG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b="1" baseline="30000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] ⊆</a:t>
                </a:r>
                <a:r>
                  <a:rPr lang="it-IT" b="1" dirty="0">
                    <a:solidFill>
                      <a:srgbClr val="3636E8"/>
                    </a:solidFill>
                  </a:rPr>
                  <a:t> EXPTIME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4) e quindi, come conseguenza del Teorema di gerarchia temporale,  </a:t>
                </a:r>
                <a:r>
                  <a:rPr lang="it-IT" sz="1600" b="1" dirty="0" err="1">
                    <a:solidFill>
                      <a:srgbClr val="D441C9"/>
                    </a:solidFill>
                  </a:rPr>
                  <a:t>P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EXPTIME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 seguito di questa lezione dimostriamo il Teorema 6.18 indipendentemente dal Teorema di gerarchia temporale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senza considerare che esso è una conseguenza del Teorema di gerarchia temporale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096080" cy="5835467"/>
              </a:xfrm>
              <a:blipFill>
                <a:blip r:embed="rId2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56396" y="1321655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pPr lvl="1"/>
                <a:endParaRPr lang="it-IT" b="1" dirty="0">
                  <a:solidFill>
                    <a:srgbClr val="FF0000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dimostrazione consiste nel costruire un particolare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{0,1}* tale che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 è deciso in tempo deterministico t(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= n2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2n</a:t>
                </a:r>
                <a:r>
                  <a:rPr lang="it-IT" dirty="0">
                    <a:solidFill>
                      <a:schemeClr val="tx1"/>
                    </a:solidFill>
                  </a:rPr>
                  <a:t> – cioè </a:t>
                </a:r>
                <a:r>
                  <a:rPr lang="it-IT" dirty="0">
                    <a:solidFill>
                      <a:srgbClr val="3636E8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DTIME[n2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2n</a:t>
                </a:r>
                <a:r>
                  <a:rPr lang="it-IT" dirty="0">
                    <a:solidFill>
                      <a:srgbClr val="3636E8"/>
                    </a:solidFill>
                  </a:rPr>
                  <a:t>]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contemporaneamente, </a:t>
                </a:r>
                <a:r>
                  <a:rPr lang="it-IT" dirty="0">
                    <a:solidFill>
                      <a:srgbClr val="3636E8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6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dimostrerà che </a:t>
                </a:r>
                <a:r>
                  <a:rPr lang="it-IT" dirty="0">
                    <a:solidFill>
                      <a:srgbClr val="3636E8"/>
                    </a:solidFill>
                  </a:rPr>
                  <a:t>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</a:t>
                </a:r>
                <a:r>
                  <a:rPr lang="it-IT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DTIME[n2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2n</a:t>
                </a:r>
                <a:r>
                  <a:rPr lang="it-IT" dirty="0">
                    <a:solidFill>
                      <a:srgbClr val="3636E8"/>
                    </a:solidFill>
                  </a:rPr>
                  <a:t>]</a:t>
                </a:r>
              </a:p>
              <a:p>
                <a:pPr lvl="6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Quindi, poiché: 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		</a:t>
                </a:r>
                <a:r>
                  <a:rPr lang="it-IT" dirty="0">
                    <a:solidFill>
                      <a:schemeClr val="tx1"/>
                    </a:solidFill>
                  </a:rPr>
                  <a:t>e		</a:t>
                </a:r>
                <a:r>
                  <a:rPr lang="it-IT" dirty="0">
                    <a:solidFill>
                      <a:srgbClr val="3636E8"/>
                    </a:solidFill>
                  </a:rPr>
                  <a:t>DTIME[n2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2n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rgbClr val="3636E8"/>
                    </a:solidFill>
                  </a:rPr>
                  <a:t>DTIME[2</a:t>
                </a:r>
                <a:r>
                  <a:rPr lang="it-IT" sz="18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2</a:t>
                </a:r>
                <a:r>
                  <a:rPr lang="it-IT" sz="1800" baseline="30000" dirty="0">
                    <a:solidFill>
                      <a:srgbClr val="3636E8"/>
                    </a:solidFill>
                  </a:rPr>
                  <a:t>2n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EXPTIME</a:t>
                </a:r>
              </a:p>
              <a:p>
                <a:pPr marL="342900" lvl="1" indent="-342900"/>
                <a:r>
                  <a:rPr lang="it-IT" dirty="0">
                    <a:solidFill>
                      <a:schemeClr val="tx1"/>
                    </a:solidFill>
                  </a:rPr>
                  <a:t>avremo: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DTIME[2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n</a:t>
                </a:r>
                <a:r>
                  <a:rPr lang="it-IT" dirty="0">
                    <a:solidFill>
                      <a:srgbClr val="3636E8"/>
                    </a:solidFill>
                  </a:rPr>
                  <a:t>] 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 </m:t>
                    </m:r>
                    <m:r>
                      <a:rPr lang="it-IT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DTIME[n2</a:t>
                </a:r>
                <a:r>
                  <a:rPr lang="it-IT" sz="2000" baseline="30000" dirty="0">
                    <a:solidFill>
                      <a:srgbClr val="3636E8"/>
                    </a:solidFill>
                  </a:rPr>
                  <a:t>2n</a:t>
                </a:r>
                <a:r>
                  <a:rPr lang="it-IT" dirty="0">
                    <a:solidFill>
                      <a:srgbClr val="3636E8"/>
                    </a:solidFill>
                  </a:rPr>
                  <a:t>]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EXPTIME</a:t>
                </a:r>
              </a:p>
              <a:p>
                <a:pPr marL="2571750" lvl="6" indent="-342900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 avremo dimostrato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6396" y="1321655"/>
                <a:ext cx="10143536" cy="5835467"/>
              </a:xfrm>
              <a:blipFill rotWithShape="0">
                <a:blip r:embed="rId2"/>
                <a:stretch>
                  <a:fillRect l="-421" t="-3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L’unica relazione di contenimento stretto!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6.18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Definiamo, allora, il seguente linguaggio: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L = {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{0,1}* :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b="1" dirty="0">
                    <a:solidFill>
                      <a:srgbClr val="FF0000"/>
                    </a:solidFill>
                  </a:rPr>
                  <a:t> = 1</a:t>
                </a:r>
                <a:r>
                  <a:rPr lang="it-IT" sz="2400" b="1" baseline="30000" dirty="0">
                    <a:solidFill>
                      <a:srgbClr val="FF0000"/>
                    </a:solidFill>
                  </a:rPr>
                  <a:t>i</a:t>
                </a:r>
                <a:r>
                  <a:rPr lang="it-IT" b="1" dirty="0">
                    <a:solidFill>
                      <a:srgbClr val="FF0000"/>
                    </a:solidFill>
                  </a:rPr>
                  <a:t> 0 x  																			  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rgbClr val="FF0000"/>
                    </a:solidFill>
                  </a:rPr>
                  <a:t> x è la codifica binaria di una parola k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 b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che è la codifica  di 						una macchina di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Turing</a:t>
                </a:r>
                <a:r>
                  <a:rPr lang="it-IT" b="1" dirty="0">
                    <a:solidFill>
                      <a:srgbClr val="FF0000"/>
                    </a:solidFill>
                  </a:rPr>
                  <a:t> deterministica ad un nastro di tipo 							riconoscitore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definita sull’alfabeto {0, 1} 										  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b="1" dirty="0">
                    <a:solidFill>
                      <a:srgbClr val="FF0000"/>
                    </a:solidFill>
                  </a:rPr>
                  <a:t>) termina in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2|z|</a:t>
                </a:r>
                <a:r>
                  <a:rPr lang="it-IT" b="1" dirty="0">
                    <a:solidFill>
                      <a:srgbClr val="FF0000"/>
                    </a:solidFill>
                  </a:rPr>
                  <a:t> passi 														  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2000" b="1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z</a:t>
                </a:r>
                <a:r>
                  <a:rPr lang="it-IT" b="1" dirty="0">
                    <a:solidFill>
                      <a:srgbClr val="FF0000"/>
                    </a:solidFill>
                  </a:rPr>
                  <a:t>) rigetta}.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Chiariamo: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“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0 x “ significa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inizia con una sequenza di ‘1’ (lunga quanto gli pare)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“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 x è la codifica binaria di una parola k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è la codifica 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ad un nastro di tipo riconoscitore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definita sull’alfabeto {0, 1}” significa che la parola (binaria) che inizia a destra del primo ‘0’ di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è un intero k che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“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termina in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2|z|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</a:t>
                </a:r>
                <a:r>
                  <a:rPr lang="it-IT" sz="2000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rigetta” significa che, se alla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si dà in  input 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 (al cui interno è codificato, in binario, k),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z</a:t>
                </a:r>
                <a:r>
                  <a:rPr lang="it-IT" dirty="0">
                    <a:solidFill>
                      <a:schemeClr val="tx1"/>
                    </a:solidFill>
                  </a:rPr>
                  <a:t>) termina in 2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|z|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, e termina nello stato di rigetto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non vi ricorda un po’ l’</a:t>
                </a:r>
                <a:r>
                  <a:rPr lang="it-IT" dirty="0" err="1">
                    <a:solidFill>
                      <a:schemeClr val="tx1"/>
                    </a:solidFill>
                  </a:rPr>
                  <a:t>halting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problem</a:t>
                </a:r>
                <a:r>
                  <a:rPr lang="it-IT" dirty="0">
                    <a:solidFill>
                      <a:schemeClr val="tx1"/>
                    </a:solidFill>
                  </a:rPr>
                  <a:t> questa storia della macchina che prende sé stessa come input?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93268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11901</TotalTime>
  <Words>3953</Words>
  <Application>Microsoft Macintosh PowerPoint</Application>
  <PresentationFormat>Widescreen</PresentationFormat>
  <Paragraphs>231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Gothic</vt:lpstr>
      <vt:lpstr>Wingdings 3</vt:lpstr>
      <vt:lpstr>Filo</vt:lpstr>
      <vt:lpstr>Lezione13 – specifiche classi di complessità</vt:lpstr>
      <vt:lpstr>Specifiche classi di complessità</vt:lpstr>
      <vt:lpstr>Specifiche classi di complessità</vt:lpstr>
      <vt:lpstr>Proprietà – Corollario 6.2</vt:lpstr>
      <vt:lpstr>Relazioni interessanti, ma…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contenimento stretto!</vt:lpstr>
      <vt:lpstr>L’unica relazione di uguaglianza!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490</cp:revision>
  <dcterms:created xsi:type="dcterms:W3CDTF">2020-03-06T09:19:14Z</dcterms:created>
  <dcterms:modified xsi:type="dcterms:W3CDTF">2023-04-27T14:28:58Z</dcterms:modified>
</cp:coreProperties>
</file>