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66" r:id="rId3"/>
    <p:sldId id="406" r:id="rId4"/>
    <p:sldId id="391" r:id="rId5"/>
    <p:sldId id="396" r:id="rId6"/>
    <p:sldId id="398" r:id="rId7"/>
    <p:sldId id="399" r:id="rId8"/>
    <p:sldId id="397" r:id="rId9"/>
    <p:sldId id="407" r:id="rId10"/>
    <p:sldId id="400" r:id="rId11"/>
    <p:sldId id="392" r:id="rId12"/>
    <p:sldId id="393" r:id="rId13"/>
    <p:sldId id="394" r:id="rId14"/>
    <p:sldId id="395" r:id="rId15"/>
    <p:sldId id="408" r:id="rId16"/>
    <p:sldId id="401" r:id="rId17"/>
    <p:sldId id="403" r:id="rId18"/>
    <p:sldId id="40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636E8"/>
    <a:srgbClr val="D441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34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10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Lezione14 – riducibilità polinomiale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02/05/2023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padre di tutti i linguaggi di una 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due classi di complessità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 e sappiamo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è chiusa rispetto ad una qualche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per caso trovassimo un linguaggio L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–completo rispetto a </a:t>
                </a:r>
                <a14:m>
                  <m:oMath xmlns:m="http://schemas.openxmlformats.org/officeDocument/2006/math">
                    <m:r>
                      <a:rPr lang="it-IT" b="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0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</a:t>
                </a:r>
              </a:p>
              <a:p>
                <a:r>
                  <a:rPr lang="it-IT" b="1" dirty="0">
                    <a:solidFill>
                      <a:srgbClr val="FF0000"/>
                    </a:solidFill>
                  </a:rPr>
                  <a:t>se qualcuno riuscisse a dimostrare che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sapremmo automaticamente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Infatti: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Teorema 6.20</a:t>
                </a:r>
                <a:r>
                  <a:rPr lang="it-IT" dirty="0">
                    <a:solidFill>
                      <a:schemeClr val="tx1"/>
                    </a:solidFill>
                  </a:rPr>
                  <a:t>: Siano C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due classi di complessità 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C. Se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è chiusa rispetto 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allora, per ogni linguaggio L che sia C-completo rispetto 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se e solo se C =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Se C = 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, poiché L è C-completo e, dunque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C, allora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Viceversa, supponiamo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Poiché L è C completo rispetto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allora, per ogni   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C,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 L. 															         Poiché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è chiusa rispetto 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questo implica che, per ogni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C, L’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: quindi, C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. 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836" r="-72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magin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5" t="34507" r="46669" b="28161"/>
          <a:stretch/>
        </p:blipFill>
        <p:spPr>
          <a:xfrm>
            <a:off x="2893670" y="5540949"/>
            <a:ext cx="1956321" cy="1317051"/>
          </a:xfrm>
          <a:prstGeom prst="rect">
            <a:avLst/>
          </a:prstGeom>
        </p:spPr>
      </p:pic>
      <p:sp>
        <p:nvSpPr>
          <p:cNvPr id="6" name="Ovale 5"/>
          <p:cNvSpPr/>
          <p:nvPr/>
        </p:nvSpPr>
        <p:spPr>
          <a:xfrm>
            <a:off x="4247909" y="6076709"/>
            <a:ext cx="115747" cy="104172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CasellaDiTesto 6"/>
          <p:cNvSpPr txBox="1"/>
          <p:nvPr/>
        </p:nvSpPr>
        <p:spPr>
          <a:xfrm>
            <a:off x="4095634" y="5821018"/>
            <a:ext cx="268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505737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2002721" y="210848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Una particolare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</p:txBody>
          </p:sp>
        </mc:Choice>
        <mc:Fallback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002721" y="210848"/>
                <a:ext cx="8911687" cy="803435"/>
              </a:xfrm>
              <a:blipFill>
                <a:blip r:embed="rId2"/>
                <a:stretch>
                  <a:fillRect l="-1991" t="-10938"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999190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Dati due 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L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diciamo che 			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 err="1">
                    <a:solidFill>
                      <a:srgbClr val="3636E8"/>
                    </a:solidFill>
                  </a:rPr>
                  <a:t>polinomialmente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	e 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2000" b="1" baseline="-25000" dirty="0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tale che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e calcolabile in tempo polinomiale (in breve,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FP) – ossia,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definita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e, inoltre,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scritta sul nastro di output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costante c tale che: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,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T</a:t>
                </a:r>
                <a:r>
                  <a:rPr lang="it-IT" b="1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,x</a:t>
                </a:r>
                <a:r>
                  <a:rPr lang="it-IT" b="1" dirty="0">
                    <a:solidFill>
                      <a:schemeClr val="tx1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O(|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="1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/>
                  <a:t>2)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L</a:t>
                </a:r>
                <a:r>
                  <a:rPr lang="it-IT" sz="2000" baseline="-25000" dirty="0"/>
                  <a:t>1</a:t>
                </a:r>
                <a:r>
                  <a:rPr lang="it-IT" baseline="-25000" dirty="0"/>
                  <a:t>  </a:t>
                </a:r>
                <a:r>
                  <a:rPr lang="it-IT" dirty="0"/>
                  <a:t>se e solo se </a:t>
                </a:r>
                <a:r>
                  <a:rPr lang="it-IT" dirty="0" err="1"/>
                  <a:t>f</a:t>
                </a:r>
                <a:r>
                  <a:rPr lang="it-IT" dirty="0"/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/>
                  <a:t> L</a:t>
                </a:r>
                <a:r>
                  <a:rPr lang="it-IT" sz="2000" baseline="-25000" dirty="0"/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*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[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]</a:t>
                </a:r>
                <a:endParaRPr lang="it-IT" sz="1800" b="1" dirty="0"/>
              </a:p>
              <a:p>
                <a:pPr lvl="1"/>
                <a:endParaRPr lang="it-IT" baseline="-25000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siamo al paragrafo 6.8: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come sulla dispensa, d’ora in poi scriveremo sempre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invece di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1600" b="1" baseline="-25000" dirty="0">
                    <a:solidFill>
                      <a:srgbClr val="FF0000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9991908" cy="5835467"/>
              </a:xfrm>
              <a:blipFill>
                <a:blip r:embed="rId3"/>
                <a:stretch>
                  <a:fillRect l="-381" t="-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2863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Il</a:t>
            </a:r>
            <a:r>
              <a:rPr lang="it-IT" dirty="0">
                <a:solidFill>
                  <a:schemeClr val="tx1"/>
                </a:solidFill>
              </a:rPr>
              <a:t> nuovo strumento*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/>
                  <a:t>Abbiamo due 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L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</a:t>
                </a:r>
              </a:p>
              <a:p>
                <a:r>
                  <a:rPr lang="it-IT" dirty="0"/>
                  <a:t>e riusciamo a dimostrare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sz="2000" b="1" baseline="-25000" dirty="0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(anzi, come abbiamo detto, leviamo la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cioè, dimostriamo che esistono un trasduttore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e una costante c tali che,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e, inoltre,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Supponiamo di sapere che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]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cioè, esiste un riconoscitore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y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>
                    <a:solidFill>
                      <a:srgbClr val="3636E8"/>
                    </a:solidFill>
                  </a:rPr>
                  <a:t>T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(y) accetta se e soltanto se y</a:t>
                </a:r>
                <a:r>
                  <a:rPr lang="it-IT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e, inoltre, per ogni y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y)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O(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(|y|) ) 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possiamo costruire la seguente macchina T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it-IT" dirty="0">
                    <a:solidFill>
                      <a:schemeClr val="tx1"/>
                    </a:solidFill>
                  </a:rPr>
                  <a:t>: con input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opera in due fasi (ed utilizza due nastri)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1: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simula </a:t>
                </a:r>
                <a:r>
                  <a:rPr lang="it-IT" dirty="0" err="1">
                    <a:solidFill>
                      <a:srgbClr val="FF0000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rgbClr val="FF0000"/>
                    </a:solidFill>
                  </a:rPr>
                  <a:t>r</a:t>
                </a:r>
                <a:r>
                  <a:rPr lang="it-IT" dirty="0">
                    <a:solidFill>
                      <a:srgbClr val="FF0000"/>
                    </a:solidFill>
                  </a:rPr>
                  <a:t>(x)</a:t>
                </a:r>
                <a:r>
                  <a:rPr lang="it-IT" dirty="0">
                    <a:solidFill>
                      <a:schemeClr val="tx1"/>
                    </a:solidFill>
                  </a:rPr>
                  <a:t> scrivendo l’output y sul secondo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2: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simula </a:t>
                </a:r>
                <a:r>
                  <a:rPr lang="it-IT" dirty="0">
                    <a:solidFill>
                      <a:srgbClr val="3636E8"/>
                    </a:solidFill>
                  </a:rPr>
                  <a:t>T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(y)</a:t>
                </a:r>
                <a:r>
                  <a:rPr lang="it-IT" dirty="0">
                    <a:solidFill>
                      <a:schemeClr val="tx1"/>
                    </a:solidFill>
                  </a:rPr>
                  <a:t> sul secondo nastro: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(y) accetta allora anche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accetta, se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(y) rigetta allora anche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rigetta. </a:t>
                </a:r>
                <a:endParaRPr lang="it-IT" baseline="-25000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decide 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 </a:t>
                </a:r>
                <a:r>
                  <a:rPr lang="it-IT" dirty="0">
                    <a:solidFill>
                      <a:srgbClr val="3636E8"/>
                    </a:solidFill>
                  </a:rPr>
                  <a:t>T</a:t>
                </a:r>
                <a:r>
                  <a:rPr lang="it-IT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(y) accetta se e solo se y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L</a:t>
                </a:r>
                <a:r>
                  <a:rPr lang="it-IT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, e </a:t>
                </a:r>
                <a:r>
                  <a:rPr lang="it-IT" dirty="0">
                    <a:solidFill>
                      <a:srgbClr val="FF0000"/>
                    </a:solidFill>
                  </a:rPr>
                  <a:t>y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L</a:t>
                </a:r>
                <a:r>
                  <a:rPr lang="it-IT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dirty="0">
                    <a:solidFill>
                      <a:srgbClr val="FF0000"/>
                    </a:solidFill>
                  </a:rPr>
                  <a:t> se e solo se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L</a:t>
                </a:r>
                <a:r>
                  <a:rPr lang="it-IT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quanto impiega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 decidere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?</a:t>
                </a:r>
                <a:endParaRPr lang="it-IT" dirty="0"/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>
                <a:blip r:embed="rId2"/>
                <a:stretch>
                  <a:fillRect l="-372" t="-435" r="-24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894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s-IS" dirty="0">
                <a:solidFill>
                  <a:schemeClr val="tx1"/>
                </a:solidFill>
              </a:rPr>
              <a:t>U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nuovo strumento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due linguaggi,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e riusciamo a dimostrare che </a:t>
                </a:r>
                <a:r>
                  <a:rPr lang="it-IT" b="1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e sappiamo che </a:t>
                </a:r>
                <a:r>
                  <a:rPr lang="it-IT" b="1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DTIME[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b="1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) ]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abbiamo costruito una macchina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che decide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: ma quanto impiega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 decidere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 input x: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FASE 1 termina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 passi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FASE 2 termina in O(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(|y|) ) passi</a:t>
                </a:r>
              </a:p>
              <a:p>
                <a:r>
                  <a:rPr lang="it-IT" dirty="0">
                    <a:solidFill>
                      <a:srgbClr val="FF0000"/>
                    </a:solidFill>
                  </a:rPr>
                  <a:t>Ma quanto è grande |y| in funzione di |x|?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beh, poiché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(x) impiega 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 passi per calcolare y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in questo numero di passi sono conteggiati anche i passi che occorrono a scrivere y sul nastro di output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dirty="0">
                    <a:solidFill>
                      <a:srgbClr val="FF0000"/>
                    </a:solidFill>
                  </a:rPr>
                  <a:t>|y|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FF0000"/>
                    </a:solidFill>
                  </a:rPr>
                  <a:t> O(|</a:t>
                </a:r>
                <a:r>
                  <a:rPr lang="it-IT" dirty="0" err="1">
                    <a:solidFill>
                      <a:srgbClr val="FF0000"/>
                    </a:solidFill>
                  </a:rPr>
                  <a:t>x|</a:t>
                </a:r>
                <a:r>
                  <a:rPr lang="it-IT" sz="1800" baseline="30000" dirty="0" err="1">
                    <a:solidFill>
                      <a:srgbClr val="FF0000"/>
                    </a:solidFill>
                  </a:rPr>
                  <a:t>c</a:t>
                </a:r>
                <a:r>
                  <a:rPr lang="it-IT" sz="1800" baseline="30000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quindi,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(x) termina in O(|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+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(|</a:t>
                </a:r>
                <a:r>
                  <a:rPr lang="it-IT" dirty="0" err="1">
                    <a:solidFill>
                      <a:schemeClr val="tx1"/>
                    </a:solidFill>
                  </a:rPr>
                  <a:t>x|</a:t>
                </a:r>
                <a:r>
                  <a:rPr lang="it-IT" sz="20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)) passi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chemeClr val="tx1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DTIME[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="1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+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f</a:t>
                </a:r>
                <a:r>
                  <a:rPr lang="it-IT" b="1" dirty="0">
                    <a:solidFill>
                      <a:schemeClr val="tx1"/>
                    </a:solidFill>
                  </a:rPr>
                  <a:t>(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2000" b="1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) ]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 rotWithShape="0">
                <a:blip r:embed="rId2"/>
                <a:stretch>
                  <a:fillRect l="-417" t="-553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715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817526" y="106676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Il</a:t>
                </a:r>
                <a:r>
                  <a:rPr lang="it-IT" dirty="0">
                    <a:solidFill>
                      <a:schemeClr val="tx1"/>
                    </a:solidFill>
                  </a:rPr>
                  <a:t> nuovo strumento: se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]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7526" y="106676"/>
                <a:ext cx="8911687" cy="803435"/>
              </a:xfrm>
              <a:blipFill>
                <a:blip r:embed="rId2"/>
                <a:stretch>
                  <a:fillRect l="-2137" t="-12500"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20730" y="910111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particolare: abbiamo due linguaggi,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e sappiamo che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</a:p>
              <a:p>
                <a:pPr lvl="2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abbiamo appena dimostrato che se</a:t>
                </a:r>
                <a:r>
                  <a:rPr lang="it-IT" b="1" dirty="0">
                    <a:solidFill>
                      <a:srgbClr val="3636E8"/>
                    </a:solidFill>
                  </a:rPr>
                  <a:t> se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rgbClr val="3636E8"/>
                    </a:solidFill>
                  </a:rPr>
                  <a:t> allora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infatti, in questo caso, esiste una costante k tale che 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]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da quanto visto alla pagina precedente,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+ (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sz="1800" baseline="30000" dirty="0" err="1">
                    <a:solidFill>
                      <a:schemeClr val="tx1"/>
                    </a:solidFill>
                  </a:rPr>
                  <a:t>c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]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P</a:t>
                </a:r>
              </a:p>
              <a:p>
                <a:pPr lvl="3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Il 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6.21 </a:t>
                </a:r>
                <a:r>
                  <a:rPr lang="it-IT" dirty="0">
                    <a:solidFill>
                      <a:schemeClr val="tx1"/>
                    </a:solidFill>
                  </a:rPr>
                  <a:t>della dispensa 6 dimostra il solo caso “</a:t>
                </a:r>
                <a:r>
                  <a:rPr lang="it-IT" dirty="0">
                    <a:solidFill>
                      <a:srgbClr val="3636E8"/>
                    </a:solidFill>
                  </a:rPr>
                  <a:t>Se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 e L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allora L</a:t>
                </a:r>
                <a:r>
                  <a:rPr lang="it-IT" sz="2000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è quel che abbiamo appena dimostrato (qui e nella pagina precedente)!</a:t>
                </a:r>
              </a:p>
              <a:p>
                <a:pPr lvl="1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il </a:t>
                </a:r>
                <a:r>
                  <a:rPr lang="it-IT" b="1" dirty="0">
                    <a:solidFill>
                      <a:schemeClr val="tx1"/>
                    </a:solidFill>
                  </a:rPr>
                  <a:t>Teorema 6.21</a:t>
                </a:r>
                <a:r>
                  <a:rPr lang="it-IT" dirty="0">
                    <a:solidFill>
                      <a:schemeClr val="tx1"/>
                    </a:solidFill>
                  </a:rPr>
                  <a:t> della dispensa 6 dimostra che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:r>
                  <a:rPr lang="it-IT" b="1" dirty="0">
                    <a:solidFill>
                      <a:srgbClr val="3636E8"/>
                    </a:solidFill>
                  </a:rPr>
                  <a:t>La classe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rgbClr val="3636E8"/>
                    </a:solidFill>
                  </a:rPr>
                  <a:t> è chiusa rispetto alla riducibilità polinomiale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730" y="910111"/>
                <a:ext cx="10234978" cy="5835467"/>
              </a:xfrm>
              <a:blipFill>
                <a:blip r:embed="rId3"/>
                <a:stretch>
                  <a:fillRect l="-372" t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3027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817526" y="106676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Il</a:t>
                </a:r>
                <a:r>
                  <a:rPr lang="it-IT" dirty="0">
                    <a:solidFill>
                      <a:schemeClr val="tx1"/>
                    </a:solidFill>
                  </a:rPr>
                  <a:t> nuovo strumento: se DTIME[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 ]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P</a:t>
                </a:r>
              </a:p>
            </p:txBody>
          </p:sp>
        </mc:Choice>
        <mc:Fallback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817526" y="106676"/>
                <a:ext cx="8911687" cy="803435"/>
              </a:xfrm>
              <a:blipFill>
                <a:blip r:embed="rId2"/>
                <a:stretch>
                  <a:fillRect l="-2137" t="-12500" b="-78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20730" y="910111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Teorema 6.21</a:t>
                </a:r>
                <a:r>
                  <a:rPr lang="it-IT" dirty="0">
                    <a:solidFill>
                      <a:schemeClr val="tx1"/>
                    </a:solidFill>
                  </a:rPr>
                  <a:t> della dispensa 6 dimostra che</a:t>
                </a:r>
              </a:p>
              <a:p>
                <a:pPr marL="0" indent="0">
                  <a:buNone/>
                </a:pPr>
                <a:r>
                  <a:rPr lang="it-IT" dirty="0">
                    <a:solidFill>
                      <a:schemeClr val="tx1"/>
                    </a:solidFill>
                  </a:rPr>
                  <a:t>			</a:t>
                </a:r>
                <a:r>
                  <a:rPr lang="it-IT" b="1" dirty="0">
                    <a:solidFill>
                      <a:srgbClr val="3636E8"/>
                    </a:solidFill>
                  </a:rPr>
                  <a:t>La classe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rgbClr val="3636E8"/>
                    </a:solidFill>
                  </a:rPr>
                  <a:t> è chiusa rispetto alla riducibilità polinomiale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 stesso modo si dimostra che, quando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 , se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EXPTIME allora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b="1" dirty="0">
                    <a:solidFill>
                      <a:srgbClr val="3636E8"/>
                    </a:solidFill>
                  </a:rPr>
                  <a:t>la classe EXPTIME è chiusa rispetto alla riducibilità polinomiale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si può dimostrare la stessa cosa con le classi non deterministiche: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NEXPTIME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NEXPTIME, </a:t>
                </a:r>
              </a:p>
              <a:p>
                <a:pPr lvl="1"/>
                <a:r>
                  <a:rPr lang="it-IT" dirty="0">
                    <a:solidFill>
                      <a:srgbClr val="D441C9"/>
                    </a:solidFill>
                  </a:rPr>
                  <a:t>Se avete voglia, provate a dimostrarlo per esercizio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anche per le classi spaziali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PSPACE allora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PSPACE, </a:t>
                </a:r>
              </a:p>
              <a:p>
                <a:pPr lvl="1"/>
                <a:r>
                  <a:rPr lang="it-IT" dirty="0">
                    <a:solidFill>
                      <a:srgbClr val="D441C9"/>
                    </a:solidFill>
                  </a:rPr>
                  <a:t>Se avete voglia, provate a dimostrarlo per esercizio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20730" y="910111"/>
                <a:ext cx="10234978" cy="5835467"/>
              </a:xfrm>
              <a:blipFill>
                <a:blip r:embed="rId3"/>
                <a:stretch>
                  <a:fillRect l="-372" t="-4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129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 linguaggi NP-completi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 questo punto, abbandoniamo le generiche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-riduzioni e torniamo definitivamente alle nostre riduzioni polinomiali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 questo momento in poi, quando parleremo di riduzioni ci riferiremo sempre alle riduzioni polinomiali e utilizzeremo il simbolo per riferirci ad esse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 è  </a:t>
                </a:r>
                <a:r>
                  <a:rPr lang="it-IT" b="1" dirty="0">
                    <a:solidFill>
                      <a:srgbClr val="FF0000"/>
                    </a:solidFill>
                  </a:rPr>
                  <a:t>NP-completo (rispetto alla riducibilità polinomiale) </a:t>
                </a:r>
                <a:r>
                  <a:rPr lang="it-IT" dirty="0">
                    <a:solidFill>
                      <a:schemeClr val="tx1"/>
                    </a:solidFill>
                  </a:rPr>
                  <a:t>se								</a:t>
                </a:r>
                <a:r>
                  <a:rPr lang="it-IT" b="1" dirty="0">
                    <a:solidFill>
                      <a:srgbClr val="FF0000"/>
                    </a:solidFill>
                  </a:rPr>
                  <a:t>a)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NP</a:t>
                </a:r>
                <a:r>
                  <a:rPr lang="it-IT" dirty="0">
                    <a:solidFill>
                      <a:schemeClr val="tx1"/>
                    </a:solidFill>
                  </a:rPr>
                  <a:t>												</a:t>
                </a:r>
                <a:br>
                  <a:rPr lang="it-IT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				              </a:t>
                </a:r>
                <a:r>
                  <a:rPr lang="it-IT" b="1" dirty="0">
                    <a:solidFill>
                      <a:srgbClr val="FF0000"/>
                    </a:solidFill>
                  </a:rPr>
                  <a:t>b) per ogni altro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NP, vale che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L.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 linguaggi NP-completi sono particolarmente importanti per il loro ruolo di possibili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linguaggi separatori </a:t>
                </a:r>
                <a:r>
                  <a:rPr lang="it-IT" dirty="0">
                    <a:solidFill>
                      <a:schemeClr val="tx1"/>
                    </a:solidFill>
                  </a:rPr>
                  <a:t>fra le classi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e NP:</a:t>
                </a:r>
              </a:p>
              <a:p>
                <a:r>
                  <a:rPr lang="it-IT" b="1" dirty="0">
                    <a:solidFill>
                      <a:srgbClr val="3636E8"/>
                    </a:solidFill>
                  </a:rPr>
                  <a:t>Corollario 6.4: Se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NP allora, per ogni linguaggio NP-completo L,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P.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Supponiamo che L sia un linguaggio NP-completo e che L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L è NP-completo allora, per ogni linguaggio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L;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ma, se L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, poiché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è chiusa rispetto 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questo implica che, per ogni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NP,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P.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= NP, contraddicendo l’ipotesi.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 rotWithShape="0">
                <a:blip r:embed="rId2"/>
                <a:stretch>
                  <a:fillRect l="-425" t="-6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5616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 problemi NP-completi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Ma quale è il senso del Corollario 6.4?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Intanto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è molto improbabile che un linguaggio NP-completo appartenga 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 ci interessa, dite? Ah, già, voi ancora non sapete nulla della congettura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Ebbene, si sospetta che sia </a:t>
                </a:r>
                <a:r>
                  <a:rPr lang="it-IT" b="1" dirty="0">
                    <a:solidFill>
                      <a:srgbClr val="FF0000"/>
                    </a:solidFill>
                  </a:rPr>
                  <a:t>P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NP </a:t>
                </a:r>
                <a:r>
                  <a:rPr lang="it-IT" dirty="0">
                    <a:solidFill>
                      <a:schemeClr val="tx1"/>
                    </a:solidFill>
                  </a:rPr>
                  <a:t>– ma nessuno è mai riuscito a dimostrarlo, per questo è una congettura.. la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congettura fondamentale della complessità computazionale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siccome è una questione importante, sulla dimostrazione della congettura (o della sua negazione) hanno messo una taglia da 1000000 di dollari!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Ma, dell’importanza della congettura, parleremo in seguito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Quindi: se vogliamo dimostrare che, </a:t>
                </a:r>
                <a:r>
                  <a:rPr lang="it-IT" i="1" dirty="0">
                    <a:solidFill>
                      <a:srgbClr val="3636E8"/>
                    </a:solidFill>
                  </a:rPr>
                  <a:t>probabilmente</a:t>
                </a:r>
                <a:r>
                  <a:rPr lang="it-IT" dirty="0">
                    <a:solidFill>
                      <a:schemeClr val="tx1"/>
                    </a:solidFill>
                  </a:rPr>
                  <a:t>, non esiste un algoritmo deterministico che decide in tempo polinomiale un linguaggio che è in NP 	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r>
                  <a:rPr lang="it-IT" dirty="0">
                    <a:solidFill>
                      <a:schemeClr val="tx1"/>
                    </a:solidFill>
                  </a:rPr>
                  <a:t>	    			</a:t>
                </a:r>
                <a:r>
                  <a:rPr lang="is-IS" dirty="0">
                    <a:solidFill>
                      <a:schemeClr val="tx1"/>
                    </a:solidFill>
                  </a:rPr>
                  <a:t>…	</a:t>
                </a:r>
                <a:r>
                  <a:rPr lang="it-IT" dirty="0">
                    <a:solidFill>
                      <a:schemeClr val="tx1"/>
                    </a:solidFill>
                  </a:rPr>
                  <a:t>quel che dobbiamo fare è dimostrare che quel linguaggio è NP-completo</a:t>
                </a:r>
              </a:p>
              <a:p>
                <a:pPr lvl="5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se, invece, abbiamo un linguaggio NP-completo e progettiamo un algoritmo deterministico che decide quel linguaggio in tempo polinomiale?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 tal caso, abbiamo vinto un milione di dollari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oppure, ehm, </a:t>
                </a:r>
                <a:r>
                  <a:rPr lang="it-IT" dirty="0" err="1">
                    <a:solidFill>
                      <a:schemeClr val="tx1"/>
                    </a:solidFill>
                  </a:rPr>
                  <a:t>argh</a:t>
                </a:r>
                <a:r>
                  <a:rPr lang="it-IT" dirty="0">
                    <a:solidFill>
                      <a:schemeClr val="tx1"/>
                    </a:solidFill>
                  </a:rPr>
                  <a:t>, abbiamo sbagliato qualcosa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>
                <a:blip r:embed="rId2"/>
                <a:stretch>
                  <a:fillRect l="-379" t="-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2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106893" y="21909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Uso delle riduzioni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Ricordiamo che le riduzioni nel campo della calcolabilità si rivelano utili tanto per dimostrare  che un linguaggio è decidibile/accettabile quanto per dimostrare  che un linguaggio non è decidibile/accettabile: dato un linguaggio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decidibile,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 anche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è decidibile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0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D441C9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0</a:t>
                </a:r>
                <a:r>
                  <a:rPr lang="it-IT" b="1" dirty="0">
                    <a:solidFill>
                      <a:srgbClr val="D441C9"/>
                    </a:solidFill>
                  </a:rPr>
                  <a:t> non decidibile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 anche </a:t>
                </a:r>
                <a:r>
                  <a:rPr lang="it-IT" b="1" dirty="0">
                    <a:solidFill>
                      <a:srgbClr val="D441C9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dirty="0">
                    <a:solidFill>
                      <a:srgbClr val="D441C9"/>
                    </a:solidFill>
                  </a:rPr>
                  <a:t> è non decidibile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 stesso modo, le riduzioni polinomiali sono uno strumento utile tanto per dimostrare  che un linguaggio è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quanto per dimostrare che un linguaggio </a:t>
                </a:r>
                <a:r>
                  <a:rPr lang="it-IT" i="1" u="sng" dirty="0">
                    <a:solidFill>
                      <a:schemeClr val="tx1"/>
                    </a:solidFill>
                  </a:rPr>
                  <a:t>probabilmente</a:t>
                </a:r>
                <a:r>
                  <a:rPr lang="it-IT" dirty="0">
                    <a:solidFill>
                      <a:schemeClr val="tx1"/>
                    </a:solidFill>
                  </a:rPr>
                  <a:t> non è in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dato un linguaggio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, per un qualche altro linguaggio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P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 anche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P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dimostro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/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per un qualche altro linguaggio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>
                    <a:solidFill>
                      <a:schemeClr val="tx1"/>
                    </a:solidFill>
                  </a:rPr>
                  <a:t>allora, posso concludere che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non può essere “più facile” di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>
                    <a:solidFill>
                      <a:srgbClr val="FF0000"/>
                    </a:solidFill>
                  </a:rPr>
                  <a:t>ossia se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probabilmente</a:t>
                </a:r>
                <a:r>
                  <a:rPr lang="it-IT" b="1" dirty="0">
                    <a:solidFill>
                      <a:srgbClr val="FF0000"/>
                    </a:solidFill>
                  </a:rPr>
                  <a:t> non appartiene 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r>
                  <a:rPr lang="it-IT" b="1" dirty="0">
                    <a:solidFill>
                      <a:srgbClr val="FF0000"/>
                    </a:solidFill>
                  </a:rPr>
                  <a:t> allora anche L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probabilmente</a:t>
                </a:r>
                <a:r>
                  <a:rPr lang="it-IT" b="1" dirty="0">
                    <a:solidFill>
                      <a:srgbClr val="FF0000"/>
                    </a:solidFill>
                  </a:rPr>
                  <a:t> non appartiene 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P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ma di questo parleremo (e abbondantemente!) nella dispensa 9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038207" cy="5835467"/>
              </a:xfrm>
              <a:blipFill>
                <a:blip r:embed="rId2"/>
                <a:stretch>
                  <a:fillRect l="-379" t="-435" r="-1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83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Relazioni interessanti, ma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La maggior parte delle relazioni fra classi complessità che abbiamo visto, fino ad ora, sono </a:t>
                </a:r>
                <a:r>
                  <a:rPr lang="it-IT" b="1" dirty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/>
                  <a:t>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parte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 e PSPACE = NPSPACE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a parte queste due ultime relazioni, per ciascuna delle rimanenti relazioni non siamo in grado di dimostrare né l’inclusione propria né la coincidenza delle due classi che la costituiscono.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Ad esempio, sappiamo che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tutti i linguaggi che sono in PSPACE sono anche in EXPTIME  (PSPACE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EXPTIME)</a:t>
                </a:r>
              </a:p>
              <a:p>
                <a:pPr lvl="1"/>
                <a:r>
                  <a:rPr lang="it-IT" dirty="0">
                    <a:solidFill>
                      <a:srgbClr val="3636E8"/>
                    </a:solidFill>
                  </a:rPr>
                  <a:t>tutti i linguaggi che sono in </a:t>
                </a:r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sono anche in NP   (</a:t>
                </a:r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non sappiamo rispondere alle seguenti domande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non sarà forse che tutti i linguaggi in EXPTIME sono anche in PSPACE? Ossia, che 			PSPACE </a:t>
                </a:r>
                <a:r>
                  <a:rPr lang="it-IT" b="1" dirty="0">
                    <a:solidFill>
                      <a:schemeClr val="tx1"/>
                    </a:solidFill>
                  </a:rPr>
                  <a:t>=</a:t>
                </a:r>
                <a:r>
                  <a:rPr lang="it-IT" dirty="0">
                    <a:solidFill>
                      <a:schemeClr val="tx1"/>
                    </a:solidFill>
                  </a:rPr>
                  <a:t> EXPTIME?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Oppure, </a:t>
                </a:r>
                <a:r>
                  <a:rPr lang="it-IT" dirty="0">
                    <a:solidFill>
                      <a:srgbClr val="3636E8"/>
                    </a:solidFill>
                  </a:rPr>
                  <a:t>esiste almeno un linguaggio in NP che </a:t>
                </a:r>
                <a:r>
                  <a:rPr lang="it-IT" b="1" dirty="0">
                    <a:solidFill>
                      <a:srgbClr val="3636E8"/>
                    </a:solidFill>
                  </a:rPr>
                  <a:t>non</a:t>
                </a:r>
                <a:r>
                  <a:rPr lang="it-IT" dirty="0">
                    <a:solidFill>
                      <a:srgbClr val="3636E8"/>
                    </a:solidFill>
                  </a:rPr>
                  <a:t> può essere deciso in tempo </a:t>
                </a:r>
                <a:r>
                  <a:rPr lang="it-IT" b="1" dirty="0">
                    <a:solidFill>
                      <a:srgbClr val="3636E8"/>
                    </a:solidFill>
                  </a:rPr>
                  <a:t>deterministico</a:t>
                </a:r>
                <a:r>
                  <a:rPr lang="it-IT" dirty="0">
                    <a:solidFill>
                      <a:srgbClr val="3636E8"/>
                    </a:solidFill>
                  </a:rPr>
                  <a:t> polinomiale? </a:t>
                </a:r>
                <a:r>
                  <a:rPr lang="it-IT" dirty="0">
                    <a:solidFill>
                      <a:schemeClr val="tx1"/>
                    </a:solidFill>
                  </a:rPr>
                  <a:t>Ossia: è </a:t>
                </a:r>
                <a:r>
                  <a:rPr lang="it-IT" dirty="0">
                    <a:solidFill>
                      <a:srgbClr val="3636E8"/>
                    </a:solidFill>
                  </a:rPr>
                  <a:t>P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NP oppure </a:t>
                </a:r>
                <a:r>
                  <a:rPr lang="it-IT" dirty="0" err="1">
                    <a:solidFill>
                      <a:srgbClr val="3636E8"/>
                    </a:solidFill>
                  </a:rPr>
                  <a:t>P</a:t>
                </a:r>
                <a:r>
                  <a:rPr lang="it-IT" dirty="0">
                    <a:solidFill>
                      <a:srgbClr val="3636E8"/>
                    </a:solidFill>
                  </a:rPr>
                  <a:t> = NP ????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Le relazioni che conosciamo sono, in massima parte, relazioni </a:t>
                </a:r>
                <a:r>
                  <a:rPr lang="it-IT" dirty="0">
                    <a:solidFill>
                      <a:srgbClr val="D441C9"/>
                    </a:solidFill>
                  </a:rPr>
                  <a:t>deboli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 rotWithShape="0">
                <a:blip r:embed="rId2"/>
                <a:stretch>
                  <a:fillRect l="-421" t="-52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701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Relazioni interessanti, ma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9841437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La maggior parte delle relazioni fra classi complessità che abbiamo visto, fino ad ora, sono </a:t>
                </a:r>
                <a:r>
                  <a:rPr lang="it-IT" b="1" dirty="0">
                    <a:solidFill>
                      <a:srgbClr val="D441C9"/>
                    </a:solidFill>
                  </a:rPr>
                  <a:t>inclusioni improprie </a:t>
                </a:r>
                <a:r>
                  <a:rPr lang="it-IT" dirty="0"/>
                  <a:t>	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 parte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EXPTIME  e PSPACE = NPSPACE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le relazioni che conosciamo sono, in massima parte, relazioni </a:t>
                </a:r>
                <a:r>
                  <a:rPr lang="it-IT" dirty="0">
                    <a:solidFill>
                      <a:srgbClr val="D441C9"/>
                    </a:solidFill>
                  </a:rPr>
                  <a:t>deboli</a:t>
                </a:r>
              </a:p>
              <a:p>
                <a:endParaRPr lang="it-IT" dirty="0">
                  <a:solidFill>
                    <a:srgbClr val="D441C9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inoltre, pur riuscendo a dimostrare che una certa classe di complessità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contenuta propriamente in un’altra classe di complessità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(ossia,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anche in questo caso, seppure dimostriamo che un certo linguaggio L appartiene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come facciamo a sapere se quel linguaggio è anche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oppure se, invece, è un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linguaggio separatore </a:t>
                </a:r>
                <a:r>
                  <a:rPr lang="it-IT" dirty="0">
                    <a:solidFill>
                      <a:schemeClr val="tx1"/>
                    </a:solidFill>
                  </a:rPr>
                  <a:t>fra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ossia è contenuto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i="1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𝒞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?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Certo sarebbe utile se disponessimo di uno strumento che permettesse di individuare i linguaggi separatori fra due classi di complessità...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9841437" cy="5835467"/>
              </a:xfrm>
              <a:blipFill rotWithShape="0">
                <a:blip r:embed="rId2"/>
                <a:stretch>
                  <a:fillRect l="-434" t="-522" r="-6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504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Una vecchia conoscenza</a:t>
            </a:r>
            <a:r>
              <a:rPr lang="is-IS" dirty="0">
                <a:solidFill>
                  <a:schemeClr val="tx1"/>
                </a:solidFill>
              </a:rPr>
              <a:t>…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Ve le ricordate le care, vecchie, riduzioni? (paragrafo 5.5)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Dati due linguaggi,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 e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*,  diciamo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				</a:t>
                </a:r>
                <a:r>
                  <a:rPr lang="it-IT" dirty="0">
                    <a:solidFill>
                      <a:schemeClr val="tx1"/>
                    </a:solidFill>
                  </a:rPr>
                  <a:t>e 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endParaRPr lang="it-IT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Esiste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tale che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1)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totale e calcolabile – ossia,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è definita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e, inoltre,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di tipo trasduttore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tale che, per ogni parola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*, la computazione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(x) termina con la parola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* scritta sul nastro di output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2)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  </a:t>
                </a:r>
                <a:r>
                  <a:rPr lang="it-IT" dirty="0">
                    <a:solidFill>
                      <a:schemeClr val="tx1"/>
                    </a:solidFill>
                  </a:rPr>
                  <a:t>se e 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l-GR" b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𝚺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*</a:t>
                </a:r>
                <a:r>
                  <a:rPr lang="it-IT" dirty="0"/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[ x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it-IT" b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↔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f</a:t>
                </a:r>
                <a:r>
                  <a:rPr lang="it-IT" b="1" dirty="0">
                    <a:solidFill>
                      <a:srgbClr val="3636E8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]</a:t>
                </a:r>
                <a:endParaRPr lang="it-IT" sz="1800" b="1" dirty="0"/>
              </a:p>
              <a:p>
                <a:pPr lvl="1"/>
                <a:endParaRPr lang="it-IT" baseline="-25000" dirty="0"/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aggiungiamo una </a:t>
                </a:r>
                <a:r>
                  <a:rPr lang="it-IT" i="1" dirty="0">
                    <a:solidFill>
                      <a:srgbClr val="D441C9"/>
                    </a:solidFill>
                  </a:rPr>
                  <a:t>piccola</a:t>
                </a:r>
                <a:r>
                  <a:rPr lang="it-IT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richiesta alla funzione di riduzione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endParaRPr lang="it-IT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52224" y="904966"/>
                <a:ext cx="10143536" cy="5835467"/>
              </a:xfrm>
              <a:blipFill>
                <a:blip r:embed="rId2"/>
                <a:stretch>
                  <a:fillRect l="-375" t="-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2753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20756" y="118250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... rivisitata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89395" y="1255319"/>
                <a:ext cx="10234978" cy="491070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Sia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un predicato definito sull’insieme delle funzioni totali e calcolabili – ossia, una proprietà, che deve essere posseduta da una funzione ad esempio: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, |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(x)| = |x|</a:t>
                </a:r>
              </a:p>
              <a:p>
                <a:pPr lvl="1"/>
                <a:r>
                  <a:rPr lang="it-IT" dirty="0">
                    <a:solidFill>
                      <a:srgbClr val="3636E8"/>
                    </a:solidFill>
                  </a:rPr>
                  <a:t>per ogni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dirty="0">
                    <a:solidFill>
                      <a:srgbClr val="3636E8"/>
                    </a:solidFill>
                  </a:rPr>
                  <a:t>* , </a:t>
                </a:r>
                <a:r>
                  <a:rPr lang="it-IT" dirty="0" err="1">
                    <a:solidFill>
                      <a:srgbClr val="3636E8"/>
                    </a:solidFill>
                  </a:rPr>
                  <a:t>f</a:t>
                </a:r>
                <a:r>
                  <a:rPr lang="it-IT" dirty="0">
                    <a:solidFill>
                      <a:srgbClr val="3636E8"/>
                    </a:solidFill>
                  </a:rPr>
                  <a:t> è calcolabile in tempo polinomiale in |x|</a:t>
                </a:r>
              </a:p>
              <a:p>
                <a:r>
                  <a:rPr lang="it-IT" dirty="0"/>
                  <a:t>Dati due linguaggi, L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 e L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latin typeface="Cambria Math" charset="0"/>
                        <a:ea typeface="Cambria Math" charset="0"/>
                        <a:cs typeface="Cambria Math" charset="0"/>
                      </a:rPr>
                      <m:t>⊆ 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*,  diciamo che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 </a:t>
                </a:r>
                <a:r>
                  <a:rPr lang="it-IT" b="1" dirty="0">
                    <a:solidFill>
                      <a:srgbClr val="FF0000"/>
                    </a:solidFill>
                  </a:rPr>
                  <a:t>è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-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riducibile </a:t>
                </a:r>
                <a:r>
                  <a:rPr lang="it-IT" b="1" dirty="0">
                    <a:solidFill>
                      <a:srgbClr val="FF0000"/>
                    </a:solidFill>
                  </a:rPr>
                  <a:t>a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aseline="-25000" dirty="0"/>
                  <a:t> </a:t>
                </a:r>
                <a:r>
                  <a:rPr lang="it-IT" dirty="0"/>
                  <a:t> 				e scriviamo </a:t>
                </a:r>
                <a:r>
                  <a:rPr lang="it-IT" b="1" dirty="0">
                    <a:solidFill>
                      <a:srgbClr val="FF0000"/>
                    </a:solidFill>
                  </a:rPr>
                  <a:t>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sz="2000" b="1" i="1" baseline="-2500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 </a:t>
                </a:r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se</a:t>
                </a:r>
                <a:r>
                  <a:rPr lang="it-IT" dirty="0"/>
                  <a:t> esiste una funzione </a:t>
                </a:r>
                <a:r>
                  <a:rPr lang="it-IT" dirty="0" err="1"/>
                  <a:t>f</a:t>
                </a:r>
                <a:r>
                  <a:rPr lang="it-IT" dirty="0"/>
                  <a:t>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1</a:t>
                </a:r>
                <a:r>
                  <a:rPr lang="it-IT" dirty="0"/>
                  <a:t>* </a:t>
                </a:r>
                <a14:m>
                  <m:oMath xmlns:m="http://schemas.openxmlformats.org/officeDocument/2006/math">
                    <m:r>
                      <a:rPr lang="is-IS" i="1"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2000" baseline="-25000" dirty="0"/>
                  <a:t>2</a:t>
                </a:r>
                <a:r>
                  <a:rPr lang="it-IT" dirty="0"/>
                  <a:t>* tale che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f è totale e calcolabile, ossia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è definita per ogni parola x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* e, inoltre, </a:t>
                </a:r>
              </a:p>
              <a:p>
                <a:pPr lvl="2"/>
                <a:r>
                  <a:rPr lang="it-IT" sz="1600" dirty="0">
                    <a:solidFill>
                      <a:schemeClr val="tx1"/>
                    </a:solidFill>
                  </a:rPr>
                  <a:t>esiste una macchina di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sz="1600" dirty="0">
                    <a:solidFill>
                      <a:schemeClr val="tx1"/>
                    </a:solidFill>
                  </a:rPr>
                  <a:t> di tipo trasduttore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 tale che, per ogni parola x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  <m:r>
                      <m:rPr>
                        <m:sty m:val="p"/>
                      </m:rPr>
                      <a:rPr lang="el-GR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6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600" dirty="0">
                    <a:solidFill>
                      <a:schemeClr val="tx1"/>
                    </a:solidFill>
                  </a:rPr>
                  <a:t>*, la computazione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T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 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 termina con la parola </a:t>
                </a:r>
                <a:r>
                  <a:rPr lang="it-IT" sz="16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600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sz="16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600" dirty="0">
                    <a:solidFill>
                      <a:schemeClr val="tx1"/>
                    </a:solidFill>
                  </a:rPr>
                  <a:t>* scritta sul nastro di output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per ogni x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* vale che: x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  </a:t>
                </a:r>
                <a:r>
                  <a:rPr lang="it-IT" dirty="0">
                    <a:solidFill>
                      <a:schemeClr val="tx1"/>
                    </a:solidFill>
                  </a:rPr>
                  <a:t>se e solo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soddisfa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9395" y="1255319"/>
                <a:ext cx="10234978" cy="4910704"/>
              </a:xfrm>
              <a:blipFill>
                <a:blip r:embed="rId2"/>
                <a:stretch>
                  <a:fillRect l="-372" t="-5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30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620756" y="118250"/>
                <a:ext cx="8911687" cy="803435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Chiusura di una classe rispetto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0756" y="118250"/>
                <a:ext cx="8911687" cy="803435"/>
              </a:xfrm>
              <a:blipFill rotWithShape="0">
                <a:blip r:embed="rId2"/>
                <a:stretch>
                  <a:fillRect l="-2120" t="-11364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90177" y="1419397"/>
                <a:ext cx="9934035" cy="46354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Lo strumento che potrebbe permettere di individuare i linguaggi separatori fra due classi di complessità è basato sui seguenti due concetti che si riferiscono alle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-riduzioni 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chiusura</a:t>
                </a:r>
                <a:r>
                  <a:rPr lang="it-IT" dirty="0">
                    <a:solidFill>
                      <a:schemeClr val="tx1"/>
                    </a:solidFill>
                  </a:rPr>
                  <a:t> di una classe rispetto a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completezza</a:t>
                </a:r>
                <a:r>
                  <a:rPr lang="it-IT" dirty="0">
                    <a:solidFill>
                      <a:schemeClr val="tx1"/>
                    </a:solidFill>
                  </a:rPr>
                  <a:t> di un linguaggio per una classe rispetto a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pPr lvl="5"/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Definizione 6.4</a:t>
                </a:r>
                <a:r>
                  <a:rPr lang="it-IT" dirty="0">
                    <a:solidFill>
                      <a:schemeClr val="tx1"/>
                    </a:solidFill>
                  </a:rPr>
                  <a:t>: Una classe di complessità C è </a:t>
                </a:r>
                <a:r>
                  <a:rPr lang="it-IT" b="1" dirty="0">
                    <a:solidFill>
                      <a:srgbClr val="FF0000"/>
                    </a:solidFill>
                  </a:rPr>
                  <a:t>chiusa</a:t>
                </a:r>
                <a:r>
                  <a:rPr lang="it-IT" dirty="0">
                    <a:solidFill>
                      <a:schemeClr val="tx1"/>
                    </a:solidFill>
                  </a:rPr>
                  <a:t> rispetto ad una generica             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se, </a:t>
                </a:r>
                <a:r>
                  <a:rPr lang="it-IT" i="1" dirty="0">
                    <a:solidFill>
                      <a:schemeClr val="tx1"/>
                    </a:solidFill>
                  </a:rPr>
                  <a:t>per ogni coppia di linguaggi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i="1" dirty="0">
                    <a:solidFill>
                      <a:schemeClr val="tx1"/>
                    </a:solidFill>
                  </a:rPr>
                  <a:t> ed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i="1" dirty="0">
                    <a:solidFill>
                      <a:schemeClr val="tx1"/>
                    </a:solidFill>
                  </a:rPr>
                  <a:t> tali che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i="1" dirty="0">
                    <a:solidFill>
                      <a:schemeClr val="tx1"/>
                    </a:solidFill>
                  </a:rPr>
                  <a:t> e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C,                 si ha che L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i="1" dirty="0">
                    <a:solidFill>
                      <a:schemeClr val="tx1"/>
                    </a:solidFill>
                  </a:rPr>
                  <a:t> C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b="1" dirty="0">
                    <a:solidFill>
                      <a:srgbClr val="FF0000"/>
                    </a:solidFill>
                  </a:rPr>
                  <a:t>La chiusura di una classe C rispetto ad una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-riduzione può essere utilizzata per dimostrare l’appartenenza di un linguaggio L a C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segue direttamente dalla definizione che, se sappiamo che una classe di complessità C è chiusa rispetto 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e che un certo linguaggio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appartiene a C, allora, se dimostriamo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L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, possiamo dedurre che anche L appartiene a C. 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177" y="1419397"/>
                <a:ext cx="9934035" cy="4635414"/>
              </a:xfrm>
              <a:blipFill>
                <a:blip r:embed="rId3"/>
                <a:stretch>
                  <a:fillRect l="-383" t="-546" r="-22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0621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olo 1"/>
              <p:cNvSpPr>
                <a:spLocks noGrp="1"/>
              </p:cNvSpPr>
              <p:nvPr>
                <p:ph type="title"/>
              </p:nvPr>
            </p:nvSpPr>
            <p:spPr>
              <a:xfrm>
                <a:off x="1620756" y="118250"/>
                <a:ext cx="9433067" cy="1166540"/>
              </a:xfrm>
            </p:spPr>
            <p:txBody>
              <a:bodyPr>
                <a:normAutofit fontScale="9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Completezza di un linguaggio per una classe rispetto a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itolo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620756" y="118250"/>
                <a:ext cx="9433067" cy="1166540"/>
              </a:xfrm>
              <a:blipFill rotWithShape="0">
                <a:blip r:embed="rId2"/>
                <a:stretch>
                  <a:fillRect l="-1681" t="-6250" b="-833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90177" y="1419397"/>
                <a:ext cx="9934035" cy="532864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Definizione 6.3</a:t>
                </a:r>
                <a:r>
                  <a:rPr lang="it-IT" dirty="0">
                    <a:solidFill>
                      <a:schemeClr val="tx1"/>
                    </a:solidFill>
                  </a:rPr>
                  <a:t>: Sia C una classe di complessità di linguaggi e sia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una generica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-riduzione. 																					  																	       Un linguaggio L </a:t>
                </a:r>
                <a:r>
                  <a:rPr lang="it-IT" b="1" dirty="0">
                    <a:solidFill>
                      <a:schemeClr val="tx1"/>
                    </a:solidFill>
                  </a:rPr>
                  <a:t>⊆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* </a:t>
                </a:r>
                <a:r>
                  <a:rPr lang="it-IT" dirty="0" err="1">
                    <a:solidFill>
                      <a:schemeClr val="tx1"/>
                    </a:solidFill>
                  </a:rPr>
                  <a:t>e`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</a:rPr>
                  <a:t>C-completo rispetto alla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-riducibilità </a:t>
                </a:r>
                <a:r>
                  <a:rPr lang="it-IT" dirty="0">
                    <a:solidFill>
                      <a:schemeClr val="tx1"/>
                    </a:solidFill>
                  </a:rPr>
                  <a:t>se: 					</a:t>
                </a:r>
                <a:r>
                  <a:rPr lang="it-IT" sz="1400" dirty="0">
                    <a:solidFill>
                      <a:schemeClr val="tx1"/>
                    </a:solidFill>
                  </a:rPr>
                  <a:t>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		</a:t>
                </a:r>
                <a:r>
                  <a:rPr lang="it-IT" b="1" dirty="0">
                    <a:solidFill>
                      <a:srgbClr val="FF0000"/>
                    </a:solidFill>
                  </a:rPr>
                  <a:t>a)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 </a:t>
                </a:r>
                <a:r>
                  <a:rPr lang="it-IT" dirty="0">
                    <a:solidFill>
                      <a:schemeClr val="tx1"/>
                    </a:solidFill>
                  </a:rPr>
                  <a:t>															</a:t>
                </a:r>
                <a:r>
                  <a:rPr lang="it-IT" sz="1400" dirty="0">
                    <a:solidFill>
                      <a:schemeClr val="tx1"/>
                    </a:solidFill>
                  </a:rPr>
                  <a:t>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					</a:t>
                </a:r>
                <a:r>
                  <a:rPr lang="it-IT" b="1" dirty="0">
                    <a:solidFill>
                      <a:schemeClr val="tx1"/>
                    </a:solidFill>
                  </a:rPr>
                  <a:t>e</a:t>
                </a:r>
                <a:r>
                  <a:rPr lang="it-IT" dirty="0">
                    <a:solidFill>
                      <a:schemeClr val="tx1"/>
                    </a:solidFill>
                  </a:rPr>
                  <a:t>																</a:t>
                </a:r>
                <a:r>
                  <a:rPr lang="it-IT" sz="1400" dirty="0">
                    <a:solidFill>
                      <a:schemeClr val="tx1"/>
                    </a:solidFill>
                  </a:rPr>
                  <a:t>												</a:t>
                </a:r>
                <a:br>
                  <a:rPr lang="it-IT" sz="1400" dirty="0">
                    <a:solidFill>
                      <a:schemeClr val="tx1"/>
                    </a:solidFill>
                  </a:rPr>
                </a:br>
                <a:r>
                  <a:rPr lang="it-IT" dirty="0">
                    <a:solidFill>
                      <a:schemeClr val="tx1"/>
                    </a:solidFill>
                  </a:rPr>
                  <a:t>					</a:t>
                </a:r>
                <a:r>
                  <a:rPr lang="it-IT" b="1" dirty="0">
                    <a:solidFill>
                      <a:srgbClr val="FF0000"/>
                    </a:solidFill>
                  </a:rPr>
                  <a:t>b) per ogni altro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C, vale che L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L.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8"/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Le nozioni di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completezza di un linguaggio per una classe rispetto ad una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chiusura di una classe rispetto alla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sono gli strumenti che ci permettono di arrivare al concetto di “padre di tutti i linguaggi” per una classe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di linguaggio ’’più difficile’’ in una classe</a:t>
                </a:r>
              </a:p>
            </p:txBody>
          </p:sp>
        </mc:Choice>
        <mc:Fallback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90177" y="1419397"/>
                <a:ext cx="9934035" cy="5328644"/>
              </a:xfrm>
              <a:blipFill>
                <a:blip r:embed="rId3"/>
                <a:stretch>
                  <a:fillRect l="-383" t="-4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123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padre di tutti i linguaggi di una 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34354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due classi di complessità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</a:t>
                </a:r>
                <a:r>
                  <a:rPr lang="it-IT" b="1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⊆ 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5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sappiamo che </a:t>
                </a:r>
                <a:r>
                  <a:rPr lang="it-IT" b="1" dirty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è chiusa </a:t>
                </a:r>
                <a:r>
                  <a:rPr lang="it-IT" dirty="0">
                    <a:solidFill>
                      <a:schemeClr val="tx1"/>
                    </a:solidFill>
                  </a:rPr>
                  <a:t>rispetto ad una qualche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per ogni coppia di linguaggi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ed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</a:t>
                </a:r>
                <a:r>
                  <a:rPr lang="it-IT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L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e L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 C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,  </a:t>
                </a:r>
                <a:r>
                  <a:rPr lang="it-IT" dirty="0">
                    <a:solidFill>
                      <a:schemeClr val="tx1"/>
                    </a:solidFill>
                  </a:rPr>
                  <a:t>si ha che L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pPr lvl="7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per caso troviamo un linguaggio </a:t>
                </a:r>
                <a:r>
                  <a:rPr lang="it-IT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–completo </a:t>
                </a:r>
                <a:r>
                  <a:rPr lang="it-IT" dirty="0">
                    <a:solidFill>
                      <a:schemeClr val="tx1"/>
                    </a:solidFill>
                  </a:rPr>
                  <a:t>rispetto 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0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</a:t>
                </a:r>
                <a:r>
                  <a:rPr lang="it-IT" b="1" dirty="0">
                    <a:solidFill>
                      <a:srgbClr val="FF0000"/>
                    </a:solidFill>
                  </a:rPr>
                  <a:t>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e</a:t>
                </a:r>
                <a:r>
                  <a:rPr lang="it-IT" b="1" dirty="0">
                    <a:solidFill>
                      <a:srgbClr val="FF0000"/>
                    </a:solidFill>
                  </a:rPr>
                  <a:t> per ogni altro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, vale che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1" i="1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L</a:t>
                </a:r>
              </a:p>
              <a:p>
                <a:pPr lvl="6"/>
                <a:endParaRPr lang="it-IT" sz="8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b="1" dirty="0">
                    <a:solidFill>
                      <a:schemeClr val="tx1"/>
                    </a:solidFill>
                  </a:rPr>
                  <a:t>se dimostriamo che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C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4"/>
                <a:endParaRPr lang="it-IT" b="1" baseline="-25000" dirty="0">
                  <a:solidFill>
                    <a:schemeClr val="tx1"/>
                  </a:solidFill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abbiamo che: 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per ogni altro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, vale che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sz="1800" b="1" i="1" baseline="-25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</m:oMath>
                </a14:m>
                <a:r>
                  <a:rPr lang="it-IT" sz="1800" b="1" dirty="0">
                    <a:solidFill>
                      <a:srgbClr val="FF0000"/>
                    </a:solidFill>
                  </a:rPr>
                  <a:t> L </a:t>
                </a:r>
                <a:r>
                  <a:rPr lang="it-IT" sz="1800" dirty="0">
                    <a:solidFill>
                      <a:schemeClr val="tx1"/>
                    </a:solidFill>
                  </a:rPr>
                  <a:t>e inoltre </a:t>
                </a:r>
                <a:r>
                  <a:rPr lang="it-IT" sz="1800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chemeClr val="tx1"/>
                    </a:solidFill>
                  </a:rPr>
                  <a:t> C</a:t>
                </a:r>
                <a:r>
                  <a:rPr lang="it-IT" sz="18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8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2571750" lvl="6" indent="-342900"/>
                <a:endParaRPr lang="it-IT" sz="800" b="1" dirty="0">
                  <a:solidFill>
                    <a:schemeClr val="tx1"/>
                  </a:solidFill>
                </a:endParaRPr>
              </a:p>
              <a:p>
                <a:pPr marL="342900" lvl="1" indent="-342900"/>
                <a:r>
                  <a:rPr lang="it-IT" sz="1800" dirty="0">
                    <a:solidFill>
                      <a:schemeClr val="tx1"/>
                    </a:solidFill>
                  </a:rPr>
                  <a:t>allora, in virtù della chiusura di </a:t>
                </a:r>
                <a:r>
                  <a:rPr lang="it-IT" sz="1800" b="1" dirty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sz="1800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sz="1800" dirty="0">
                    <a:solidFill>
                      <a:schemeClr val="tx1"/>
                    </a:solidFill>
                  </a:rPr>
                  <a:t>rispetto alla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-riduzione,</a:t>
                </a:r>
                <a:r>
                  <a:rPr lang="it-IT" sz="1800" b="1" dirty="0">
                    <a:solidFill>
                      <a:schemeClr val="tx1"/>
                    </a:solidFill>
                  </a:rPr>
                  <a:t> </a:t>
                </a:r>
                <a:r>
                  <a:rPr lang="it-IT" sz="800" b="1" dirty="0">
                    <a:solidFill>
                      <a:schemeClr val="tx1"/>
                    </a:solidFill>
                  </a:rPr>
                  <a:t>																																				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per ogni altro L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0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18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sz="1800" b="1" dirty="0">
                    <a:solidFill>
                      <a:srgbClr val="FF0000"/>
                    </a:solidFill>
                  </a:rPr>
                  <a:t>, vale che 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L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0</a:t>
                </a:r>
                <a:r>
                  <a:rPr lang="it-IT" sz="1800" b="1" dirty="0">
                    <a:solidFill>
                      <a:srgbClr val="3636E8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3636E8"/>
                    </a:solidFill>
                  </a:rPr>
                  <a:t> C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343543"/>
              </a:xfrm>
              <a:blipFill rotWithShape="0">
                <a:blip r:embed="rId2"/>
                <a:stretch>
                  <a:fillRect l="-417" t="-91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74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02721" y="210848"/>
            <a:ext cx="8911687" cy="8034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padre di tutti i linguaggi di una 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Riassumendo: abbiamo due classi di complessità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tali che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sappiamo che </a:t>
                </a:r>
                <a:r>
                  <a:rPr lang="it-IT" b="1" dirty="0">
                    <a:solidFill>
                      <a:srgbClr val="D441C9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  <a:r>
                  <a:rPr lang="it-IT" b="1" baseline="-25000" dirty="0">
                    <a:solidFill>
                      <a:srgbClr val="D441C9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è chiusa </a:t>
                </a:r>
                <a:r>
                  <a:rPr lang="it-IT" dirty="0">
                    <a:solidFill>
                      <a:schemeClr val="tx1"/>
                    </a:solidFill>
                  </a:rPr>
                  <a:t>rispetto ad una qualche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-riduzione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per caso trovassimo un linguaggio </a:t>
                </a:r>
                <a:r>
                  <a:rPr lang="it-IT" b="1" dirty="0">
                    <a:solidFill>
                      <a:schemeClr val="tx1"/>
                    </a:solidFill>
                  </a:rPr>
                  <a:t>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–completo </a:t>
                </a:r>
                <a:r>
                  <a:rPr lang="it-IT" dirty="0">
                    <a:solidFill>
                      <a:schemeClr val="tx1"/>
                    </a:solidFill>
                  </a:rPr>
                  <a:t>rispetto 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≼</m:t>
                    </m:r>
                    <m:r>
                      <a:rPr lang="it-IT" b="0" i="1" baseline="-25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allora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da un ipotetico algoritmo che decide L utilizzando una quantità di risorse pari a quella che definisce la classe 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 </a:t>
                </a:r>
                <a:r>
                  <a:rPr lang="it-IT" b="1" dirty="0">
                    <a:solidFill>
                      <a:schemeClr val="tx1"/>
                    </a:solidFill>
                  </a:rPr>
                  <a:t>– cioè, se dimostrassimo che L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C</a:t>
                </a:r>
                <a:r>
                  <a:rPr lang="it-IT" b="1" baseline="-25000" dirty="0">
                    <a:solidFill>
                      <a:schemeClr val="tx1"/>
                    </a:solidFill>
                  </a:rPr>
                  <a:t>1</a:t>
                </a:r>
              </a:p>
              <a:p>
                <a:pPr lvl="1"/>
                <a:r>
                  <a:rPr lang="it-IT" b="1" dirty="0">
                    <a:solidFill>
                      <a:srgbClr val="D441C9"/>
                    </a:solidFill>
                  </a:rPr>
                  <a:t>potremmo dedurre un algoritmo che decide qualunque problema in 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2</a:t>
                </a:r>
                <a:r>
                  <a:rPr lang="it-IT" b="1" dirty="0">
                    <a:solidFill>
                      <a:srgbClr val="D441C9"/>
                    </a:solidFill>
                  </a:rPr>
                  <a:t> utilizzando una quantità di risorse pari a quella che definisce la classe C</a:t>
                </a:r>
                <a:r>
                  <a:rPr lang="it-IT" sz="2000" b="1" baseline="-25000" dirty="0">
                    <a:solidFill>
                      <a:srgbClr val="D441C9"/>
                    </a:solidFill>
                  </a:rPr>
                  <a:t>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</a:t>
                </a:r>
                <a:r>
                  <a:rPr lang="it-IT" b="1" dirty="0">
                    <a:solidFill>
                      <a:srgbClr val="3636E8"/>
                    </a:solidFill>
                  </a:rPr>
                  <a:t>se riuscissimo a dimostrare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 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sapremmo automaticamente che tutti i linguaggi in 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sono anche in C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- ossia sapremmo che C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 = C</a:t>
                </a:r>
                <a:r>
                  <a:rPr lang="it-IT" b="1" baseline="-25000" dirty="0">
                    <a:solidFill>
                      <a:srgbClr val="3636E8"/>
                    </a:solidFill>
                  </a:rPr>
                  <a:t>2</a:t>
                </a:r>
              </a:p>
              <a:p>
                <a:pPr lvl="4"/>
                <a:endParaRPr lang="it-IT" b="1" baseline="-25000" dirty="0">
                  <a:solidFill>
                    <a:srgbClr val="3636E8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Ma possiamo vederla anche in un altro modo: se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⊆ </a:t>
                </a:r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e </a:t>
                </a:r>
                <a:r>
                  <a:rPr lang="it-IT" b="1" dirty="0">
                    <a:solidFill>
                      <a:schemeClr val="tx1"/>
                    </a:solidFill>
                  </a:rPr>
                  <a:t>L è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–completo </a:t>
                </a:r>
                <a:r>
                  <a:rPr lang="it-IT" dirty="0">
                    <a:solidFill>
                      <a:schemeClr val="tx1"/>
                    </a:solidFill>
                  </a:rPr>
                  <a:t>e 	</a:t>
                </a:r>
                <a:r>
                  <a:rPr lang="it-IT">
                    <a:solidFill>
                      <a:schemeClr val="tx1"/>
                    </a:solidFill>
                  </a:rPr>
                  <a:t>    	    </a:t>
                </a:r>
                <a:r>
                  <a:rPr lang="it-IT" b="1">
                    <a:solidFill>
                      <a:srgbClr val="FF0000"/>
                    </a:solidFill>
                  </a:rPr>
                  <a:t>se </a:t>
                </a:r>
                <a:r>
                  <a:rPr lang="it-IT" b="1" dirty="0">
                    <a:solidFill>
                      <a:srgbClr val="FF0000"/>
                    </a:solidFill>
                  </a:rPr>
                  <a:t>qualcuno riuscisse a dimostrare che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2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allora </a:t>
                </a:r>
                <a:r>
                  <a:rPr lang="it-IT" b="1" dirty="0">
                    <a:solidFill>
                      <a:srgbClr val="FF0000"/>
                    </a:solidFill>
                  </a:rPr>
                  <a:t>sapremmo automaticamente che L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∉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 C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lvl="3"/>
                <a:endParaRPr lang="it-IT" b="1" dirty="0">
                  <a:solidFill>
                    <a:srgbClr val="FF000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L sarebbe il padre di tutti i linguaggi in </a:t>
                </a:r>
                <a:r>
                  <a:rPr lang="it-IT" dirty="0"/>
                  <a:t>C</a:t>
                </a:r>
                <a:r>
                  <a:rPr lang="it-IT" sz="2000" baseline="-25000" dirty="0"/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linguaggio più difficile fra tutti i linguaggi che stanno in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43879" y="1022533"/>
                <a:ext cx="10234978" cy="5835467"/>
              </a:xfrm>
              <a:blipFill>
                <a:blip r:embed="rId2"/>
                <a:stretch>
                  <a:fillRect l="-372" t="-652" r="-99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5495805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12666</TotalTime>
  <Words>3373</Words>
  <Application>Microsoft Macintosh PowerPoint</Application>
  <PresentationFormat>Widescreen</PresentationFormat>
  <Paragraphs>188</Paragraphs>
  <Slides>18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3" baseType="lpstr">
      <vt:lpstr>Arial</vt:lpstr>
      <vt:lpstr>Cambria Math</vt:lpstr>
      <vt:lpstr>Century Gothic</vt:lpstr>
      <vt:lpstr>Wingdings 3</vt:lpstr>
      <vt:lpstr>Filo</vt:lpstr>
      <vt:lpstr>Lezione14 – riducibilità polinomiale</vt:lpstr>
      <vt:lpstr>Relazioni interessanti, ma…</vt:lpstr>
      <vt:lpstr>Relazioni interessanti, ma…</vt:lpstr>
      <vt:lpstr>Una vecchia conoscenza…</vt:lpstr>
      <vt:lpstr>... rivisitata</vt:lpstr>
      <vt:lpstr>Chiusura di una classe rispetto a ≼π </vt:lpstr>
      <vt:lpstr>Completezza di un linguaggio per una classe rispetto a ≼π </vt:lpstr>
      <vt:lpstr>Il padre di tutti i linguaggi di una classe</vt:lpstr>
      <vt:lpstr>Il padre di tutti i linguaggi di una classe</vt:lpstr>
      <vt:lpstr>Il padre di tutti i linguaggi di una classe</vt:lpstr>
      <vt:lpstr>Una particolare π-riduzione</vt:lpstr>
      <vt:lpstr>Il nuovo strumento*</vt:lpstr>
      <vt:lpstr>Un nuovo strumento</vt:lpstr>
      <vt:lpstr>Il nuovo strumento: se DTIME[ f(n) ] ⊆ P</vt:lpstr>
      <vt:lpstr>Il nuovo strumento: se DTIME[ f(n) ] ⊆ P</vt:lpstr>
      <vt:lpstr>I linguaggi NP-completi</vt:lpstr>
      <vt:lpstr>I problemi NP-completi</vt:lpstr>
      <vt:lpstr>Uso delle riduzioni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537</cp:revision>
  <dcterms:created xsi:type="dcterms:W3CDTF">2020-03-06T09:19:14Z</dcterms:created>
  <dcterms:modified xsi:type="dcterms:W3CDTF">2023-05-02T15:40:23Z</dcterms:modified>
</cp:coreProperties>
</file>