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80" r:id="rId4"/>
    <p:sldId id="381" r:id="rId5"/>
    <p:sldId id="382" r:id="rId6"/>
    <p:sldId id="379" r:id="rId7"/>
    <p:sldId id="383" r:id="rId8"/>
    <p:sldId id="384" r:id="rId9"/>
    <p:sldId id="386" r:id="rId10"/>
    <p:sldId id="396" r:id="rId11"/>
    <p:sldId id="397" r:id="rId12"/>
    <p:sldId id="387" r:id="rId13"/>
    <p:sldId id="398" r:id="rId14"/>
    <p:sldId id="385" r:id="rId15"/>
    <p:sldId id="388" r:id="rId16"/>
    <p:sldId id="395" r:id="rId17"/>
    <p:sldId id="389" r:id="rId18"/>
    <p:sldId id="391" r:id="rId19"/>
    <p:sldId id="392" r:id="rId20"/>
    <p:sldId id="393" r:id="rId21"/>
    <p:sldId id="394" r:id="rId22"/>
    <p:sldId id="3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Lezione15 – classi complemento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04/05/2023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Prendiamo NT , che accetta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, ed aggiungiamo all’insieme delle sue quintuple le quintuple 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è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sz="1700" b="1" dirty="0">
                    <a:solidFill>
                      <a:srgbClr val="D441C9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7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700" b="1" dirty="0">
                    <a:solidFill>
                      <a:srgbClr val="D441C9"/>
                    </a:solidFill>
                  </a:rPr>
                  <a:t> {0,1}* esiste una computazione deterministica di NT</a:t>
                </a:r>
                <a:r>
                  <a:rPr lang="it-IT" sz="22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1700" b="1" dirty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sz="1700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sz="2200" b="1" baseline="-25000" dirty="0" err="1">
                    <a:solidFill>
                      <a:srgbClr val="D441C9"/>
                    </a:solidFill>
                  </a:rPr>
                  <a:t>R</a:t>
                </a:r>
                <a:endParaRPr lang="it-IT" sz="22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NT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accetta L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infatti: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NT accetta L, allora NT(x) accetta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esiste una computazione deterministica di NT(x)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quella stessa computazione deterministica compare anche 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quindi,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accetta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/>
          <p:cNvSpPr/>
          <p:nvPr/>
        </p:nvSpPr>
        <p:spPr>
          <a:xfrm>
            <a:off x="5440698" y="5079381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129560" y="5591382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5696078" y="5598706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5235758" y="5265125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6" idx="5"/>
          </p:cNvCxnSpPr>
          <p:nvPr/>
        </p:nvCxnSpPr>
        <p:spPr>
          <a:xfrm>
            <a:off x="5583471" y="5231672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4895385" y="5797681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5253414" y="5787321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5872114" y="5774422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5607967" y="5797681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8059480" y="5034784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7748342" y="5546785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8314860" y="5554109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7854540" y="5220528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8202253" y="5187075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7514167" y="5753084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7872196" y="5742724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8490896" y="5729825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8226749" y="5753084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8970859" y="5544698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/>
          <p:cNvCxnSpPr/>
          <p:nvPr/>
        </p:nvCxnSpPr>
        <p:spPr>
          <a:xfrm>
            <a:off x="8226749" y="5123994"/>
            <a:ext cx="768606" cy="446833"/>
          </a:xfrm>
          <a:prstGeom prst="straightConnector1">
            <a:avLst/>
          </a:prstGeom>
          <a:ln w="19050">
            <a:solidFill>
              <a:srgbClr val="D441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ccia destra 35"/>
          <p:cNvSpPr/>
          <p:nvPr/>
        </p:nvSpPr>
        <p:spPr>
          <a:xfrm>
            <a:off x="6457415" y="5411527"/>
            <a:ext cx="585607" cy="1871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/>
          <p:cNvSpPr txBox="1"/>
          <p:nvPr/>
        </p:nvSpPr>
        <p:spPr>
          <a:xfrm>
            <a:off x="4211479" y="580212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NT(x)</a:t>
            </a:r>
            <a:endParaRPr lang="it-IT" sz="16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9399163" y="592025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NT</a:t>
            </a:r>
            <a:r>
              <a:rPr lang="it-IT" sz="1600" baseline="-25000" dirty="0"/>
              <a:t>1</a:t>
            </a:r>
            <a:r>
              <a:rPr lang="it-IT" sz="1600" dirty="0"/>
              <a:t>(x)</a:t>
            </a:r>
            <a:endParaRPr lang="it-IT" sz="1600" baseline="-250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575502" y="4934161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7692477" y="4830037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5649050" y="6103117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q</a:t>
            </a:r>
            <a:r>
              <a:rPr lang="it-IT" sz="1600" baseline="-25000" dirty="0" err="1"/>
              <a:t>A</a:t>
            </a:r>
            <a:endParaRPr lang="it-IT" sz="1600" baseline="-250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9106759" y="543124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8278873" y="6089535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q</a:t>
            </a:r>
            <a:r>
              <a:rPr lang="it-IT" sz="1600" baseline="-25000" dirty="0" err="1"/>
              <a:t>A</a:t>
            </a:r>
            <a:endParaRPr lang="it-IT" sz="1600" baseline="-25000" dirty="0"/>
          </a:p>
        </p:txBody>
      </p:sp>
      <p:sp>
        <p:nvSpPr>
          <p:cNvPr id="44" name="Ovale 43"/>
          <p:cNvSpPr/>
          <p:nvPr/>
        </p:nvSpPr>
        <p:spPr>
          <a:xfrm>
            <a:off x="5501120" y="6156267"/>
            <a:ext cx="167269" cy="1784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/>
          <p:cNvSpPr/>
          <p:nvPr/>
        </p:nvSpPr>
        <p:spPr>
          <a:xfrm>
            <a:off x="8114510" y="6110876"/>
            <a:ext cx="167269" cy="17842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4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2336" y="977485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Prendiamo NT , che accetta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, ed aggiungiamo all’insieme delle sue quintuple le quintuple 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è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sz="1700" b="1" dirty="0">
                    <a:solidFill>
                      <a:srgbClr val="D441C9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7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700" b="1" dirty="0">
                    <a:solidFill>
                      <a:srgbClr val="D441C9"/>
                    </a:solidFill>
                  </a:rPr>
                  <a:t> {0,1}* esiste una computazione deterministica di NT</a:t>
                </a:r>
                <a:r>
                  <a:rPr lang="it-IT" sz="22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1700" b="1" dirty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sz="1700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sz="2200" b="1" baseline="-25000" dirty="0" err="1">
                    <a:solidFill>
                      <a:srgbClr val="D441C9"/>
                    </a:solidFill>
                  </a:rPr>
                  <a:t>R</a:t>
                </a:r>
                <a:endParaRPr lang="it-IT" sz="22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NT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accetta L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infatti: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NT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accetta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d’altra parte: per ogni x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NT accetta L, allora NT(x) non accetta (ossia, rigetta oppure non termina)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non esiste alcuna computazione deterministica di NT(x)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allo stesso modo non esiste 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una computazione deterministica che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quindi,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non accetta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2336" y="977485"/>
                <a:ext cx="9707162" cy="5510614"/>
              </a:xfrm>
              <a:blipFill rotWithShape="0">
                <a:blip r:embed="rId2"/>
                <a:stretch>
                  <a:fillRect l="-440" t="-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/>
          <p:cNvSpPr/>
          <p:nvPr/>
        </p:nvSpPr>
        <p:spPr>
          <a:xfrm>
            <a:off x="5998260" y="5369313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687122" y="5881314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6253640" y="5888638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/>
          <p:cNvCxnSpPr/>
          <p:nvPr/>
        </p:nvCxnSpPr>
        <p:spPr>
          <a:xfrm flipH="1">
            <a:off x="5793320" y="5555057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6" idx="5"/>
          </p:cNvCxnSpPr>
          <p:nvPr/>
        </p:nvCxnSpPr>
        <p:spPr>
          <a:xfrm>
            <a:off x="6141033" y="5521604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>
            <a:off x="5452947" y="6087613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5810976" y="6077253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6429676" y="6064354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6165529" y="6087613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/>
          <p:cNvSpPr/>
          <p:nvPr/>
        </p:nvSpPr>
        <p:spPr>
          <a:xfrm>
            <a:off x="8617042" y="5324716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8305904" y="5836717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8872422" y="5844041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8412102" y="5510460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8759815" y="5477007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8071729" y="6043016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>
          <a:xfrm>
            <a:off x="8429758" y="6032656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9048458" y="6019757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8784311" y="6043016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9528421" y="5834630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/>
          <p:cNvCxnSpPr/>
          <p:nvPr/>
        </p:nvCxnSpPr>
        <p:spPr>
          <a:xfrm>
            <a:off x="8784311" y="5413926"/>
            <a:ext cx="768606" cy="446833"/>
          </a:xfrm>
          <a:prstGeom prst="straightConnector1">
            <a:avLst/>
          </a:prstGeom>
          <a:ln w="19050">
            <a:solidFill>
              <a:srgbClr val="D441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/>
          <p:cNvSpPr/>
          <p:nvPr/>
        </p:nvSpPr>
        <p:spPr>
          <a:xfrm>
            <a:off x="6079098" y="6430020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Ovale 36"/>
          <p:cNvSpPr/>
          <p:nvPr/>
        </p:nvSpPr>
        <p:spPr>
          <a:xfrm>
            <a:off x="6527796" y="6430020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5339976" y="6445405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/>
          <p:cNvSpPr/>
          <p:nvPr/>
        </p:nvSpPr>
        <p:spPr>
          <a:xfrm>
            <a:off x="7967525" y="6369850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/>
          <p:cNvSpPr/>
          <p:nvPr/>
        </p:nvSpPr>
        <p:spPr>
          <a:xfrm>
            <a:off x="8697880" y="6391399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/>
          <p:cNvSpPr/>
          <p:nvPr/>
        </p:nvSpPr>
        <p:spPr>
          <a:xfrm>
            <a:off x="9169831" y="6362171"/>
            <a:ext cx="167269" cy="1784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/>
          <p:cNvSpPr txBox="1"/>
          <p:nvPr/>
        </p:nvSpPr>
        <p:spPr>
          <a:xfrm>
            <a:off x="6141033" y="5210928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8261739" y="5148115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9679319" y="574905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5003763" y="6386685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6183955" y="642356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41913" y="639227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7634117" y="634506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8795316" y="6378993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9283671" y="631882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q</a:t>
            </a:r>
            <a:r>
              <a:rPr lang="it-IT" sz="1600" baseline="-25000"/>
              <a:t>R</a:t>
            </a:r>
            <a:endParaRPr lang="it-IT" sz="1600" baseline="-250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4541880" y="602188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/>
              <a:t>NT(x)</a:t>
            </a:r>
            <a:endParaRPr lang="it-IT" sz="16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9956515" y="609883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NT</a:t>
            </a:r>
            <a:r>
              <a:rPr lang="it-IT" sz="1600" baseline="-25000" dirty="0"/>
              <a:t>1</a:t>
            </a:r>
            <a:r>
              <a:rPr lang="it-IT" sz="1600" dirty="0"/>
              <a:t>(x)</a:t>
            </a:r>
            <a:endParaRPr lang="it-IT" sz="1600" baseline="-25000" dirty="0"/>
          </a:p>
        </p:txBody>
      </p:sp>
      <p:sp>
        <p:nvSpPr>
          <p:cNvPr id="56" name="Freccia destra 55"/>
          <p:cNvSpPr/>
          <p:nvPr/>
        </p:nvSpPr>
        <p:spPr>
          <a:xfrm>
            <a:off x="7107680" y="5759845"/>
            <a:ext cx="585607" cy="1871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7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Dunque, abbiamo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accettato dalla macchina non deterministica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adesso applichiamo a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la stessa tecnica usata nel teorema : costruiamo una nuova macchina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invertendo gli stati di accettazione e di rigetto di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 aspetteremmo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accetti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s-IS" dirty="0">
                    <a:solidFill>
                      <a:schemeClr val="tx1"/>
                    </a:solidFill>
                  </a:rPr>
                  <a:t>… Sarà davvero così?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Vediamo: scegliamo x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{0,1}* e poniamo x 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n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{0,1} è il primo carattere di x, 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{0,1} il secondo e così via</a:t>
                </a: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sz="2000" b="1" dirty="0">
                    <a:solidFill>
                      <a:srgbClr val="3636E8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NT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esiste la computazione deterministica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quella stessa computazione deterministica compare anche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  che, però,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𝐍𝐓</m:t>
                        </m:r>
                      </m:e>
                      <m:sub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(x) accetta </a:t>
                </a:r>
                <a:r>
                  <a:rPr lang="it-IT" dirty="0">
                    <a:solidFill>
                      <a:schemeClr val="tx1"/>
                    </a:solidFill>
                  </a:rPr>
                  <a:t>– Bene!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4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Dunque, abbiamo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accettato dalla macchina non deterministica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adesso applichiamo a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la stessa tecnica usata nel teorema : costruiamo una nuova macchina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invertendo gli stati di accettazione e di rigetto di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 aspetteremmo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accetti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s-IS" dirty="0">
                    <a:solidFill>
                      <a:schemeClr val="tx1"/>
                    </a:solidFill>
                  </a:rPr>
                  <a:t>… Sarà davvero così?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Vediamo: scegliamo x</a:t>
                </a:r>
                <a:r>
                  <a:rPr lang="it-IT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{0,1}* e poniamo x 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n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𝐍𝐓</m:t>
                        </m:r>
                      </m:e>
                      <m:sub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(x) accetta </a:t>
                </a:r>
                <a:r>
                  <a:rPr lang="it-IT" dirty="0">
                    <a:solidFill>
                      <a:schemeClr val="tx1"/>
                    </a:solidFill>
                  </a:rPr>
                  <a:t>– Bene!</a:t>
                </a: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Se x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fosse vero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decide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allora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</a:rPr>
                  <a:t> dovrebbe accettare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in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esiste la computazione deterministica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che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quella stessa computazione deterministica compare anche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  che, però,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𝐍𝐓</m:t>
                        </m:r>
                      </m:e>
                      <m:sub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it-IT" b="1" i="0">
                            <a:solidFill>
                              <a:srgbClr val="3636E8"/>
                            </a:solidFill>
                            <a:latin typeface="Cambria Math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(x) accetta </a:t>
                </a:r>
                <a:r>
                  <a:rPr lang="it-IT" dirty="0">
                    <a:solidFill>
                      <a:schemeClr val="tx1"/>
                    </a:solidFill>
                  </a:rPr>
                  <a:t>– Bene! OPS! Cioè, no: MALE! 													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(x)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non</a:t>
                </a:r>
                <a:r>
                  <a:rPr lang="it-IT" dirty="0">
                    <a:solidFill>
                      <a:srgbClr val="FF0000"/>
                    </a:solidFill>
                  </a:rPr>
                  <a:t> dovrebbe accettare  se x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L</a:t>
                </a:r>
                <a:r>
                  <a:rPr lang="it-IT" sz="1800" baseline="30000" dirty="0">
                    <a:solidFill>
                      <a:srgbClr val="FF0000"/>
                    </a:solidFill>
                  </a:rPr>
                  <a:t>c</a:t>
                </a:r>
                <a:r>
                  <a:rPr lang="it-IT" dirty="0">
                    <a:solidFill>
                      <a:srgbClr val="FF0000"/>
                    </a:solidFill>
                  </a:rPr>
                  <a:t> 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Invece</a:t>
                </a:r>
                <a:r>
                  <a:rPr lang="it-IT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𝐍𝐓</m:t>
                        </m:r>
                      </m:e>
                      <m:sub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  <m:sup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𝐂</m:t>
                        </m:r>
                      </m:sup>
                    </m:sSubSup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(x) accetta qualunque sia x</a:t>
                </a:r>
                <a:r>
                  <a:rPr lang="it-IT" dirty="0">
                    <a:solidFill>
                      <a:schemeClr val="tx1"/>
                    </a:solidFill>
                  </a:rPr>
                  <a:t>! Col cavolo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b>
                        <m: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b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accetta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>
                <a:blip r:embed="rId2"/>
                <a:stretch>
                  <a:fillRect l="-383" t="-6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5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Allora: anche se i linguaggi in NP sono, in effetti, linguaggi </a:t>
                </a:r>
                <a:r>
                  <a:rPr lang="it-IT" i="1" dirty="0"/>
                  <a:t>decisi</a:t>
                </a:r>
                <a:r>
                  <a:rPr lang="it-IT" dirty="0"/>
                  <a:t> da macchine di </a:t>
                </a:r>
                <a:r>
                  <a:rPr lang="it-IT" dirty="0" err="1"/>
                  <a:t>Turing</a:t>
                </a:r>
                <a:r>
                  <a:rPr lang="it-IT" dirty="0"/>
                  <a:t> non deterministiche in tempo polinomiale</a:t>
                </a:r>
              </a:p>
              <a:p>
                <a:r>
                  <a:rPr lang="it-IT" dirty="0"/>
                  <a:t>il fatto che una macchina di </a:t>
                </a:r>
                <a:r>
                  <a:rPr lang="it-IT" dirty="0" err="1"/>
                  <a:t>Turing</a:t>
                </a:r>
                <a:r>
                  <a:rPr lang="it-IT" dirty="0"/>
                  <a:t> non deterministica NT</a:t>
                </a:r>
              </a:p>
              <a:p>
                <a:pPr lvl="1"/>
                <a:r>
                  <a:rPr lang="it-IT" dirty="0">
                    <a:solidFill>
                      <a:srgbClr val="FF0000"/>
                    </a:solidFill>
                  </a:rPr>
                  <a:t>accetta</a:t>
                </a:r>
                <a:r>
                  <a:rPr lang="it-IT" dirty="0"/>
                  <a:t> un input x se </a:t>
                </a:r>
                <a:r>
                  <a:rPr lang="it-IT" b="1" dirty="0">
                    <a:solidFill>
                      <a:srgbClr val="FF0000"/>
                    </a:solidFill>
                  </a:rPr>
                  <a:t>esiste</a:t>
                </a:r>
                <a:r>
                  <a:rPr lang="it-IT" dirty="0">
                    <a:solidFill>
                      <a:srgbClr val="FF0000"/>
                    </a:solidFill>
                  </a:rPr>
                  <a:t> una computazione deterministica in NT(x) che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rgbClr val="FF0000"/>
                    </a:solidFill>
                  </a:rPr>
                  <a:t>rigetta</a:t>
                </a:r>
                <a:r>
                  <a:rPr lang="it-IT" dirty="0"/>
                  <a:t> un input x se </a:t>
                </a:r>
                <a:r>
                  <a:rPr lang="it-IT" b="1" dirty="0">
                    <a:solidFill>
                      <a:srgbClr val="FF0000"/>
                    </a:solidFill>
                  </a:rPr>
                  <a:t>ogni</a:t>
                </a:r>
                <a:r>
                  <a:rPr lang="it-IT" dirty="0">
                    <a:solidFill>
                      <a:srgbClr val="FF0000"/>
                    </a:solidFill>
                  </a:rPr>
                  <a:t> computazione deterministica in NT(x)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R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r>
                  <a:rPr lang="it-IT" dirty="0"/>
                  <a:t>proprio questa (dannata) asimmetria nelle definizioni di accettazione e di rigetto non permette di derivare una macchina che decide L</a:t>
                </a:r>
                <a:r>
                  <a:rPr lang="it-IT" sz="2000" baseline="30000" dirty="0"/>
                  <a:t>c</a:t>
                </a:r>
                <a:r>
                  <a:rPr lang="it-IT" dirty="0"/>
                  <a:t> invertendo gli stati di accettazione e di rigetto di una macchina non deterministica che decide L</a:t>
                </a:r>
              </a:p>
              <a:p>
                <a:r>
                  <a:rPr lang="it-IT" dirty="0"/>
                  <a:t>E questo significa che </a:t>
                </a:r>
                <a:r>
                  <a:rPr lang="it-IT" b="1" dirty="0">
                    <a:solidFill>
                      <a:srgbClr val="3636E8"/>
                    </a:solidFill>
                  </a:rPr>
                  <a:t>non possiamo affermare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b="1" dirty="0">
                    <a:solidFill>
                      <a:srgbClr val="3636E8"/>
                    </a:solidFill>
                  </a:rPr>
                  <a:t> = NP</a:t>
                </a:r>
              </a:p>
              <a:p>
                <a:r>
                  <a:rPr lang="it-IT" dirty="0">
                    <a:solidFill>
                      <a:srgbClr val="D441C9"/>
                    </a:solidFill>
                  </a:rPr>
                  <a:t>Ma, tutto questo ragionamento, ci permette forse di affermare che </a:t>
                </a:r>
                <a:r>
                  <a:rPr lang="it-IT" dirty="0" err="1">
                    <a:solidFill>
                      <a:srgbClr val="D441C9"/>
                    </a:solidFill>
                  </a:rPr>
                  <a:t>coNP</a:t>
                </a:r>
                <a:r>
                  <a:rPr lang="it-IT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it-IT" b="0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rgbClr val="D441C9"/>
                    </a:solidFill>
                  </a:rPr>
                  <a:t>NP?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Col cavolo!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dimostrazione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= NP potrebbe seguire una strada completamente diversa da quella dell’inversione degli stati finali di una macchina non deterministica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allora?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>
                <a:blip r:embed="rId2"/>
                <a:stretch>
                  <a:fillRect l="-383" t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4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Questioni di congetture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detto più volte che la maggior parte delle inclusioni fra classi di complessità sono inclusioni deboli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nelle quali non si riesce a dimostrare che le due classi sono diverse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non si riesce nemmeno a dimostrare che le due classi sono uguali!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caso più famoso è quello che riguarda le classi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e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sappiamo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NP – e, quindi, che ogni problema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è contenuto anche in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non sappiamo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NP – ossia, se ogni problema in NP è contenuto, in effetti,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né sappiamo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 – ossia, se esiste un problema in NP  che non è contenuto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</a:t>
                </a:r>
                <a:r>
                  <a:rPr lang="it-IT" b="1" dirty="0">
                    <a:solidFill>
                      <a:schemeClr val="tx1"/>
                    </a:solidFill>
                  </a:rPr>
                  <a:t>congettura fondamentale della teoria della complessità computazionale </a:t>
                </a:r>
                <a:r>
                  <a:rPr lang="it-IT" dirty="0">
                    <a:solidFill>
                      <a:schemeClr val="tx1"/>
                    </a:solidFill>
                  </a:rPr>
                  <a:t>ipotizza che </a:t>
                </a:r>
                <a:r>
                  <a:rPr lang="it-IT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NP</a:t>
                </a:r>
                <a:endParaRPr lang="it-IT" b="1" dirty="0"/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sulla dimostrazione (o confutazione) di questa congettura pende una taglia da un milione di dollari!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Ed ora abbiamo appena scoperto una nuova congettura: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</a:t>
                </a:r>
                <a:r>
                  <a:rPr lang="it-IT" b="1" dirty="0">
                    <a:solidFill>
                      <a:schemeClr val="tx1"/>
                    </a:solidFill>
                  </a:rPr>
                  <a:t>seconda congettura della teoria della complessità computazionale</a:t>
                </a:r>
                <a:r>
                  <a:rPr lang="it-IT" dirty="0">
                    <a:solidFill>
                      <a:schemeClr val="tx1"/>
                    </a:solidFill>
                  </a:rPr>
                  <a:t> ipotizza che </a:t>
                </a:r>
                <a:r>
                  <a:rPr lang="it-IT" b="1" dirty="0">
                    <a:solidFill>
                      <a:srgbClr val="FF0000"/>
                    </a:solidFill>
                  </a:rPr>
                  <a:t>coNP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NP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 b="-38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48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Relazione fra le due congetture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8395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effetti, comunque, le due congetture non sono del tutto indipendenti, come descritto nel prossimo teorema</a:t>
                </a:r>
              </a:p>
              <a:p>
                <a:pPr lvl="4"/>
                <a:endParaRPr lang="it-IT" sz="200" b="1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6.23</a:t>
                </a:r>
                <a:r>
                  <a:rPr lang="it-IT" dirty="0">
                    <a:solidFill>
                      <a:schemeClr val="tx1"/>
                    </a:solidFill>
                  </a:rPr>
                  <a:t>: Se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NP allora NP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Dimostrazione: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il Corollario 6.3,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ipotesi: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NP e quindi </a:t>
                </a:r>
                <a:r>
                  <a:rPr lang="it-IT" dirty="0" err="1">
                    <a:solidFill>
                      <a:schemeClr val="tx1"/>
                    </a:solidFill>
                  </a:rPr>
                  <a:t>coP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allora: NP =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coP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teorema afferma che: </a:t>
                </a:r>
                <a:r>
                  <a:rPr lang="it-IT" i="1" dirty="0">
                    <a:solidFill>
                      <a:srgbClr val="3636E8"/>
                    </a:solidFill>
                  </a:rPr>
                  <a:t>se è falsa la Congettura Fondamentale della Teoria della Complessità Computazionale allora è falsa anche la Seconda Congettura della Teoria della Complessità Computazionale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teorema può anche essere letto come: </a:t>
                </a:r>
                <a:r>
                  <a:rPr lang="it-IT" b="1" dirty="0">
                    <a:solidFill>
                      <a:schemeClr val="tx1"/>
                    </a:solidFill>
                  </a:rPr>
                  <a:t>se NP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allora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P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ossia: </a:t>
                </a:r>
                <a:r>
                  <a:rPr lang="it-IT" i="1" dirty="0">
                    <a:solidFill>
                      <a:srgbClr val="3636E8"/>
                    </a:solidFill>
                  </a:rPr>
                  <a:t>se è vera la Seconda Congettura della Teoria della Complessità Computazionale allora è vera anche la Congettura Fondamentale della Teoria della Complessità Computazionale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L’affermazione inversa “se NP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NP” non è invece stata dimostrata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questo </a:t>
                </a:r>
                <a:r>
                  <a:rPr lang="it-IT" u="sng" dirty="0">
                    <a:solidFill>
                      <a:schemeClr val="tx1"/>
                    </a:solidFill>
                  </a:rPr>
                  <a:t>le due congetture sono, fino ad ora, due congetture distinte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839576"/>
              </a:xfrm>
              <a:blipFill rotWithShape="0">
                <a:blip r:embed="rId2"/>
                <a:stretch>
                  <a:fillRect l="-430" t="-1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9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6.24</a:t>
                </a:r>
                <a:r>
                  <a:rPr lang="it-IT" dirty="0"/>
                  <a:t>: </a:t>
                </a:r>
                <a:r>
                  <a:rPr lang="it-IT" dirty="0">
                    <a:solidFill>
                      <a:schemeClr val="tx1"/>
                    </a:solidFill>
                  </a:rPr>
                  <a:t>La classe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è chiusa rispetto alla riducibilità polinomiale.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Come detto sulla dispensa, “La dimostrazione è analoga a quella del Teorema 6.21 ed è lasciata per esercizio. “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Aggiungo che mi piacerebbe se qualcuno di voi lo facesse questo </a:t>
                </a:r>
                <a:r>
                  <a:rPr lang="it-IT" b="1" dirty="0">
                    <a:solidFill>
                      <a:srgbClr val="FF0000"/>
                    </a:solidFill>
                  </a:rPr>
                  <a:t>UTILE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esercizio!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(E me lo inviasse) </a:t>
                </a: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Come per tutte le classi di complessità, anche per la classe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possiamo definire linguaggi completi rispetto alla riducibilità polinomiale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DEFINIZIONE</a:t>
                </a:r>
                <a:r>
                  <a:rPr lang="it-IT" dirty="0">
                    <a:solidFill>
                      <a:schemeClr val="tx1"/>
                    </a:solidFill>
                  </a:rPr>
                  <a:t>: un linguaggio L è </a:t>
                </a:r>
                <a:r>
                  <a:rPr lang="it-IT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dirty="0">
                    <a:solidFill>
                      <a:srgbClr val="3636E8"/>
                    </a:solidFill>
                  </a:rPr>
                  <a:t>-completo</a:t>
                </a:r>
                <a:r>
                  <a:rPr lang="it-IT" dirty="0">
                    <a:solidFill>
                      <a:schemeClr val="tx1"/>
                    </a:solidFill>
                  </a:rPr>
                  <a:t> 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per ogni linguaggio L’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si ha che L’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7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Come abbiamo visto la scorsa lezione, i linguaggi NP-completi sono i possibili linguaggi separatori fra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e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FF0000"/>
                    </a:solidFill>
                  </a:rPr>
                  <a:t>nell’ipotesi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un linguaggio NP-completo non può essere contenuto in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sono i linguaggi “più difficili” all’interno di NP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stessa cosa ci proponiamo di fare nella classe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Vogliamo mostrare che i linguaggi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-completi  sono i candidati ad essere i linguaggi separatori fra NP 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 che, </a:t>
                </a:r>
                <a:r>
                  <a:rPr lang="it-IT" b="1" dirty="0">
                    <a:solidFill>
                      <a:srgbClr val="3636E8"/>
                    </a:solidFill>
                  </a:rPr>
                  <a:t>nell’ipotesi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NP </a:t>
                </a:r>
                <a:r>
                  <a:rPr lang="it-IT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un linguaggio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b="1" dirty="0">
                    <a:solidFill>
                      <a:srgbClr val="3636E8"/>
                    </a:solidFill>
                  </a:rPr>
                  <a:t>-completo non può essere contenuto in NP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i linguaggi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-completi sono i linguaggi “più difficili” all’interno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è l’obiettivo dei prossimi due teoremi.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 b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72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6.25</a:t>
                </a:r>
                <a:r>
                  <a:rPr lang="it-IT" dirty="0">
                    <a:solidFill>
                      <a:schemeClr val="tx1"/>
                    </a:solidFill>
                  </a:rPr>
                  <a:t>: Un linguaggio L è NP-completo se e soltanto se il suo complemento 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Sia L un linguaggio NP-completo – mostriamo che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 e, quindi,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2) Dobbiamo mostrare che,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vale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c</a:t>
                </a:r>
                <a:endParaRPr lang="it-IT" sz="2000" b="1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sia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un 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qualsiasi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linguaggio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(ossia,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</a:rPr>
                  <a:t> L</a:t>
                </a:r>
                <a:r>
                  <a:rPr lang="it-IT" sz="18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</a:rPr>
                  <a:t> </a:t>
                </a:r>
                <a:r>
                  <a:rPr lang="it-IT" b="1" dirty="0" err="1">
                    <a:solidFill>
                      <a:srgbClr val="00B050"/>
                    </a:solidFill>
                  </a:rPr>
                  <a:t>coNP</a:t>
                </a:r>
                <a:r>
                  <a:rPr lang="it-IT" b="1" dirty="0">
                    <a:solidFill>
                      <a:srgbClr val="00B05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): allora, </a:t>
                </a:r>
                <a:r>
                  <a:rPr lang="it-IT" b="1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NP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L è completo per la classe NP, allora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L: allora, in particolare, poiché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vale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c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L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Questo significa che esiste una funzione 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: {0,1}* </a:t>
                </a:r>
                <a:r>
                  <a:rPr lang="it-IT" dirty="0"/>
                  <a:t>→ </a:t>
                </a:r>
                <a:r>
                  <a:rPr lang="it-IT" dirty="0">
                    <a:solidFill>
                      <a:schemeClr val="tx1"/>
                    </a:solidFill>
                  </a:rPr>
                  <a:t>{0,1} * 														</a:t>
                </a:r>
                <a:r>
                  <a:rPr lang="it-IT" sz="1400" dirty="0">
                    <a:solidFill>
                      <a:schemeClr val="tx1"/>
                    </a:solidFill>
                  </a:rPr>
                  <a:t>(ricordiamo che consideriamo linguaggi nell’alfabeto {0,1}) </a:t>
                </a:r>
                <a:r>
                  <a:rPr lang="it-IT" sz="800" dirty="0">
                    <a:solidFill>
                      <a:schemeClr val="tx1"/>
                    </a:solidFill>
                  </a:rPr>
                  <a:t>		     																			        </a:t>
                </a:r>
                <a:r>
                  <a:rPr lang="it-IT" dirty="0">
                    <a:solidFill>
                      <a:schemeClr val="tx1"/>
                    </a:solidFill>
                  </a:rPr>
                  <a:t>tale che 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FP e,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{0,1}*, 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(x)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questo è equivalente a dire che,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{0,1}*, 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FF0000"/>
                    </a:solidFill>
                  </a:rPr>
                  <a:t>per ogni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{0,1}*,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se e soltanto se f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c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1800" b="1" baseline="30000" dirty="0">
                    <a:solidFill>
                      <a:srgbClr val="FF0000"/>
                    </a:solidFill>
                  </a:rPr>
                  <a:t>c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è un qualsiasi linguaggio in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questo dimostra che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completo per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complemento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7392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Torniamo un attimo al paragrafo 6.6: accanto alle classi introdotte all’inizio di questo paragrafo, possiamo considerare i corrispondenti complementi:</a:t>
            </a:r>
          </a:p>
          <a:p>
            <a:r>
              <a:rPr lang="it-IT" dirty="0" err="1">
                <a:solidFill>
                  <a:schemeClr val="tx1"/>
                </a:solidFill>
              </a:rPr>
              <a:t>coP</a:t>
            </a:r>
            <a:r>
              <a:rPr lang="it-IT" dirty="0">
                <a:solidFill>
                  <a:schemeClr val="tx1"/>
                </a:solidFill>
              </a:rPr>
              <a:t> = {L ⊆ {0,1}* :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}, </a:t>
            </a:r>
          </a:p>
          <a:p>
            <a:r>
              <a:rPr lang="it-IT" dirty="0" err="1">
                <a:solidFill>
                  <a:schemeClr val="tx1"/>
                </a:solidFill>
              </a:rPr>
              <a:t>coNP</a:t>
            </a:r>
            <a:r>
              <a:rPr lang="it-IT" dirty="0">
                <a:solidFill>
                  <a:schemeClr val="tx1"/>
                </a:solidFill>
              </a:rPr>
              <a:t> = {L ⊆ {0,1}* : L</a:t>
            </a:r>
            <a:r>
              <a:rPr lang="it-IT" sz="2000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NP }, </a:t>
            </a:r>
          </a:p>
          <a:p>
            <a:r>
              <a:rPr lang="it-IT" dirty="0">
                <a:solidFill>
                  <a:schemeClr val="tx1"/>
                </a:solidFill>
              </a:rPr>
              <a:t>E, allo stesso modo, le classi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coEXPTIME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 err="1">
                <a:solidFill>
                  <a:schemeClr val="tx1"/>
                </a:solidFill>
              </a:rPr>
              <a:t>coNEXPTIME</a:t>
            </a:r>
            <a:r>
              <a:rPr lang="it-IT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it-IT" dirty="0" err="1">
                <a:solidFill>
                  <a:schemeClr val="tx1"/>
                </a:solidFill>
              </a:rPr>
              <a:t>coPSPACE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E, in generale: 	</a:t>
            </a:r>
            <a:r>
              <a:rPr lang="it-IT" dirty="0" err="1">
                <a:solidFill>
                  <a:schemeClr val="tx1"/>
                </a:solidFill>
              </a:rPr>
              <a:t>coDTIME</a:t>
            </a:r>
            <a:r>
              <a:rPr lang="it-IT" dirty="0">
                <a:solidFill>
                  <a:schemeClr val="tx1"/>
                </a:solidFill>
              </a:rPr>
              <a:t>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= {L ⊆ {0,1}* :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DTIME[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}, 		  							   	</a:t>
            </a:r>
            <a:r>
              <a:rPr lang="it-IT" dirty="0" err="1">
                <a:solidFill>
                  <a:schemeClr val="tx1"/>
                </a:solidFill>
              </a:rPr>
              <a:t>coDSPACE</a:t>
            </a:r>
            <a:r>
              <a:rPr lang="it-IT" dirty="0">
                <a:solidFill>
                  <a:schemeClr val="tx1"/>
                </a:solidFill>
              </a:rPr>
              <a:t>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= {L ⊆ {0,1}* :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DSPACE[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}, 								</a:t>
            </a:r>
            <a:r>
              <a:rPr lang="it-IT" dirty="0" err="1">
                <a:solidFill>
                  <a:schemeClr val="tx1"/>
                </a:solidFill>
              </a:rPr>
              <a:t>coNTIME</a:t>
            </a:r>
            <a:r>
              <a:rPr lang="it-IT" dirty="0">
                <a:solidFill>
                  <a:schemeClr val="tx1"/>
                </a:solidFill>
              </a:rPr>
              <a:t>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= {L ⊆ {0,1}* :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NTIME[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}, 										</a:t>
            </a:r>
            <a:r>
              <a:rPr lang="it-IT" dirty="0" err="1">
                <a:solidFill>
                  <a:schemeClr val="tx1"/>
                </a:solidFill>
              </a:rPr>
              <a:t>coNSPACE</a:t>
            </a:r>
            <a:r>
              <a:rPr lang="it-IT" dirty="0">
                <a:solidFill>
                  <a:schemeClr val="tx1"/>
                </a:solidFill>
              </a:rPr>
              <a:t>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= {L ⊆ {0,1}* :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∈ NSPACE[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}, </a:t>
            </a:r>
          </a:p>
          <a:p>
            <a:r>
              <a:rPr lang="it-IT" dirty="0">
                <a:solidFill>
                  <a:schemeClr val="tx1"/>
                </a:solidFill>
              </a:rPr>
              <a:t>Osserviamo che </a:t>
            </a:r>
            <a:r>
              <a:rPr lang="it-IT" dirty="0">
                <a:solidFill>
                  <a:srgbClr val="3636E8"/>
                </a:solidFill>
              </a:rPr>
              <a:t>nella definizione delle classi di complessità complemento </a:t>
            </a:r>
            <a:r>
              <a:rPr lang="it-IT" dirty="0">
                <a:solidFill>
                  <a:schemeClr val="tx1"/>
                </a:solidFill>
              </a:rPr>
              <a:t>non viene specificato come vengono decisi (o accettati) i linguaggi che vi appartengono ma, invece, </a:t>
            </a:r>
            <a:r>
              <a:rPr lang="it-IT" dirty="0">
                <a:solidFill>
                  <a:srgbClr val="3636E8"/>
                </a:solidFill>
              </a:rPr>
              <a:t>viene specificato come vengono decisi (o accettati) i </a:t>
            </a:r>
            <a:r>
              <a:rPr lang="it-IT" b="1" dirty="0">
                <a:solidFill>
                  <a:srgbClr val="3636E8"/>
                </a:solidFill>
              </a:rPr>
              <a:t>complementi</a:t>
            </a:r>
            <a:r>
              <a:rPr lang="it-IT" dirty="0">
                <a:solidFill>
                  <a:srgbClr val="3636E8"/>
                </a:solidFill>
              </a:rPr>
              <a:t> dei linguaggi che vi appartengono</a:t>
            </a:r>
          </a:p>
          <a:p>
            <a:r>
              <a:rPr lang="it-IT" dirty="0">
                <a:solidFill>
                  <a:schemeClr val="tx1"/>
                </a:solidFill>
              </a:rPr>
              <a:t>Tuttavia, questa differenza è irrilevante quando si parla di classi deterministiche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6.25</a:t>
                </a:r>
                <a:r>
                  <a:rPr lang="it-IT" dirty="0">
                    <a:solidFill>
                      <a:schemeClr val="tx1"/>
                    </a:solidFill>
                  </a:rPr>
                  <a:t>: Un linguaggio L è NP-completo se e soltanto se il suo complemento 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⇐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Sia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un linguaggio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 – mostriamo che L è NP-completo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 e, quindi,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2) Dobbiamo mostrare che,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vale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endParaRPr lang="it-IT" sz="2000" b="1" baseline="30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sia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un 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qualsiasi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linguaggio in </a:t>
                </a:r>
                <a:r>
                  <a:rPr lang="it-IT" dirty="0">
                    <a:solidFill>
                      <a:schemeClr val="tx1"/>
                    </a:solidFill>
                  </a:rPr>
                  <a:t>NP (ossia,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</a:rPr>
                  <a:t> L</a:t>
                </a:r>
                <a:r>
                  <a:rPr lang="it-IT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it-IT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00B050"/>
                    </a:solidFill>
                  </a:rPr>
                  <a:t> NP </a:t>
                </a:r>
                <a:r>
                  <a:rPr lang="it-IT" dirty="0">
                    <a:solidFill>
                      <a:schemeClr val="tx1"/>
                    </a:solidFill>
                  </a:rPr>
                  <a:t>): allora,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completo per la classe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, allora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: allora, in particolare, poiché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coNP, vale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Questo significa che esiste una funzione 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: {0,1}* </a:t>
                </a:r>
                <a:r>
                  <a:rPr lang="it-IT" dirty="0"/>
                  <a:t>→ </a:t>
                </a:r>
                <a:r>
                  <a:rPr lang="it-IT" dirty="0">
                    <a:solidFill>
                      <a:schemeClr val="tx1"/>
                    </a:solidFill>
                  </a:rPr>
                  <a:t>{0,1}*  														</a:t>
                </a:r>
                <a:r>
                  <a:rPr lang="it-IT" sz="1400" dirty="0">
                    <a:solidFill>
                      <a:schemeClr val="tx1"/>
                    </a:solidFill>
                  </a:rPr>
                  <a:t>(ricordiamo che consideriamo linguaggi nell’alfabeto {0,1}) </a:t>
                </a:r>
                <a:r>
                  <a:rPr lang="it-IT" sz="800" dirty="0">
                    <a:solidFill>
                      <a:schemeClr val="tx1"/>
                    </a:solidFill>
                  </a:rPr>
                  <a:t>		     																			         </a:t>
                </a:r>
                <a:r>
                  <a:rPr lang="it-IT" dirty="0">
                    <a:solidFill>
                      <a:schemeClr val="tx1"/>
                    </a:solidFill>
                  </a:rPr>
                  <a:t>tale che 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FP e,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{0,1}*, </a:t>
                </a:r>
                <a:r>
                  <a:rPr lang="it-IT" b="1" dirty="0">
                    <a:solidFill>
                      <a:srgbClr val="3636E8"/>
                    </a:solidFill>
                  </a:rPr>
                  <a:t>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(x)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questo è equivalente a dire che,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x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{0,1}*, 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se e soltanto se f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, ossia, </a:t>
                </a:r>
                <a:r>
                  <a:rPr lang="it-IT" b="1" dirty="0">
                    <a:solidFill>
                      <a:srgbClr val="FF0000"/>
                    </a:solidFill>
                  </a:rPr>
                  <a:t>per ogni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{0,1}, x</a:t>
                </a:r>
                <a:r>
                  <a:rPr lang="it-IT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se e soltanto se f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 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Poiché 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è un qualsiasi linguaggio in NP</a:t>
                </a:r>
                <a:r>
                  <a:rPr lang="it-IT" dirty="0">
                    <a:solidFill>
                      <a:schemeClr val="tx1"/>
                    </a:solidFill>
                  </a:rPr>
                  <a:t>, questo dimostra che L è completo per NP.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 rotWithShape="0">
                <a:blip r:embed="rId2"/>
                <a:stretch>
                  <a:fillRect l="-43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36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6.26</a:t>
                </a:r>
                <a:r>
                  <a:rPr lang="it-IT" dirty="0">
                    <a:solidFill>
                      <a:schemeClr val="tx1"/>
                    </a:solidFill>
                  </a:rPr>
                  <a:t>: Se esiste un linguaggio L NP-completo tale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coNP, allora 	      NP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Dimostriamo il teorema mostrando prima che  (1)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⊆ NP e poi che 		     													(2) NP ⊆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L un qualunque linguaggio NP-completo tale che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(1) Poiché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 allora,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Poiché L è NP-completo allora, per il Teorema 6.25,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-completo, 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quindi, 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per ogni L’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3636E8"/>
                    </a:solidFill>
                  </a:rPr>
                  <a:t>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, si ha che L’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sz="1800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18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</a:t>
                </a:r>
                <a:r>
                  <a:rPr lang="it-IT" dirty="0">
                    <a:solidFill>
                      <a:srgbClr val="3636E8"/>
                    </a:solidFill>
                  </a:rPr>
                  <a:t>NP è chiusa rispetto alla riducibilità polinomiale </a:t>
                </a:r>
                <a:r>
                  <a:rPr lang="it-IT" dirty="0">
                    <a:solidFill>
                      <a:schemeClr val="tx1"/>
                    </a:solidFill>
                  </a:rPr>
                  <a:t>(Teorema 6.22)										</a:t>
                </a:r>
                <a:r>
                  <a:rPr lang="it-IT" sz="1600" dirty="0">
                    <a:solidFill>
                      <a:schemeClr val="tx1"/>
                    </a:solidFill>
                  </a:rPr>
                  <a:t>che significa che se accade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NP, allora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NP</a:t>
                </a:r>
                <a:r>
                  <a:rPr lang="it-IT" dirty="0">
                    <a:solidFill>
                      <a:schemeClr val="tx1"/>
                    </a:solidFill>
                  </a:rPr>
                  <a:t> 				</a:t>
                </a:r>
                <a:r>
                  <a:rPr lang="it-IT" dirty="0">
                    <a:solidFill>
                      <a:srgbClr val="3636E8"/>
                    </a:solidFill>
                  </a:rPr>
                  <a:t>e L’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L</a:t>
                </a:r>
                <a:r>
                  <a:rPr lang="it-IT" baseline="30000" dirty="0">
                    <a:solidFill>
                      <a:srgbClr val="3636E8"/>
                    </a:solidFill>
                  </a:rPr>
                  <a:t>c </a:t>
                </a:r>
                <a:r>
                  <a:rPr lang="it-IT" dirty="0">
                    <a:solidFill>
                      <a:srgbClr val="3636E8"/>
                    </a:solidFill>
                  </a:rPr>
                  <a:t>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c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linguaggio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b="1" dirty="0">
                    <a:solidFill>
                      <a:srgbClr val="3636E8"/>
                    </a:solidFill>
                  </a:rPr>
                  <a:t>, si ha che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questo dimostra che 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⊆ 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>
                <a:blip r:embed="rId2"/>
                <a:stretch>
                  <a:fillRect l="-383" t="-4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3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Struttura della classe </a:t>
            </a:r>
            <a:r>
              <a:rPr lang="it-IT" dirty="0" err="1">
                <a:solidFill>
                  <a:schemeClr val="tx1"/>
                </a:solidFill>
              </a:rPr>
              <a:t>coNP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6.26</a:t>
                </a:r>
                <a:r>
                  <a:rPr lang="it-IT" dirty="0">
                    <a:solidFill>
                      <a:schemeClr val="tx1"/>
                    </a:solidFill>
                  </a:rPr>
                  <a:t>: Se esiste un linguaggio L NP-completo tale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coNP, allora 	     NP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L un qualunque linguaggio NP-completo tale che che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coNP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(2) Mostriamo ora l’inclusione opposta.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Poiché L è NP-completo allora, </a:t>
                </a:r>
                <a:r>
                  <a:rPr lang="it-IT" dirty="0">
                    <a:solidFill>
                      <a:srgbClr val="3636E8"/>
                    </a:solidFill>
                  </a:rPr>
                  <a:t>per ogni L’’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 si ha che L’’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</a:t>
                </a:r>
                <a:r>
                  <a:rPr lang="it-IT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inoltre </a:t>
                </a:r>
                <a:r>
                  <a:rPr lang="it-IT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dirty="0">
                    <a:solidFill>
                      <a:srgbClr val="3636E8"/>
                    </a:solidFill>
                  </a:rPr>
                  <a:t> è chiusa rispetto alla riducibilità polinomiale</a:t>
                </a:r>
                <a:r>
                  <a:rPr lang="it-IT" dirty="0">
                    <a:solidFill>
                      <a:schemeClr val="tx1"/>
                    </a:solidFill>
                  </a:rPr>
                  <a:t> (Teorema 6.24) 									</a:t>
                </a:r>
                <a:r>
                  <a:rPr lang="it-IT" sz="1600" dirty="0">
                    <a:solidFill>
                      <a:schemeClr val="tx1"/>
                    </a:solidFill>
                  </a:rPr>
                  <a:t>che significa che se accade che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 e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coNP, allora L</a:t>
                </a:r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Riassumendo: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>
                    <a:solidFill>
                      <a:srgbClr val="3636E8"/>
                    </a:solidFill>
                  </a:rPr>
                  <a:t>coNP</a:t>
                </a:r>
                <a:r>
                  <a:rPr lang="it-IT" dirty="0">
                    <a:solidFill>
                      <a:srgbClr val="3636E8"/>
                    </a:solidFill>
                  </a:rPr>
                  <a:t> è chiusa rispetto alla riducibilità polinomiale</a:t>
                </a:r>
                <a:r>
                  <a:rPr lang="it-IT" dirty="0">
                    <a:solidFill>
                      <a:schemeClr val="tx1"/>
                    </a:solidFill>
                  </a:rPr>
                  <a:t> e 									  </a:t>
                </a:r>
                <a:r>
                  <a:rPr lang="it-IT" dirty="0">
                    <a:solidFill>
                      <a:srgbClr val="3636E8"/>
                    </a:solidFill>
                  </a:rPr>
                  <a:t>per ogni L’’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 si ha che L’’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 e 													  </a:t>
                </a:r>
                <a:r>
                  <a:rPr lang="it-IT" b="1" dirty="0">
                    <a:solidFill>
                      <a:srgbClr val="3636E8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coNP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>
                    <a:solidFill>
                      <a:srgbClr val="3636E8"/>
                    </a:solidFill>
                  </a:rPr>
                  <a:t>per ogni L’’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 si ha che L’’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coNP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questo dimostra che  </a:t>
                </a:r>
                <a:r>
                  <a:rPr lang="it-IT" b="1" dirty="0">
                    <a:solidFill>
                      <a:schemeClr val="tx1"/>
                    </a:solidFill>
                  </a:rPr>
                  <a:t>NP ⊆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6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Infine, le due inclusioni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⊆ NP</a:t>
                </a:r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b="1" dirty="0">
                    <a:solidFill>
                      <a:schemeClr val="tx1"/>
                    </a:solidFill>
                  </a:rPr>
                  <a:t>NP ⊆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coNP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dimostrano il teorema.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4372" y="895761"/>
                <a:ext cx="9922106" cy="5510614"/>
              </a:xfrm>
              <a:blipFill>
                <a:blip r:embed="rId2"/>
                <a:stretch>
                  <a:fillRect l="-383" t="-11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92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complemento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Osserviamo che </a:t>
                </a:r>
                <a:r>
                  <a:rPr lang="it-IT" dirty="0">
                    <a:solidFill>
                      <a:srgbClr val="3636E8"/>
                    </a:solidFill>
                  </a:rPr>
                  <a:t>nella definizione delle classi di complessità complemento </a:t>
                </a:r>
                <a:r>
                  <a:rPr lang="it-IT" dirty="0">
                    <a:solidFill>
                      <a:schemeClr val="tx1"/>
                    </a:solidFill>
                  </a:rPr>
                  <a:t>non viene specificato come vengono decisi (o accettati) i linguaggi che vi appartengono ma, invece, </a:t>
                </a:r>
                <a:r>
                  <a:rPr lang="it-IT" dirty="0">
                    <a:solidFill>
                      <a:srgbClr val="3636E8"/>
                    </a:solidFill>
                  </a:rPr>
                  <a:t>viene specificato come vengono decisi (o accettati) i complementi dei linguaggi che vi appartengono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Tuttavia, questa differenza è irrilevante quando si parla di classi deterministiche: infatti, sappiamo che</a:t>
                </a:r>
              </a:p>
              <a:p>
                <a:r>
                  <a:rPr lang="it-IT" b="1" dirty="0"/>
                  <a:t>Teorema 6.11</a:t>
                </a:r>
                <a:r>
                  <a:rPr lang="it-IT" dirty="0"/>
                  <a:t>: </a:t>
                </a:r>
                <a:r>
                  <a:rPr lang="it-IT" i="1" dirty="0"/>
                  <a:t>Per ogni funzione totale calcolabile </a:t>
                </a:r>
                <a:r>
                  <a:rPr lang="it-IT" dirty="0"/>
                  <a:t>f</a:t>
                </a:r>
                <a:r>
                  <a:rPr lang="it-IT" i="1" dirty="0"/>
                  <a:t> 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/>
                  <a:t>,					</a:t>
                </a:r>
                <a:br>
                  <a:rPr lang="it-IT" dirty="0"/>
                </a:br>
                <a:r>
                  <a:rPr lang="it-IT" dirty="0"/>
                  <a:t>																					DTIME[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>
                    <a:solidFill>
                      <a:schemeClr val="tx1"/>
                    </a:solidFill>
                  </a:rPr>
                  <a:t>=</a:t>
                </a:r>
                <a:r>
                  <a:rPr lang="it-IT" dirty="0"/>
                  <a:t> </a:t>
                </a:r>
                <a:r>
                  <a:rPr lang="it-IT" dirty="0" err="1"/>
                  <a:t>coDTIME</a:t>
                </a:r>
                <a:r>
                  <a:rPr lang="it-IT" dirty="0"/>
                  <a:t>[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    		e           DSPACE[ 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 </a:t>
                </a:r>
                <a:r>
                  <a:rPr lang="it-IT" dirty="0">
                    <a:solidFill>
                      <a:schemeClr val="tx1"/>
                    </a:solidFill>
                  </a:rPr>
                  <a:t>=</a:t>
                </a:r>
                <a:r>
                  <a:rPr lang="it-IT" dirty="0"/>
                  <a:t> </a:t>
                </a:r>
                <a:r>
                  <a:rPr lang="it-IT" dirty="0" err="1"/>
                  <a:t>coDSPACE</a:t>
                </a:r>
                <a:r>
                  <a:rPr lang="it-IT" dirty="0"/>
                  <a:t>[</a:t>
                </a:r>
                <a:r>
                  <a:rPr lang="it-IT" dirty="0" err="1"/>
                  <a:t>f</a:t>
                </a:r>
                <a:r>
                  <a:rPr lang="it-IT" dirty="0"/>
                  <a:t> (</a:t>
                </a:r>
                <a:r>
                  <a:rPr lang="it-IT" dirty="0" err="1"/>
                  <a:t>n</a:t>
                </a:r>
                <a:r>
                  <a:rPr lang="it-IT" dirty="0"/>
                  <a:t>)].</a:t>
                </a:r>
              </a:p>
              <a:p>
                <a:pPr lvl="7"/>
                <a:endParaRPr lang="it-IT" dirty="0"/>
              </a:p>
              <a:p>
                <a:r>
                  <a:rPr lang="it-IT" dirty="0"/>
                  <a:t>E come viene dimostrato, in breve, questo teorema?</a:t>
                </a:r>
              </a:p>
              <a:p>
                <a:pPr lvl="1"/>
                <a:r>
                  <a:rPr lang="it-IT" dirty="0"/>
                  <a:t>Si prende una macchina T che decide L tale che, per ogni x, </a:t>
                </a:r>
                <a:r>
                  <a:rPr lang="it-IT" dirty="0" err="1"/>
                  <a:t>dtime</a:t>
                </a:r>
                <a:r>
                  <a:rPr lang="it-IT" dirty="0"/>
                  <a:t>(</a:t>
                </a:r>
                <a:r>
                  <a:rPr lang="it-IT" dirty="0" err="1"/>
                  <a:t>T,x</a:t>
                </a:r>
                <a:r>
                  <a:rPr lang="it-IT" dirty="0"/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	      [ o </a:t>
                </a:r>
                <a:r>
                  <a:rPr lang="it-IT" dirty="0" err="1"/>
                  <a:t>dspace</a:t>
                </a:r>
                <a:r>
                  <a:rPr lang="it-IT" dirty="0"/>
                  <a:t>(</a:t>
                </a:r>
                <a:r>
                  <a:rPr lang="it-IT" dirty="0" err="1"/>
                  <a:t>T,x</a:t>
                </a:r>
                <a:r>
                  <a:rPr lang="it-IT" dirty="0"/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]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 costruisce una nuova macchina T’ </a:t>
                </a:r>
                <a:r>
                  <a:rPr lang="it-IT" dirty="0" err="1">
                    <a:solidFill>
                      <a:schemeClr val="tx1"/>
                    </a:solidFill>
                  </a:rPr>
                  <a:t>complementando</a:t>
                </a:r>
                <a:r>
                  <a:rPr lang="it-IT" dirty="0">
                    <a:solidFill>
                      <a:schemeClr val="tx1"/>
                    </a:solidFill>
                  </a:rPr>
                  <a:t> gli stati di accettazione e di rigetto di T – ossia, si aggiungono le quintuple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∈ {0,1, </a:t>
                </a:r>
                <a:r>
                  <a:rPr lang="it-IT" dirty="0">
                    <a:sym typeface="Symbol" charset="2"/>
                  </a:rPr>
                  <a:t>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}, dove </a:t>
                </a:r>
                <a:r>
                  <a:rPr lang="it-IT" dirty="0" err="1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err="1">
                    <a:solidFill>
                      <a:schemeClr val="tx1"/>
                    </a:solidFill>
                  </a:rPr>
                  <a:t>q’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sono gli stati di accettazione e di rigetto di T’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T’ decide L</a:t>
                </a:r>
                <a:r>
                  <a:rPr lang="it-IT" sz="1800" b="1" baseline="30000" dirty="0">
                    <a:solidFill>
                      <a:srgbClr val="D441C9"/>
                    </a:solidFill>
                  </a:rPr>
                  <a:t>c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 err="1"/>
                  <a:t>dtime</a:t>
                </a:r>
                <a:r>
                  <a:rPr lang="it-IT" dirty="0"/>
                  <a:t>(T’,x)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	      [ o </a:t>
                </a:r>
                <a:r>
                  <a:rPr lang="it-IT" dirty="0" err="1"/>
                  <a:t>dspace</a:t>
                </a:r>
                <a:r>
                  <a:rPr lang="it-IT" dirty="0"/>
                  <a:t>(T’,x) </a:t>
                </a:r>
                <a:r>
                  <a:rPr lang="it-IT" dirty="0">
                    <a:solidFill>
                      <a:schemeClr val="tx1"/>
                    </a:solidFill>
                  </a:rPr>
                  <a:t>∈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]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8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complemento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3582" y="1230298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Osserviamo che </a:t>
            </a:r>
            <a:r>
              <a:rPr lang="it-IT" dirty="0">
                <a:solidFill>
                  <a:srgbClr val="3636E8"/>
                </a:solidFill>
              </a:rPr>
              <a:t>nella definizione delle classi di complessità complemento </a:t>
            </a:r>
            <a:r>
              <a:rPr lang="it-IT" dirty="0">
                <a:solidFill>
                  <a:schemeClr val="tx1"/>
                </a:solidFill>
              </a:rPr>
              <a:t>non viene specificato come vengono decisi (o accettati) i linguaggi che vi appartengono ma, invece, </a:t>
            </a:r>
            <a:r>
              <a:rPr lang="it-IT" dirty="0">
                <a:solidFill>
                  <a:srgbClr val="3636E8"/>
                </a:solidFill>
              </a:rPr>
              <a:t>viene specificato come vengono decisi (o accettati) i complementi dei linguaggi che vi appartengono</a:t>
            </a:r>
          </a:p>
          <a:p>
            <a:r>
              <a:rPr lang="it-IT" dirty="0">
                <a:solidFill>
                  <a:schemeClr val="tx1"/>
                </a:solidFill>
              </a:rPr>
              <a:t>Tuttavia, questa differenza è irrilevante quando si parla di classi deterministiche: infatti, dal Teorema 6.11 possiamo derivare</a:t>
            </a:r>
          </a:p>
          <a:p>
            <a:pPr lvl="4"/>
            <a:endParaRPr lang="it-IT" sz="800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chemeClr val="tx1"/>
                </a:solidFill>
              </a:rPr>
              <a:t>Corollario 6.3</a:t>
            </a:r>
            <a:r>
              <a:rPr lang="it-IT" dirty="0">
                <a:solidFill>
                  <a:schemeClr val="tx1"/>
                </a:solidFill>
              </a:rPr>
              <a:t>: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= </a:t>
            </a:r>
            <a:r>
              <a:rPr lang="it-IT" dirty="0" err="1">
                <a:solidFill>
                  <a:schemeClr val="tx1"/>
                </a:solidFill>
              </a:rPr>
              <a:t>coP</a:t>
            </a:r>
            <a:r>
              <a:rPr lang="it-IT" dirty="0">
                <a:solidFill>
                  <a:schemeClr val="tx1"/>
                </a:solidFill>
              </a:rPr>
              <a:t>	</a:t>
            </a:r>
          </a:p>
          <a:p>
            <a:pPr lvl="4"/>
            <a:endParaRPr lang="it-IT" sz="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Ma anche che </a:t>
            </a:r>
            <a:r>
              <a:rPr lang="it-IT" dirty="0" err="1">
                <a:solidFill>
                  <a:schemeClr val="tx1"/>
                </a:solidFill>
              </a:rPr>
              <a:t>coPSPACE</a:t>
            </a:r>
            <a:r>
              <a:rPr lang="it-IT" dirty="0">
                <a:solidFill>
                  <a:schemeClr val="tx1"/>
                </a:solidFill>
              </a:rPr>
              <a:t> = PSPACE			</a:t>
            </a:r>
          </a:p>
          <a:p>
            <a:pPr lvl="5"/>
            <a:endParaRPr lang="it-IT" sz="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Possiamo arrivare alla stessa conclusione per le classi non deterministiche?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Cioè: possiamo utilizzare la stessa tecnica utilizzata nella dimostrazione del Teorema 6.11 nel caso non deterministico?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Possiamo complementare gli stati di accettazione e di rigetto di una macchina NT che accetta un linguaggio L al fine di accettare il complemento di L?</a:t>
            </a:r>
          </a:p>
        </p:txBody>
      </p:sp>
    </p:spTree>
    <p:extLst>
      <p:ext uri="{BB962C8B-B14F-4D97-AF65-F5344CB8AC3E}">
        <p14:creationId xmlns:p14="http://schemas.microsoft.com/office/powerpoint/2010/main" val="157585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complemento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/>
              <a:t>Possiamo complementare gli stati di </a:t>
            </a:r>
            <a:r>
              <a:rPr lang="it-IT" dirty="0">
                <a:solidFill>
                  <a:schemeClr val="tx1"/>
                </a:solidFill>
              </a:rPr>
              <a:t>accettazione </a:t>
            </a:r>
            <a:r>
              <a:rPr lang="it-IT" dirty="0"/>
              <a:t>e di rigetto di una macchina NT che </a:t>
            </a:r>
            <a:r>
              <a:rPr lang="it-IT" i="1" dirty="0">
                <a:solidFill>
                  <a:srgbClr val="3636E8"/>
                </a:solidFill>
              </a:rPr>
              <a:t>accetta</a:t>
            </a:r>
            <a:r>
              <a:rPr lang="it-IT" dirty="0"/>
              <a:t> un linguaggio L al fine di </a:t>
            </a:r>
            <a:r>
              <a:rPr lang="it-IT" i="1" dirty="0">
                <a:solidFill>
                  <a:srgbClr val="3636E8"/>
                </a:solidFill>
              </a:rPr>
              <a:t>accettare</a:t>
            </a:r>
            <a:r>
              <a:rPr lang="it-IT" dirty="0"/>
              <a:t> il complemento di L?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 la questione è proprio questa: le classi non deterministiche sono definite come classi di linguaggi </a:t>
            </a:r>
            <a:r>
              <a:rPr lang="it-IT" i="1" dirty="0">
                <a:solidFill>
                  <a:schemeClr val="tx1"/>
                </a:solidFill>
              </a:rPr>
              <a:t>accettati</a:t>
            </a:r>
            <a:r>
              <a:rPr lang="it-IT" dirty="0">
                <a:solidFill>
                  <a:schemeClr val="tx1"/>
                </a:solidFill>
              </a:rPr>
              <a:t> da macchine non deterministiche entro quantità limitate di istruzioni o celle di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“Ma, come?!” state sicuramente pensando, dopo le scatole che ci ha fatto per dimostrarci che, sì, </a:t>
            </a:r>
            <a:r>
              <a:rPr lang="it-IT" dirty="0" err="1">
                <a:solidFill>
                  <a:schemeClr val="tx1"/>
                </a:solidFill>
              </a:rPr>
              <a:t>vabbé</a:t>
            </a:r>
            <a:r>
              <a:rPr lang="it-IT" dirty="0">
                <a:solidFill>
                  <a:schemeClr val="tx1"/>
                </a:solidFill>
              </a:rPr>
              <a:t>, sono definite sulla base dell’accettazione ma, in effetti, siccome le funzioni limite sono time- 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r>
              <a:rPr lang="it-IT" dirty="0">
                <a:solidFill>
                  <a:schemeClr val="tx1"/>
                </a:solidFill>
              </a:rPr>
              <a:t>, allora quei linguaggi sono anche </a:t>
            </a:r>
            <a:r>
              <a:rPr lang="it-IT" b="1" dirty="0">
                <a:solidFill>
                  <a:srgbClr val="D441C9"/>
                </a:solidFill>
              </a:rPr>
              <a:t>decisi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entro le stesse quantità di risorse?! 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Allora: è vero, anche se NP è definita come la classe dei linguaggi </a:t>
            </a:r>
            <a:r>
              <a:rPr lang="it-IT" i="1" dirty="0">
                <a:solidFill>
                  <a:schemeClr val="tx1"/>
                </a:solidFill>
              </a:rPr>
              <a:t>accettati</a:t>
            </a:r>
            <a:r>
              <a:rPr lang="it-IT" dirty="0">
                <a:solidFill>
                  <a:schemeClr val="tx1"/>
                </a:solidFill>
              </a:rPr>
              <a:t> in tempo non deterministico polinomiale, i linguaggi in NP sono, in effetti, linguaggi </a:t>
            </a:r>
            <a:r>
              <a:rPr lang="it-IT" i="1" dirty="0">
                <a:solidFill>
                  <a:schemeClr val="tx1"/>
                </a:solidFill>
              </a:rPr>
              <a:t>decisi</a:t>
            </a:r>
            <a:r>
              <a:rPr lang="it-IT" dirty="0">
                <a:solidFill>
                  <a:schemeClr val="tx1"/>
                </a:solidFill>
              </a:rPr>
              <a:t> da macchine non deterministiche in tempo polinomiale</a:t>
            </a:r>
          </a:p>
          <a:p>
            <a:r>
              <a:rPr lang="it-IT" dirty="0">
                <a:solidFill>
                  <a:schemeClr val="tx1"/>
                </a:solidFill>
              </a:rPr>
              <a:t>Tuttavia, ricordiamo che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non deterministica NT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accetta</a:t>
            </a:r>
            <a:r>
              <a:rPr lang="it-IT" dirty="0"/>
              <a:t> un input x se </a:t>
            </a:r>
            <a:r>
              <a:rPr lang="it-IT" b="1" dirty="0">
                <a:solidFill>
                  <a:srgbClr val="FF0000"/>
                </a:solidFill>
              </a:rPr>
              <a:t>esiste</a:t>
            </a:r>
            <a:r>
              <a:rPr lang="it-IT" dirty="0">
                <a:solidFill>
                  <a:srgbClr val="FF0000"/>
                </a:solidFill>
              </a:rPr>
              <a:t> una computazione deterministica in NT(x) che termina in </a:t>
            </a:r>
            <a:r>
              <a:rPr lang="it-IT" dirty="0" err="1">
                <a:solidFill>
                  <a:srgbClr val="FF0000"/>
                </a:solidFill>
              </a:rPr>
              <a:t>q</a:t>
            </a:r>
            <a:r>
              <a:rPr lang="it-IT" sz="2000" baseline="-25000" dirty="0" err="1">
                <a:solidFill>
                  <a:srgbClr val="FF0000"/>
                </a:solidFill>
              </a:rPr>
              <a:t>A</a:t>
            </a:r>
            <a:endParaRPr lang="it-IT" sz="2000" baseline="-25000" dirty="0">
              <a:solidFill>
                <a:srgbClr val="FF0000"/>
              </a:solidFill>
            </a:endParaRPr>
          </a:p>
          <a:p>
            <a:pPr lvl="1"/>
            <a:r>
              <a:rPr lang="it-IT" dirty="0">
                <a:solidFill>
                  <a:srgbClr val="FF0000"/>
                </a:solidFill>
              </a:rPr>
              <a:t>rigetta</a:t>
            </a:r>
            <a:r>
              <a:rPr lang="it-IT" dirty="0"/>
              <a:t> un input x se </a:t>
            </a:r>
            <a:r>
              <a:rPr lang="it-IT" b="1" dirty="0">
                <a:solidFill>
                  <a:srgbClr val="FF0000"/>
                </a:solidFill>
              </a:rPr>
              <a:t>ogni</a:t>
            </a:r>
            <a:r>
              <a:rPr lang="it-IT" dirty="0">
                <a:solidFill>
                  <a:srgbClr val="FF0000"/>
                </a:solidFill>
              </a:rPr>
              <a:t> computazione deterministica in NT(x) termina in </a:t>
            </a:r>
            <a:r>
              <a:rPr lang="it-IT" dirty="0" err="1">
                <a:solidFill>
                  <a:srgbClr val="FF0000"/>
                </a:solidFill>
              </a:rPr>
              <a:t>q</a:t>
            </a:r>
            <a:r>
              <a:rPr lang="it-IT" sz="2000" baseline="-25000" dirty="0" err="1">
                <a:solidFill>
                  <a:srgbClr val="FF0000"/>
                </a:solidFill>
              </a:rPr>
              <a:t>R</a:t>
            </a:r>
            <a:endParaRPr lang="it-IT" sz="2000" baseline="-25000" dirty="0">
              <a:solidFill>
                <a:srgbClr val="FF0000"/>
              </a:solidFill>
            </a:endParaRPr>
          </a:p>
          <a:p>
            <a:r>
              <a:rPr lang="it-IT" dirty="0"/>
              <a:t>Ecco: il problema è proprio in questa (dannata) asimmetria nelle definizioni di accettazione e di rigetto</a:t>
            </a:r>
          </a:p>
        </p:txBody>
      </p:sp>
    </p:spTree>
    <p:extLst>
      <p:ext uri="{BB962C8B-B14F-4D97-AF65-F5344CB8AC3E}">
        <p14:creationId xmlns:p14="http://schemas.microsoft.com/office/powerpoint/2010/main" val="21142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Proviamo ad applicare la stessa tecnica usata nel teorema 6.11 ad un macchina non deterministica NT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costruiamo una nuova macchina NT’ invertendo gli stati di accettazione e di rigetto di NT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vediamo se NT’ accetta (oppure no) il complemento del linguaggio accettato da NT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</a:t>
                </a:r>
                <a:r>
                  <a:rPr lang="it-IT" i="1" dirty="0">
                    <a:solidFill>
                      <a:schemeClr val="tx1"/>
                    </a:solidFill>
                  </a:rPr>
                  <a:t>accettato</a:t>
                </a:r>
                <a:r>
                  <a:rPr lang="it-IT" dirty="0">
                    <a:solidFill>
                      <a:schemeClr val="tx1"/>
                    </a:solidFill>
                  </a:rPr>
                  <a:t> da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ricordiamo che il linguaggio complemento di L è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= {0,1}*- L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 allora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L allora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6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accettato da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ricordiamo che il linguaggio complemento di L è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= {0,1}*- L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 allora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L allora x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una macchina non deterministica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accetta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se, per ogni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{0,1}*,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allora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:r>
                  <a:rPr lang="it-IT" i="1" dirty="0">
                    <a:solidFill>
                      <a:schemeClr val="tx1"/>
                    </a:solidFill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accetta</a:t>
                </a:r>
                <a:endParaRPr lang="it-IT" sz="2000" i="1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 accetta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quindi,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ogni</a:t>
                </a:r>
                <a:r>
                  <a:rPr lang="it-IT" dirty="0">
                    <a:solidFill>
                      <a:srgbClr val="FF0000"/>
                    </a:solidFill>
                  </a:rPr>
                  <a:t> computazione deterministica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(x) </a:t>
                </a:r>
                <a:r>
                  <a:rPr lang="it-IT" b="1" i="1" u="sng" dirty="0">
                    <a:solidFill>
                      <a:srgbClr val="FF0000"/>
                    </a:solidFill>
                  </a:rPr>
                  <a:t>non</a:t>
                </a:r>
                <a:r>
                  <a:rPr lang="it-IT" dirty="0">
                    <a:solidFill>
                      <a:srgbClr val="FF0000"/>
                    </a:solidFill>
                  </a:rPr>
                  <a:t>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sz="2000" baseline="-25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∉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 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esiste</a:t>
                </a:r>
                <a:r>
                  <a:rPr lang="it-IT" dirty="0">
                    <a:solidFill>
                      <a:srgbClr val="FF0000"/>
                    </a:solidFill>
                  </a:rPr>
                  <a:t> una computazione deterministica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NT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C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(x) che termina in </a:t>
                </a:r>
                <a:r>
                  <a:rPr lang="it-IT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rgbClr val="FF0000"/>
                    </a:solidFill>
                  </a:rPr>
                  <a:t>A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Cominciamo scegliendo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accettato da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NT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proviamo ad applicare la stessa tecnica usata nel teorema 6.11 ad un macchina non deterministica NT, costruendo una nuova macchina NT’ invertendo gli stati di accettazione e di rigetto di NT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attimo, però: prima di invertire gli stati di accettazione e di rigetto di NT, costruiamo una nuova macchina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che, ancora, accetta L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Prendiamo NT ed aggiungiamo all’insieme delle sue quintuple le quintuple 		     			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per ogni s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è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ATTENZIONE: </a:t>
                </a:r>
                <a:r>
                  <a:rPr lang="it-IT" b="1" dirty="0">
                    <a:solidFill>
                      <a:srgbClr val="D441C9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{0,1}* esiste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sempre</a:t>
                </a:r>
                <a:r>
                  <a:rPr lang="it-IT" b="1" dirty="0">
                    <a:solidFill>
                      <a:srgbClr val="D441C9"/>
                    </a:solidFill>
                  </a:rPr>
                  <a:t> una computazione deterministica di NT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dirty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sz="2000" b="1" baseline="-25000" dirty="0" err="1">
                    <a:solidFill>
                      <a:srgbClr val="D441C9"/>
                    </a:solidFill>
                  </a:rPr>
                  <a:t>R</a:t>
                </a:r>
                <a:endParaRPr lang="it-IT" sz="2000" b="1" baseline="-25000" dirty="0">
                  <a:solidFill>
                    <a:srgbClr val="D441C9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 r="-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Facciamo un gioco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Prendiamo NT , che accetta L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, ed aggiungiamo all’insieme delle sue quintuple le quintuple 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, </a:t>
                </a:r>
                <a:r>
                  <a:rPr lang="it-IT" dirty="0" err="1">
                    <a:sym typeface="Symbol" charset="2"/>
                  </a:rPr>
                  <a:t>F</a:t>
                </a:r>
                <a:r>
                  <a:rPr lang="it-IT" dirty="0"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per ogni x</a:t>
                </a:r>
                <a14:m>
                  <m:oMath xmlns:m="http://schemas.openxmlformats.org/officeDocument/2006/math">
                    <m:r>
                      <a:rPr lang="it-IT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{0,1,</a:t>
                </a:r>
                <a:r>
                  <a:rPr lang="it-IT" sz="2000" dirty="0">
                    <a:sym typeface="Symbol" charset="2"/>
                  </a:rPr>
                  <a:t> </a:t>
                </a:r>
                <a:r>
                  <a:rPr lang="it-IT" dirty="0">
                    <a:sym typeface="Symbol" charset="2"/>
                  </a:rPr>
                  <a:t>}</a:t>
                </a:r>
                <a:endParaRPr lang="it-IT" baseline="30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questa è NT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sz="1700" b="1" dirty="0">
                    <a:solidFill>
                      <a:srgbClr val="D441C9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sz="1700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700" b="1" dirty="0">
                    <a:solidFill>
                      <a:srgbClr val="D441C9"/>
                    </a:solidFill>
                  </a:rPr>
                  <a:t> {0,1}* esiste una computazione deterministica di NT</a:t>
                </a:r>
                <a:r>
                  <a:rPr lang="it-IT" sz="22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1700" b="1" dirty="0">
                    <a:solidFill>
                      <a:srgbClr val="D441C9"/>
                    </a:solidFill>
                  </a:rPr>
                  <a:t>(x) che termina in </a:t>
                </a:r>
                <a:r>
                  <a:rPr lang="it-IT" sz="1700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sz="2200" b="1" baseline="-25000" dirty="0" err="1">
                    <a:solidFill>
                      <a:srgbClr val="D441C9"/>
                    </a:solidFill>
                  </a:rPr>
                  <a:t>R</a:t>
                </a:r>
                <a:endParaRPr lang="it-IT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e 3"/>
          <p:cNvSpPr/>
          <p:nvPr/>
        </p:nvSpPr>
        <p:spPr>
          <a:xfrm>
            <a:off x="3834923" y="3585117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3523785" y="4097118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090303" y="4104442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3629983" y="3770861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4" idx="5"/>
          </p:cNvCxnSpPr>
          <p:nvPr/>
        </p:nvCxnSpPr>
        <p:spPr>
          <a:xfrm>
            <a:off x="3977696" y="3737408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3289610" y="4303417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3647639" y="4293057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4266339" y="4280158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4002192" y="4303417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/>
          <p:cNvSpPr/>
          <p:nvPr/>
        </p:nvSpPr>
        <p:spPr>
          <a:xfrm>
            <a:off x="6453705" y="3540520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Ovale 30"/>
          <p:cNvSpPr/>
          <p:nvPr/>
        </p:nvSpPr>
        <p:spPr>
          <a:xfrm>
            <a:off x="6142567" y="4052521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6709085" y="4059845"/>
            <a:ext cx="167269" cy="178420"/>
          </a:xfrm>
          <a:prstGeom prst="ellipse">
            <a:avLst/>
          </a:prstGeom>
          <a:solidFill>
            <a:srgbClr val="3636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ttore 2 32"/>
          <p:cNvCxnSpPr/>
          <p:nvPr/>
        </p:nvCxnSpPr>
        <p:spPr>
          <a:xfrm flipH="1">
            <a:off x="6248765" y="3726264"/>
            <a:ext cx="204940" cy="298378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32" idx="5"/>
          </p:cNvCxnSpPr>
          <p:nvPr/>
        </p:nvCxnSpPr>
        <p:spPr>
          <a:xfrm>
            <a:off x="6596478" y="3692811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/>
          <p:nvPr/>
        </p:nvCxnSpPr>
        <p:spPr>
          <a:xfrm flipH="1">
            <a:off x="5908392" y="4258820"/>
            <a:ext cx="234176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6266421" y="4248460"/>
            <a:ext cx="84814" cy="36815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885121" y="4235561"/>
            <a:ext cx="196241" cy="359710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>
            <a:off x="6620974" y="4258820"/>
            <a:ext cx="130238" cy="357792"/>
          </a:xfrm>
          <a:prstGeom prst="straightConnector1">
            <a:avLst/>
          </a:prstGeom>
          <a:ln w="19050">
            <a:solidFill>
              <a:srgbClr val="3636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7365084" y="4050434"/>
            <a:ext cx="167269" cy="178420"/>
          </a:xfrm>
          <a:prstGeom prst="ellipse">
            <a:avLst/>
          </a:prstGeom>
          <a:solidFill>
            <a:srgbClr val="D441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1" name="Connettore 2 50"/>
          <p:cNvCxnSpPr>
            <a:stCxn id="30" idx="6"/>
            <a:endCxn id="50" idx="1"/>
          </p:cNvCxnSpPr>
          <p:nvPr/>
        </p:nvCxnSpPr>
        <p:spPr>
          <a:xfrm>
            <a:off x="6620974" y="3629730"/>
            <a:ext cx="768606" cy="446833"/>
          </a:xfrm>
          <a:prstGeom prst="straightConnector1">
            <a:avLst/>
          </a:prstGeom>
          <a:ln w="19050">
            <a:solidFill>
              <a:srgbClr val="D441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3629983" y="516301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NT(x)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6477827" y="51630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NT</a:t>
            </a:r>
            <a:r>
              <a:rPr lang="it-IT" baseline="-25000" dirty="0"/>
              <a:t>1</a:t>
            </a:r>
            <a:r>
              <a:rPr lang="it-IT" dirty="0"/>
              <a:t>(x)</a:t>
            </a:r>
            <a:endParaRPr lang="it-IT" baseline="-250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32775" y="3368076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6065937" y="333316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</a:t>
            </a:r>
            <a:r>
              <a:rPr lang="it-IT" sz="1600" baseline="-25000" dirty="0"/>
              <a:t>0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7494120" y="393698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q</a:t>
            </a:r>
            <a:r>
              <a:rPr lang="it-IT" sz="1600" baseline="-25000" dirty="0" err="1"/>
              <a:t>R</a:t>
            </a:r>
            <a:endParaRPr lang="it-IT" sz="1600" baseline="-25000" dirty="0"/>
          </a:p>
        </p:txBody>
      </p:sp>
      <p:sp>
        <p:nvSpPr>
          <p:cNvPr id="60" name="Freccia destra 59"/>
          <p:cNvSpPr/>
          <p:nvPr/>
        </p:nvSpPr>
        <p:spPr>
          <a:xfrm>
            <a:off x="4984595" y="3917263"/>
            <a:ext cx="585607" cy="1871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849512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11210</TotalTime>
  <Words>3780</Words>
  <Application>Microsoft Macintosh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Filo</vt:lpstr>
      <vt:lpstr>Lezione15 – classi complemento</vt:lpstr>
      <vt:lpstr>Classi di complessità complemento</vt:lpstr>
      <vt:lpstr>Classi di complessità complemento</vt:lpstr>
      <vt:lpstr>Classi di complessità complemento</vt:lpstr>
      <vt:lpstr>Classi di complessità complemento</vt:lpstr>
      <vt:lpstr>Facciamo un gioco</vt:lpstr>
      <vt:lpstr>Facciamo un gioco</vt:lpstr>
      <vt:lpstr>Facciamo un gioco</vt:lpstr>
      <vt:lpstr>Facciamo un gioco</vt:lpstr>
      <vt:lpstr>Facciamo un gioco</vt:lpstr>
      <vt:lpstr>Facciamo un gioco</vt:lpstr>
      <vt:lpstr>Facciamo un gioco</vt:lpstr>
      <vt:lpstr>Facciamo un gioco</vt:lpstr>
      <vt:lpstr>Facciamo un gioco</vt:lpstr>
      <vt:lpstr>Questioni di congetture</vt:lpstr>
      <vt:lpstr>Relazione fra le due congetture</vt:lpstr>
      <vt:lpstr>Struttura della classe coNP</vt:lpstr>
      <vt:lpstr>Struttura della classe coNP</vt:lpstr>
      <vt:lpstr>Struttura della classe coNP</vt:lpstr>
      <vt:lpstr>Struttura della classe coNP</vt:lpstr>
      <vt:lpstr>Struttura della classe coNP</vt:lpstr>
      <vt:lpstr>Struttura della classe coNP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469</cp:revision>
  <dcterms:created xsi:type="dcterms:W3CDTF">2020-03-06T09:19:14Z</dcterms:created>
  <dcterms:modified xsi:type="dcterms:W3CDTF">2023-05-04T09:08:34Z</dcterms:modified>
</cp:coreProperties>
</file>