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349" r:id="rId3"/>
    <p:sldId id="395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380" r:id="rId14"/>
    <p:sldId id="405" r:id="rId15"/>
    <p:sldId id="407" r:id="rId16"/>
    <p:sldId id="406" r:id="rId17"/>
    <p:sldId id="381" r:id="rId18"/>
    <p:sldId id="408" r:id="rId19"/>
    <p:sldId id="409" r:id="rId20"/>
    <p:sldId id="410" r:id="rId21"/>
    <p:sldId id="411" r:id="rId22"/>
    <p:sldId id="420" r:id="rId23"/>
    <p:sldId id="413" r:id="rId24"/>
    <p:sldId id="414" r:id="rId25"/>
    <p:sldId id="416" r:id="rId26"/>
    <p:sldId id="417" r:id="rId27"/>
    <p:sldId id="418" r:id="rId28"/>
    <p:sldId id="419" r:id="rId29"/>
    <p:sldId id="391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41C9"/>
    <a:srgbClr val="363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83"/>
    <p:restoredTop sz="93122"/>
  </p:normalViewPr>
  <p:slideViewPr>
    <p:cSldViewPr snapToGrid="0" snapToObjects="1">
      <p:cViewPr varScale="1">
        <p:scale>
          <a:sx n="104" d="100"/>
          <a:sy n="104" d="100"/>
        </p:scale>
        <p:origin x="10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Lezione16 – problemi e codifiche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Lezione </a:t>
            </a:r>
            <a:r>
              <a:rPr lang="it-IT"/>
              <a:t>del 09/05/2023</a:t>
            </a:r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Formalizzare Problemi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ESEMPIO 3: dato un numero intero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>
                    <a:solidFill>
                      <a:srgbClr val="D441C9"/>
                    </a:solidFill>
                  </a:rPr>
                  <a:t>calcolare un divisore d non banale di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  (ossia, d &gt; 1  e d &lt;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>
                    <a:solidFill>
                      <a:srgbClr val="D441C9"/>
                    </a:solidFill>
                  </a:rPr>
                  <a:t>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D441C9"/>
                    </a:solidFill>
                  </a:rPr>
                  <a:t>sulla base degli oggetti trovati, fornire un qualche tipo di risposta : </a:t>
                </a:r>
                <a:r>
                  <a:rPr lang="it-IT" sz="1800" dirty="0">
                    <a:solidFill>
                      <a:schemeClr val="tx1"/>
                    </a:solidFill>
                  </a:rPr>
                  <a:t>dipendentemente dalla domanda posta dal problema, dobbiamo rispondere fornendo quanto ci viene richiesto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questo caso,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per ogni istanza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del problema,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))) è un qualunque elemento di</a:t>
                </a:r>
                <a:r>
                  <a:rPr lang="it-IT" b="1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 che sia diverso da 1 e da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endParaRPr lang="it-IT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ATTENZIONE: </a:t>
                </a:r>
                <a:r>
                  <a:rPr lang="it-IT" dirty="0">
                    <a:solidFill>
                      <a:schemeClr val="tx1"/>
                    </a:solidFill>
                  </a:rPr>
                  <a:t>d potrebbe non esistere! In questo caso, </a:t>
                </a:r>
                <a:r>
                  <a:rPr lang="is-IS" b="1" dirty="0">
                    <a:solidFill>
                      <a:schemeClr val="tx1"/>
                    </a:solidFill>
                  </a:rPr>
                  <a:t>… secondo voi, che si fa?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b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02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Formalizzare Problemi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ESEMPIO 4: dato un numero intero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>
                    <a:solidFill>
                      <a:srgbClr val="D441C9"/>
                    </a:solidFill>
                  </a:rPr>
                  <a:t>calcolare il più grande divisore non banale d di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  (ossia, d &gt; 1  e d &lt;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>
                    <a:solidFill>
                      <a:srgbClr val="D441C9"/>
                    </a:solidFill>
                  </a:rPr>
                  <a:t>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D441C9"/>
                    </a:solidFill>
                  </a:rPr>
                  <a:t>sulla base degli oggetti trovati, fornire un qualche tipo di risposta : </a:t>
                </a:r>
                <a:r>
                  <a:rPr lang="it-IT" sz="1800" dirty="0">
                    <a:solidFill>
                      <a:schemeClr val="tx1"/>
                    </a:solidFill>
                  </a:rPr>
                  <a:t>dipendentemente dalla domanda posta dal problema, dobbiamo rispondere fornendo quanto ci viene richiesto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questo caso,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it-IT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2000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per ogni istanza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del problema,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))) è il più grande elemento di</a:t>
                </a:r>
                <a:r>
                  <a:rPr lang="it-IT" b="1" dirty="0">
                    <a:solidFill>
                      <a:srgbClr val="00B05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 che sia diverso da 1 e da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endParaRPr lang="it-IT" b="1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ATTENZIONE: </a:t>
                </a:r>
                <a:r>
                  <a:rPr lang="it-IT" dirty="0">
                    <a:solidFill>
                      <a:schemeClr val="tx1"/>
                    </a:solidFill>
                  </a:rPr>
                  <a:t>d potrebbe non esistere! In questo caso, </a:t>
                </a:r>
                <a:r>
                  <a:rPr lang="is-IS" b="1" dirty="0">
                    <a:solidFill>
                      <a:schemeClr val="tx1"/>
                    </a:solidFill>
                  </a:rPr>
                  <a:t>… secondo voi, che si fa?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b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653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Tipi di problemi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ESEMPIO 4: dato un numero intero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, calcolare </a:t>
            </a:r>
            <a:r>
              <a:rPr lang="it-IT" u="sng" dirty="0">
                <a:solidFill>
                  <a:schemeClr val="tx1"/>
                </a:solidFill>
              </a:rPr>
              <a:t>il più grande </a:t>
            </a:r>
            <a:r>
              <a:rPr lang="it-IT" dirty="0">
                <a:solidFill>
                  <a:schemeClr val="tx1"/>
                </a:solidFill>
              </a:rPr>
              <a:t>divisore non banale d di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 (ossia, d &gt; 1  e d &lt;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è un </a:t>
            </a:r>
            <a:r>
              <a:rPr lang="it-IT" sz="1800" i="1" dirty="0">
                <a:solidFill>
                  <a:srgbClr val="3636E8"/>
                </a:solidFill>
              </a:rPr>
              <a:t>problema di ottimizzazione</a:t>
            </a:r>
            <a:r>
              <a:rPr lang="it-IT" sz="1800" dirty="0">
                <a:solidFill>
                  <a:schemeClr val="tx1"/>
                </a:solidFill>
              </a:rPr>
              <a:t>, in quanto alle soluzioni effettive  è associata una misura e viene richiesto di trovare una soluzione effettiva di misura massima (come in questo caso), oppure minima </a:t>
            </a:r>
          </a:p>
          <a:p>
            <a:r>
              <a:rPr lang="it-IT" dirty="0">
                <a:solidFill>
                  <a:schemeClr val="tx1"/>
                </a:solidFill>
              </a:rPr>
              <a:t>ESEMPIO 3: dato un numero intero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, calcolare un divisore non banale d di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 (ossia, d &gt; 1  e d &lt; </a:t>
            </a:r>
            <a:r>
              <a:rPr lang="it-IT" b="1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è un </a:t>
            </a:r>
            <a:r>
              <a:rPr lang="it-IT" sz="1800" i="1" dirty="0">
                <a:solidFill>
                  <a:srgbClr val="3636E8"/>
                </a:solidFill>
              </a:rPr>
              <a:t>problema di ricerca</a:t>
            </a:r>
            <a:r>
              <a:rPr lang="it-IT" sz="1800" dirty="0">
                <a:solidFill>
                  <a:schemeClr val="tx1"/>
                </a:solidFill>
              </a:rPr>
              <a:t>, in quanto viene richiesto di trovare (e mostrare) una qualunque soluzione effettiva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sono i problemi con i quali abbiamo maggiore confidenza</a:t>
            </a:r>
          </a:p>
          <a:p>
            <a:r>
              <a:rPr lang="it-IT" dirty="0">
                <a:solidFill>
                  <a:schemeClr val="tx1"/>
                </a:solidFill>
              </a:rPr>
              <a:t>ESEMPIO 1: dato un numero intero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, elencare tutti i divisori di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b="1" dirty="0">
                <a:solidFill>
                  <a:schemeClr val="tx1"/>
                </a:solidFill>
              </a:rPr>
              <a:t> 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è un </a:t>
            </a:r>
            <a:r>
              <a:rPr lang="it-IT" sz="1800" i="1" dirty="0">
                <a:solidFill>
                  <a:srgbClr val="3636E8"/>
                </a:solidFill>
              </a:rPr>
              <a:t>problema di enumerazione</a:t>
            </a:r>
            <a:r>
              <a:rPr lang="it-IT" sz="1800" dirty="0">
                <a:solidFill>
                  <a:schemeClr val="tx1"/>
                </a:solidFill>
              </a:rPr>
              <a:t>, in quanto ci viene richiesto di elencare tutte le soluzioni effettive</a:t>
            </a:r>
          </a:p>
          <a:p>
            <a:r>
              <a:rPr lang="it-IT" dirty="0">
                <a:solidFill>
                  <a:schemeClr val="tx1"/>
                </a:solidFill>
              </a:rPr>
              <a:t>ESEMPIO 2: dato un numero intero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, verificare se </a:t>
            </a:r>
            <a:r>
              <a:rPr lang="it-IT" b="1" dirty="0" err="1">
                <a:solidFill>
                  <a:srgbClr val="FF0000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è primo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è un </a:t>
            </a:r>
            <a:r>
              <a:rPr lang="it-IT" sz="1800" i="1" dirty="0">
                <a:solidFill>
                  <a:srgbClr val="3636E8"/>
                </a:solidFill>
              </a:rPr>
              <a:t>problema di decisione </a:t>
            </a:r>
            <a:r>
              <a:rPr lang="it-IT" sz="1800" dirty="0">
                <a:solidFill>
                  <a:schemeClr val="tx1"/>
                </a:solidFill>
              </a:rPr>
              <a:t>(o </a:t>
            </a:r>
            <a:r>
              <a:rPr lang="it-IT" sz="1800" i="1" dirty="0">
                <a:solidFill>
                  <a:srgbClr val="3636E8"/>
                </a:solidFill>
              </a:rPr>
              <a:t>decisionale</a:t>
            </a:r>
            <a:r>
              <a:rPr lang="it-IT" sz="1800" dirty="0">
                <a:solidFill>
                  <a:schemeClr val="tx1"/>
                </a:solidFill>
              </a:rPr>
              <a:t>), in quanto ci viene richiesto di decidere se l’istanza possiede una certa proprietà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96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Problemi e macchine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71964" y="1118786"/>
            <a:ext cx="8990203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Naturalmente, i due diversi tipi di macchine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risolvono diversi tipi di problemi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Trasduttori per i problemi di ricerca, di enumerazione, e di ottimizzazione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Riconoscitori per i problemi di decisione</a:t>
            </a:r>
          </a:p>
          <a:p>
            <a:r>
              <a:rPr lang="it-IT" dirty="0">
                <a:solidFill>
                  <a:schemeClr val="tx1"/>
                </a:solidFill>
              </a:rPr>
              <a:t>La Teoria della Complessità si occupa, per lo più, di decidere dell’appartenenza di parole ad insiemi di parole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come abbiamo studiato sino ad ora</a:t>
            </a:r>
          </a:p>
          <a:p>
            <a:r>
              <a:rPr lang="it-IT" dirty="0">
                <a:solidFill>
                  <a:schemeClr val="tx1"/>
                </a:solidFill>
              </a:rPr>
              <a:t>utilizzando riconoscitori, 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Sembra naturale estendere quanto studiato nella dispensa 6 ai problemi decisionali: </a:t>
            </a:r>
          </a:p>
          <a:p>
            <a:r>
              <a:rPr lang="it-IT" dirty="0">
                <a:solidFill>
                  <a:schemeClr val="tx1"/>
                </a:solidFill>
              </a:rPr>
              <a:t>per questo ci occuperemo, d’ora in avanti di soli problemi decisionali</a:t>
            </a:r>
          </a:p>
        </p:txBody>
      </p:sp>
    </p:spTree>
    <p:extLst>
      <p:ext uri="{BB962C8B-B14F-4D97-AF65-F5344CB8AC3E}">
        <p14:creationId xmlns:p14="http://schemas.microsoft.com/office/powerpoint/2010/main" val="183278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Problemi decisionali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Abbiamo visto che un problema, in generale, può essere descritto da una quintupla </a:t>
                </a:r>
                <a:r>
                  <a:rPr lang="it-IT" dirty="0"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ℑ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ym typeface="Symbol" charset="2"/>
                  </a:rPr>
                  <a:t> </a:t>
                </a:r>
                <a:r>
                  <a:rPr lang="it-IT" dirty="0"/>
                  <a:t> , dove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il sottoinsieme di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che specifica quali, fra le soluzioni possibili, sono le soluzioni effettive per una data istanza x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ℑ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è la funzione che associa all’insieme delle soluzioni effettive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(x)) una risposta (elemento di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) all’istanza x del problema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Nel caso di problemi decisionali, sappiamo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{ vero, falso}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questo significa che, in effetti,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è un predicato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una funzione booleana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o, per dirla semplice, una proposizione logica il cui valore di verità dipende da qualche incognita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Allora, possiamo riassumere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𝜂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𝜌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in un unico predicato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𝜋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</m:oMath>
                </a14:m>
                <a:r>
                  <a:rPr lang="it-IT" b="1" dirty="0">
                    <a:solidFill>
                      <a:srgbClr val="00B050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rgbClr val="00B050"/>
                    </a:solidFill>
                    <a:sym typeface="Symbol" charset="2"/>
                  </a:rPr>
                  <a:t>x,S</a:t>
                </a:r>
                <a:r>
                  <a:rPr lang="it-IT" b="1" dirty="0">
                    <a:solidFill>
                      <a:srgbClr val="00B050"/>
                    </a:solidFill>
                    <a:sym typeface="Symbol" charset="2"/>
                  </a:rPr>
                  <a:t>(x))=vero se e soltanto se l’insieme delle soluzioni possibili per x soddisfa i vincoli del problema</a:t>
                </a:r>
              </a:p>
              <a:p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E, quindi, </a:t>
                </a:r>
                <a:r>
                  <a:rPr lang="it-IT" dirty="0">
                    <a:solidFill>
                      <a:srgbClr val="FF0000"/>
                    </a:solidFill>
                    <a:sym typeface="Symbol" charset="2"/>
                  </a:rPr>
                  <a:t>un problema decisionale è descritto da una tripla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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S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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3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Problemi decisionali: esempi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rgbClr val="FF0000"/>
                    </a:solidFill>
                    <a:sym typeface="Symbol" charset="2"/>
                  </a:rPr>
                  <a:t>Un problema decisionale è descritto da una tripla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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S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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Esempio 1:</a:t>
                </a:r>
                <a:r>
                  <a:rPr lang="it-IT" dirty="0">
                    <a:solidFill>
                      <a:schemeClr val="tx1"/>
                    </a:solidFill>
                  </a:rPr>
                  <a:t> dati un grafo non orientato G, una coppia di nodi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e t, e un intero k, decidere se esiste in G un percorso da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 a t di lunghezza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G,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t, k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G è un grafo non orientato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s,t</a:t>
                </a:r>
                <a:r>
                  <a:rPr lang="it-IT" dirty="0">
                    <a:solidFill>
                      <a:schemeClr val="tx1"/>
                    </a:solidFill>
                  </a:rPr>
                  <a:t> sono due nodi di G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k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}</a:t>
                </a:r>
              </a:p>
              <a:p>
                <a:pPr lvl="1"/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t, k) 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2000" baseline="-25000" dirty="0">
                    <a:solidFill>
                      <a:schemeClr val="tx1"/>
                    </a:solidFill>
                    <a:sym typeface="Symbol" charset="2"/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k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per i=0,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,k,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è un nodo del grafo }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(G,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t, k,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(G,,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, t, k) )=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u</a:t>
                </a:r>
                <a:r>
                  <a:rPr lang="it-IT" sz="1800" baseline="-25000" dirty="0">
                    <a:solidFill>
                      <a:schemeClr val="tx1"/>
                    </a:solidFill>
                    <a:sym typeface="Symbol" charset="2"/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u</a:t>
                </a:r>
                <a:r>
                  <a:rPr lang="it-IT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 u</a:t>
                </a:r>
                <a:r>
                  <a:rPr lang="is-IS" baseline="-25000" dirty="0">
                    <a:solidFill>
                      <a:schemeClr val="tx1"/>
                    </a:solidFill>
                    <a:sym typeface="Symbol" charset="2"/>
                  </a:rPr>
                  <a:t>k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(G, s, t, k) : </a:t>
                </a:r>
                <a:r>
                  <a:rPr lang="it-IT" dirty="0" err="1">
                    <a:solidFill>
                      <a:schemeClr val="tx1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=u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0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t=</a:t>
                </a:r>
                <a:r>
                  <a:rPr lang="it-IT" dirty="0" err="1">
                    <a:solidFill>
                      <a:schemeClr val="tx1"/>
                    </a:solidFill>
                  </a:rPr>
                  <a:t>u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k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										</a:t>
                </a:r>
                <a14:m>
                  <m:oMath xmlns:m="http://schemas.openxmlformats.org/officeDocument/2006/math">
                    <m:r>
                      <a:rPr lang="it-IT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∀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i=0,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 ,k-1, [ (u</a:t>
                </a:r>
                <a:r>
                  <a:rPr lang="is-IS" baseline="-25000" dirty="0">
                    <a:solidFill>
                      <a:schemeClr val="tx1"/>
                    </a:solidFill>
                    <a:sym typeface="Symbol" charset="2"/>
                  </a:rPr>
                  <a:t>i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 , u</a:t>
                </a:r>
                <a:r>
                  <a:rPr lang="is-IS" sz="1800" baseline="-25000" dirty="0">
                    <a:solidFill>
                      <a:schemeClr val="tx1"/>
                    </a:solidFill>
                    <a:sym typeface="Symbol" charset="2"/>
                  </a:rPr>
                  <a:t>i+1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) è un arco del grafo ]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Esempio 2:</a:t>
                </a:r>
                <a:r>
                  <a:rPr lang="it-IT" dirty="0">
                    <a:solidFill>
                      <a:schemeClr val="tx1"/>
                    </a:solidFill>
                  </a:rPr>
                  <a:t> dato un insieme X di variabili booleane ed un predicato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definito sulle variabili in X e contenente i soli operatori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decidere se esiste una assegnazione a di valori in {vero, falso} alle variabili in X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(a(X))=vero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X è un insieme di variabili booleane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e un predicato su X}</a:t>
                </a:r>
              </a:p>
              <a:p>
                <a:pPr lvl="1"/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</a:rPr>
                  <a:t>) = {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a: X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{vero, falso} 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} (S è l’insieme delle assegnazioni di verità alle variabili in X)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</a:rPr>
                  <a:t>) )=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∃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a</a:t>
                </a:r>
                <a14:m>
                  <m:oMath xmlns:m="http://schemas.openxmlformats.org/officeDocument/2006/math"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dirty="0" err="1">
                    <a:solidFill>
                      <a:schemeClr val="tx1"/>
                    </a:solidFill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</a:rPr>
                  <a:t>) :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(a(X)) = vero</a:t>
                </a:r>
              </a:p>
              <a:p>
                <a:pPr lvl="4"/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Nota bene:</a:t>
                </a:r>
                <a:r>
                  <a:rPr lang="it-IT" dirty="0">
                    <a:solidFill>
                      <a:schemeClr val="tx1"/>
                    </a:solidFill>
                  </a:rPr>
                  <a:t> ciascun problema decisionale può essere descritto da diverse triple     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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S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𝝅</m:t>
                    </m:r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  <a:sym typeface="Symbol" charset="2"/>
                      </a:rPr>
                      <m:t> 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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!</a:t>
                </a:r>
                <a:endParaRPr lang="it-IT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305" r="-440" b="-719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51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 Problema a Linguaggio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A questo punto, formalizzato il concetto di problema decisionale, </a:t>
            </a:r>
          </a:p>
          <a:p>
            <a:r>
              <a:rPr lang="it-IT" dirty="0">
                <a:solidFill>
                  <a:schemeClr val="tx1"/>
                </a:solidFill>
              </a:rPr>
              <a:t>siamo </a:t>
            </a:r>
            <a:r>
              <a:rPr lang="it-IT" i="1" dirty="0">
                <a:solidFill>
                  <a:schemeClr val="tx1"/>
                </a:solidFill>
              </a:rPr>
              <a:t>quasi</a:t>
            </a:r>
            <a:r>
              <a:rPr lang="it-IT" dirty="0">
                <a:solidFill>
                  <a:schemeClr val="tx1"/>
                </a:solidFill>
              </a:rPr>
              <a:t> pronti ad estendere quanto abbiamo studiato sulla complessità dei linguaggi alla complessità dei problemi decisionali</a:t>
            </a:r>
          </a:p>
          <a:p>
            <a:r>
              <a:rPr lang="it-IT" dirty="0">
                <a:solidFill>
                  <a:schemeClr val="tx1"/>
                </a:solidFill>
              </a:rPr>
              <a:t>E, visto che la complessità dei linguaggi è studiata utilizzando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Utilizzeremo la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anche per studiare la complessità dei problemi decisionali</a:t>
            </a:r>
          </a:p>
          <a:p>
            <a:r>
              <a:rPr lang="it-IT" dirty="0">
                <a:solidFill>
                  <a:schemeClr val="tx1"/>
                </a:solidFill>
              </a:rPr>
              <a:t>Ma per utilizzare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per risolvere un problema decisionale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anzi, per </a:t>
            </a:r>
            <a:r>
              <a:rPr lang="it-IT" i="1" dirty="0">
                <a:solidFill>
                  <a:schemeClr val="tx1"/>
                </a:solidFill>
              </a:rPr>
              <a:t>deciderlo</a:t>
            </a:r>
          </a:p>
          <a:p>
            <a:r>
              <a:rPr lang="it-IT" dirty="0">
                <a:solidFill>
                  <a:schemeClr val="tx1"/>
                </a:solidFill>
              </a:rPr>
              <a:t>abbiamo bisogno di trasformare le </a:t>
            </a:r>
            <a:r>
              <a:rPr lang="it-IT" i="1" dirty="0">
                <a:solidFill>
                  <a:srgbClr val="D441C9"/>
                </a:solidFill>
              </a:rPr>
              <a:t>istanze</a:t>
            </a:r>
            <a:r>
              <a:rPr lang="it-IT" dirty="0">
                <a:solidFill>
                  <a:srgbClr val="D441C9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di quel problema in </a:t>
            </a:r>
            <a:r>
              <a:rPr lang="it-IT" i="1" dirty="0">
                <a:solidFill>
                  <a:srgbClr val="D441C9"/>
                </a:solidFill>
              </a:rPr>
              <a:t>parole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sennò, cosa scriviamo sul nastro?</a:t>
            </a:r>
          </a:p>
          <a:p>
            <a:r>
              <a:rPr lang="it-IT" dirty="0">
                <a:solidFill>
                  <a:schemeClr val="tx1"/>
                </a:solidFill>
              </a:rPr>
              <a:t>Ossia, occorre </a:t>
            </a:r>
            <a:r>
              <a:rPr lang="it-IT" b="1" dirty="0">
                <a:solidFill>
                  <a:srgbClr val="3636E8"/>
                </a:solidFill>
              </a:rPr>
              <a:t>codificare</a:t>
            </a:r>
            <a:r>
              <a:rPr lang="it-IT" dirty="0">
                <a:solidFill>
                  <a:schemeClr val="tx1"/>
                </a:solidFill>
              </a:rPr>
              <a:t> opportunamente le istanze di un problema decisionale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questa è una questione </a:t>
            </a:r>
            <a:r>
              <a:rPr lang="it-IT" b="1" dirty="0">
                <a:solidFill>
                  <a:schemeClr val="tx1"/>
                </a:solidFill>
              </a:rPr>
              <a:t>parecchio</a:t>
            </a:r>
            <a:r>
              <a:rPr lang="it-IT" dirty="0">
                <a:solidFill>
                  <a:schemeClr val="tx1"/>
                </a:solidFill>
              </a:rPr>
              <a:t> delicata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332232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Nel paragrafo 7.4 viene introdotta la questione delle codifiche attraverso un esempio: l’ </a:t>
                </a:r>
                <a:r>
                  <a:rPr lang="it-IT" b="1" dirty="0">
                    <a:solidFill>
                      <a:schemeClr val="tx1"/>
                    </a:solidFill>
                  </a:rPr>
                  <a:t>Esempio 2</a:t>
                </a:r>
                <a:r>
                  <a:rPr lang="it-IT" dirty="0">
                    <a:solidFill>
                      <a:schemeClr val="tx1"/>
                    </a:solidFill>
                  </a:rPr>
                  <a:t> che abbiamo visto poc’anzi</a:t>
                </a:r>
                <a:endParaRPr lang="it-IT" dirty="0">
                  <a:solidFill>
                    <a:srgbClr val="3636E8"/>
                  </a:solidFill>
                </a:endParaRPr>
              </a:p>
              <a:p>
                <a:r>
                  <a:rPr lang="it-IT" b="1" dirty="0">
                    <a:solidFill>
                      <a:schemeClr val="tx1"/>
                    </a:solidFill>
                  </a:rPr>
                  <a:t>Esempio 2:</a:t>
                </a:r>
                <a:r>
                  <a:rPr lang="it-IT" dirty="0">
                    <a:solidFill>
                      <a:schemeClr val="tx1"/>
                    </a:solidFill>
                  </a:rPr>
                  <a:t> dato un insieme X di variabili booleane ed un predicato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definito sulle variabili in X e contenente i soli operatori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decidere se esiste una assegnazione a di valori in {vero, falso} alle variabili in X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(a(X))=vero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X è un insieme di variabili booleane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e un predicato su X}</a:t>
                </a:r>
              </a:p>
              <a:p>
                <a:r>
                  <a:rPr lang="it-IT" dirty="0"/>
                  <a:t>Di questo problema viene considerato un caso particolare: 3SAT</a:t>
                </a:r>
              </a:p>
              <a:p>
                <a:pPr lvl="1"/>
                <a:r>
                  <a:rPr lang="it-IT" dirty="0"/>
                  <a:t>la funzione </a:t>
                </a:r>
                <a:r>
                  <a:rPr lang="it-IT" dirty="0" err="1"/>
                  <a:t>f</a:t>
                </a:r>
                <a:r>
                  <a:rPr lang="it-IT" dirty="0"/>
                  <a:t> è in una forma particolare: </a:t>
                </a:r>
                <a:r>
                  <a:rPr lang="it-IT" dirty="0" err="1"/>
                  <a:t>f</a:t>
                </a:r>
                <a:r>
                  <a:rPr lang="it-IT" dirty="0"/>
                  <a:t> = c</a:t>
                </a:r>
                <a:r>
                  <a:rPr lang="it-IT" sz="2000" baseline="-25000" dirty="0"/>
                  <a:t>1</a:t>
                </a:r>
                <a:r>
                  <a:rPr lang="it-IT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/>
                  <a:t>c</a:t>
                </a:r>
                <a:r>
                  <a:rPr lang="it-IT" sz="2000" baseline="-25000" dirty="0"/>
                  <a:t>2</a:t>
                </a:r>
                <a:r>
                  <a:rPr lang="it-IT" dirty="0"/>
                  <a:t> </a:t>
                </a:r>
                <a:r>
                  <a:rPr lang="is-IS" dirty="0"/>
                  <a:t>…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s-IS" dirty="0"/>
                  <a:t>c</a:t>
                </a:r>
                <a:r>
                  <a:rPr lang="is-IS" sz="2000" baseline="-25000" dirty="0"/>
                  <a:t>m</a:t>
                </a:r>
              </a:p>
              <a:p>
                <a:pPr lvl="1"/>
                <a:r>
                  <a:rPr lang="is-IS" dirty="0"/>
                  <a:t>e ciascuna c</a:t>
                </a:r>
                <a:r>
                  <a:rPr lang="is-IS" sz="2000" baseline="-25000" dirty="0"/>
                  <a:t>j</a:t>
                </a:r>
                <a:r>
                  <a:rPr lang="is-IS" dirty="0"/>
                  <a:t> prende il nome di clausola ed è l’or (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s-IS" dirty="0"/>
                  <a:t> ) di tre letterali</a:t>
                </a:r>
              </a:p>
              <a:p>
                <a:pPr lvl="1"/>
                <a:r>
                  <a:rPr lang="is-IS" dirty="0"/>
                  <a:t>dove un letterale è una variabile o una variabile negata – tipo x</a:t>
                </a:r>
                <a:r>
                  <a:rPr lang="is-IS" sz="2000" baseline="-25000" dirty="0"/>
                  <a:t>1</a:t>
                </a:r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s-IS" dirty="0"/>
                  <a:t> x</a:t>
                </a:r>
                <a:r>
                  <a:rPr lang="is-IS" sz="2000" baseline="-25000" dirty="0"/>
                  <a:t>2</a:t>
                </a:r>
                <a:r>
                  <a:rPr lang="is-IS" dirty="0"/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s-IS" dirty="0"/>
                  <a:t>x</a:t>
                </a:r>
                <a:r>
                  <a:rPr lang="is-IS" sz="2000" baseline="-25000" dirty="0"/>
                  <a:t>3</a:t>
                </a:r>
                <a:endParaRPr lang="it-IT" sz="2000" baseline="-25000" dirty="0"/>
              </a:p>
              <a:p>
                <a:r>
                  <a:rPr lang="it-IT" dirty="0"/>
                  <a:t>Come codificare gli</a:t>
                </a:r>
                <a:r>
                  <a:rPr lang="it-IT" b="1" dirty="0"/>
                  <a:t> </a:t>
                </a:r>
                <a:r>
                  <a:rPr lang="it-IT" dirty="0"/>
                  <a:t>elementi di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dirty="0"/>
                  <a:t>?</a:t>
                </a:r>
              </a:p>
              <a:p>
                <a:r>
                  <a:rPr lang="it-IT" dirty="0"/>
                  <a:t>Abbiamo due possibilità:</a:t>
                </a:r>
              </a:p>
              <a:p>
                <a:pPr lvl="1"/>
                <a:r>
                  <a:rPr lang="it-IT" dirty="0"/>
                  <a:t>1) codifichiamo la struttura di </a:t>
                </a:r>
                <a:r>
                  <a:rPr lang="it-IT" dirty="0" err="1"/>
                  <a:t>f</a:t>
                </a:r>
                <a:endParaRPr lang="it-IT" dirty="0"/>
              </a:p>
              <a:p>
                <a:pPr lvl="1"/>
                <a:r>
                  <a:rPr lang="it-IT" dirty="0"/>
                  <a:t>2) codifichiamo “il significato” di </a:t>
                </a:r>
                <a:r>
                  <a:rPr lang="it-IT" dirty="0" err="1"/>
                  <a:t>f</a:t>
                </a:r>
                <a:r>
                  <a:rPr lang="it-IT" dirty="0"/>
                  <a:t>		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r="-1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58570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39782" y="11347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61476" y="833778"/>
                <a:ext cx="9707162" cy="586473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Esempio 2:</a:t>
                </a:r>
                <a:r>
                  <a:rPr lang="it-IT" dirty="0">
                    <a:solidFill>
                      <a:schemeClr val="tx1"/>
                    </a:solidFill>
                  </a:rPr>
                  <a:t> dato un insieme X di variabili booleane ed un predicato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definito sulle variabili in X e contenente i soli operatori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decidere se esiste una assegnazione a di valori in {vero, falso} alle variabili in X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(a(X))=vero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X è un insieme di variabili booleane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e un predicato su X }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dove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=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…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c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is-IS" sz="2000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e ciascuna c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j</a:t>
                </a:r>
                <a:r>
                  <a:rPr lang="is-IS" dirty="0">
                    <a:solidFill>
                      <a:schemeClr val="tx1"/>
                    </a:solidFill>
                  </a:rPr>
                  <a:t> è </a:t>
                </a:r>
                <a:r>
                  <a:rPr lang="it-IT" dirty="0">
                    <a:solidFill>
                      <a:schemeClr val="tx1"/>
                    </a:solidFill>
                  </a:rPr>
                  <a:t>del</a:t>
                </a:r>
                <a:r>
                  <a:rPr lang="is-IS" dirty="0">
                    <a:solidFill>
                      <a:schemeClr val="tx1"/>
                    </a:solidFill>
                  </a:rPr>
                  <a:t> tipo 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3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𝜒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1 </a:t>
                </a:r>
                <a:r>
                  <a:rPr lang="it-IT" dirty="0">
                    <a:solidFill>
                      <a:schemeClr val="tx1"/>
                    </a:solidFill>
                  </a:rPr>
                  <a:t>: codifichiamo la struttura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rappresentiamo ciascun elemento di X = {x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,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, </a:t>
                </a:r>
                <a:r>
                  <a:rPr lang="it-IT" dirty="0" err="1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} con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=|X| bit: </a:t>
                </a:r>
                <a:r>
                  <a:rPr lang="it-IT" sz="900" dirty="0">
                    <a:solidFill>
                      <a:schemeClr val="tx1"/>
                    </a:solidFill>
                  </a:rPr>
                  <a:t>																																		</a:t>
                </a:r>
                <a:r>
                  <a:rPr lang="it-IT" dirty="0">
                    <a:solidFill>
                      <a:schemeClr val="tx1"/>
                    </a:solidFill>
                  </a:rPr>
                  <a:t>x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i</a:t>
                </a:r>
                <a:r>
                  <a:rPr lang="it-IT" dirty="0">
                    <a:solidFill>
                      <a:schemeClr val="tx1"/>
                    </a:solidFill>
                  </a:rPr>
                  <a:t> ha l’i-esimo bit 1 e tutti gli altri bit 0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rappresentiamo un letterale in una clausola mediante la rappresentazione della variabile corrispondente al letterale preceduta da 0 se il letterale è la variabile non negata, preceduta da 1 se se il letterale è la variabile negata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gli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in una clausola sono rappresentati da ’2’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gli</a:t>
                </a:r>
                <a14:m>
                  <m:oMath xmlns:m="http://schemas.openxmlformats.org/officeDocument/2006/math"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fra due clausole sono rappresentati da ‘3’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premettiamo alla codifica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tanti ‘4’ quanti gli elementi di X – ossia, |X| ’4’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Ad esempio, se X = {x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} 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=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con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:r>
                  <a:rPr lang="it-IT" b="1" dirty="0">
                    <a:solidFill>
                      <a:srgbClr val="FF0000"/>
                    </a:solidFill>
                  </a:rPr>
                  <a:t>x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e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=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</a:rPr>
                  <a:t>x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 </a:t>
                </a:r>
                <a:r>
                  <a:rPr lang="it-IT" sz="2000" dirty="0">
                    <a:solidFill>
                      <a:schemeClr val="tx1"/>
                    </a:solidFill>
                  </a:rPr>
                  <a:t>rappresentiamo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come 							   						           						444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0 100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2 0 010 2 0 001 3 0 100 2 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1 010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2 1 001</a:t>
                </a:r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61476" y="833778"/>
                <a:ext cx="9707162" cy="5864734"/>
              </a:xfrm>
              <a:blipFill rotWithShape="0">
                <a:blip r:embed="rId2"/>
                <a:stretch>
                  <a:fillRect l="-440" t="-1143" r="-81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14672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Esempio 2:</a:t>
                </a:r>
                <a:r>
                  <a:rPr lang="it-IT" dirty="0">
                    <a:solidFill>
                      <a:schemeClr val="tx1"/>
                    </a:solidFill>
                  </a:rPr>
                  <a:t> dato un insieme X di variabili booleane ed un predicato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definito sulle variabili in X e contenente i soli operatori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decidere se esiste una assegnazione a di valori in {vero, falso} alle variabili in X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(a(X))=vero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{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: X è un insieme di variabili booleane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e un predicato su X }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in una forma particolare: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= 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…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c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is-IS" sz="2000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e ciascuna c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j</a:t>
                </a:r>
                <a:r>
                  <a:rPr lang="is-IS" dirty="0">
                    <a:solidFill>
                      <a:schemeClr val="tx1"/>
                    </a:solidFill>
                  </a:rPr>
                  <a:t> è l’or (</a:t>
                </a:r>
                <a14:m>
                  <m:oMath xmlns:m="http://schemas.openxmlformats.org/officeDocument/2006/math">
                    <m:r>
                      <a:rPr lang="it-IT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) di tre letterali dove un letterale è una variabile o una variabile negata – tipo 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x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3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𝜒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it-IT" dirty="0">
                    <a:solidFill>
                      <a:schemeClr val="tx1"/>
                    </a:solidFill>
                  </a:rPr>
                  <a:t>: codifichiamo “il significato”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– codifichiamo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in 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forma esplicita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qualunque funzione è completamente descritta descrivendo i valori che essa assume in </a:t>
                </a:r>
                <a:r>
                  <a:rPr lang="it-IT" b="1" dirty="0">
                    <a:solidFill>
                      <a:schemeClr val="tx1"/>
                    </a:solidFill>
                  </a:rPr>
                  <a:t>tutti</a:t>
                </a:r>
                <a:r>
                  <a:rPr lang="it-IT" dirty="0">
                    <a:solidFill>
                      <a:schemeClr val="tx1"/>
                    </a:solidFill>
                  </a:rPr>
                  <a:t> i punti del suo insieme di esistenza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naturalmente, se una funzione è definita su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non possiamo descrivere il valore che essa assume per ogni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: in numeri naturali sono infiniti!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invece, 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della nostra istanza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</a:rPr>
                  <a:t>di 3SAT è definita su {vero, falso}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|X|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quindi, poiché X è un insieme finito, l’insieme di esistenza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finito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possiamo codificare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in forma esplicita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mediante la sua </a:t>
                </a:r>
                <a:r>
                  <a:rPr lang="it-IT" b="1" dirty="0">
                    <a:solidFill>
                      <a:schemeClr val="tx1"/>
                    </a:solidFill>
                  </a:rPr>
                  <a:t>tavola di verità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r="-12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8974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Dai Linguaggi ai Problemi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Le teorie della </a:t>
            </a:r>
            <a:r>
              <a:rPr lang="it-IT" dirty="0" err="1">
                <a:solidFill>
                  <a:schemeClr val="tx1"/>
                </a:solidFill>
              </a:rPr>
              <a:t>calcolabiltà</a:t>
            </a:r>
            <a:r>
              <a:rPr lang="it-IT" dirty="0">
                <a:solidFill>
                  <a:schemeClr val="tx1"/>
                </a:solidFill>
              </a:rPr>
              <a:t> e della complessità sono fondate sul concetto di </a:t>
            </a:r>
            <a:r>
              <a:rPr lang="it-IT" dirty="0">
                <a:solidFill>
                  <a:srgbClr val="3636E8"/>
                </a:solidFill>
              </a:rPr>
              <a:t>appartenenza di una parola ad un insieme di parole</a:t>
            </a:r>
            <a:r>
              <a:rPr lang="it-IT" dirty="0">
                <a:solidFill>
                  <a:schemeClr val="tx1"/>
                </a:solidFill>
              </a:rPr>
              <a:t>: un concetto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semplice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elegante</a:t>
            </a:r>
          </a:p>
          <a:p>
            <a:pPr lvl="1"/>
            <a:r>
              <a:rPr lang="it-IT" dirty="0">
                <a:solidFill>
                  <a:srgbClr val="3636E8"/>
                </a:solidFill>
              </a:rPr>
              <a:t>formale</a:t>
            </a:r>
          </a:p>
          <a:p>
            <a:pPr lvl="1"/>
            <a:r>
              <a:rPr lang="it-IT" dirty="0">
                <a:solidFill>
                  <a:srgbClr val="3636E8"/>
                </a:solidFill>
              </a:rPr>
              <a:t>rigoroso</a:t>
            </a:r>
          </a:p>
          <a:p>
            <a:r>
              <a:rPr lang="it-IT" dirty="0">
                <a:solidFill>
                  <a:schemeClr val="tx1"/>
                </a:solidFill>
              </a:rPr>
              <a:t>Tuttavia, nella vita reale, non ti capita spesso di domandarti “ma questa parola apparterrà forse a questo insieme?”</a:t>
            </a:r>
          </a:p>
          <a:p>
            <a:r>
              <a:rPr lang="it-IT" dirty="0">
                <a:solidFill>
                  <a:schemeClr val="tx1"/>
                </a:solidFill>
              </a:rPr>
              <a:t>Nella vita reale, piuttosto, ti capita di dover trovare le soluzioni ad istanze di problemi</a:t>
            </a:r>
          </a:p>
          <a:p>
            <a:r>
              <a:rPr lang="it-IT" dirty="0">
                <a:solidFill>
                  <a:schemeClr val="tx1"/>
                </a:solidFill>
              </a:rPr>
              <a:t>E, allora, queste teorie sarebbe bello trasferirle nel mondo dei problemi</a:t>
            </a:r>
          </a:p>
          <a:p>
            <a:r>
              <a:rPr lang="it-IT" dirty="0">
                <a:solidFill>
                  <a:schemeClr val="tx1"/>
                </a:solidFill>
              </a:rPr>
              <a:t>Ma il concetto “</a:t>
            </a:r>
            <a:r>
              <a:rPr lang="it-IT" dirty="0">
                <a:solidFill>
                  <a:srgbClr val="FF0000"/>
                </a:solidFill>
              </a:rPr>
              <a:t>trovare la soluzione ad una istanza di un problema</a:t>
            </a:r>
            <a:r>
              <a:rPr lang="it-IT" dirty="0">
                <a:solidFill>
                  <a:schemeClr val="tx1"/>
                </a:solidFill>
              </a:rPr>
              <a:t>” è, senza dubbio, più arbitrario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vogliamo, più evanescente</a:t>
            </a:r>
          </a:p>
          <a:p>
            <a:r>
              <a:rPr lang="it-IT" dirty="0">
                <a:solidFill>
                  <a:srgbClr val="FF0000"/>
                </a:solidFill>
              </a:rPr>
              <a:t>meno rigoroso </a:t>
            </a:r>
            <a:r>
              <a:rPr lang="it-IT" dirty="0">
                <a:solidFill>
                  <a:schemeClr val="tx1"/>
                </a:solidFill>
              </a:rPr>
              <a:t>di quello di appartenenza di una parola ad un insieme di parole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25640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𝜒</m:t>
                    </m:r>
                  </m:oMath>
                </a14:m>
                <a:r>
                  <a:rPr lang="it-IT" sz="2000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it-IT" dirty="0">
                    <a:solidFill>
                      <a:schemeClr val="tx1"/>
                    </a:solidFill>
                  </a:rPr>
                  <a:t>: codifichiamo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in </a:t>
                </a:r>
                <a:r>
                  <a:rPr lang="it-IT" b="1" i="1" dirty="0">
                    <a:solidFill>
                      <a:srgbClr val="3636E8"/>
                    </a:solidFill>
                  </a:rPr>
                  <a:t>forma esplicita </a:t>
                </a:r>
                <a:r>
                  <a:rPr lang="it-IT" dirty="0">
                    <a:solidFill>
                      <a:schemeClr val="tx1"/>
                    </a:solidFill>
                  </a:rPr>
                  <a:t>mediante la sua tavola di verità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esempio: se X = {x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} 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= 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con 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=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e c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=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x</a:t>
                </a:r>
                <a:r>
                  <a:rPr lang="it-IT" baseline="-25000" dirty="0">
                    <a:solidFill>
                      <a:schemeClr val="tx1"/>
                    </a:solidFill>
                  </a:rPr>
                  <a:t>3 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codificando	vero con ‘1’ e falso con ‘0’, e scrivendo le righe della tavola una di seguito all’altra, separate da ‘2’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esempio: 1111 2 </a:t>
                </a:r>
                <a:r>
                  <a:rPr lang="it-IT" dirty="0">
                    <a:solidFill>
                      <a:srgbClr val="FF0000"/>
                    </a:solidFill>
                  </a:rPr>
                  <a:t>1101 </a:t>
                </a:r>
                <a:r>
                  <a:rPr lang="it-IT" dirty="0">
                    <a:solidFill>
                      <a:schemeClr val="tx1"/>
                    </a:solidFill>
                  </a:rPr>
                  <a:t>2 1011 2 1001 2 </a:t>
                </a:r>
                <a:r>
                  <a:rPr lang="it-IT" dirty="0">
                    <a:solidFill>
                      <a:srgbClr val="3636E8"/>
                    </a:solidFill>
                  </a:rPr>
                  <a:t>0110</a:t>
                </a:r>
                <a:r>
                  <a:rPr lang="it-IT" dirty="0">
                    <a:solidFill>
                      <a:schemeClr val="tx1"/>
                    </a:solidFill>
                  </a:rPr>
                  <a:t> 2 0101 2 0011 2 0000 2</a:t>
                </a:r>
              </a:p>
              <a:p>
                <a:endParaRPr lang="it-IT" dirty="0"/>
              </a:p>
              <a:p>
                <a:endParaRPr lang="it-IT" sz="2000" baseline="-25000" dirty="0"/>
              </a:p>
              <a:p>
                <a:endParaRPr lang="it-IT" sz="2000" baseline="-25000" dirty="0"/>
              </a:p>
              <a:p>
                <a:endParaRPr lang="it-IT" sz="2000" baseline="-25000" dirty="0"/>
              </a:p>
              <a:p>
                <a:endParaRPr lang="it-IT" sz="2000" baseline="-25000" dirty="0"/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33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802747"/>
              </p:ext>
            </p:extLst>
          </p:nvPr>
        </p:nvGraphicFramePr>
        <p:xfrm>
          <a:off x="3903642" y="2107032"/>
          <a:ext cx="3312000" cy="27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it-IT" sz="1400" dirty="0"/>
                        <a:t>x</a:t>
                      </a:r>
                      <a:r>
                        <a:rPr lang="it-IT" sz="1400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x</a:t>
                      </a:r>
                      <a:r>
                        <a:rPr lang="it-IT" sz="1400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x</a:t>
                      </a:r>
                      <a:r>
                        <a:rPr lang="it-IT" sz="1400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 err="1"/>
                        <a:t>f</a:t>
                      </a:r>
                      <a:endParaRPr lang="it-IT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FF0000"/>
                          </a:solidFill>
                        </a:rPr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FF0000"/>
                          </a:solidFill>
                        </a:rPr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FF0000"/>
                          </a:solidFill>
                        </a:rPr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FF0000"/>
                          </a:solidFill>
                        </a:rPr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3636E8"/>
                          </a:solidFill>
                        </a:rPr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3636E8"/>
                          </a:solidFill>
                        </a:rPr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3636E8"/>
                          </a:solidFill>
                        </a:rPr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solidFill>
                            <a:srgbClr val="3636E8"/>
                          </a:solidFill>
                        </a:rPr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vero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6000"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sz="1400" dirty="0"/>
                        <a:t>falso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53005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Codifica e soluzione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sz="1400" b="1" dirty="0">
                    <a:solidFill>
                      <a:schemeClr val="tx1"/>
                    </a:solidFill>
                  </a:rPr>
                  <a:t>Esempio 2:</a:t>
                </a:r>
                <a:r>
                  <a:rPr lang="it-IT" sz="1400" dirty="0">
                    <a:solidFill>
                      <a:schemeClr val="tx1"/>
                    </a:solidFill>
                  </a:rPr>
                  <a:t> dato un insieme X di variabili booleane ed un predicato </a:t>
                </a:r>
                <a:r>
                  <a:rPr lang="it-IT" sz="14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400" dirty="0">
                    <a:solidFill>
                      <a:schemeClr val="tx1"/>
                    </a:solidFill>
                  </a:rPr>
                  <a:t>, definito sulle variabili in X e contenente i soli operatori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¬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, decidere se esiste una assegnazione a di valori in {vero, falso} alle variabili in X tali che </a:t>
                </a:r>
                <a:r>
                  <a:rPr lang="it-IT" sz="14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400" dirty="0">
                    <a:solidFill>
                      <a:schemeClr val="tx1"/>
                    </a:solidFill>
                  </a:rPr>
                  <a:t>(a(X))=vero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4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= { </a:t>
                </a:r>
                <a:r>
                  <a:rPr lang="it-IT" sz="1400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sz="1400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sz="1400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sz="1400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sz="1400" dirty="0">
                    <a:solidFill>
                      <a:schemeClr val="tx1"/>
                    </a:solidFill>
                    <a:sym typeface="Symbol" charset="2"/>
                  </a:rPr>
                  <a:t>: X è un insieme di variabili booleane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:r>
                  <a:rPr lang="it-IT" sz="14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400" dirty="0">
                    <a:solidFill>
                      <a:schemeClr val="tx1"/>
                    </a:solidFill>
                  </a:rPr>
                  <a:t> e un predicato su X }</a:t>
                </a:r>
              </a:p>
              <a:p>
                <a:pPr lvl="1"/>
                <a:r>
                  <a:rPr lang="it-IT" sz="1400" dirty="0">
                    <a:solidFill>
                      <a:schemeClr val="tx1"/>
                    </a:solidFill>
                  </a:rPr>
                  <a:t>la funzione </a:t>
                </a:r>
                <a:r>
                  <a:rPr lang="it-IT" sz="14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400" dirty="0">
                    <a:solidFill>
                      <a:schemeClr val="tx1"/>
                    </a:solidFill>
                  </a:rPr>
                  <a:t> è in una forma particolare: </a:t>
                </a:r>
                <a:r>
                  <a:rPr lang="it-IT" sz="1400" dirty="0" err="1">
                    <a:solidFill>
                      <a:schemeClr val="tx1"/>
                    </a:solidFill>
                  </a:rPr>
                  <a:t>f</a:t>
                </a:r>
                <a:r>
                  <a:rPr lang="it-IT" sz="1400" dirty="0">
                    <a:solidFill>
                      <a:schemeClr val="tx1"/>
                    </a:solidFill>
                  </a:rPr>
                  <a:t> = c</a:t>
                </a:r>
                <a:r>
                  <a:rPr lang="it-IT" sz="1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t-IT" sz="1400" dirty="0">
                    <a:solidFill>
                      <a:schemeClr val="tx1"/>
                    </a:solidFill>
                  </a:rPr>
                  <a:t>c</a:t>
                </a:r>
                <a:r>
                  <a:rPr lang="it-IT" sz="1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sz="1400" dirty="0">
                    <a:solidFill>
                      <a:schemeClr val="tx1"/>
                    </a:solidFill>
                  </a:rPr>
                  <a:t> </a:t>
                </a:r>
                <a:r>
                  <a:rPr lang="is-IS" sz="1400" dirty="0">
                    <a:solidFill>
                      <a:schemeClr val="tx1"/>
                    </a:solidFill>
                  </a:rPr>
                  <a:t>…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∧ </m:t>
                    </m:r>
                  </m:oMath>
                </a14:m>
                <a:r>
                  <a:rPr lang="is-IS" sz="1400" dirty="0">
                    <a:solidFill>
                      <a:schemeClr val="tx1"/>
                    </a:solidFill>
                  </a:rPr>
                  <a:t>c</a:t>
                </a:r>
                <a:r>
                  <a:rPr lang="is-IS" sz="1400" baseline="-25000" dirty="0">
                    <a:solidFill>
                      <a:schemeClr val="tx1"/>
                    </a:solidFill>
                  </a:rPr>
                  <a:t>m</a:t>
                </a:r>
                <a:r>
                  <a:rPr lang="is-IS" sz="1400" dirty="0">
                    <a:solidFill>
                      <a:schemeClr val="tx1"/>
                    </a:solidFill>
                  </a:rPr>
                  <a:t> e ciascuna c</a:t>
                </a:r>
                <a:r>
                  <a:rPr lang="is-IS" sz="1400" baseline="-25000" dirty="0">
                    <a:solidFill>
                      <a:schemeClr val="tx1"/>
                    </a:solidFill>
                  </a:rPr>
                  <a:t>j</a:t>
                </a:r>
                <a:r>
                  <a:rPr lang="is-IS" sz="1400" dirty="0">
                    <a:solidFill>
                      <a:schemeClr val="tx1"/>
                    </a:solidFill>
                  </a:rPr>
                  <a:t> è l’or (</a:t>
                </a:r>
                <a14:m>
                  <m:oMath xmlns:m="http://schemas.openxmlformats.org/officeDocument/2006/math">
                    <m:r>
                      <a:rPr lang="it-IT" sz="14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</m:t>
                    </m:r>
                  </m:oMath>
                </a14:m>
                <a:r>
                  <a:rPr lang="is-IS" sz="1400" dirty="0">
                    <a:solidFill>
                      <a:schemeClr val="tx1"/>
                    </a:solidFill>
                  </a:rPr>
                  <a:t> ) di tre letterali dove un letterale è una variabile o una variabile negata – tipo x</a:t>
                </a:r>
                <a:r>
                  <a:rPr lang="is-IS" sz="14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∨¬</m:t>
                    </m:r>
                  </m:oMath>
                </a14:m>
                <a:r>
                  <a:rPr lang="is-IS" sz="1400" dirty="0">
                    <a:solidFill>
                      <a:schemeClr val="tx1"/>
                    </a:solidFill>
                  </a:rPr>
                  <a:t> x</a:t>
                </a:r>
                <a:r>
                  <a:rPr lang="is-IS" sz="14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∨ </m:t>
                    </m:r>
                  </m:oMath>
                </a14:m>
                <a:r>
                  <a:rPr lang="is-IS" sz="1400" dirty="0">
                    <a:solidFill>
                      <a:schemeClr val="tx1"/>
                    </a:solidFill>
                  </a:rPr>
                  <a:t>x</a:t>
                </a:r>
                <a:r>
                  <a:rPr lang="is-IS" sz="1400" baseline="-25000" dirty="0">
                    <a:solidFill>
                      <a:schemeClr val="tx1"/>
                    </a:solidFill>
                  </a:rPr>
                  <a:t>3</a:t>
                </a:r>
                <a:endParaRPr lang="it-IT" sz="14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SOLUZIONE: data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istanza di 3SAT, </a:t>
                </a:r>
                <a:r>
                  <a:rPr lang="it-IT" dirty="0">
                    <a:solidFill>
                      <a:schemeClr val="tx1"/>
                    </a:solidFill>
                  </a:rPr>
                  <a:t>per decidere se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è </a:t>
                </a:r>
                <a:r>
                  <a:rPr lang="it-IT" i="1" dirty="0">
                    <a:solidFill>
                      <a:srgbClr val="3636E8"/>
                    </a:solidFill>
                  </a:rPr>
                  <a:t>soddisfacibile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se esiste una assegnazione </a:t>
                </a:r>
                <a:r>
                  <a:rPr lang="it-IT" b="1" dirty="0">
                    <a:solidFill>
                      <a:srgbClr val="D441C9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di valori in {vero, falso} alle variabili in X tali che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>
                    <a:solidFill>
                      <a:srgbClr val="D441C9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(X))=vero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consideriamo il seguente algoritmo: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1) calcola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= |X|;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2) per ogni assegnazione di verità </a:t>
                </a:r>
                <a:r>
                  <a:rPr lang="it-IT" b="1" dirty="0">
                    <a:solidFill>
                      <a:srgbClr val="D441C9"/>
                    </a:solidFill>
                  </a:rPr>
                  <a:t>a</a:t>
                </a:r>
                <a:r>
                  <a:rPr lang="it-IT" i="1" dirty="0">
                    <a:solidFill>
                      <a:srgbClr val="D441C9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all’insieme delle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variabili in X : verifica se   		     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(</a:t>
                </a:r>
                <a:r>
                  <a:rPr lang="it-IT" b="1" dirty="0">
                    <a:solidFill>
                      <a:srgbClr val="D441C9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(X )) = vero e, in tal caso termina nello stato di accettazione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;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3) se non ha mai terminato in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baseline="-25000" dirty="0" err="1">
                    <a:solidFill>
                      <a:schemeClr val="tx1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al passo 2, termina nello stato di rigetto </a:t>
                </a:r>
                <a:r>
                  <a:rPr lang="it-IT" dirty="0" err="1">
                    <a:solidFill>
                      <a:schemeClr val="tx1"/>
                    </a:solidFill>
                  </a:rPr>
                  <a:t>q</a:t>
                </a:r>
                <a:r>
                  <a:rPr lang="it-IT" sz="1800" baseline="-25000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.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Vediamo ora il precedente algoritmo implementato utilizzando entrambe le codifiche.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940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Codifica e soluzione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codificata secondo la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Utilizziamo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a due nastri e che opera in due fasi: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all’inizio della computazione,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</a:rPr>
                  <a:t>è scritta sul primo nastro, il secondo nastro è vuoto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1: utilizzando i ‘4’ iniziali della codifica di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</a:t>
                </a:r>
                <a:r>
                  <a:rPr lang="it-IT" dirty="0">
                    <a:solidFill>
                      <a:schemeClr val="tx1"/>
                    </a:solidFill>
                  </a:rPr>
                  <a:t> (che rappresentano il numero |X| di elementi di X), scrive sul secondo nastro tutte le parole binarie di lunghezza |X|, separate le une dalle altre da un ‘5’: ciascuna parola binaria corrisponde ad una assegnazione di verità agli elementi di X 												</a:t>
                </a:r>
                <a:r>
                  <a:rPr lang="it-IT" dirty="0">
                    <a:solidFill>
                      <a:srgbClr val="00B050"/>
                    </a:solidFill>
                  </a:rPr>
                  <a:t>- ad esempio, se |X|=3,  010 corrisponde a: a(x</a:t>
                </a:r>
                <a:r>
                  <a:rPr lang="it-IT" baseline="-25000" dirty="0">
                    <a:solidFill>
                      <a:srgbClr val="00B050"/>
                    </a:solidFill>
                  </a:rPr>
                  <a:t>1</a:t>
                </a:r>
                <a:r>
                  <a:rPr lang="it-IT" dirty="0">
                    <a:solidFill>
                      <a:srgbClr val="00B050"/>
                    </a:solidFill>
                  </a:rPr>
                  <a:t>)=falso, a(x</a:t>
                </a:r>
                <a:r>
                  <a:rPr lang="it-IT" baseline="-25000" dirty="0">
                    <a:solidFill>
                      <a:srgbClr val="00B050"/>
                    </a:solidFill>
                  </a:rPr>
                  <a:t>2</a:t>
                </a:r>
                <a:r>
                  <a:rPr lang="it-IT" dirty="0">
                    <a:solidFill>
                      <a:srgbClr val="00B050"/>
                    </a:solidFill>
                  </a:rPr>
                  <a:t>)=vero, a(x</a:t>
                </a:r>
                <a:r>
                  <a:rPr lang="it-IT" baseline="-25000" dirty="0">
                    <a:solidFill>
                      <a:srgbClr val="00B050"/>
                    </a:solidFill>
                  </a:rPr>
                  <a:t>3</a:t>
                </a:r>
                <a:r>
                  <a:rPr lang="it-IT" dirty="0">
                    <a:solidFill>
                      <a:srgbClr val="00B050"/>
                    </a:solidFill>
                  </a:rPr>
                  <a:t>)=falso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Fase 2: per ogni assegnazione di verità </a:t>
                </a:r>
                <a:r>
                  <a:rPr lang="it-IT" b="1" dirty="0">
                    <a:solidFill>
                      <a:srgbClr val="D441C9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scritta sul secondo nastro, utilizzando la codifica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scritta sul primo nastro, verifica se </a:t>
                </a:r>
                <a:r>
                  <a:rPr lang="it-IT" b="1" dirty="0">
                    <a:solidFill>
                      <a:srgbClr val="D441C9"/>
                    </a:solidFill>
                  </a:rPr>
                  <a:t>a</a:t>
                </a:r>
                <a:r>
                  <a:rPr lang="it-IT" dirty="0">
                    <a:solidFill>
                      <a:schemeClr val="tx1"/>
                    </a:solidFill>
                  </a:rPr>
                  <a:t> soddisfa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: se ciò accade, accetta e termina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ha terminato la fase 2 senza accettare, rigetta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Bene, ma quanto è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 (T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(X,f)</a:t>
                </a:r>
                <a:r>
                  <a:rPr lang="it-IT" dirty="0">
                    <a:solidFill>
                      <a:schemeClr val="tx1"/>
                    </a:solidFill>
                  </a:rPr>
                  <a:t>)?</a:t>
                </a:r>
              </a:p>
              <a:p>
                <a:pPr lvl="1"/>
                <a:r>
                  <a:rPr lang="it-IT" b="1" dirty="0">
                    <a:solidFill>
                      <a:schemeClr val="tx1"/>
                    </a:solidFill>
                  </a:rPr>
                  <a:t>Fase 1</a:t>
                </a:r>
                <a:r>
                  <a:rPr lang="it-IT" dirty="0">
                    <a:solidFill>
                      <a:schemeClr val="tx1"/>
                    </a:solidFill>
                  </a:rPr>
                  <a:t>: se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= |X| , la fase 1 richiede almeno 2</a:t>
                </a:r>
                <a:r>
                  <a:rPr lang="it-IT" sz="1900" baseline="30000" dirty="0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passi – tante sono le assegnazioni possibili!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|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(X,f)</a:t>
                </a:r>
                <a:r>
                  <a:rPr lang="it-IT" dirty="0">
                    <a:solidFill>
                      <a:schemeClr val="tx1"/>
                    </a:solidFill>
                  </a:rPr>
                  <a:t>| &lt; </a:t>
                </a:r>
                <a:r>
                  <a:rPr lang="it-IT" dirty="0" err="1">
                    <a:solidFill>
                      <a:schemeClr val="tx1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 + [3(n+1) +3] (2n)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 &lt;  n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4</a:t>
                </a:r>
                <a:r>
                  <a:rPr lang="it-IT" dirty="0">
                    <a:solidFill>
                      <a:schemeClr val="tx1"/>
                    </a:solidFill>
                  </a:rPr>
                  <a:t> +7n (8n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)  &lt;    57  n</a:t>
                </a:r>
                <a:r>
                  <a:rPr lang="it-IT" sz="1800" baseline="30000" dirty="0">
                    <a:solidFill>
                      <a:schemeClr val="tx1"/>
                    </a:solidFill>
                  </a:rPr>
                  <a:t>4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quindi,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dtime</a:t>
                </a:r>
                <a:r>
                  <a:rPr lang="it-IT" b="1" dirty="0">
                    <a:solidFill>
                      <a:srgbClr val="FF0000"/>
                    </a:solidFill>
                  </a:rPr>
                  <a:t> (T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(X,f)</a:t>
                </a:r>
                <a:r>
                  <a:rPr lang="it-IT" b="1" dirty="0">
                    <a:solidFill>
                      <a:srgbClr val="FF0000"/>
                    </a:solidFill>
                  </a:rPr>
                  <a:t>) &gt; 2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rgbClr val="FF0000"/>
                    </a:solidFill>
                  </a:rPr>
                  <a:t> 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sz="20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2000" b="1" i="1" smtClean="0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𝟐</m:t>
                        </m:r>
                      </m:e>
                      <m:sup>
                        <m:f>
                          <m:fPr>
                            <m:ctrlPr>
                              <a:rPr lang="bg-BG" sz="20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ctrlPr>
                                  <a:rPr lang="uk-UA" sz="2000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>
                                <m:r>
                                  <m:rPr>
                                    <m:brk m:alnAt="7"/>
                                  </m:rPr>
                                  <a:rPr lang="it-IT" sz="2000" b="1" i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𝟒</m:t>
                                </m:r>
                              </m:deg>
                              <m:e>
                                <m:r>
                                  <a:rPr lang="it-IT" sz="2000" b="1" i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| </m:t>
                                </m:r>
                                <m:sSub>
                                  <m:sSubPr>
                                    <m:ctrlPr>
                                      <a:rPr lang="en-US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2000" b="1" i="0" dirty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  <a:ea typeface="Cambria Math" charset="0"/>
                                        <a:cs typeface="Cambria Math" charset="0"/>
                                      </a:rPr>
                                      <m:t>𝛘</m:t>
                                    </m:r>
                                  </m:e>
                                  <m:sub>
                                    <m:r>
                                      <a:rPr lang="it-IT" sz="2000" b="1" i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it-IT" sz="2000" b="1" i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it-IT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2000" b="1" i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𝐗</m:t>
                                    </m:r>
                                    <m:r>
                                      <a:rPr lang="it-IT" sz="2000" b="1" i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,</m:t>
                                    </m:r>
                                    <m:r>
                                      <a:rPr lang="it-IT" sz="2000" b="1" i="0" smtClean="0">
                                        <a:solidFill>
                                          <a:srgbClr val="FF0000"/>
                                        </a:solidFill>
                                        <a:latin typeface="Cambria Math" charset="0"/>
                                      </a:rPr>
                                      <m:t>𝐟</m:t>
                                    </m:r>
                                  </m:e>
                                </m:d>
                                <m:r>
                                  <a:rPr lang="it-IT" sz="2000" b="1" i="0" smtClean="0">
                                    <a:solidFill>
                                      <a:srgbClr val="FF0000"/>
                                    </a:solidFill>
                                    <a:latin typeface="Cambria Math" charset="0"/>
                                  </a:rPr>
                                  <m:t>|</m:t>
                                </m:r>
                              </m:e>
                            </m:rad>
                          </m:num>
                          <m:den>
                            <m:r>
                              <a:rPr lang="it-IT" sz="2000" b="1" i="1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𝟓𝟕</m:t>
                            </m:r>
                          </m:den>
                        </m:f>
                      </m:sup>
                    </m:sSup>
                  </m:oMath>
                </a14:m>
                <a:endParaRPr lang="it-IT" sz="2000" b="1" baseline="30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885" r="-7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180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Codifica e soluzione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20852" y="1349890"/>
                <a:ext cx="9707162" cy="4837153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codificata secondo la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</a:p>
              <a:p>
                <a:pPr marL="742950" lvl="2" indent="-342900"/>
                <a:r>
                  <a:rPr lang="it-IT" sz="1600" dirty="0">
                    <a:solidFill>
                      <a:schemeClr val="tx1"/>
                    </a:solidFill>
                  </a:rPr>
                  <a:t>esempio: 1111 2 1101 2 1011 2 1001 2 0110 2 0101 2 0011 2 0000 2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Utilizziamo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ad un solo nastro: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all’inizio della computazione,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(X,f) </a:t>
                </a:r>
                <a:r>
                  <a:rPr lang="it-IT" dirty="0">
                    <a:solidFill>
                      <a:schemeClr val="tx1"/>
                    </a:solidFill>
                  </a:rPr>
                  <a:t>è scritta sul nastro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scandisce l’input:  poiché il carattere (‘0’ o ‘1’) a sinistra di un ‘2’ è il valore assunto da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quando alle sue variabili sono assegnati i valori a sinistra di quel carattere, se trova un ‘1’ a sinistra di un ‘2’ allora accetta e termina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 contiene in sé tutte le possibili assegnazioni di verità alle variabili in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, se T</a:t>
                </a:r>
                <a:r>
                  <a:rPr lang="it-IT" sz="18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ha terminato scansione dell’input senza accettare, rigetta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Bene, ma quanto è </a:t>
                </a:r>
                <a:r>
                  <a:rPr lang="it-IT" dirty="0" err="1">
                    <a:solidFill>
                      <a:schemeClr val="tx1"/>
                    </a:solidFill>
                  </a:rPr>
                  <a:t>dtime</a:t>
                </a:r>
                <a:r>
                  <a:rPr lang="it-IT" dirty="0">
                    <a:solidFill>
                      <a:schemeClr val="tx1"/>
                    </a:solidFill>
                  </a:rPr>
                  <a:t> (T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)</a:t>
                </a:r>
                <a:r>
                  <a:rPr lang="it-IT" dirty="0">
                    <a:solidFill>
                      <a:schemeClr val="tx1"/>
                    </a:solidFill>
                  </a:rPr>
                  <a:t>)?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Questa volta è facilissimo: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 deve solo scandire una volta l’input!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 E, quindi,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dtime</a:t>
                </a:r>
                <a:r>
                  <a:rPr lang="it-IT" b="1" dirty="0">
                    <a:solidFill>
                      <a:srgbClr val="3636E8"/>
                    </a:solidFill>
                  </a:rPr>
                  <a:t> (T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) = |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| 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0852" y="1349890"/>
                <a:ext cx="9707162" cy="4837153"/>
              </a:xfrm>
              <a:blipFill rotWithShape="0">
                <a:blip r:embed="rId2"/>
                <a:stretch>
                  <a:fillRect l="-440" t="-252" r="-25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1237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Codifica e soluzione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20852" y="1349891"/>
                <a:ext cx="9707162" cy="511028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Riassumiamo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codificata secondo la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implementiamo l’algoritmo mediante una macchina T</a:t>
                </a:r>
                <a:r>
                  <a:rPr lang="it-IT" sz="2000" baseline="-25000" dirty="0">
                    <a:solidFill>
                      <a:schemeClr val="tx1"/>
                    </a:solidFill>
                    <a:sym typeface="Symbol" charset="2"/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tale che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dtime</a:t>
                </a:r>
                <a:r>
                  <a:rPr lang="it-IT" b="1" dirty="0">
                    <a:solidFill>
                      <a:srgbClr val="FF0000"/>
                    </a:solidFill>
                  </a:rPr>
                  <a:t> (T</a:t>
                </a:r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rgbClr val="FF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FF0000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FF0000"/>
                    </a:solidFill>
                  </a:rPr>
                  <a:t>) &gt; 2</a:t>
                </a:r>
                <a:r>
                  <a:rPr lang="it-IT" b="1" baseline="30000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baseline="3000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lang="it-IT" sz="2000" b="1" baseline="30000" dirty="0">
                    <a:solidFill>
                      <a:srgbClr val="FF0000"/>
                    </a:solidFill>
                  </a:rPr>
                  <a:t>(</a:t>
                </a:r>
                <a:r>
                  <a:rPr lang="it-IT" sz="2000" b="1" baseline="30000" dirty="0" err="1">
                    <a:solidFill>
                      <a:srgbClr val="FF0000"/>
                    </a:solidFill>
                  </a:rPr>
                  <a:t>n</a:t>
                </a:r>
                <a:r>
                  <a:rPr lang="it-IT" sz="2000" b="1" baseline="30000" dirty="0">
                    <a:solidFill>
                      <a:srgbClr val="FF0000"/>
                    </a:solidFill>
                  </a:rPr>
                  <a:t>)</a:t>
                </a:r>
                <a:r>
                  <a:rPr lang="it-IT" sz="2000" b="1" dirty="0">
                    <a:solidFill>
                      <a:srgbClr val="FF0000"/>
                    </a:solidFill>
                  </a:rPr>
                  <a:t> 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con</a:t>
                </a:r>
                <a:r>
                  <a:rPr lang="it-IT" baseline="30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𝜷</m:t>
                    </m:r>
                  </m:oMath>
                </a14:m>
                <a:r>
                  <a:rPr lang="it-IT" b="1" dirty="0">
                    <a:solidFill>
                      <a:srgbClr val="FF0000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rgbClr val="FF000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≈</m:t>
                    </m:r>
                    <m:rad>
                      <m:radPr>
                        <m:ctrlPr>
                          <a:rPr lang="uk-UA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it-IT" b="1" i="1" smtClean="0">
                            <a:solidFill>
                              <a:srgbClr val="FF0000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𝟒</m:t>
                        </m:r>
                      </m:deg>
                      <m:e>
                        <m:sSub>
                          <m:sSubPr>
                            <m:ctrlP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1" i="0" smtClean="0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|</m:t>
                            </m:r>
                            <m:r>
                              <a:rPr lang="it-IT" b="1" dirty="0">
                                <a:solidFill>
                                  <a:srgbClr val="FF0000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𝛘</m:t>
                            </m:r>
                          </m:e>
                          <m:sub>
                            <m:r>
                              <a:rPr lang="it-IT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𝟏</m:t>
                            </m:r>
                          </m:sub>
                        </m:sSub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 </m:t>
                        </m:r>
                        <m:d>
                          <m:dPr>
                            <m:ctrlPr>
                              <a:rPr lang="it-IT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𝐗</m:t>
                            </m:r>
                            <m:r>
                              <a:rPr lang="it-IT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,</m:t>
                            </m:r>
                            <m:r>
                              <a:rPr lang="it-IT" b="1">
                                <a:solidFill>
                                  <a:srgbClr val="FF0000"/>
                                </a:solidFill>
                                <a:latin typeface="Cambria Math" charset="0"/>
                              </a:rPr>
                              <m:t>𝐟</m:t>
                            </m:r>
                          </m:e>
                        </m:d>
                        <m:r>
                          <a:rPr lang="it-IT" b="1">
                            <a:solidFill>
                              <a:srgbClr val="FF0000"/>
                            </a:solidFill>
                            <a:latin typeface="Cambria Math" charset="0"/>
                          </a:rPr>
                          <m:t>|</m:t>
                        </m:r>
                      </m:e>
                    </m:rad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l’algoritmo che decide 3SAT impiega </a:t>
                </a:r>
                <a:r>
                  <a:rPr lang="it-IT" dirty="0">
                    <a:solidFill>
                      <a:srgbClr val="FF0000"/>
                    </a:solidFill>
                  </a:rPr>
                  <a:t>tempo esponenziale </a:t>
                </a:r>
                <a:r>
                  <a:rPr lang="it-IT" dirty="0">
                    <a:solidFill>
                      <a:schemeClr val="tx1"/>
                    </a:solidFill>
                  </a:rPr>
                  <a:t>nella lunghezza della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è codificata secondo la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, implementiamo l’algoritmo mediante una macchina T</a:t>
                </a:r>
                <a:r>
                  <a:rPr lang="it-IT" sz="2000" baseline="-25000" dirty="0">
                    <a:solidFill>
                      <a:schemeClr val="tx1"/>
                    </a:solidFill>
                    <a:sym typeface="Symbol" charset="2"/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tale che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dtime</a:t>
                </a:r>
                <a:r>
                  <a:rPr lang="it-IT" b="1" dirty="0">
                    <a:solidFill>
                      <a:srgbClr val="3636E8"/>
                    </a:solidFill>
                  </a:rPr>
                  <a:t> (T</a:t>
                </a:r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) = |</a:t>
                </a:r>
                <a:r>
                  <a:rPr lang="it-IT" sz="20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)</a:t>
                </a:r>
                <a:r>
                  <a:rPr lang="it-IT" b="1" dirty="0">
                    <a:solidFill>
                      <a:srgbClr val="3636E8"/>
                    </a:solidFill>
                  </a:rPr>
                  <a:t>|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</a:t>
                </a:r>
                <a:r>
                  <a:rPr lang="it-IT" i="1" dirty="0">
                    <a:solidFill>
                      <a:schemeClr val="tx1"/>
                    </a:solidFill>
                  </a:rPr>
                  <a:t>lo stesso algoritmo </a:t>
                </a:r>
                <a:r>
                  <a:rPr lang="it-IT" dirty="0">
                    <a:solidFill>
                      <a:schemeClr val="tx1"/>
                    </a:solidFill>
                  </a:rPr>
                  <a:t>che decide 3SAT impiega </a:t>
                </a:r>
                <a:r>
                  <a:rPr lang="it-IT" dirty="0">
                    <a:solidFill>
                      <a:srgbClr val="3636E8"/>
                    </a:solidFill>
                  </a:rPr>
                  <a:t>tempo lineare </a:t>
                </a:r>
                <a:r>
                  <a:rPr lang="it-IT" dirty="0">
                    <a:solidFill>
                      <a:schemeClr val="tx1"/>
                    </a:solidFill>
                  </a:rPr>
                  <a:t>nella lunghezza della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rgbClr val="FF0000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Ora, ricordando che un linguaggio è nella classe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 se esiste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deterministica che lo decide in tempo polinomiale, possiamo concludere che il linguaggio associato a 3SAT appartiene a </a:t>
                </a:r>
                <a:r>
                  <a:rPr lang="it-IT" dirty="0" err="1">
                    <a:solidFill>
                      <a:schemeClr val="tx1"/>
                    </a:solidFill>
                  </a:rPr>
                  <a:t>P</a:t>
                </a:r>
                <a:r>
                  <a:rPr lang="it-IT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Osservate che </a:t>
                </a:r>
                <a:r>
                  <a:rPr lang="it-IT" i="1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i="1" dirty="0">
                    <a:solidFill>
                      <a:schemeClr val="tx1"/>
                    </a:solidFill>
                  </a:rPr>
                  <a:t> e T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i="1" dirty="0">
                    <a:solidFill>
                      <a:schemeClr val="tx1"/>
                    </a:solidFill>
                  </a:rPr>
                  <a:t> implementano lo stesso algoritmo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operano su due codifiche differenti!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20852" y="1349891"/>
                <a:ext cx="9707162" cy="5110286"/>
              </a:xfrm>
              <a:blipFill rotWithShape="0">
                <a:blip r:embed="rId2"/>
                <a:stretch>
                  <a:fillRect l="-440" t="-11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11509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1658" y="149097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Codifica e soluzione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37724" y="952532"/>
                <a:ext cx="9840717" cy="566202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Osservate che </a:t>
                </a:r>
                <a:r>
                  <a:rPr lang="it-IT" i="1" dirty="0">
                    <a:solidFill>
                      <a:schemeClr val="tx1"/>
                    </a:solidFill>
                  </a:rPr>
                  <a:t>T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i="1" dirty="0">
                    <a:solidFill>
                      <a:schemeClr val="tx1"/>
                    </a:solidFill>
                  </a:rPr>
                  <a:t> e T</a:t>
                </a:r>
                <a:r>
                  <a:rPr lang="it-IT" sz="2000" i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i="1" dirty="0">
                    <a:solidFill>
                      <a:schemeClr val="tx1"/>
                    </a:solidFill>
                  </a:rPr>
                  <a:t> implementano lo stesso algoritmo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operano su due codifiche differenti!</a:t>
                </a:r>
                <a:endParaRPr lang="it-IT" i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Dunque, la caratteristica </a:t>
                </a:r>
                <a:r>
                  <a:rPr lang="it-IT" i="1" dirty="0">
                    <a:solidFill>
                      <a:schemeClr val="tx1"/>
                    </a:solidFill>
                  </a:rPr>
                  <a:t>essere un algoritmo polinomiale </a:t>
                </a:r>
                <a:r>
                  <a:rPr lang="it-IT" dirty="0">
                    <a:solidFill>
                      <a:schemeClr val="tx1"/>
                    </a:solidFill>
                  </a:rPr>
                  <a:t>dipende dal modo in cui è codificato l’input?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Sì e no, in effetti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Perché la complessità di un algoritmo è espressa in termini di lunghezza dell’input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quindi, da come viene codificato il suo input!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noi, la codifica dell’input possiamo renderla lunga quanto ci pare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ad esempio, aggiungendoci un sacco di caratteri privi di significato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Possiamo prendere, ad esempio, la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e aggiungervi, alla fine,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|X|</a:t>
                </a:r>
                <a:r>
                  <a:rPr lang="it-IT" dirty="0">
                    <a:solidFill>
                      <a:schemeClr val="tx1"/>
                    </a:solidFill>
                  </a:rPr>
                  <a:t> ‘5’ – e così otterremmo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</a:rPr>
                  <a:t> 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rgbClr val="7030A0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= 444 0 100 2 0 010 2 0 001 3 0 100 2 1 010 2 1 001 55555555  </a:t>
                </a:r>
                <a:r>
                  <a:rPr lang="it-IT" sz="1400" dirty="0">
                    <a:solidFill>
                      <a:srgbClr val="00B050"/>
                    </a:solidFill>
                    <a:sym typeface="Symbol" charset="2"/>
                  </a:rPr>
                  <a:t>(adesso |</a:t>
                </a:r>
                <a:r>
                  <a:rPr lang="it-IT" sz="1400" b="1" dirty="0">
                    <a:solidFill>
                      <a:srgbClr val="7030A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b="1" i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4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sz="1400" b="1" dirty="0">
                    <a:solidFill>
                      <a:srgbClr val="7030A0"/>
                    </a:solidFill>
                  </a:rPr>
                  <a:t> </a:t>
                </a:r>
                <a:r>
                  <a:rPr lang="it-IT" sz="1400" b="1" dirty="0">
                    <a:solidFill>
                      <a:srgbClr val="7030A0"/>
                    </a:solidFill>
                    <a:sym typeface="Symbol" charset="2"/>
                  </a:rPr>
                  <a:t>(</a:t>
                </a:r>
                <a:r>
                  <a:rPr lang="it-IT" sz="1400" b="1" dirty="0" err="1">
                    <a:solidFill>
                      <a:srgbClr val="7030A0"/>
                    </a:solidFill>
                    <a:sym typeface="Symbol" charset="2"/>
                  </a:rPr>
                  <a:t>X,f</a:t>
                </a:r>
                <a:r>
                  <a:rPr lang="it-IT" sz="1400" b="1" dirty="0">
                    <a:solidFill>
                      <a:srgbClr val="7030A0"/>
                    </a:solidFill>
                    <a:sym typeface="Symbol" charset="2"/>
                  </a:rPr>
                  <a:t>) </a:t>
                </a:r>
                <a:r>
                  <a:rPr lang="it-IT" sz="1400" dirty="0">
                    <a:solidFill>
                      <a:srgbClr val="00B050"/>
                    </a:solidFill>
                    <a:sym typeface="Symbol" charset="2"/>
                  </a:rPr>
                  <a:t>|&gt; 2</a:t>
                </a:r>
                <a:r>
                  <a:rPr lang="it-IT" sz="1400" baseline="30000" dirty="0">
                    <a:solidFill>
                      <a:srgbClr val="00B050"/>
                    </a:solidFill>
                    <a:sym typeface="Symbol" charset="2"/>
                  </a:rPr>
                  <a:t>n</a:t>
                </a:r>
                <a:r>
                  <a:rPr lang="it-IT" sz="1400" dirty="0">
                    <a:solidFill>
                      <a:srgbClr val="00B050"/>
                    </a:solidFill>
                    <a:sym typeface="Symbol" charset="2"/>
                  </a:rPr>
                  <a:t>)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 cui deriveremmo una macchina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per 3SAT tale che 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7030A0"/>
                    </a:solidFill>
                  </a:rPr>
                  <a:t>dtime (T</a:t>
                </a:r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(X,f)</a:t>
                </a:r>
                <a:r>
                  <a:rPr lang="it-IT" b="1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7030A0"/>
                    </a:solidFill>
                  </a:rPr>
                  <a:t> O(|</a:t>
                </a:r>
                <a:r>
                  <a:rPr lang="it-IT" sz="18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(X,f)</a:t>
                </a:r>
                <a:r>
                  <a:rPr lang="it-IT" b="1" dirty="0">
                    <a:solidFill>
                      <a:srgbClr val="7030A0"/>
                    </a:solidFill>
                  </a:rPr>
                  <a:t>|) </a:t>
                </a:r>
                <a:endParaRPr lang="it-IT" dirty="0">
                  <a:solidFill>
                    <a:srgbClr val="00B050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“ma questa codifica è </a:t>
                </a:r>
                <a:r>
                  <a:rPr lang="it-IT" b="1" dirty="0">
                    <a:solidFill>
                      <a:schemeClr val="tx1"/>
                    </a:solidFill>
                  </a:rPr>
                  <a:t>irragionevolmente </a:t>
                </a:r>
                <a:r>
                  <a:rPr lang="it-IT" dirty="0">
                    <a:solidFill>
                      <a:schemeClr val="tx1"/>
                    </a:solidFill>
                  </a:rPr>
                  <a:t>lunga!”, direte voi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7724" y="952532"/>
                <a:ext cx="9840717" cy="5662024"/>
              </a:xfrm>
              <a:blipFill rotWithShape="0">
                <a:blip r:embed="rId2"/>
                <a:stretch>
                  <a:fillRect l="-434" t="-538" r="-6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69470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1658" y="149097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Codifica e soluzione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37725" y="952532"/>
                <a:ext cx="9781340" cy="566202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Possiamo prendere, ad esempio, la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e aggiungervi, alla fine,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|X|</a:t>
                </a:r>
                <a:r>
                  <a:rPr lang="it-IT" dirty="0">
                    <a:solidFill>
                      <a:schemeClr val="tx1"/>
                    </a:solidFill>
                  </a:rPr>
                  <a:t> ‘5’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così otterremmo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</a:rPr>
                  <a:t> 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rgbClr val="7030A0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) 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= 444 0 100 2 0 010 2 0 001 3 0 100 2 1 010 2 1 001 55555555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 cui deriveremmo una macchina T</a:t>
                </a:r>
                <a:r>
                  <a:rPr lang="it-IT" sz="2000" baseline="-25000" dirty="0">
                    <a:solidFill>
                      <a:schemeClr val="tx1"/>
                    </a:solidFill>
                  </a:rPr>
                  <a:t>3</a:t>
                </a:r>
                <a:r>
                  <a:rPr lang="it-IT" dirty="0">
                    <a:solidFill>
                      <a:schemeClr val="tx1"/>
                    </a:solidFill>
                  </a:rPr>
                  <a:t> per 3SAT tale che </a:t>
                </a:r>
                <a:r>
                  <a:rPr lang="it-IT" b="1" dirty="0">
                    <a:solidFill>
                      <a:srgbClr val="FF0000"/>
                    </a:solidFill>
                  </a:rPr>
                  <a:t> </a:t>
                </a:r>
                <a:r>
                  <a:rPr lang="it-IT" b="1" dirty="0">
                    <a:solidFill>
                      <a:srgbClr val="7030A0"/>
                    </a:solidFill>
                  </a:rPr>
                  <a:t>dtime (T</a:t>
                </a:r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(X,f)</a:t>
                </a:r>
                <a:r>
                  <a:rPr lang="it-IT" b="1" dirty="0">
                    <a:solidFill>
                      <a:srgbClr val="7030A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b="1" dirty="0">
                    <a:solidFill>
                      <a:srgbClr val="7030A0"/>
                    </a:solidFill>
                  </a:rPr>
                  <a:t>O(|</a:t>
                </a:r>
                <a:r>
                  <a:rPr lang="it-IT" sz="18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rgbClr val="7030A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7030A0"/>
                    </a:solidFill>
                  </a:rPr>
                  <a:t>3</a:t>
                </a:r>
                <a:r>
                  <a:rPr lang="it-IT" b="1" dirty="0">
                    <a:solidFill>
                      <a:srgbClr val="7030A0"/>
                    </a:solidFill>
                    <a:sym typeface="Symbol" charset="2"/>
                  </a:rPr>
                  <a:t>(X,f)</a:t>
                </a:r>
                <a:r>
                  <a:rPr lang="it-IT" b="1" dirty="0">
                    <a:solidFill>
                      <a:srgbClr val="7030A0"/>
                    </a:solidFill>
                  </a:rPr>
                  <a:t>|) </a:t>
                </a:r>
                <a:endParaRPr lang="it-IT" dirty="0">
                  <a:solidFill>
                    <a:srgbClr val="00B050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“ma questa codifica è irragionevolmente lunga!”, direte voi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E infatti, rispondo io!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Ripensiamo alle codifiche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rappresenta di 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</a:rPr>
                  <a:t>solo l’informazione </a:t>
                </a:r>
                <a:r>
                  <a:rPr lang="it-IT" i="1" dirty="0">
                    <a:solidFill>
                      <a:schemeClr val="tx1"/>
                    </a:solidFill>
                  </a:rPr>
                  <a:t>strettamente necessaria</a:t>
                </a:r>
                <a:r>
                  <a:rPr lang="it-IT" dirty="0">
                    <a:solidFill>
                      <a:schemeClr val="tx1"/>
                    </a:solidFill>
                  </a:rPr>
                  <a:t>, ossia, la struttura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rappresenta, invece,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 </a:t>
                </a:r>
                <a:r>
                  <a:rPr lang="it-IT" dirty="0" err="1">
                    <a:solidFill>
                      <a:schemeClr val="tx1"/>
                    </a:solidFill>
                    <a:sym typeface="Symbol" charset="2"/>
                  </a:rPr>
                  <a:t>X,f</a:t>
                </a:r>
                <a:r>
                  <a:rPr lang="it-IT" dirty="0">
                    <a:solidFill>
                      <a:schemeClr val="tx1"/>
                    </a:solidFill>
                    <a:sym typeface="Symbol" charset="2"/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  <a:sym typeface="Symbol" charset="2"/>
                  </a:rPr>
                  <a:t> </a:t>
                </a:r>
                <a:r>
                  <a:rPr lang="it-IT" dirty="0">
                    <a:solidFill>
                      <a:schemeClr val="tx1"/>
                    </a:solidFill>
                  </a:rPr>
                  <a:t>in forma estesa  - in effetti,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chemeClr val="tx1"/>
                    </a:solidFill>
                  </a:rPr>
                  <a:t>contiene la soluzione del problema</a:t>
                </a:r>
                <a:r>
                  <a:rPr lang="it-IT" dirty="0">
                    <a:solidFill>
                      <a:schemeClr val="tx1"/>
                    </a:solidFill>
                  </a:rPr>
                  <a:t> così che per trovare la soluzione è sufficiente leggere la codifica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ma questo significa che calcolare 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ha richiesto un sacco di tempo!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detto altrimenti, </a:t>
                </a:r>
                <a:r>
                  <a:rPr lang="it-IT" b="1" dirty="0">
                    <a:solidFill>
                      <a:srgbClr val="3636E8"/>
                    </a:solidFill>
                  </a:rPr>
                  <a:t>il tempo impiegato dalla computazione T</a:t>
                </a:r>
                <a:r>
                  <a:rPr lang="it-IT" sz="18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3636E8"/>
                    </a:solidFill>
                  </a:rPr>
                  <a:t>1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(X,f)</a:t>
                </a:r>
                <a:r>
                  <a:rPr lang="it-IT" b="1" dirty="0">
                    <a:solidFill>
                      <a:srgbClr val="3636E8"/>
                    </a:solidFill>
                  </a:rPr>
                  <a:t>) lo dobbiamo impiegare noi per calcolare </a:t>
                </a:r>
                <a14:m>
                  <m:oMath xmlns:m="http://schemas.openxmlformats.org/officeDocument/2006/math">
                    <m:r>
                      <a:rPr lang="it-IT" sz="18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rgbClr val="3636E8"/>
                    </a:solidFill>
                  </a:rPr>
                  <a:t>2</a:t>
                </a:r>
                <a:r>
                  <a:rPr lang="it-IT" b="1" dirty="0">
                    <a:solidFill>
                      <a:srgbClr val="3636E8"/>
                    </a:solidFill>
                  </a:rPr>
                  <a:t> 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  <a:sym typeface="Symbol" charset="2"/>
                  </a:rPr>
                  <a:t>X,f</a:t>
                </a:r>
                <a:r>
                  <a:rPr lang="it-IT" b="1" dirty="0">
                    <a:solidFill>
                      <a:srgbClr val="3636E8"/>
                    </a:solidFill>
                    <a:sym typeface="Symbol" charset="2"/>
                  </a:rPr>
                  <a:t>) se vogliamo utilizzare quest’ultima codifica</a:t>
                </a:r>
                <a:r>
                  <a:rPr lang="is-IS" dirty="0">
                    <a:solidFill>
                      <a:schemeClr val="tx1"/>
                    </a:solidFill>
                    <a:sym typeface="Symbol" charset="2"/>
                  </a:rPr>
                  <a:t>…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7725" y="952532"/>
                <a:ext cx="9781340" cy="5662024"/>
              </a:xfrm>
              <a:blipFill rotWithShape="0">
                <a:blip r:embed="rId2"/>
                <a:stretch>
                  <a:fillRect l="-436" t="-215" r="-62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4380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1658" y="149097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Codifiche (</a:t>
            </a:r>
            <a:r>
              <a:rPr lang="it-IT" b="1" dirty="0" err="1">
                <a:solidFill>
                  <a:srgbClr val="3636E8"/>
                </a:solidFill>
              </a:rPr>
              <a:t>ir</a:t>
            </a:r>
            <a:r>
              <a:rPr lang="it-IT" dirty="0">
                <a:solidFill>
                  <a:schemeClr val="tx1"/>
                </a:solidFill>
              </a:rPr>
              <a:t>)ragionevoli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37725" y="952532"/>
                <a:ext cx="9707162" cy="566202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Possiamo prendere, ad esempio, la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e aggiungervi, alla fine, 2</a:t>
                </a:r>
                <a:r>
                  <a:rPr lang="it-IT" sz="2000" baseline="30000" dirty="0">
                    <a:solidFill>
                      <a:schemeClr val="tx1"/>
                    </a:solidFill>
                  </a:rPr>
                  <a:t>|X|</a:t>
                </a:r>
                <a:r>
                  <a:rPr lang="it-IT" dirty="0">
                    <a:solidFill>
                      <a:schemeClr val="tx1"/>
                    </a:solidFill>
                  </a:rPr>
                  <a:t> ‘5’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“ma questa codifica è </a:t>
                </a:r>
                <a:r>
                  <a:rPr lang="it-IT" dirty="0">
                    <a:solidFill>
                      <a:srgbClr val="3636E8"/>
                    </a:solidFill>
                  </a:rPr>
                  <a:t>irragionevolmente</a:t>
                </a:r>
                <a:r>
                  <a:rPr lang="it-IT" dirty="0">
                    <a:solidFill>
                      <a:schemeClr val="tx1"/>
                    </a:solidFill>
                  </a:rPr>
                  <a:t> lunga!”, direte voi</a:t>
                </a:r>
                <a:r>
                  <a:rPr lang="is-IS" dirty="0">
                    <a:solidFill>
                      <a:schemeClr val="tx1"/>
                    </a:solidFill>
                  </a:rPr>
                  <a:t>…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Ripensiamo 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: la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dirty="0">
                    <a:solidFill>
                      <a:schemeClr val="tx1"/>
                    </a:solidFill>
                  </a:rPr>
                  <a:t> è molto più lunga della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effetti,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 è </a:t>
                </a:r>
                <a:r>
                  <a:rPr lang="it-IT" u="sng" dirty="0">
                    <a:solidFill>
                      <a:schemeClr val="tx1"/>
                    </a:solidFill>
                  </a:rPr>
                  <a:t>esponenzialmente</a:t>
                </a:r>
                <a:r>
                  <a:rPr lang="it-IT" dirty="0">
                    <a:solidFill>
                      <a:schemeClr val="tx1"/>
                    </a:solidFill>
                  </a:rPr>
                  <a:t> più lunga di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20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5"/>
                <a:endParaRPr lang="is-IS" dirty="0">
                  <a:solidFill>
                    <a:schemeClr val="tx1"/>
                  </a:solidFill>
                </a:endParaRP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Informalmente, </a:t>
                </a:r>
                <a:r>
                  <a:rPr lang="is-IS" b="1" dirty="0">
                    <a:solidFill>
                      <a:srgbClr val="3636E8"/>
                    </a:solidFill>
                  </a:rPr>
                  <a:t>una codifica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>
                    <a:solidFill>
                      <a:srgbClr val="3636E8"/>
                    </a:solidFill>
                  </a:rPr>
                  <a:t> per un problema </a:t>
                </a:r>
                <a14:m>
                  <m:oMath xmlns:m="http://schemas.openxmlformats.org/officeDocument/2006/math">
                    <m:r>
                      <a:rPr lang="el-GR" sz="2000" b="1" i="0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</m:oMath>
                </a14:m>
                <a:r>
                  <a:rPr lang="is-IS" b="1" dirty="0">
                    <a:solidFill>
                      <a:srgbClr val="3636E8"/>
                    </a:solidFill>
                  </a:rPr>
                  <a:t> è irragionevole se 								</a:t>
                </a:r>
                <a:r>
                  <a:rPr lang="is-IS" b="1" u="sng" dirty="0">
                    <a:solidFill>
                      <a:schemeClr val="tx1"/>
                    </a:solidFill>
                  </a:rPr>
                  <a:t>esiste</a:t>
                </a:r>
                <a:r>
                  <a:rPr lang="is-IS" b="1" dirty="0">
                    <a:solidFill>
                      <a:schemeClr val="tx1"/>
                    </a:solidFill>
                  </a:rPr>
                  <a:t> un’altra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>
                    <a:solidFill>
                      <a:schemeClr val="tx1"/>
                    </a:solidFill>
                  </a:rPr>
                  <a:t>’</a:t>
                </a:r>
                <a:r>
                  <a:rPr lang="is-IS" dirty="0">
                    <a:solidFill>
                      <a:schemeClr val="tx1"/>
                    </a:solidFill>
                  </a:rPr>
                  <a:t> 								       tale che le parole in cui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codifica le istanze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sono “più che polinomialmente” più lunghe delle parole in cui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’ codifica le istanze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 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Questo significa che </a:t>
                </a:r>
                <a:r>
                  <a:rPr lang="is-IS" b="1" dirty="0">
                    <a:solidFill>
                      <a:srgbClr val="3636E8"/>
                    </a:solidFill>
                  </a:rPr>
                  <a:t>esiste una funzione “più che polinomiale” F tale che , per qualche istanza x di </a:t>
                </a:r>
                <a14:m>
                  <m:oMath xmlns:m="http://schemas.openxmlformats.org/officeDocument/2006/math">
                    <m:r>
                      <a:rPr lang="el-GR" sz="2000" b="1" i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</m:oMath>
                </a14:m>
                <a:r>
                  <a:rPr lang="is-IS" b="1" dirty="0">
                    <a:solidFill>
                      <a:srgbClr val="3636E8"/>
                    </a:solidFill>
                  </a:rPr>
                  <a:t>, |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>
                    <a:solidFill>
                      <a:srgbClr val="3636E8"/>
                    </a:solidFill>
                  </a:rPr>
                  <a:t>(x)|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 smtClean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≥</m:t>
                    </m:r>
                  </m:oMath>
                </a14:m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 </a:t>
                </a:r>
                <a:r>
                  <a:rPr lang="is-IS" b="1" dirty="0">
                    <a:solidFill>
                      <a:srgbClr val="3636E8"/>
                    </a:solidFill>
                  </a:rPr>
                  <a:t>F(|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rgbClr val="3636E8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>
                    <a:solidFill>
                      <a:srgbClr val="3636E8"/>
                    </a:solidFill>
                  </a:rPr>
                  <a:t>’(x)|)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F: </a:t>
                </a:r>
                <a14:m>
                  <m:oMath xmlns:m="http://schemas.openxmlformats.org/officeDocument/2006/math">
                    <m:r>
                      <a:rPr lang="is-IS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s-I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8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s-IS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s-IS" sz="1800" dirty="0">
                    <a:solidFill>
                      <a:schemeClr val="tx1"/>
                    </a:solidFill>
                  </a:rPr>
                  <a:t> </a:t>
                </a:r>
                <a:r>
                  <a:rPr lang="is-IS" dirty="0">
                    <a:solidFill>
                      <a:schemeClr val="tx1"/>
                    </a:solidFill>
                  </a:rPr>
                  <a:t>è “più che polinomiale” se, per ogni k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s-IS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, F(n)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Ω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(n</a:t>
                </a:r>
                <a:r>
                  <a:rPr lang="is-IS" sz="1800" baseline="30000" dirty="0">
                    <a:solidFill>
                      <a:schemeClr val="tx1"/>
                    </a:solidFill>
                  </a:rPr>
                  <a:t>k</a:t>
                </a:r>
                <a:r>
                  <a:rPr lang="is-IS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Ossia, informalmente, il rapporto fra |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(x)| e |</a:t>
                </a:r>
                <a:r>
                  <a:rPr lang="it-IT" b="1" dirty="0">
                    <a:solidFill>
                      <a:srgbClr val="3636E8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’(x)| è più grande di qualsiasi polinomio!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Quel che accadeva 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t-IT" dirty="0">
                    <a:solidFill>
                      <a:schemeClr val="tx1"/>
                    </a:solidFill>
                  </a:rPr>
                  <a:t>  e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: perciò,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sz="1800" b="1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 è una codifica </a:t>
                </a:r>
                <a:r>
                  <a:rPr lang="it-IT" u="sng" dirty="0">
                    <a:solidFill>
                      <a:schemeClr val="tx1"/>
                    </a:solidFill>
                  </a:rPr>
                  <a:t>irragionevole</a:t>
                </a:r>
                <a:r>
                  <a:rPr lang="it-IT" dirty="0">
                    <a:solidFill>
                      <a:schemeClr val="tx1"/>
                    </a:solidFill>
                  </a:rPr>
                  <a:t> di 3SAT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7725" y="952532"/>
                <a:ext cx="9707162" cy="5662024"/>
              </a:xfrm>
              <a:blipFill rotWithShape="0">
                <a:blip r:embed="rId2"/>
                <a:stretch>
                  <a:fillRect l="-440" t="-21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706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51658" y="149097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Codifiche ragionevoli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37725" y="952532"/>
                <a:ext cx="9707162" cy="5662024"/>
              </a:xfrm>
            </p:spPr>
            <p:txBody>
              <a:bodyPr>
                <a:normAutofit/>
              </a:bodyPr>
              <a:lstStyle/>
              <a:p>
                <a:r>
                  <a:rPr lang="is-IS" dirty="0">
                    <a:solidFill>
                      <a:schemeClr val="tx1"/>
                    </a:solidFill>
                  </a:rPr>
                  <a:t>Informalmente, una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per un problema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è </a:t>
                </a:r>
                <a:r>
                  <a:rPr lang="is-IS" b="1" dirty="0">
                    <a:solidFill>
                      <a:schemeClr val="tx1"/>
                    </a:solidFill>
                  </a:rPr>
                  <a:t>irragionevole</a:t>
                </a:r>
                <a:r>
                  <a:rPr lang="is-IS" dirty="0">
                    <a:solidFill>
                      <a:schemeClr val="tx1"/>
                    </a:solidFill>
                  </a:rPr>
                  <a:t> se </a:t>
                </a:r>
                <a:r>
                  <a:rPr lang="is-IS" b="1" dirty="0">
                    <a:solidFill>
                      <a:schemeClr val="tx1"/>
                    </a:solidFill>
                  </a:rPr>
                  <a:t>esiste un’altra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>
                    <a:solidFill>
                      <a:schemeClr val="tx1"/>
                    </a:solidFill>
                  </a:rPr>
                  <a:t>’</a:t>
                </a:r>
                <a:r>
                  <a:rPr lang="is-IS" dirty="0">
                    <a:solidFill>
                      <a:schemeClr val="tx1"/>
                    </a:solidFill>
                  </a:rPr>
                  <a:t> tale che le parole in cui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codifica le istanze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sono “più che polinomialmente” più lunghe delle parole parole in cui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’ codifica le istanze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endParaRPr lang="is-IS" dirty="0">
                  <a:solidFill>
                    <a:schemeClr val="tx1"/>
                  </a:solidFill>
                </a:endParaRP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E, quindi, </a:t>
                </a:r>
                <a:r>
                  <a:rPr lang="is-IS" b="1" dirty="0">
                    <a:solidFill>
                      <a:srgbClr val="FF0000"/>
                    </a:solidFill>
                  </a:rPr>
                  <a:t>una codifica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b="1" dirty="0">
                    <a:solidFill>
                      <a:srgbClr val="FF0000"/>
                    </a:solidFill>
                  </a:rPr>
                  <a:t> per un problema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</m:oMath>
                </a14:m>
                <a:r>
                  <a:rPr lang="is-IS" b="1" dirty="0">
                    <a:solidFill>
                      <a:srgbClr val="FF0000"/>
                    </a:solidFill>
                  </a:rPr>
                  <a:t> è ragionevole se</a:t>
                </a:r>
                <a:r>
                  <a:rPr lang="is-IS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is-IS" sz="1800" b="1" u="sng" dirty="0">
                    <a:solidFill>
                      <a:schemeClr val="tx1"/>
                    </a:solidFill>
                  </a:rPr>
                  <a:t>comunque</a:t>
                </a:r>
                <a:r>
                  <a:rPr lang="is-IS" sz="1800" b="1" dirty="0">
                    <a:solidFill>
                      <a:schemeClr val="tx1"/>
                    </a:solidFill>
                  </a:rPr>
                  <a:t> si scelga un’altra codifica </a:t>
                </a:r>
                <a14:m>
                  <m:oMath xmlns:m="http://schemas.openxmlformats.org/officeDocument/2006/math">
                    <m:r>
                      <a:rPr lang="it-IT" sz="20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sz="1800" b="1" dirty="0">
                    <a:solidFill>
                      <a:schemeClr val="tx1"/>
                    </a:solidFill>
                  </a:rPr>
                  <a:t>’ per </a:t>
                </a:r>
                <a14:m>
                  <m:oMath xmlns:m="http://schemas.openxmlformats.org/officeDocument/2006/math">
                    <m:r>
                      <a:rPr lang="el-GR" sz="2000" b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</m:oMath>
                </a14:m>
                <a:r>
                  <a:rPr lang="is-IS" sz="1800" dirty="0">
                    <a:solidFill>
                      <a:schemeClr val="tx1"/>
                    </a:solidFill>
                  </a:rPr>
                  <a:t>, </a:t>
                </a:r>
              </a:p>
              <a:p>
                <a:pPr lvl="1"/>
                <a:r>
                  <a:rPr lang="is-IS" sz="1800" dirty="0">
                    <a:solidFill>
                      <a:schemeClr val="tx1"/>
                    </a:solidFill>
                  </a:rPr>
                  <a:t>esistono tre interi k, h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1</a:t>
                </a:r>
                <a:r>
                  <a:rPr lang="is-IS" sz="1800" dirty="0">
                    <a:solidFill>
                      <a:schemeClr val="tx1"/>
                    </a:solidFill>
                  </a:rPr>
                  <a:t> e h</a:t>
                </a:r>
                <a:r>
                  <a:rPr lang="is-IS" sz="2000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s-IS" sz="1800" dirty="0">
                    <a:solidFill>
                      <a:schemeClr val="tx1"/>
                    </a:solidFill>
                  </a:rPr>
                  <a:t> tali che, </a:t>
                </a:r>
                <a:r>
                  <a:rPr lang="is-IS" sz="1800" b="1" dirty="0">
                    <a:solidFill>
                      <a:schemeClr val="tx1"/>
                    </a:solidFill>
                  </a:rPr>
                  <a:t>per ogni istanza x di </a:t>
                </a:r>
                <a14:m>
                  <m:oMath xmlns:m="http://schemas.openxmlformats.org/officeDocument/2006/math">
                    <m:r>
                      <a:rPr lang="el-GR" sz="2000" b="1" i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𝚪</m:t>
                    </m:r>
                  </m:oMath>
                </a14:m>
                <a:r>
                  <a:rPr lang="is-IS" sz="1800" b="1" dirty="0">
                    <a:solidFill>
                      <a:schemeClr val="tx1"/>
                    </a:solidFill>
                  </a:rPr>
                  <a:t> </a:t>
                </a:r>
                <a:r>
                  <a:rPr lang="is-IS" sz="1800" dirty="0">
                    <a:solidFill>
                      <a:schemeClr val="tx1"/>
                    </a:solidFill>
                  </a:rPr>
                  <a:t>,</a:t>
                </a:r>
              </a:p>
              <a:p>
                <a:pPr lvl="1"/>
                <a:r>
                  <a:rPr lang="is-IS" sz="1800" b="1" dirty="0">
                    <a:solidFill>
                      <a:srgbClr val="FF0000"/>
                    </a:solidFill>
                  </a:rPr>
                  <a:t>|</a:t>
                </a:r>
                <a:r>
                  <a:rPr lang="it-IT" sz="20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sz="1800" b="1" dirty="0">
                    <a:solidFill>
                      <a:srgbClr val="FF0000"/>
                    </a:solidFill>
                  </a:rPr>
                  <a:t>(x)|</a:t>
                </a:r>
                <a:r>
                  <a:rPr lang="it-IT" sz="1800" b="1" dirty="0">
                    <a:solidFill>
                      <a:srgbClr val="FF0000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s-IS" sz="1800" b="1" dirty="0">
                    <a:solidFill>
                      <a:srgbClr val="FF0000"/>
                    </a:solidFill>
                  </a:rPr>
                  <a:t>  h</a:t>
                </a:r>
                <a:r>
                  <a:rPr lang="is-IS" sz="2000" b="1" baseline="-25000" dirty="0">
                    <a:solidFill>
                      <a:srgbClr val="FF0000"/>
                    </a:solidFill>
                  </a:rPr>
                  <a:t>1</a:t>
                </a:r>
                <a:r>
                  <a:rPr lang="is-IS" sz="1800" b="1" dirty="0">
                    <a:solidFill>
                      <a:srgbClr val="FF0000"/>
                    </a:solidFill>
                  </a:rPr>
                  <a:t>|</a:t>
                </a:r>
                <a:r>
                  <a:rPr lang="it-IT" sz="20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000" b="1" i="1" dirty="0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sz="1800" b="1" dirty="0">
                    <a:solidFill>
                      <a:srgbClr val="FF0000"/>
                    </a:solidFill>
                  </a:rPr>
                  <a:t>’(x)|</a:t>
                </a:r>
                <a:r>
                  <a:rPr lang="is-IS" sz="2400" b="1" baseline="30000" dirty="0">
                    <a:solidFill>
                      <a:srgbClr val="FF0000"/>
                    </a:solidFill>
                  </a:rPr>
                  <a:t>k</a:t>
                </a:r>
                <a:r>
                  <a:rPr lang="is-IS" sz="1800" b="1" dirty="0">
                    <a:solidFill>
                      <a:srgbClr val="FF0000"/>
                    </a:solidFill>
                  </a:rPr>
                  <a:t> + h</a:t>
                </a:r>
                <a:r>
                  <a:rPr lang="is-IS" sz="2000" b="1" baseline="-25000" dirty="0">
                    <a:solidFill>
                      <a:srgbClr val="FF0000"/>
                    </a:solidFill>
                  </a:rPr>
                  <a:t>2</a:t>
                </a:r>
                <a:endParaRPr lang="is-IS" dirty="0">
                  <a:solidFill>
                    <a:schemeClr val="tx1"/>
                  </a:solidFill>
                </a:endParaRP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Questo significa che 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se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 è una codifica ragionevole 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,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comunque scegliamo un’altra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’ per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,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può succedere che le parole risultanti dalla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’ siano più corte delle parole risultanti dalla codifica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s-IS" dirty="0">
                    <a:solidFill>
                      <a:schemeClr val="tx1"/>
                    </a:solidFill>
                  </a:rPr>
                  <a:t>ma esiste un polinomio p tale che, qualunque sia l’istanza x di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Γ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, |</a:t>
                </a:r>
                <a:r>
                  <a:rPr lang="it-IT" sz="18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(x)| non è più grande di p(|</a:t>
                </a:r>
                <a:r>
                  <a:rPr lang="it-IT" sz="1800" b="1" dirty="0">
                    <a:solidFill>
                      <a:schemeClr val="tx1"/>
                    </a:solidFill>
                    <a:ea typeface="Cambria Math" charset="0"/>
                    <a:cs typeface="Cambria Math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’(x)|)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7725" y="952532"/>
                <a:ext cx="9707162" cy="5662024"/>
              </a:xfrm>
              <a:blipFill rotWithShape="0">
                <a:blip r:embed="rId2"/>
                <a:stretch>
                  <a:fillRect l="-440" t="-215" r="-9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243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904590" y="92326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Complessità di problemi e codifica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776247" y="1228270"/>
                <a:ext cx="9922106" cy="5510614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Alla luce di quanto abbiamo detto sino ad ora, dovrebbe essere chiaro che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Possiamo estendere ai problemi quello che abbiamo studiato relativamente alla complessità di linguaggi</a:t>
                </a:r>
              </a:p>
              <a:p>
                <a:r>
                  <a:rPr lang="it-IT" b="1" dirty="0">
                    <a:solidFill>
                      <a:srgbClr val="D441C9"/>
                    </a:solidFill>
                  </a:rPr>
                  <a:t>a patto però di utilizzare codifiche ragionevoli per codificare le istanze dei problemi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perché quando si utilizzano codifiche irragionevoli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non ha più senso parlare della complessità di un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perché potremmo aver trasferito nella complessità della codifica la complessità di risoluzione 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esattamente come abbiamo discusso nel caso della codifica </a:t>
                </a:r>
                <a14:m>
                  <m:oMath xmlns:m="http://schemas.openxmlformats.org/officeDocument/2006/math">
                    <m:r>
                      <a:rPr lang="it-IT" b="1" i="1" dirty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𝝌</m:t>
                    </m:r>
                  </m:oMath>
                </a14:m>
                <a:r>
                  <a:rPr lang="it-IT" baseline="-25000" dirty="0">
                    <a:solidFill>
                      <a:schemeClr val="tx1"/>
                    </a:solidFill>
                  </a:rPr>
                  <a:t>2</a:t>
                </a:r>
                <a:r>
                  <a:rPr lang="it-IT" dirty="0">
                    <a:solidFill>
                      <a:schemeClr val="tx1"/>
                    </a:solidFill>
                  </a:rPr>
                  <a:t> del problema 3SAT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 questo, </a:t>
                </a:r>
                <a:r>
                  <a:rPr lang="it-IT" b="1" dirty="0">
                    <a:solidFill>
                      <a:srgbClr val="D441C9"/>
                    </a:solidFill>
                  </a:rPr>
                  <a:t>d’ora in poi, faremo riferimento sempre a codifiche ragionevoli</a:t>
                </a:r>
              </a:p>
              <a:p>
                <a:endParaRPr lang="it-IT" b="1" dirty="0">
                  <a:solidFill>
                    <a:srgbClr val="D441C9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con questo abbiamo terminato il paragrafo 7.4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76247" y="1228270"/>
                <a:ext cx="9922106" cy="5510614"/>
              </a:xfrm>
              <a:blipFill rotWithShape="0">
                <a:blip r:embed="rId2"/>
                <a:stretch>
                  <a:fillRect l="-430" t="-55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272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Dai Linguaggi ai Problemi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808977" y="1118786"/>
            <a:ext cx="9707162" cy="551061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E, allora, questo concetto di “</a:t>
            </a:r>
            <a:r>
              <a:rPr lang="it-IT" dirty="0">
                <a:solidFill>
                  <a:srgbClr val="FF0000"/>
                </a:solidFill>
              </a:rPr>
              <a:t>trovare la soluzione ad una istanza di un problema</a:t>
            </a:r>
            <a:r>
              <a:rPr lang="it-IT" dirty="0">
                <a:solidFill>
                  <a:schemeClr val="tx1"/>
                </a:solidFill>
              </a:rPr>
              <a:t>” dobbiamo renderlo meno arbitrario</a:t>
            </a:r>
          </a:p>
          <a:p>
            <a:r>
              <a:rPr lang="it-IT" dirty="0">
                <a:solidFill>
                  <a:schemeClr val="tx1"/>
                </a:solidFill>
              </a:rPr>
              <a:t>ossia,</a:t>
            </a:r>
            <a:r>
              <a:rPr lang="it-IT" dirty="0">
                <a:solidFill>
                  <a:srgbClr val="FF0000"/>
                </a:solidFill>
              </a:rPr>
              <a:t> più rigoroso</a:t>
            </a:r>
            <a:r>
              <a:rPr lang="it-IT" dirty="0">
                <a:solidFill>
                  <a:schemeClr val="tx1"/>
                </a:solidFill>
              </a:rPr>
              <a:t>!</a:t>
            </a:r>
          </a:p>
          <a:p>
            <a:r>
              <a:rPr lang="it-IT" dirty="0">
                <a:solidFill>
                  <a:schemeClr val="tx1"/>
                </a:solidFill>
              </a:rPr>
              <a:t>Dobbiamo </a:t>
            </a:r>
            <a:r>
              <a:rPr lang="it-IT" dirty="0">
                <a:solidFill>
                  <a:srgbClr val="3636E8"/>
                </a:solidFill>
              </a:rPr>
              <a:t>formalizzarlo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questo comporterà la gestione di numerose</a:t>
            </a:r>
            <a:r>
              <a:rPr lang="is-IS" dirty="0">
                <a:solidFill>
                  <a:schemeClr val="tx1"/>
                </a:solidFill>
              </a:rPr>
              <a:t>… questioncine</a:t>
            </a:r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Allora, cominciamo: come possiamo schematizzare un “problema”?</a:t>
            </a:r>
          </a:p>
          <a:p>
            <a:r>
              <a:rPr lang="it-IT" dirty="0">
                <a:solidFill>
                  <a:schemeClr val="tx1"/>
                </a:solidFill>
              </a:rPr>
              <a:t>Di qualunque problema stiamo parlando, la struttura di un problema è sostanzialmente la seguente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dati un insieme di oggetti conosciuti – l’insieme dei dati che costituisce un’istanza del problema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all’interno di un secondo insieme di oggetti – l’insieme delle soluzioni possibili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cercare gli oggetti che soddisfino certi vincoli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e, sulla base degli oggetti trovati, fornire un qualche tipo di risposta</a:t>
            </a:r>
          </a:p>
          <a:p>
            <a:r>
              <a:rPr lang="it-IT" dirty="0">
                <a:solidFill>
                  <a:schemeClr val="tx1"/>
                </a:solidFill>
              </a:rPr>
              <a:t>E nella dispensa 7, al paragrafo 7.1, trovate un po’ di esempi</a:t>
            </a:r>
          </a:p>
          <a:p>
            <a:pPr lvl="1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590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Formalizzare Problemi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90810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ESEMPIO: dato un numero intero</a:t>
                </a:r>
                <a:r>
                  <a:rPr lang="is-IS" b="1" dirty="0">
                    <a:solidFill>
                      <a:schemeClr val="tx1"/>
                    </a:solidFill>
                  </a:rPr>
                  <a:t>… [segue richesta relativa ai divisori del numero]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b="1" dirty="0">
                    <a:solidFill>
                      <a:srgbClr val="FF0000"/>
                    </a:solidFill>
                  </a:rPr>
                  <a:t>dati un insieme di oggetti conosciuti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– l’insieme dei dati che costituisce una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istanza</a:t>
                </a:r>
                <a:r>
                  <a:rPr lang="it-IT" dirty="0">
                    <a:solidFill>
                      <a:srgbClr val="FF0000"/>
                    </a:solidFill>
                  </a:rPr>
                  <a:t>      </a:t>
                </a:r>
                <a:r>
                  <a:rPr lang="it-IT" dirty="0">
                    <a:solidFill>
                      <a:schemeClr val="tx1"/>
                    </a:solidFill>
                  </a:rPr>
                  <a:t>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cercare gli oggetti che soddisfino certi vincoli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sulla base degli oggetti trovati, fornire un qualche tipo di risposta</a:t>
                </a:r>
              </a:p>
              <a:p>
                <a:r>
                  <a:rPr lang="it-IT" b="1" dirty="0">
                    <a:solidFill>
                      <a:srgbClr val="FF0000"/>
                    </a:solidFill>
                  </a:rPr>
                  <a:t>Dati un insieme di oggetti conosciuti: </a:t>
                </a:r>
                <a:r>
                  <a:rPr lang="it-IT" dirty="0">
                    <a:solidFill>
                      <a:schemeClr val="tx1"/>
                    </a:solidFill>
                  </a:rPr>
                  <a:t>dobbiamo descrivere le istanze del problema, ossia in cosa consiste ciascuna istanza del problema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descriviamo le istanze del problema definendo un insieme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sz="2000" b="1" dirty="0">
                    <a:solidFill>
                      <a:srgbClr val="FF0000"/>
                    </a:solidFill>
                  </a:rPr>
                  <a:t> </a:t>
                </a:r>
                <a:r>
                  <a:rPr lang="it-IT" sz="2000" dirty="0">
                    <a:solidFill>
                      <a:schemeClr val="tx1"/>
                    </a:solidFill>
                  </a:rPr>
                  <a:t>- </a:t>
                </a:r>
                <a:r>
                  <a:rPr lang="it-IT" dirty="0">
                    <a:solidFill>
                      <a:schemeClr val="tx1"/>
                    </a:solidFill>
                  </a:rPr>
                  <a:t>l’</a:t>
                </a:r>
                <a:r>
                  <a:rPr lang="it-IT" b="1" dirty="0">
                    <a:solidFill>
                      <a:srgbClr val="FF0000"/>
                    </a:solidFill>
                  </a:rPr>
                  <a:t>insieme delle istanze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it-IT" u="sng" dirty="0">
                    <a:solidFill>
                      <a:schemeClr val="tx1"/>
                    </a:solidFill>
                  </a:rPr>
                  <a:t>un elemento </a:t>
                </a:r>
                <a:r>
                  <a:rPr lang="it-IT" dirty="0">
                    <a:solidFill>
                      <a:schemeClr val="tx1"/>
                    </a:solidFill>
                  </a:rPr>
                  <a:t>di </a:t>
                </a:r>
                <a14:m>
                  <m:oMath xmlns:m="http://schemas.openxmlformats.org/officeDocument/2006/math">
                    <m:r>
                      <a:rPr lang="it-IT" sz="1800" b="0" i="0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it-IT" sz="18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corrisponde ad una istanza 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nell’</a:t>
                </a:r>
                <a:r>
                  <a:rPr lang="it-IT" b="1" dirty="0">
                    <a:solidFill>
                      <a:schemeClr val="tx1"/>
                    </a:solidFill>
                  </a:rPr>
                  <a:t>ESEMPIO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sz="1800" b="1" i="1" smtClean="0">
                        <a:solidFill>
                          <a:srgbClr val="FF000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𝕴</m:t>
                    </m:r>
                    <m:r>
                      <a:rPr lang="it-IT" sz="1800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endParaRPr lang="it-IT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908102" cy="5510614"/>
              </a:xfrm>
              <a:blipFill rotWithShape="0">
                <a:blip r:embed="rId2"/>
                <a:stretch>
                  <a:fillRect l="-431" t="-664" r="-18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512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Formalizzare Problemi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ESEMPIO: dato un numero intero</a:t>
                </a:r>
                <a:r>
                  <a:rPr lang="is-IS" b="1" dirty="0">
                    <a:solidFill>
                      <a:schemeClr val="tx1"/>
                    </a:solidFill>
                  </a:rPr>
                  <a:t>… [segue richesta relativa ai </a:t>
                </a:r>
                <a:r>
                  <a:rPr lang="is-IS" b="1" dirty="0">
                    <a:solidFill>
                      <a:srgbClr val="3636E8"/>
                    </a:solidFill>
                  </a:rPr>
                  <a:t>divisori del numero</a:t>
                </a:r>
                <a:r>
                  <a:rPr lang="is-IS" b="1" dirty="0">
                    <a:solidFill>
                      <a:schemeClr val="tx1"/>
                    </a:solidFill>
                  </a:rPr>
                  <a:t>]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b="1" dirty="0">
                    <a:solidFill>
                      <a:srgbClr val="3636E8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cercare gli oggetti che soddisfino certi vincoli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3636E8"/>
                    </a:solidFill>
                  </a:rPr>
                  <a:t>all’interno di un secondo insieme di oggetti – l’insieme delle soluzioni possibili: </a:t>
                </a:r>
                <a:r>
                  <a:rPr lang="it-IT" sz="1800" dirty="0">
                    <a:solidFill>
                      <a:schemeClr val="tx1"/>
                    </a:solidFill>
                  </a:rPr>
                  <a:t>dobbiamo descrivere cosa ci viene richiesto di cercare – contenitori? Pere? Rettangoli? Numeri? Cosa?!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descriviamo le soluzioni possibili per una istanza x del problema definendo un insieme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(x)</a:t>
                </a:r>
              </a:p>
              <a:p>
                <a:pPr lvl="1"/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(x)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descrive tutti gli oggetti che dobbiamo testare per verificare se soddisfano i vincoli 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nell’</a:t>
                </a:r>
                <a:r>
                  <a:rPr lang="it-IT" b="1" dirty="0">
                    <a:solidFill>
                      <a:schemeClr val="tx1"/>
                    </a:solidFill>
                  </a:rPr>
                  <a:t>ESEMPIO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(x) =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  <m:r>
                      <a:rPr lang="it-IT" sz="1800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: y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≤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x }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b="-652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514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Formalizzare Problemi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ESEMPIO: dato un numero intero</a:t>
                </a:r>
                <a:r>
                  <a:rPr lang="is-IS" b="1" dirty="0">
                    <a:solidFill>
                      <a:schemeClr val="tx1"/>
                    </a:solidFill>
                  </a:rPr>
                  <a:t>… [segue richiesta relativa ai divisori del numero]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b="1" dirty="0">
                    <a:solidFill>
                      <a:srgbClr val="00B050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00B050"/>
                    </a:solidFill>
                  </a:rPr>
                  <a:t>cercare gli oggetti che soddisfino certi “vincoli”: </a:t>
                </a:r>
                <a:r>
                  <a:rPr lang="it-IT" sz="1800" dirty="0">
                    <a:solidFill>
                      <a:schemeClr val="tx1"/>
                    </a:solidFill>
                  </a:rPr>
                  <a:t>dobbiamo descrivere quali oggetti, all’interno delle soluzioni possibili, soddisfano la richiesta del problema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descriviamo le soluzioni possibili associate ad una istanza x che soddisfano i vincoli del problema definendo un insieme </a:t>
                </a:r>
                <a14:m>
                  <m:oMath xmlns:m="http://schemas.openxmlformats.org/officeDocument/2006/math">
                    <m:r>
                      <a:rPr lang="it-IT" sz="2000" b="1" i="1" smtClean="0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(x)) di </a:t>
                </a:r>
                <a:r>
                  <a:rPr lang="it-IT" b="1" dirty="0">
                    <a:solidFill>
                      <a:srgbClr val="00B050"/>
                    </a:solidFill>
                  </a:rPr>
                  <a:t>soluzioni effettive </a:t>
                </a:r>
                <a:r>
                  <a:rPr lang="it-IT" dirty="0">
                    <a:solidFill>
                      <a:schemeClr val="tx1"/>
                    </a:solidFill>
                  </a:rPr>
                  <a:t>per l’istanza x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(x))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</a:rPr>
                      <m:t>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è l’insieme che contiene tutti gli oggetti che sono soluzioni possibili per x e che soddisfano i vincoli 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nell’</a:t>
                </a:r>
                <a:r>
                  <a:rPr lang="it-IT" b="1" dirty="0">
                    <a:solidFill>
                      <a:schemeClr val="tx1"/>
                    </a:solidFill>
                  </a:rPr>
                  <a:t>ESEMPIO</a:t>
                </a:r>
                <a:r>
                  <a:rPr lang="it-IT" dirty="0">
                    <a:solidFill>
                      <a:schemeClr val="tx1"/>
                    </a:solidFill>
                  </a:rPr>
                  <a:t>: poiché il problema si pone qualche domanda circa i divisori di un dato numero x,  </a:t>
                </a:r>
                <a14:m>
                  <m:oMath xmlns:m="http://schemas.openxmlformats.org/officeDocument/2006/math">
                    <m:r>
                      <a:rPr lang="it-IT" sz="1800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(x)) = </a:t>
                </a:r>
                <a14:m>
                  <m:oMath xmlns:m="http://schemas.openxmlformats.org/officeDocument/2006/math">
                    <m:r>
                      <a:rPr lang="it-IT" sz="1800" b="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{</m:t>
                    </m:r>
                  </m:oMath>
                </a14:m>
                <a:r>
                  <a:rPr lang="it-IT" sz="1800" dirty="0">
                    <a:solidFill>
                      <a:schemeClr val="tx1"/>
                    </a:solidFill>
                  </a:rPr>
                  <a:t> y </a:t>
                </a:r>
                <a14:m>
                  <m:oMath xmlns:m="http://schemas.openxmlformats.org/officeDocument/2006/math">
                    <m:r>
                      <a:rPr lang="it-IT" sz="1800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∈</m:t>
                    </m:r>
                  </m:oMath>
                </a14:m>
                <a:r>
                  <a:rPr lang="it-IT" sz="1800" b="1" dirty="0">
                    <a:solidFill>
                      <a:srgbClr val="3636E8"/>
                    </a:solidFill>
                  </a:rPr>
                  <a:t> S</a:t>
                </a:r>
                <a:r>
                  <a:rPr lang="it-IT" sz="1800" dirty="0">
                    <a:solidFill>
                      <a:schemeClr val="tx1"/>
                    </a:solidFill>
                  </a:rPr>
                  <a:t>(x): y è un divisore di x }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 r="-251" b="-22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547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Formalizzare Problemi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ESEMPIO: dato un numero intero</a:t>
                </a:r>
                <a:r>
                  <a:rPr lang="is-IS" b="1" dirty="0">
                    <a:solidFill>
                      <a:schemeClr val="tx1"/>
                    </a:solidFill>
                  </a:rPr>
                  <a:t>… [segue richiesta relativa ai divisori del numero]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>
                    <a:solidFill>
                      <a:srgbClr val="D441C9"/>
                    </a:solidFill>
                  </a:rPr>
                  <a:t>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D441C9"/>
                    </a:solidFill>
                  </a:rPr>
                  <a:t>sulla base degli oggetti trovati, fornire un qualche tipo di risposta : </a:t>
                </a:r>
                <a:r>
                  <a:rPr lang="it-IT" sz="1800" dirty="0">
                    <a:solidFill>
                      <a:schemeClr val="tx1"/>
                    </a:solidFill>
                  </a:rPr>
                  <a:t>dipendentemente dalla domanda posta dal problema, dobbiamo rispondere fornendo quanto ci viene richiesto</a:t>
                </a:r>
              </a:p>
              <a:p>
                <a:r>
                  <a:rPr lang="is-IS" dirty="0">
                    <a:solidFill>
                      <a:schemeClr val="tx1"/>
                    </a:solidFill>
                  </a:rPr>
                  <a:t>descriviamo la risposta al problema definendo una funzione </a:t>
                </a:r>
                <a14:m>
                  <m:oMath xmlns:m="http://schemas.openxmlformats.org/officeDocument/2006/math">
                    <m:r>
                      <a:rPr lang="is-IS" sz="2000" b="1" i="1" smtClean="0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s-IS" dirty="0">
                    <a:solidFill>
                      <a:schemeClr val="tx1"/>
                    </a:solidFill>
                  </a:rPr>
                  <a:t> che associa all’insieme delle soluzioni effettive per l’istanza x una risposta scelta nell’insieme </a:t>
                </a:r>
                <a:r>
                  <a:rPr lang="is-IS" b="1" dirty="0">
                    <a:solidFill>
                      <a:srgbClr val="D441C9"/>
                    </a:solidFill>
                  </a:rPr>
                  <a:t>R</a:t>
                </a:r>
                <a:r>
                  <a:rPr lang="is-IS" dirty="0">
                    <a:solidFill>
                      <a:schemeClr val="tx1"/>
                    </a:solidFill>
                  </a:rPr>
                  <a:t> delle risposte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per chiarire questa questione, dobbiamo entrare nel dettaglio di   		   </a:t>
                </a:r>
                <a:r>
                  <a:rPr lang="is-IS" b="1" dirty="0">
                    <a:solidFill>
                      <a:schemeClr val="tx1"/>
                    </a:solidFill>
                  </a:rPr>
                  <a:t>[segue richiesta relativa ai divisori del numero]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11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Formalizzare Problemi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ESEMPIO 1: dato un numero intero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>
                    <a:solidFill>
                      <a:srgbClr val="D441C9"/>
                    </a:solidFill>
                  </a:rPr>
                  <a:t>elencare tutti i divisori di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>
                    <a:solidFill>
                      <a:srgbClr val="D441C9"/>
                    </a:solidFill>
                  </a:rPr>
                  <a:t>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D441C9"/>
                    </a:solidFill>
                  </a:rPr>
                  <a:t>sulla base degli oggetti trovati, fornire un qualche tipo di risposta : </a:t>
                </a:r>
                <a:r>
                  <a:rPr lang="it-IT" sz="1800" dirty="0">
                    <a:solidFill>
                      <a:schemeClr val="tx1"/>
                    </a:solidFill>
                  </a:rPr>
                  <a:t>dipendentemente dalla domanda posta dal problema, dobbiamo rispondere fornendo quanto ci viene richiesto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questo caso,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2</a:t>
                </a:r>
                <a14:m>
                  <m:oMath xmlns:m="http://schemas.openxmlformats.org/officeDocument/2006/math">
                    <m:r>
                      <a:rPr lang="it-IT" sz="2000" i="1" baseline="3000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r>
                  <a:rPr lang="it-IT" sz="2000" baseline="30000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la risposta ad una istanza del problema è un sottoinsieme di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ℕ</m:t>
                    </m:r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per ogni istanza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del problema,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))) =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 </a:t>
                </a:r>
                <a:endParaRPr lang="it-IT" b="1" dirty="0">
                  <a:solidFill>
                    <a:schemeClr val="tx1"/>
                  </a:solidFill>
                </a:endParaRP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853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094161" y="315351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Formalizzare Problemi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</p:spPr>
            <p:txBody>
              <a:bodyPr>
                <a:normAutofit/>
              </a:bodyPr>
              <a:lstStyle/>
              <a:p>
                <a:r>
                  <a:rPr lang="it-IT" b="1" dirty="0">
                    <a:solidFill>
                      <a:schemeClr val="tx1"/>
                    </a:solidFill>
                  </a:rPr>
                  <a:t>ESEMPIO 2: dato un numero intero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, </a:t>
                </a:r>
                <a:r>
                  <a:rPr lang="it-IT" b="1" dirty="0">
                    <a:solidFill>
                      <a:srgbClr val="D441C9"/>
                    </a:solidFill>
                  </a:rPr>
                  <a:t>verificare se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b="1" dirty="0">
                    <a:solidFill>
                      <a:schemeClr val="tx1"/>
                    </a:solidFill>
                  </a:rPr>
                  <a:t> </a:t>
                </a:r>
                <a:r>
                  <a:rPr lang="it-IT" b="1" dirty="0">
                    <a:solidFill>
                      <a:srgbClr val="D441C9"/>
                    </a:solidFill>
                  </a:rPr>
                  <a:t>è primo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 qualunque problema stiamo parlando, la struttura di un problema è sostanzialmente la seguente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dati un insieme di oggetti conosciuti – l’insieme dei dati che costituisce un’istanza del problema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all’interno di un secondo insieme di oggetti – l’insieme delle soluzioni possibili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cercare gli oggetti che soddisfino certi “vincoli”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</a:t>
                </a:r>
                <a:r>
                  <a:rPr lang="it-IT" b="1" dirty="0">
                    <a:solidFill>
                      <a:srgbClr val="D441C9"/>
                    </a:solidFill>
                  </a:rPr>
                  <a:t>sulla base degli oggetti trovati, fornire un qualche tipo di risposta</a:t>
                </a:r>
              </a:p>
              <a:p>
                <a:pPr marL="342900" lvl="1" indent="-342900"/>
                <a:r>
                  <a:rPr lang="it-IT" sz="1800" b="1" dirty="0">
                    <a:solidFill>
                      <a:srgbClr val="D441C9"/>
                    </a:solidFill>
                  </a:rPr>
                  <a:t>sulla base degli oggetti trovati, fornire un qualche tipo di risposta : </a:t>
                </a:r>
                <a:r>
                  <a:rPr lang="it-IT" sz="1800" dirty="0">
                    <a:solidFill>
                      <a:schemeClr val="tx1"/>
                    </a:solidFill>
                  </a:rPr>
                  <a:t>dipendentemente dalla domanda posta dal problema, dobbiamo rispondere fornendo quanto ci viene richiesto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In questo caso, </a:t>
                </a:r>
                <a:r>
                  <a:rPr lang="it-IT" b="1" dirty="0" err="1">
                    <a:solidFill>
                      <a:srgbClr val="D441C9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{ vero, falso}</a:t>
                </a:r>
                <a:endParaRPr lang="it-IT" sz="2000" baseline="30000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per ogni istanza 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rgbClr val="FF0000"/>
                    </a:solidFill>
                  </a:rPr>
                  <a:t> </a:t>
                </a:r>
                <a:r>
                  <a:rPr lang="it-IT" dirty="0">
                    <a:solidFill>
                      <a:schemeClr val="tx1"/>
                    </a:solidFill>
                  </a:rPr>
                  <a:t>del problema, </a:t>
                </a:r>
                <a14:m>
                  <m:oMath xmlns:m="http://schemas.openxmlformats.org/officeDocument/2006/math">
                    <m:r>
                      <a:rPr lang="is-IS" b="1" i="1">
                        <a:solidFill>
                          <a:srgbClr val="D441C9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))) = </a:t>
                </a:r>
                <a:r>
                  <a:rPr lang="it-IT" b="1" dirty="0">
                    <a:solidFill>
                      <a:schemeClr val="tx1"/>
                    </a:solidFill>
                  </a:rPr>
                  <a:t>[</a:t>
                </a:r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b="1" i="1">
                        <a:solidFill>
                          <a:srgbClr val="00B050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𝜼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3636E8"/>
                    </a:solidFill>
                  </a:rPr>
                  <a:t>S</a:t>
                </a:r>
                <a:r>
                  <a:rPr lang="it-IT" dirty="0">
                    <a:solidFill>
                      <a:schemeClr val="tx1"/>
                    </a:solidFill>
                  </a:rPr>
                  <a:t>(</a:t>
                </a:r>
                <a:r>
                  <a:rPr lang="it-IT" b="1" dirty="0" err="1">
                    <a:solidFill>
                      <a:srgbClr val="FF0000"/>
                    </a:solidFill>
                  </a:rPr>
                  <a:t>n</a:t>
                </a:r>
                <a:r>
                  <a:rPr lang="it-IT" dirty="0">
                    <a:solidFill>
                      <a:schemeClr val="tx1"/>
                    </a:solidFill>
                  </a:rPr>
                  <a:t>)) = {1,n} </a:t>
                </a:r>
                <a:r>
                  <a:rPr lang="it-IT" b="1" dirty="0">
                    <a:solidFill>
                      <a:schemeClr val="tx1"/>
                    </a:solidFill>
                  </a:rPr>
                  <a:t>]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08977" y="1118786"/>
                <a:ext cx="9707162" cy="5510614"/>
              </a:xfrm>
              <a:blipFill rotWithShape="0">
                <a:blip r:embed="rId2"/>
                <a:stretch>
                  <a:fillRect l="-440" t="-6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531887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12645</TotalTime>
  <Words>5380</Words>
  <Application>Microsoft Macintosh PowerPoint</Application>
  <PresentationFormat>Widescreen</PresentationFormat>
  <Paragraphs>353</Paragraphs>
  <Slides>29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4" baseType="lpstr">
      <vt:lpstr>Arial</vt:lpstr>
      <vt:lpstr>Cambria Math</vt:lpstr>
      <vt:lpstr>Century Gothic</vt:lpstr>
      <vt:lpstr>Wingdings 3</vt:lpstr>
      <vt:lpstr>Filo</vt:lpstr>
      <vt:lpstr>Lezione16 – problemi e codifiche</vt:lpstr>
      <vt:lpstr>Dai Linguaggi ai Problemi</vt:lpstr>
      <vt:lpstr>Dai Linguaggi ai Problemi</vt:lpstr>
      <vt:lpstr>Formalizzare Problemi</vt:lpstr>
      <vt:lpstr>Formalizzare Problemi</vt:lpstr>
      <vt:lpstr>Formalizzare Problemi</vt:lpstr>
      <vt:lpstr>Formalizzare Problemi</vt:lpstr>
      <vt:lpstr>Formalizzare Problemi</vt:lpstr>
      <vt:lpstr>Formalizzare Problemi</vt:lpstr>
      <vt:lpstr>Formalizzare Problemi</vt:lpstr>
      <vt:lpstr>Formalizzare Problemi</vt:lpstr>
      <vt:lpstr>Tipi di problemi</vt:lpstr>
      <vt:lpstr>Problemi e macchine</vt:lpstr>
      <vt:lpstr>Problemi decisionali</vt:lpstr>
      <vt:lpstr>Problemi decisionali: esempi</vt:lpstr>
      <vt:lpstr>Da Problema a Linguaggio</vt:lpstr>
      <vt:lpstr>Codifica</vt:lpstr>
      <vt:lpstr>Codifica</vt:lpstr>
      <vt:lpstr>Codifica</vt:lpstr>
      <vt:lpstr>Codifica</vt:lpstr>
      <vt:lpstr>Codifica e soluzione</vt:lpstr>
      <vt:lpstr>Codifica e soluzione</vt:lpstr>
      <vt:lpstr>Codifica e soluzione</vt:lpstr>
      <vt:lpstr>Codifica e soluzione</vt:lpstr>
      <vt:lpstr>Codifica e soluzione</vt:lpstr>
      <vt:lpstr>Codifica e soluzione</vt:lpstr>
      <vt:lpstr>Codifiche (ir)ragionevoli</vt:lpstr>
      <vt:lpstr>Codifiche ragionevoli</vt:lpstr>
      <vt:lpstr>Complessità di problemi e codifica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555</cp:revision>
  <dcterms:created xsi:type="dcterms:W3CDTF">2020-03-06T09:19:14Z</dcterms:created>
  <dcterms:modified xsi:type="dcterms:W3CDTF">2023-05-09T12:08:05Z</dcterms:modified>
</cp:coreProperties>
</file>