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46" r:id="rId3"/>
    <p:sldId id="495" r:id="rId4"/>
    <p:sldId id="452" r:id="rId5"/>
    <p:sldId id="472" r:id="rId6"/>
    <p:sldId id="469" r:id="rId7"/>
    <p:sldId id="470" r:id="rId8"/>
    <p:sldId id="497" r:id="rId9"/>
    <p:sldId id="498" r:id="rId10"/>
    <p:sldId id="499" r:id="rId11"/>
    <p:sldId id="480" r:id="rId12"/>
    <p:sldId id="500" r:id="rId13"/>
    <p:sldId id="501" r:id="rId14"/>
    <p:sldId id="502" r:id="rId15"/>
    <p:sldId id="503" r:id="rId16"/>
    <p:sldId id="48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Lezione 23 – prove di NP-completezza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1/06/2023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8107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Path</a:t>
            </a:r>
            <a:r>
              <a:rPr lang="it-IT" dirty="0">
                <a:solidFill>
                  <a:schemeClr val="tx1"/>
                </a:solidFill>
              </a:rPr>
              <a:t> (HP)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HP, dove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s e t sono due nuovi nodi, ossia,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V, V’ =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}, E’ =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s,u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):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u,x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E}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Se G’ contiene un percorso hamiltoniano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8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800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poiché </a:t>
                </a:r>
                <a:r>
                  <a:rPr lang="it-IT" sz="1600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per ogni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n-1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e </a:t>
                </a:r>
                <a:r>
                  <a:rPr lang="it-IT" sz="1600" dirty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 per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i </a:t>
                </a:r>
                <a14:m>
                  <m:oMath xmlns:m="http://schemas.openxmlformats.org/officeDocument/2006/math">
                    <m:r>
                      <a:rPr lang="is-IS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j, </a:t>
                </a:r>
              </a:p>
              <a:p>
                <a:pPr marL="742950" lvl="2" indent="-342900"/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e poiché (u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s-IS" sz="16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– per costruzione di G’, in quanto t è stato collegato a tutti i nodi adiacenti a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in G</a:t>
                </a:r>
              </a:p>
              <a:p>
                <a:pPr marL="742950" lvl="2" indent="-342900"/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allora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è un ciclo hamiltoniano in G</a:t>
                </a:r>
              </a:p>
              <a:p>
                <a:pPr marL="742950" lvl="2" indent="-342900"/>
                <a:endParaRPr lang="it-IT" sz="1600" dirty="0">
                  <a:solidFill>
                    <a:schemeClr val="tx1"/>
                  </a:solidFill>
                  <a:sym typeface="Symbol" charset="2"/>
                </a:endParaRP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Infine, costruire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|</a:t>
                </a: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  <a:sym typeface="Symbol" charset="2"/>
                </a:endParaRP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Questo completa la prova che </a:t>
                </a:r>
                <a:r>
                  <a:rPr lang="it-IT" sz="1800" dirty="0">
                    <a:solidFill>
                      <a:schemeClr val="tx1"/>
                    </a:solidFill>
                  </a:rPr>
                  <a:t>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HP</a:t>
                </a: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  <a:sym typeface="Symbol" charset="2"/>
                </a:endParaRP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E che HP è NP-completo</a:t>
                </a:r>
              </a:p>
              <a:p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43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Long </a:t>
            </a:r>
            <a:r>
              <a:rPr lang="it-IT" dirty="0" err="1">
                <a:solidFill>
                  <a:schemeClr val="tx1"/>
                </a:solidFill>
              </a:rPr>
              <a:t>Path</a:t>
            </a:r>
            <a:r>
              <a:rPr lang="it-IT" dirty="0">
                <a:solidFill>
                  <a:schemeClr val="tx1"/>
                </a:solidFill>
              </a:rPr>
              <a:t> (LP)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Dati un grafo non orientato G = (V,E), una coppia di nodi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e t, e un intero k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esiste in G un percorso da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a t di almeno k archi?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problema prende il nome di </a:t>
                </a:r>
                <a:r>
                  <a:rPr lang="it-IT" b="1" dirty="0">
                    <a:solidFill>
                      <a:srgbClr val="3636E8"/>
                    </a:solidFill>
                  </a:rPr>
                  <a:t>Long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Path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>
                    <a:solidFill>
                      <a:srgbClr val="3636E8"/>
                    </a:solidFill>
                  </a:rPr>
                  <a:t>LP</a:t>
                </a:r>
                <a:r>
                  <a:rPr lang="it-IT" dirty="0">
                    <a:solidFill>
                      <a:schemeClr val="tx1"/>
                    </a:solidFill>
                  </a:rPr>
                  <a:t>, in breve), ed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t,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k) 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h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per 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h, 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V } </a:t>
                </a:r>
                <a:endParaRPr lang="it-IT" sz="1800" b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h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k) : s = 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t=u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						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h-1 [ 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]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i,j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, con i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h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problema è davvero molto simile a HP!!!!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effetti, </a:t>
                </a:r>
                <a:r>
                  <a:rPr lang="it-IT" dirty="0">
                    <a:solidFill>
                      <a:srgbClr val="FF0000"/>
                    </a:solidFill>
                  </a:rPr>
                  <a:t>la dimostrazione che LP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NP è identica a quella che prova che HP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NP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 guardarlo bene, </a:t>
                </a:r>
                <a:r>
                  <a:rPr lang="it-IT" b="1" dirty="0">
                    <a:solidFill>
                      <a:schemeClr val="tx1"/>
                    </a:solidFill>
                  </a:rPr>
                  <a:t>HP è un caso particolare di LP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un’istanza di HP è un’istanza di LP in cui k = |V|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Cioè, è banale ridurre </a:t>
                </a:r>
                <a:r>
                  <a:rPr lang="it-IT" dirty="0" err="1">
                    <a:solidFill>
                      <a:schemeClr val="tx1"/>
                    </a:solidFill>
                  </a:rPr>
                  <a:t>polinomialmente</a:t>
                </a:r>
                <a:r>
                  <a:rPr lang="it-IT" dirty="0">
                    <a:solidFill>
                      <a:schemeClr val="tx1"/>
                    </a:solidFill>
                  </a:rPr>
                  <a:t> HP a LP: </a:t>
                </a: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trasformiamo una istanza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G=(V,E), </a:t>
                </a:r>
                <a:r>
                  <a:rPr lang="it-IT" b="1" dirty="0" err="1">
                    <a:solidFill>
                      <a:srgbClr val="FF0000"/>
                    </a:solidFill>
                    <a:sym typeface="Symbol" charset="2"/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, t  di HP nell’istanza  G=(V,E), </a:t>
                </a:r>
                <a:r>
                  <a:rPr lang="it-IT" b="1" dirty="0" err="1">
                    <a:solidFill>
                      <a:srgbClr val="FF0000"/>
                    </a:solidFill>
                    <a:sym typeface="Symbol" charset="2"/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, t, |V|  di LP 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Quindi,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HP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LP e LP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NPC</a:t>
                </a:r>
              </a:p>
              <a:p>
                <a:pPr marL="742950" lvl="2" indent="-342900"/>
                <a:r>
                  <a:rPr lang="it-IT" dirty="0">
                    <a:solidFill>
                      <a:schemeClr val="tx1"/>
                    </a:solidFill>
                  </a:rPr>
                  <a:t>anche se, in effetti, non abbiamo dimostrato che LP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NP...</a:t>
                </a:r>
              </a:p>
              <a:p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885" b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03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Travelling</a:t>
            </a:r>
            <a:r>
              <a:rPr lang="it-IT" dirty="0">
                <a:solidFill>
                  <a:schemeClr val="tx1"/>
                </a:solidFill>
              </a:rPr>
              <a:t> Salesman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Dati un grafo non orientato </a:t>
                </a:r>
                <a:r>
                  <a:rPr lang="it-IT" b="1" dirty="0">
                    <a:solidFill>
                      <a:srgbClr val="D441C9"/>
                    </a:solidFill>
                  </a:rPr>
                  <a:t>completo e pesato </a:t>
                </a:r>
                <a:r>
                  <a:rPr lang="it-IT" dirty="0">
                    <a:solidFill>
                      <a:schemeClr val="tx1"/>
                    </a:solidFill>
                  </a:rPr>
                  <a:t>G = (</a:t>
                </a:r>
                <a:r>
                  <a:rPr lang="it-IT" dirty="0" err="1">
                    <a:solidFill>
                      <a:schemeClr val="tx1"/>
                    </a:solidFill>
                  </a:rPr>
                  <a:t>V,E,w</a:t>
                </a:r>
                <a:r>
                  <a:rPr lang="it-IT" dirty="0">
                    <a:solidFill>
                      <a:schemeClr val="tx1"/>
                    </a:solidFill>
                  </a:rPr>
                  <a:t>), dove </a:t>
                </a:r>
                <a:r>
                  <a:rPr lang="it-IT" dirty="0" err="1">
                    <a:solidFill>
                      <a:schemeClr val="tx1"/>
                    </a:solidFill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: E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la funzione peso, e un intero k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esiste in G un ciclo hamiltoniano tale che la somma dei pesi degli archi che lo compongono è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problema prende il nome di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Travelling</a:t>
                </a:r>
                <a:r>
                  <a:rPr lang="it-IT" b="1" dirty="0">
                    <a:solidFill>
                      <a:srgbClr val="3636E8"/>
                    </a:solidFill>
                  </a:rPr>
                  <a:t> Salesman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Problem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(problema del commesso viaggiatore, </a:t>
                </a:r>
                <a:r>
                  <a:rPr lang="it-IT" b="1" dirty="0">
                    <a:solidFill>
                      <a:srgbClr val="3636E8"/>
                    </a:solidFill>
                  </a:rPr>
                  <a:t>TSP</a:t>
                </a:r>
                <a:r>
                  <a:rPr lang="it-IT" dirty="0">
                    <a:solidFill>
                      <a:schemeClr val="tx1"/>
                    </a:solidFill>
                  </a:rPr>
                  <a:t>, in breve), ed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V,E,w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w: E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											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per ogni coppia di nodi 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= |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V| } </a:t>
                </a:r>
                <a:endParaRPr lang="it-IT" sz="1800" b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𝐓𝐒𝐏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 , k) 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i,j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, con i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								</a:t>
                </a:r>
                <a:r>
                  <a:rPr lang="it-IT" dirty="0" err="1">
                    <a:solidFill>
                      <a:schemeClr val="tx1"/>
                    </a:solidFill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 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n-1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</a:t>
                </a:r>
              </a:p>
              <a:p>
                <a:pPr lvl="6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problema è molto simile a HC, ma con alcune importanti differenze: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G è un grafo completo: perciò di cicli hamiltoniani in G ne troviamo quanti ne vogliamo!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a noi interessa un ciclo che “costi” poco: e qui sta il difficile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Tuttavia,</a:t>
                </a:r>
                <a:r>
                  <a:rPr lang="it-IT" sz="1800" dirty="0">
                    <a:solidFill>
                      <a:schemeClr val="tx1"/>
                    </a:solidFill>
                  </a:rPr>
                  <a:t> la dimostrazione che TSP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NP è molto simile a quella che prova che  		HC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NP – e la fate per esercizio</a:t>
                </a: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332" r="-4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55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Travelling</a:t>
            </a:r>
            <a:r>
              <a:rPr lang="it-IT" dirty="0">
                <a:solidFill>
                  <a:schemeClr val="tx1"/>
                </a:solidFill>
              </a:rPr>
              <a:t> Salesman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Dimostriamo, ora,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TSP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Trasformiamo una istanza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di HC nell’istanza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di TSP, dove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E’ è ottenuto aggiungendo ad E gli archi mancanti: E’ = E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la funzione peso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 è così definita: 																per ogni arco di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)=1, 							per ogni arco non in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)=2|V|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k = |V|</a:t>
                </a:r>
              </a:p>
              <a:p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18894" r="18285" b="32678"/>
          <a:stretch/>
        </p:blipFill>
        <p:spPr>
          <a:xfrm>
            <a:off x="3595817" y="3496961"/>
            <a:ext cx="7686014" cy="30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Travelling</a:t>
            </a:r>
            <a:r>
              <a:rPr lang="it-IT" dirty="0">
                <a:solidFill>
                  <a:schemeClr val="tx1"/>
                </a:solidFill>
              </a:rPr>
              <a:t> Salesman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Dimostriamo, ora,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TSP</a:t>
                </a:r>
              </a:p>
              <a:p>
                <a:pPr marL="342900" lvl="1" indent="-342900"/>
                <a:r>
                  <a:rPr lang="it-IT" dirty="0">
                    <a:solidFill>
                      <a:schemeClr val="tx1"/>
                    </a:solidFill>
                  </a:rPr>
                  <a:t>Trasformiamo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TSP, dove k = |V| 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E’ è ottenuto aggiungendo ad E gli archi mancanti: E’ = 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per ogni arco di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)=1, 					      per ogni arco non in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)=2|V|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Se G contiene un ciclo hamiltoniano, tale ciclo è anche contenuto in G’: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esso è costituito di |V| archi contenuti in E, perciò la somma dei loro pesi in G’ è 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allora, G’ contiene un ciclo hamiltoniano di costo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k</a:t>
                </a:r>
              </a:p>
              <a:p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5" t="27519" r="8088" b="34005"/>
          <a:stretch/>
        </p:blipFill>
        <p:spPr>
          <a:xfrm>
            <a:off x="2620587" y="4127157"/>
            <a:ext cx="8227685" cy="23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dirty="0" err="1">
                <a:solidFill>
                  <a:schemeClr val="tx1"/>
                </a:solidFill>
              </a:rPr>
              <a:t>Travelling</a:t>
            </a:r>
            <a:r>
              <a:rPr lang="it-IT" dirty="0">
                <a:solidFill>
                  <a:schemeClr val="tx1"/>
                </a:solidFill>
              </a:rPr>
              <a:t> Salesman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Dimostriamo, ora, </a:t>
                </a:r>
                <a:r>
                  <a:rPr lang="it-IT" sz="1800" dirty="0">
                    <a:solidFill>
                      <a:schemeClr val="tx1"/>
                    </a:solidFill>
                  </a:rPr>
                  <a:t>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TSP</a:t>
                </a:r>
              </a:p>
              <a:p>
                <a:pPr marL="342900" lvl="1" indent="-342900"/>
                <a:r>
                  <a:rPr lang="it-IT" dirty="0">
                    <a:solidFill>
                      <a:schemeClr val="tx1"/>
                    </a:solidFill>
                  </a:rPr>
                  <a:t>Trasformiamo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TSP, dove k = |V| 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E’ è ottenuto aggiungendo ad E gli archi mancanti: E’ = 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):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E}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per ogni arco di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)=1, 					      per ogni arco non in E, ossia, per ogni 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E, poniamo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w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sz="1600" dirty="0">
                    <a:solidFill>
                      <a:schemeClr val="tx1"/>
                    </a:solidFill>
                  </a:rPr>
                  <a:t>)=2|V|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Se G’ contiene un ciclo hamiltoniano C tale che la somma dei pesi degli archi che lo compongono è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C non può contenere archi appartenenti a E’-E, perché ciascuno degli archi in E’-E ha peso 2|V| 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 quindi uno solo degli archi in E’- E ha peso maggiore di k =|V|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perciò, poiché il peso complessivo di C è k = |V|, C è costituito di soli archi contenuti in 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ossia, C è un ciclo hamiltoniano contenuto in G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cioè, G contiene un ciclo hamiltoniano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Infine, calcolare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G’=(V,E’,</a:t>
                </a:r>
                <a:r>
                  <a:rPr lang="it-IT" sz="1800" dirty="0" err="1">
                    <a:solidFill>
                      <a:schemeClr val="tx1"/>
                    </a:solidFill>
                    <a:sym typeface="Symbol" charset="2"/>
                  </a:rPr>
                  <a:t>w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), k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|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Questo completa la prova che HC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TSP</a:t>
                </a:r>
              </a:p>
              <a:p>
                <a:pPr marL="342900" lvl="1" indent="-342900"/>
                <a:endParaRPr lang="it-IT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6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(COL)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Dato un grafo non orientato G = (V,E), si vuole assegnare un colore a ciascun nodo di G in modo tale che vengano soddisfatti alcuni vincoli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 problema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Colorabilità</a:t>
                </a:r>
                <a:r>
                  <a:rPr lang="it-IT" dirty="0">
                    <a:solidFill>
                      <a:schemeClr val="tx1"/>
                    </a:solidFill>
                  </a:rPr>
                  <a:t> classico il vincolo che deve essere rispettato è:         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nodi adiacenti devono essere colorati con colori diversi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possono essere definite, ribadiamo, tante regole diverse per colorare i nodi di un grafo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ma, quando non viene specificato altrimenti, ci si riferisce a questa regola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 problema </a:t>
                </a:r>
                <a:r>
                  <a:rPr lang="it-IT" dirty="0" err="1">
                    <a:solidFill>
                      <a:schemeClr val="tx1"/>
                    </a:solidFill>
                  </a:rPr>
                  <a:t>Colorabilità</a:t>
                </a:r>
                <a:r>
                  <a:rPr lang="it-IT" dirty="0">
                    <a:solidFill>
                      <a:schemeClr val="tx1"/>
                    </a:solidFill>
                  </a:rPr>
                  <a:t> (in breve, COL) si vogliono colorare i nodi di un grafo utilizzando “pochi” colori: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dati un grafo G = (V,E) ed un intero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(con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|V|), esiste una assegnazione di k colori ai nodi in V che assegni colori diversi a nodi adiacenti?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problema COL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 		(una soluzione possibile è una assegnazione di 											uno dei k colori a ciascun nodo)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 r="-307" b="-2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3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(COL)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Dati un grafo G = (V,E) ed un intero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(con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|V|), esiste una assegnazione di k colori ai nodi in V che assegni colori diversi a nodi adiacenti?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 c(u)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c(v)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mostrando un certificato che sia verificabile in tempo polinomiale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certificato è una colorazione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verificare che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effettivamente una colorazione per G, ossia che 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soddisfa 	 </a:t>
                </a:r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), dobbiamo esaminare ciascun arco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in E e verificare che 	    c(u)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c(v)   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perciò, verifichiamo un certificato in tempo O(|E|)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in tempo polinomiale 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|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332" r="-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6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k-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(k-COL)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Il problema k-COL è una piccola variazione di COL: </a:t>
                </a:r>
                <a:r>
                  <a:rPr lang="it-IT" b="1" dirty="0">
                    <a:solidFill>
                      <a:srgbClr val="FF0000"/>
                    </a:solidFill>
                  </a:rPr>
                  <a:t>l’unica differenza è che l’intero k non è parte dell’istanza, ma costante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Questa sottigliezza “k nell’istanza / k costante” comporta un modo diverso di definire il problema k-COL: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 valore costante; 													       	 		</a:t>
                </a:r>
                <a:r>
                  <a:rPr lang="it-IT" sz="1400" dirty="0">
                    <a:solidFill>
                      <a:schemeClr val="tx1"/>
                    </a:solidFill>
                  </a:rPr>
                  <a:t>[il ; ci dice che la parte di frase che stiamo per enunciare è separata da quella che lo precede]               </a:t>
                </a:r>
                <a:r>
                  <a:rPr lang="it-IT" dirty="0">
                    <a:solidFill>
                      <a:schemeClr val="tx1"/>
                    </a:solidFill>
                  </a:rPr>
                  <a:t>dato un grafo G = (V,E), esiste una assegnazione di k colori ai nodi in V che assegni colori diversi a nodi adiacenti? 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Formalmente: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</a:t>
                </a:r>
                <a:r>
                  <a:rPr lang="it-IT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Osserviamo che l’unica differenza fra COL e k-COL è che nelle istanze del secondo problema è sparita k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Ma che vuol dire?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1217" r="-19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62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0308" y="14400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k-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(k-COL)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2106" y="947435"/>
            <a:ext cx="9922106" cy="571285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k-COL è una piccola variazione di COL: l’unica differenza è che l’intero k non è parte dell’istanza, ma costante:</a:t>
            </a:r>
          </a:p>
          <a:p>
            <a:r>
              <a:rPr lang="it-IT" dirty="0">
                <a:solidFill>
                  <a:schemeClr val="tx1"/>
                </a:solidFill>
              </a:rPr>
              <a:t>L’unica differenza fra COL e -</a:t>
            </a:r>
            <a:r>
              <a:rPr lang="it-IT" dirty="0" err="1">
                <a:solidFill>
                  <a:schemeClr val="tx1"/>
                </a:solidFill>
              </a:rPr>
              <a:t>kCOL</a:t>
            </a:r>
            <a:r>
              <a:rPr lang="it-IT" dirty="0">
                <a:solidFill>
                  <a:schemeClr val="tx1"/>
                </a:solidFill>
              </a:rPr>
              <a:t> è che nelle istanze del secondo problema è sparita k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r>
              <a:rPr lang="is-IS" dirty="0">
                <a:solidFill>
                  <a:schemeClr val="tx1"/>
                </a:solidFill>
              </a:rPr>
              <a:t>Ma che vuol dire?</a:t>
            </a:r>
          </a:p>
          <a:p>
            <a:pPr lvl="1"/>
            <a:r>
              <a:rPr lang="is-IS" sz="1800" dirty="0">
                <a:solidFill>
                  <a:schemeClr val="tx1"/>
                </a:solidFill>
              </a:rPr>
              <a:t>che vogliamo colorare i nodi di un grafo con 1 colore – e avremo il problema 1-COL</a:t>
            </a:r>
          </a:p>
          <a:p>
            <a:pPr lvl="1"/>
            <a:r>
              <a:rPr lang="is-IS" sz="1800" dirty="0">
                <a:solidFill>
                  <a:schemeClr val="tx1"/>
                </a:solidFill>
              </a:rPr>
              <a:t>oppure con due colori – e avremo il problema 2-COL</a:t>
            </a:r>
          </a:p>
          <a:p>
            <a:pPr lvl="1"/>
            <a:r>
              <a:rPr lang="is-IS" sz="1800" dirty="0">
                <a:solidFill>
                  <a:schemeClr val="tx1"/>
                </a:solidFill>
              </a:rPr>
              <a:t>oppure con tre colori – e avremo il problema 3-COL</a:t>
            </a:r>
          </a:p>
          <a:p>
            <a:pPr lvl="1"/>
            <a:r>
              <a:rPr lang="is-IS" sz="1800" dirty="0">
                <a:solidFill>
                  <a:schemeClr val="tx1"/>
                </a:solidFill>
              </a:rPr>
              <a:t>... insomma, tanti problemi differenti!</a:t>
            </a:r>
          </a:p>
          <a:p>
            <a:r>
              <a:rPr lang="is-IS" dirty="0">
                <a:solidFill>
                  <a:schemeClr val="tx1"/>
                </a:solidFill>
              </a:rPr>
              <a:t>Che hanno una cosa in comune: </a:t>
            </a:r>
            <a:r>
              <a:rPr lang="is-IS" i="1" dirty="0">
                <a:solidFill>
                  <a:schemeClr val="tx1"/>
                </a:solidFill>
              </a:rPr>
              <a:t>poiché sono tutti casi particolari di COL, </a:t>
            </a:r>
            <a:r>
              <a:rPr lang="is-IS" dirty="0">
                <a:solidFill>
                  <a:schemeClr val="tx1"/>
                </a:solidFill>
              </a:rPr>
              <a:t>		    </a:t>
            </a:r>
            <a:r>
              <a:rPr lang="is-IS" b="1" dirty="0">
                <a:solidFill>
                  <a:srgbClr val="3636E8"/>
                </a:solidFill>
              </a:rPr>
              <a:t>tutti questi problemi appartengono a NP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ed ora ce li studiamo... uno per uno!</a:t>
            </a:r>
          </a:p>
          <a:p>
            <a:endParaRPr lang="it-IT" b="1" dirty="0">
              <a:solidFill>
                <a:srgbClr val="3636E8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8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Dimostrazioni di NP-completezza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Altra lezione prettamente tecnica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pressoché una esercitazione</a:t>
            </a:r>
          </a:p>
          <a:p>
            <a:r>
              <a:rPr lang="it-IT" dirty="0">
                <a:solidFill>
                  <a:schemeClr val="tx1"/>
                </a:solidFill>
              </a:rPr>
              <a:t>Vediamo ancora altri esempi di applicazione del teorema 9.3 per dimostrare la NP-completezza di problemi</a:t>
            </a:r>
          </a:p>
          <a:p>
            <a:r>
              <a:rPr lang="it-IT" dirty="0">
                <a:solidFill>
                  <a:schemeClr val="tx1"/>
                </a:solidFill>
              </a:rPr>
              <a:t>Vedremo, in particolare, come dalla NP-completezza di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discenda la  NP-completezza di: 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Hamiltonian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Path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Long </a:t>
            </a:r>
            <a:r>
              <a:rPr lang="it-IT" sz="1800" dirty="0" err="1">
                <a:solidFill>
                  <a:schemeClr val="tx1"/>
                </a:solidFill>
              </a:rPr>
              <a:t>Path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Travelling</a:t>
            </a:r>
            <a:r>
              <a:rPr lang="it-IT" sz="1800" dirty="0">
                <a:solidFill>
                  <a:schemeClr val="tx1"/>
                </a:solidFill>
              </a:rPr>
              <a:t> Salesman </a:t>
            </a:r>
            <a:r>
              <a:rPr lang="it-IT" sz="1800" dirty="0" err="1">
                <a:solidFill>
                  <a:schemeClr val="tx1"/>
                </a:solidFill>
              </a:rPr>
              <a:t>Problem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come dalla NP-completezza di 3-colorability discenda la NP-completezza di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k – </a:t>
            </a:r>
            <a:r>
              <a:rPr lang="it-IT" sz="1800" dirty="0" err="1">
                <a:solidFill>
                  <a:schemeClr val="tx1"/>
                </a:solidFill>
              </a:rPr>
              <a:t>colorability</a:t>
            </a:r>
            <a:r>
              <a:rPr lang="it-IT" sz="1800" dirty="0">
                <a:solidFill>
                  <a:schemeClr val="tx1"/>
                </a:solidFill>
              </a:rPr>
              <a:t> , per ogni k costante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</a:rPr>
              <a:t>Colorability</a:t>
            </a:r>
            <a:endParaRPr lang="is-IS" sz="1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Questa volta, però, daremo per buona la NP-completezza di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e di 3-colorability – senza dimostrarla!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6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1-COL, 2-COL e 3-COL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Nel problema 1-COL ci si domanda se tutti i nodi possono essere colorati con lo stesso colore in modo tale che nodi adiacenti non siano colorati con lo stesso colore: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questo è possibile se e soltanto se nel grafo non esistono archi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 se e solo se G è un insieme indipendente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proprietà è verificabile in tempo polinomiale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Perciò, 1-COL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Nella dispensa 8 viene dimostrato che 2-COL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(ma noi non lo vediamo)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viene dimostrato che 2-COL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2SAT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viene mostrato un algoritmo (deterministico) polinomiale che decide 2SAT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l’appartenenza a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di 2-COL segue dalla chiusura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rispetto alla riducibilità polinomiale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Nel paragrafo 9.5.5 viene dimostrato che 3-COL è NP-completo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tramite una riduzione da 3SAT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che noi non studiamo</a:t>
                </a:r>
              </a:p>
              <a:p>
                <a:endParaRPr lang="it-IT" b="1" dirty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38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4-COL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Nel problema 4-COL ci si domanda se i nodi di un grafo G possono essere colorati con 4 colori in modo tale che nodi adiacenti non siano colorati con lo stesso colore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abbiamo già visto che 4-COL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ora </a:t>
                </a:r>
                <a:r>
                  <a:rPr lang="is-IS" dirty="0">
                    <a:solidFill>
                      <a:schemeClr val="tx1"/>
                    </a:solidFill>
                  </a:rPr>
                  <a:t>che 4-COL è completo per NP tramite una riduzione da 3-COL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cioè, dimostriamo che 3-COL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4-COL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3-COL in una istanza G’=(V’,E’) di 4-COL: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V’ è ottenuto aggiungendo a V un nuovo nodo x: sia x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V, allora V’ = V 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{x}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E’ è ottenuto aggiungendo ad E gli archi che collegano x a tutti i nodi in V: 			        E’ = E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 (x,u):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V}</a:t>
                </a:r>
              </a:p>
              <a:p>
                <a:endParaRPr lang="it-IT" b="1" dirty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" t="17347" r="18038" b="31794"/>
          <a:stretch/>
        </p:blipFill>
        <p:spPr>
          <a:xfrm>
            <a:off x="4670579" y="4102442"/>
            <a:ext cx="6685280" cy="2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4-COL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3-COL in una istanza G’=(V’,E’) di 4-COL: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V’ è ottenuto aggiungendo a V un nuovo nodo x: sia x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V, allora V’ = V 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{x}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E’ = E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 (x,u):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V}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i nodi di G possono essere colorati con 3 colori in modo tale che nodi adiacenti non siano colorati con lo stesso colore, allora chiamiamo 1, 2 e 3 i colori 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coloriamo con gli stessi colori i nodi in V’ – {x}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coloriamo il nodo x con il colore 4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abbiamo colorato con 4 colori i nodi di G’ in modo che nodi adiacenti hanno colori diversi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G’ è 4-colorabile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18010" r="18038" b="31794"/>
          <a:stretch/>
        </p:blipFill>
        <p:spPr>
          <a:xfrm>
            <a:off x="4990824" y="4048482"/>
            <a:ext cx="6565793" cy="24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4-COL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3-COL in una istanza G’=(V’,E’) di 4-COL: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V’ è ottenuto aggiungendo a V un nuovo nodo x: sia x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V, allora V’ = V 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{x}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E’ = E</a:t>
                </a:r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{ (x,u):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V}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i nodi di G’ possono essere colorati con 4 colori in modo tale che nodi adiacenti non siano colorati con lo stesso colore: sia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la funzione che 4-colora V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chiamiamo 4 il colore assegnato al nodo x: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(x) = 4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x è adiacente a tutti i nodi in V, allora il colore 4 non può essere utilizzato per colorare alcun nodo in V: per ogni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{1,2,3}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una 4-colorazione per G’, allora,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 tali che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colora i nodi di G con 3 colori in modo che nodi adiacenti hanno colori diversi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G è 3-colorabile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Poiché calcolare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G’=(V’,E’)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|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questo completa la prova che 3-COL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4-COL</a:t>
                </a:r>
              </a:p>
              <a:p>
                <a:endParaRPr lang="it-IT" dirty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9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k-COL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 intero fissato – </a:t>
                </a:r>
                <a:r>
                  <a:rPr lang="it-IT" dirty="0">
                    <a:solidFill>
                      <a:srgbClr val="FF0000"/>
                    </a:solidFill>
                  </a:rPr>
                  <a:t>fissato una volta per tutte, perciò costante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 problema k-COL ci si domanda se i nodi di un grafo G possono essere colorati con k colori in modo tale che nodi adiacenti non siano colorati con lo stesso colore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abbiamo già visto che k-COL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ora </a:t>
                </a:r>
                <a:r>
                  <a:rPr lang="is-IS" dirty="0">
                    <a:solidFill>
                      <a:schemeClr val="tx1"/>
                    </a:solidFill>
                  </a:rPr>
                  <a:t>che 3-COL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k-COL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3-COL in una istanza G’=(V’,E’) di k-COL: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G’ è ottenuto aggiungendo a G una clique C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</a:rPr>
                  <a:t> di k-3 nuovi nodi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, ... ,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k-3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e poi aggiungendo gli archi che collegano ogni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</a:rPr>
                  <a:t> a tutti i nodi in V			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5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15578" r="17054" b="33120"/>
          <a:stretch/>
        </p:blipFill>
        <p:spPr>
          <a:xfrm>
            <a:off x="4510217" y="3880021"/>
            <a:ext cx="7006281" cy="2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2664" y="193427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k-COL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1534" y="873294"/>
                <a:ext cx="9922106" cy="5848781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G=(V,E) di 3-COL in una istanza G’=(V’,E’) di k-COL: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G’ è ottenuto aggiungendo a G una clique C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</a:rPr>
                  <a:t> di k-3 nuovi nodi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, ... ,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k-3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e poi aggiungendo gli archi che collegano ogni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</a:rPr>
                  <a:t> a tutti i nodi in V			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dimostrazione che G è 3-colorabile se e soltanto se G’ è k-colorabile è pressoché identica a quella di 4-COL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3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}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una 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G 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       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’: V’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tale che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>
                    <a:solidFill>
                      <a:schemeClr val="tx1"/>
                    </a:solidFill>
                  </a:rPr>
                  <a:t>(u)=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per ogni u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V 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) = i+3 per i= 1, </a:t>
                </a:r>
                <a:r>
                  <a:rPr lang="is-IS" dirty="0">
                    <a:solidFill>
                      <a:schemeClr val="tx1"/>
                    </a:solidFill>
                  </a:rPr>
                  <a:t>… , k-3 è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una 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G’ 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V’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una 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G’ 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>
                    <a:solidFill>
                      <a:schemeClr val="tx1"/>
                    </a:solidFill>
                  </a:rPr>
                  <a:t>(v)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3}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tale che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(u)=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c’</a:t>
                </a:r>
                <a:r>
                  <a:rPr lang="it-IT" dirty="0">
                    <a:solidFill>
                      <a:schemeClr val="tx1"/>
                    </a:solidFill>
                  </a:rPr>
                  <a:t>(u)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per ogni u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 </a:t>
                </a:r>
                <a:r>
                  <a:rPr lang="is-IS" dirty="0">
                    <a:solidFill>
                      <a:schemeClr val="tx1"/>
                    </a:solidFill>
                  </a:rPr>
                  <a:t>è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una colorazione dei</a:t>
                </a:r>
                <a:r>
                  <a:rPr lang="it-IT" dirty="0">
                    <a:solidFill>
                      <a:schemeClr val="tx1"/>
                    </a:solidFill>
                  </a:rPr>
                  <a:t> nodi di G 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(v), 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Poiché calcolare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G’=(V’,E’)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richiede tempo polinomiale in |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sz="1800" dirty="0">
                    <a:solidFill>
                      <a:schemeClr val="tx1"/>
                    </a:solidFill>
                  </a:rPr>
                  <a:t> |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questo completa la prova che 3-COL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k-COL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1534" y="873294"/>
                <a:ext cx="9922106" cy="5848781"/>
              </a:xfrm>
              <a:blipFill rotWithShape="0">
                <a:blip r:embed="rId2"/>
                <a:stretch>
                  <a:fillRect l="-430" t="-521" r="-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1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Infine, 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Ricordiamo che il problema k-COL è una piccola variazione di COL: l’unica differenza è che l’intero k non è parte dell’istanza, ma costante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Formalmente: sia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 valore costante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</a:t>
                </a:r>
                <a:r>
                  <a:rPr lang="it-IT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𝐤𝐂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]</a:t>
                </a:r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Mentre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k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k) = {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: V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{1, 2, </a:t>
                </a:r>
                <a:r>
                  <a:rPr lang="is-IS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… , k}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 	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k,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𝐂𝐎𝐋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G,k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u,v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[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(u)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  <a:sym typeface="Symbol" charset="2"/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(v) ]</a:t>
                </a:r>
              </a:p>
              <a:p>
                <a:pPr lvl="6"/>
                <a:endParaRPr lang="it-IT" sz="1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Sappiamo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NP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Ma potrebbe mai accadere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P?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1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Infine, </a:t>
            </a:r>
            <a:r>
              <a:rPr lang="it-IT" dirty="0" err="1">
                <a:solidFill>
                  <a:schemeClr val="tx1"/>
                </a:solidFill>
              </a:rPr>
              <a:t>Colorabilità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Potrebbe mai accadere che COL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P?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Ragioniamo: se esistesse un algoritmo deterministico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che, dati un grafo G e un intero k, decidesse in tempo polinomiale se G può essere k-colorato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allora,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ci permetterebbe di decidere in tempo deterministico polinomiale anche 3COL – basterebbe eseguire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(G,3)!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Questa osservazione ci mostra che è banale ridurre polinomialmente 3COL a COL: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dirty="0">
                    <a:solidFill>
                      <a:schemeClr val="tx1"/>
                    </a:solidFill>
                  </a:rPr>
                  <a:t> di 3COL è trasformata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G=(V,E),3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dirty="0">
                    <a:solidFill>
                      <a:schemeClr val="tx1"/>
                    </a:solidFill>
                  </a:rPr>
                  <a:t> di COL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Ossia, </a:t>
                </a:r>
                <a:r>
                  <a:rPr lang="it-IT" dirty="0">
                    <a:solidFill>
                      <a:schemeClr val="tx1"/>
                    </a:solidFill>
                  </a:rPr>
                  <a:t>3-COL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COL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E, dunque, COL è NP-completo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In effetti, COL è una generalizzazione di 3-COL, 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o, equivalentemente 3COL è un caso particolare di COL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proprio come SAT e 3SAT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In generale: se un caso particolare di un problema è NP-completo, la generalizzazione non può essere “meno che NP-completo”...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L’inverso, ovviamente, non è detto: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il caso particolare 2-COL di COL è in P, il caso particolare 3COL è NP-completo!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1217" b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6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Dimostrazioni di NP-completezza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Questa volta, però, daremo per buona la NP-completezza di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e di 3-colorability – senza dimostrarla!</a:t>
            </a:r>
          </a:p>
          <a:p>
            <a:r>
              <a:rPr lang="it-IT" dirty="0">
                <a:solidFill>
                  <a:schemeClr val="tx1"/>
                </a:solidFill>
              </a:rPr>
              <a:t>Ciò mi permette di sottolineare che,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una volta che è stata dimostrata la NP-completezza di un problema, </a:t>
            </a:r>
          </a:p>
          <a:p>
            <a:r>
              <a:rPr lang="it-IT" dirty="0">
                <a:solidFill>
                  <a:schemeClr val="tx1"/>
                </a:solidFill>
              </a:rPr>
              <a:t>la </a:t>
            </a:r>
            <a:r>
              <a:rPr lang="it-IT" i="1" dirty="0">
                <a:solidFill>
                  <a:srgbClr val="D441C9"/>
                </a:solidFill>
              </a:rPr>
              <a:t>conoscenza</a:t>
            </a:r>
            <a:r>
              <a:rPr lang="it-IT" dirty="0">
                <a:solidFill>
                  <a:srgbClr val="D441C9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della NP-completezza di quel problema può essere utilizzata per dimostrare la NP-completezza di altri problemi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utilizzando, semplicemente, il teorema 9.3</a:t>
            </a:r>
          </a:p>
          <a:p>
            <a:r>
              <a:rPr lang="it-IT" u="sng" dirty="0">
                <a:solidFill>
                  <a:schemeClr val="tx1"/>
                </a:solidFill>
              </a:rPr>
              <a:t>senza aver bisogno di ricostruire l’intera catena di riduzioni che parte da SAT! </a:t>
            </a:r>
          </a:p>
          <a:p>
            <a:pPr lvl="6"/>
            <a:endParaRPr lang="it-IT" u="sng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un certo senso, il teorema 9.3 ci permette di utilizzare “a scatola nera” le dimostrazioni pregresse di NP-completezza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questo è molto comodo!</a:t>
            </a:r>
          </a:p>
          <a:p>
            <a:r>
              <a:rPr lang="it-IT" dirty="0">
                <a:solidFill>
                  <a:schemeClr val="tx1"/>
                </a:solidFill>
              </a:rPr>
              <a:t>E, infatti, la classe NPC ha ormai innumerevoli membri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(HC)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145143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Lo abbiamo già incontrato: dato un grafo non orientato G = (V,E), un ciclo in G che passa una ed una sola volta attraverso ogni nodo di G è un </a:t>
            </a:r>
            <a:r>
              <a:rPr lang="it-IT" b="1" i="1" dirty="0">
                <a:solidFill>
                  <a:srgbClr val="D441C9"/>
                </a:solidFill>
              </a:rPr>
              <a:t>ciclo hamiltoniano </a:t>
            </a:r>
            <a:r>
              <a:rPr lang="it-IT" dirty="0">
                <a:solidFill>
                  <a:schemeClr val="tx1"/>
                </a:solidFill>
              </a:rPr>
              <a:t>in G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figura, è illustrato un grafo ed </a:t>
            </a:r>
            <a:r>
              <a:rPr lang="it-IT" i="1" u="sng" dirty="0">
                <a:solidFill>
                  <a:schemeClr val="tx1"/>
                </a:solidFill>
              </a:rPr>
              <a:t>un</a:t>
            </a:r>
            <a:r>
              <a:rPr lang="it-IT" dirty="0">
                <a:solidFill>
                  <a:schemeClr val="tx1"/>
                </a:solidFill>
              </a:rPr>
              <a:t> ciclo hamiltoniano in esso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 un grafo può contenere anche più di un ciclo hamiltoniano: provate!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D’altra parte, esistono grafi che non contengono cicli hamiltoniani: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provare per credere!</a:t>
            </a:r>
            <a:endParaRPr lang="it-IT" dirty="0">
              <a:solidFill>
                <a:srgbClr val="FF0000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17789" r="24182" b="48821"/>
          <a:stretch/>
        </p:blipFill>
        <p:spPr>
          <a:xfrm>
            <a:off x="2940908" y="2619633"/>
            <a:ext cx="4361935" cy="137793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9779" r="63862" b="49484"/>
          <a:stretch/>
        </p:blipFill>
        <p:spPr>
          <a:xfrm>
            <a:off x="3855307" y="4613261"/>
            <a:ext cx="1320081" cy="12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Cycle</a:t>
            </a:r>
            <a:r>
              <a:rPr lang="it-IT" dirty="0">
                <a:solidFill>
                  <a:schemeClr val="tx1"/>
                </a:solidFill>
              </a:rPr>
              <a:t> (HC)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Dato un grafo non orientato G = (V,E), esiste un ciclo hamiltoniano in G?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problema prende il nome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Hamiltonian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Cycle</a:t>
                </a:r>
                <a:r>
                  <a:rPr lang="it-IT" dirty="0">
                    <a:solidFill>
                      <a:schemeClr val="tx1"/>
                    </a:solidFill>
                  </a:rPr>
                  <a:t> (HC, in breve), ed è così formalizzato: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:r>
                  <a:rPr lang="it-IT" dirty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per 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n = |V|}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: 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n-1 [ 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							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i,j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, con i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</a:p>
              <a:p>
                <a:pPr lvl="1"/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 paragrafo 9.5.6 viene dimostrata la NP-completezza di HC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la completezza viene dimostrata tramite una riduzione da VC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Non studiamo il paragrafo 9.5.6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utilizziamo, in quel che segue, il fatto che HC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NPC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Path</a:t>
            </a:r>
            <a:r>
              <a:rPr lang="it-IT" dirty="0">
                <a:solidFill>
                  <a:schemeClr val="tx1"/>
                </a:solidFill>
              </a:rPr>
              <a:t> (HP)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Dati un grafo non orientato G = (V,E) ed una coppia di nodi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V, esiste un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percorso hamiltoniano </a:t>
                </a:r>
                <a:r>
                  <a:rPr lang="it-IT" dirty="0">
                    <a:solidFill>
                      <a:schemeClr val="tx1"/>
                    </a:solidFill>
                  </a:rPr>
                  <a:t>da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a t in G, ossia un percorso fra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e t che passa una e una sola volta attraverso ciascun nodo di 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𝐇𝐏</m:t>
                    </m:r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{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sz="1600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V}</a:t>
                </a:r>
              </a:p>
              <a:p>
                <a:pPr lvl="1"/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t) = {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per 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n = |V|}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)=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(G) :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= 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 = 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n-1 [ </a:t>
                </a:r>
                <a:r>
                  <a:rPr lang="it-IT" dirty="0">
                    <a:solidFill>
                      <a:schemeClr val="tx1"/>
                    </a:solidFill>
                  </a:rPr>
                  <a:t>(u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,u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							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i,j = 1,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n , con i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j [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che HP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mostrando un certificato che sia verificabile in tempo polinomiale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certificato è una sequenza di nodi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verifichiamo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è effettivamente un percorso hamiltoniano da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a t, ossia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soddisfa  </a:t>
                </a:r>
                <a14:m>
                  <m:oMath xmlns:m="http://schemas.openxmlformats.org/officeDocument/2006/math">
                    <m:r>
                      <a:rPr lang="it-IT" sz="18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𝛑</m:t>
                    </m:r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𝐇𝐏</m:t>
                    </m:r>
                    <m:r>
                      <a:rPr lang="it-IT" sz="1800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it-IT" sz="1800" b="1" i="0" baseline="-25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𝐇𝐏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G,s,t</a:t>
                </a:r>
                <a:r>
                  <a:rPr lang="it-IT" dirty="0">
                    <a:solidFill>
                      <a:schemeClr val="tx1"/>
                    </a:solidFill>
                  </a:rPr>
                  <a:t>) ) , in tempo O(|E||V| + |V|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in tempo polinomiale in |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 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|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 r="-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6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2091" y="34170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Path</a:t>
            </a:r>
            <a:r>
              <a:rPr lang="it-IT" dirty="0">
                <a:solidFill>
                  <a:schemeClr val="tx1"/>
                </a:solidFill>
              </a:rPr>
              <a:t> (HP)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Dimostriamo che HP è completo per NP riducendo </a:t>
                </a:r>
                <a:r>
                  <a:rPr lang="it-IT" dirty="0" err="1">
                    <a:solidFill>
                      <a:schemeClr val="tx1"/>
                    </a:solidFill>
                  </a:rPr>
                  <a:t>polinomialmente</a:t>
                </a:r>
                <a:r>
                  <a:rPr lang="it-IT" dirty="0">
                    <a:solidFill>
                      <a:schemeClr val="tx1"/>
                    </a:solidFill>
                  </a:rPr>
                  <a:t> HC a HP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effetti, i due problemi HP e HC si assomigliano moltissimo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Attenzione, però: la loro somiglianza potrebbe trarre in inganno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una prima occhiata, potremmo pensare di trasformare una istanza 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HC nell’istanza 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di HP, in cui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e t sono due qualsiasi nodi in V tali che (</a:t>
                </a:r>
                <a:r>
                  <a:rPr lang="it-IT" dirty="0" err="1">
                    <a:solidFill>
                      <a:schemeClr val="tx1"/>
                    </a:solidFill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tanto, potremmo pensare, se c’è un ciclo hamiltoniano in G, esso passa sicuramente sia per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che per t, e, per di più,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e t sono collegati da un arco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ma non funziona! Infatti:																																														il grafo contiene un ciclo hamiltoniano																																ma non contiene un percorso fra s e t																																che passi una e una sola volta per ogni 																																nodo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145143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16020" r="55753" b="45725"/>
          <a:stretch/>
        </p:blipFill>
        <p:spPr>
          <a:xfrm>
            <a:off x="3602950" y="4139513"/>
            <a:ext cx="2804984" cy="21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8107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Path</a:t>
            </a:r>
            <a:r>
              <a:rPr lang="it-IT" dirty="0">
                <a:solidFill>
                  <a:schemeClr val="tx1"/>
                </a:solidFill>
              </a:rPr>
              <a:t> (HP)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Perciò, anche se i due problemi HP e HC si assomigliano moltissimo, dobbiamo procedere con un po’ di cautela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che HP è completo per NP riducendo </a:t>
                </a:r>
                <a:r>
                  <a:rPr lang="it-IT" dirty="0" err="1">
                    <a:solidFill>
                      <a:schemeClr val="tx1"/>
                    </a:solidFill>
                  </a:rPr>
                  <a:t>polinomialmente</a:t>
                </a:r>
                <a:r>
                  <a:rPr lang="it-IT" dirty="0">
                    <a:solidFill>
                      <a:schemeClr val="tx1"/>
                    </a:solidFill>
                  </a:rPr>
                  <a:t> HC a HP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dimostriamo che HC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HP: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HP, dove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e t sono due nuovi nodi, ossia,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V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V’ = V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ed otteniamo E’ scegliendo un nodo u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V, collegando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ad u e collegando t a tutti i nodi che in G sono adiacenti ad u: E’ =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s,u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):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u,x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E}</a:t>
                </a:r>
              </a:p>
              <a:p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8723" r="13001" b="39312"/>
          <a:stretch/>
        </p:blipFill>
        <p:spPr>
          <a:xfrm>
            <a:off x="2653246" y="4151870"/>
            <a:ext cx="7157688" cy="24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6247" y="18107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problema </a:t>
            </a:r>
            <a:r>
              <a:rPr lang="it-IT" dirty="0" err="1">
                <a:solidFill>
                  <a:schemeClr val="tx1"/>
                </a:solidFill>
              </a:rPr>
              <a:t>Hamiltonian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Path</a:t>
            </a:r>
            <a:r>
              <a:rPr lang="it-IT" dirty="0">
                <a:solidFill>
                  <a:schemeClr val="tx1"/>
                </a:solidFill>
              </a:rPr>
              <a:t> (HP)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Trasformiamo una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G=(V,E)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HC nell’istanza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G’=(V’,E’),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di HP, dove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s e t sono due nuovi nodi, ossia,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V, V’ = V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}, E’ =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s,u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)}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): (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u,x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E}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Se G contiene un ciclo hamiltoniano 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8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t-IT" sz="18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scegliamo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= u (il nodo al quale è collegato </a:t>
                </a:r>
                <a:r>
                  <a:rPr lang="it-IT" sz="1600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endParaRPr lang="it-IT" sz="1800" baseline="-25000" dirty="0">
                  <a:solidFill>
                    <a:schemeClr val="tx1"/>
                  </a:solidFill>
                  <a:sym typeface="Symbol" charset="2"/>
                </a:endParaRP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poiché </a:t>
                </a:r>
                <a:r>
                  <a:rPr lang="it-IT" sz="1600" dirty="0">
                    <a:solidFill>
                      <a:schemeClr val="tx1"/>
                    </a:solidFill>
                  </a:rPr>
                  <a:t>(u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,u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i+1</a:t>
                </a:r>
                <a:r>
                  <a:rPr lang="it-IT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per ogni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i = 1,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n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e </a:t>
                </a:r>
                <a:r>
                  <a:rPr lang="it-IT" sz="1600" dirty="0">
                    <a:solidFill>
                      <a:schemeClr val="tx1"/>
                    </a:solidFill>
                  </a:rPr>
                  <a:t>u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u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 per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i </a:t>
                </a:r>
                <a14:m>
                  <m:oMath xmlns:m="http://schemas.openxmlformats.org/officeDocument/2006/math">
                    <m:r>
                      <a:rPr lang="is-IS" sz="1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≠</m:t>
                    </m:r>
                  </m:oMath>
                </a14:m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j, </a:t>
                </a:r>
              </a:p>
              <a:p>
                <a:pPr marL="742950" lvl="2" indent="-342900"/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allora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600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6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6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600" baseline="-25000" dirty="0">
                    <a:solidFill>
                      <a:schemeClr val="tx1"/>
                    </a:solidFill>
                    <a:sym typeface="Symbol" charset="2"/>
                  </a:rPr>
                  <a:t>n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, t </a:t>
                </a:r>
                <a:r>
                  <a:rPr lang="it-IT" sz="1600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s-IS" sz="1600" dirty="0">
                    <a:solidFill>
                      <a:schemeClr val="tx1"/>
                    </a:solidFill>
                    <a:sym typeface="Symbol" charset="2"/>
                  </a:rPr>
                  <a:t> è un percorso hamiltoniano in G’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  <a:sym typeface="Symbol" charset="2"/>
                </a:endParaRPr>
              </a:p>
              <a:p>
                <a:endParaRPr lang="it-IT" sz="1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898008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t="8059" r="15826" b="40860"/>
          <a:stretch/>
        </p:blipFill>
        <p:spPr>
          <a:xfrm>
            <a:off x="2376782" y="3430894"/>
            <a:ext cx="8043732" cy="29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5415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zione22" id="{DDDE8F57-42BB-3948-8454-C45195DC9906}" vid="{C6F2EB08-B177-174C-86F3-09FB254298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25110</TotalTime>
  <Words>5488</Words>
  <Application>Microsoft Macintosh PowerPoint</Application>
  <PresentationFormat>Widescreen</PresentationFormat>
  <Paragraphs>280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American Typewriter</vt:lpstr>
      <vt:lpstr>Arial</vt:lpstr>
      <vt:lpstr>Cambria Math</vt:lpstr>
      <vt:lpstr>Century Gothic</vt:lpstr>
      <vt:lpstr>Wingdings 3</vt:lpstr>
      <vt:lpstr>Filo</vt:lpstr>
      <vt:lpstr>Lezione 23 – prove di NP-completezza</vt:lpstr>
      <vt:lpstr>Dimostrazioni di NP-completezza</vt:lpstr>
      <vt:lpstr>Dimostrazioni di NP-completezza</vt:lpstr>
      <vt:lpstr>Il problema Hamiltonian Cycle (HC)</vt:lpstr>
      <vt:lpstr>Il problema Hamiltonian Cycle (HC)</vt:lpstr>
      <vt:lpstr>Il problema Hamiltonian Path (HP)</vt:lpstr>
      <vt:lpstr>Il problema Hamiltonian Path (HP)</vt:lpstr>
      <vt:lpstr>Il problema Hamiltonian Path (HP)</vt:lpstr>
      <vt:lpstr>Il problema Hamiltonian Path (HP)</vt:lpstr>
      <vt:lpstr>Il problema Hamiltonian Path (HP)</vt:lpstr>
      <vt:lpstr>Il problema Long Path (LP)</vt:lpstr>
      <vt:lpstr>Il Travelling Salesman Problem (TSP)</vt:lpstr>
      <vt:lpstr>Il Travelling Salesman Problem (TSP)</vt:lpstr>
      <vt:lpstr>Il Travelling Salesman Problem (TSP)</vt:lpstr>
      <vt:lpstr>Il Travelling Salesman Problem (TSP)</vt:lpstr>
      <vt:lpstr>Il problema Colorabilità (COL)</vt:lpstr>
      <vt:lpstr>Il problema Colorabilità (COL)</vt:lpstr>
      <vt:lpstr>Il problema k-Colorabilità (k-COL)</vt:lpstr>
      <vt:lpstr>Il problema k-Colorabilità (k-COL)</vt:lpstr>
      <vt:lpstr>1-COL, 2-COL e 3-COL</vt:lpstr>
      <vt:lpstr>4-COL</vt:lpstr>
      <vt:lpstr>4-COL</vt:lpstr>
      <vt:lpstr>4-COL</vt:lpstr>
      <vt:lpstr>k-COL</vt:lpstr>
      <vt:lpstr>k-COL</vt:lpstr>
      <vt:lpstr>Infine, Colorabilità </vt:lpstr>
      <vt:lpstr>Infine, Colorabilità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1053</cp:revision>
  <dcterms:created xsi:type="dcterms:W3CDTF">2020-03-06T09:19:14Z</dcterms:created>
  <dcterms:modified xsi:type="dcterms:W3CDTF">2023-06-01T17:15:31Z</dcterms:modified>
</cp:coreProperties>
</file>