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drawings/drawing1.xml" ContentType="application/vnd.openxmlformats-officedocument.drawingml.chartshapes+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drawings/drawing2.xml" ContentType="application/vnd.openxmlformats-officedocument.drawingml.chartshapes+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drawings/drawing3.xml" ContentType="application/vnd.openxmlformats-officedocument.drawingml.chartshapes+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media/image13.jpg" ContentType="image/png"/>
  <Override PartName="/ppt/media/image1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5" r:id="rId2"/>
    <p:sldMasterId id="2147483653" r:id="rId3"/>
  </p:sldMasterIdLst>
  <p:notesMasterIdLst>
    <p:notesMasterId r:id="rId5"/>
  </p:notesMasterIdLst>
  <p:handoutMasterIdLst>
    <p:handoutMasterId r:id="rId6"/>
  </p:handoutMasterIdLst>
  <p:sldIdLst>
    <p:sldId id="260" r:id="rId4"/>
  </p:sldIdLst>
  <p:sldSz cx="42803763" cy="30275213"/>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2" userDrawn="1">
          <p15:clr>
            <a:srgbClr val="A4A3A4"/>
          </p15:clr>
        </p15:guide>
        <p15:guide id="2" orient="horz" pos="221" userDrawn="1">
          <p15:clr>
            <a:srgbClr val="A4A3A4"/>
          </p15:clr>
        </p15:guide>
        <p15:guide id="3" orient="horz" pos="18541" userDrawn="1">
          <p15:clr>
            <a:srgbClr val="A4A3A4"/>
          </p15:clr>
        </p15:guide>
        <p15:guide id="4" orient="horz" userDrawn="1">
          <p15:clr>
            <a:srgbClr val="A4A3A4"/>
          </p15:clr>
        </p15:guide>
        <p15:guide id="5" pos="257" userDrawn="1">
          <p15:clr>
            <a:srgbClr val="A4A3A4"/>
          </p15:clr>
        </p15:guide>
        <p15:guide id="6" pos="2670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Luigi Falanga" initials="LF" lastIdx="1" clrIdx="4">
    <p:extLst>
      <p:ext uri="{19B8F6BF-5375-455C-9EA6-DF929625EA0E}">
        <p15:presenceInfo xmlns:p15="http://schemas.microsoft.com/office/powerpoint/2012/main" userId="8740f34afb1023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A0A0"/>
    <a:srgbClr val="FF6666"/>
    <a:srgbClr val="A51100"/>
    <a:srgbClr val="0066A5"/>
    <a:srgbClr val="FFFFFF"/>
    <a:srgbClr val="00B050"/>
    <a:srgbClr val="FD6457"/>
    <a:srgbClr val="7BA1CA"/>
    <a:srgbClr val="FB8B98"/>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44" autoAdjust="0"/>
    <p:restoredTop sz="94558" autoAdjust="0"/>
  </p:normalViewPr>
  <p:slideViewPr>
    <p:cSldViewPr snapToGrid="0" snapToObjects="1" showGuides="1">
      <p:cViewPr>
        <p:scale>
          <a:sx n="25" d="100"/>
          <a:sy n="25" d="100"/>
        </p:scale>
        <p:origin x="1932" y="504"/>
      </p:cViewPr>
      <p:guideLst>
        <p:guide orient="horz" pos="3052"/>
        <p:guide orient="horz" pos="221"/>
        <p:guide orient="horz" pos="18541"/>
        <p:guide orient="horz"/>
        <p:guide pos="257"/>
        <p:guide pos="2670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Luigi\Desktop\Final%20Results\Figures\Aging%20and%20Flexibility%20in%20Selective%20Listening%20-%20UPDATE.xlsx" TargetMode="Externa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Luigi\Desktop\RWTH\Experiment\Prj1_DFG\Data\PTA\LSAT_LAST_1update281024.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2.xml"/><Relationship Id="rId4" Type="http://schemas.openxmlformats.org/officeDocument/2006/relationships/oleObject" Target="file:///C:\Users\Luigi\Desktop\Final%20Results\Figures\Aging%20and%20Flexibility%20in%20Selective%20Listening%20-%20UPDATE.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3.xml"/><Relationship Id="rId4" Type="http://schemas.openxmlformats.org/officeDocument/2006/relationships/oleObject" Target="file:///C:\Users\Luigi\Desktop\Final%20Results\Figures\Aging%20and%20Flexibility%20in%20Selective%20Listening%20-%20UPDATE.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Luigi\Desktop\Final%20Results\Figures\Aging%20and%20Flexibility%20in%20Selective%20Listening%20-%20UPDA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629492328707238"/>
          <c:y val="5.4803722408676842E-2"/>
          <c:w val="0.73593735590691833"/>
          <c:h val="0.77632418940936743"/>
        </c:manualLayout>
      </c:layout>
      <c:lineChart>
        <c:grouping val="standard"/>
        <c:varyColors val="0"/>
        <c:ser>
          <c:idx val="3"/>
          <c:order val="0"/>
          <c:tx>
            <c:strRef>
              <c:f>Sheet1!$AR$46</c:f>
              <c:strCache>
                <c:ptCount val="1"/>
                <c:pt idx="0">
                  <c:v>Incongruent</c:v>
                </c:pt>
              </c:strCache>
            </c:strRef>
          </c:tx>
          <c:spPr>
            <a:ln w="22225" cap="rnd">
              <a:solidFill>
                <a:sysClr val="windowText" lastClr="000000"/>
              </a:solidFill>
              <a:round/>
            </a:ln>
            <a:effectLst/>
          </c:spPr>
          <c:marker>
            <c:symbol val="circle"/>
            <c:size val="3"/>
            <c:spPr>
              <a:solidFill>
                <a:sysClr val="windowText" lastClr="000000"/>
              </a:solidFill>
              <a:ln w="9525">
                <a:noFill/>
              </a:ln>
              <a:effectLst/>
            </c:spPr>
          </c:marker>
          <c:errBars>
            <c:errDir val="y"/>
            <c:errBarType val="both"/>
            <c:errValType val="cust"/>
            <c:noEndCap val="0"/>
            <c:plus>
              <c:numRef>
                <c:f>Sheet1!$AS$57:$AW$57</c:f>
                <c:numCache>
                  <c:formatCode>General</c:formatCode>
                  <c:ptCount val="5"/>
                  <c:pt idx="0">
                    <c:v>0.27839140000000001</c:v>
                  </c:pt>
                  <c:pt idx="1">
                    <c:v>0.47799779999999997</c:v>
                  </c:pt>
                  <c:pt idx="3">
                    <c:v>0.60892809999999997</c:v>
                  </c:pt>
                  <c:pt idx="4">
                    <c:v>0.83429730000000002</c:v>
                  </c:pt>
                </c:numCache>
              </c:numRef>
            </c:plus>
            <c:minus>
              <c:numRef>
                <c:f>Sheet1!$AS$57:$AW$57</c:f>
                <c:numCache>
                  <c:formatCode>General</c:formatCode>
                  <c:ptCount val="5"/>
                  <c:pt idx="0">
                    <c:v>0.27839140000000001</c:v>
                  </c:pt>
                  <c:pt idx="1">
                    <c:v>0.47799779999999997</c:v>
                  </c:pt>
                  <c:pt idx="3">
                    <c:v>0.60892809999999997</c:v>
                  </c:pt>
                  <c:pt idx="4">
                    <c:v>0.83429730000000002</c:v>
                  </c:pt>
                </c:numCache>
              </c:numRef>
            </c:minus>
            <c:spPr>
              <a:noFill/>
              <a:ln w="9525" cap="flat" cmpd="sng" algn="ctr">
                <a:solidFill>
                  <a:schemeClr val="tx1">
                    <a:lumMod val="65000"/>
                    <a:lumOff val="35000"/>
                  </a:schemeClr>
                </a:solidFill>
                <a:round/>
              </a:ln>
              <a:effectLst/>
            </c:spPr>
          </c:errBars>
          <c:cat>
            <c:multiLvlStrRef>
              <c:f>Sheet1!$AS$44:$AW$45</c:f>
              <c:multiLvlStrCache>
                <c:ptCount val="5"/>
                <c:lvl>
                  <c:pt idx="0">
                    <c:v>Repetition</c:v>
                  </c:pt>
                  <c:pt idx="1">
                    <c:v>Switch</c:v>
                  </c:pt>
                  <c:pt idx="3">
                    <c:v>Repetition</c:v>
                  </c:pt>
                  <c:pt idx="4">
                    <c:v>Switch</c:v>
                  </c:pt>
                </c:lvl>
                <c:lvl>
                  <c:pt idx="0">
                    <c:v>Good hearing</c:v>
                  </c:pt>
                  <c:pt idx="3">
                    <c:v>Poor hearing</c:v>
                  </c:pt>
                </c:lvl>
              </c:multiLvlStrCache>
            </c:multiLvlStrRef>
          </c:cat>
          <c:val>
            <c:numRef>
              <c:f>Sheet1!$AS$46:$AW$46</c:f>
              <c:numCache>
                <c:formatCode>General</c:formatCode>
                <c:ptCount val="5"/>
                <c:pt idx="0">
                  <c:v>1.3075749999999999</c:v>
                </c:pt>
                <c:pt idx="1">
                  <c:v>3.3506779999999998</c:v>
                </c:pt>
                <c:pt idx="3">
                  <c:v>3.1419489999999999</c:v>
                </c:pt>
                <c:pt idx="4">
                  <c:v>5.9008719999999997</c:v>
                </c:pt>
              </c:numCache>
            </c:numRef>
          </c:val>
          <c:smooth val="0"/>
          <c:extLst>
            <c:ext xmlns:c16="http://schemas.microsoft.com/office/drawing/2014/chart" uri="{C3380CC4-5D6E-409C-BE32-E72D297353CC}">
              <c16:uniqueId val="{00000000-373D-4CC3-99A2-CAC9A7ED6B12}"/>
            </c:ext>
          </c:extLst>
        </c:ser>
        <c:ser>
          <c:idx val="2"/>
          <c:order val="1"/>
          <c:tx>
            <c:strRef>
              <c:f>Sheet1!$AR$47</c:f>
              <c:strCache>
                <c:ptCount val="1"/>
                <c:pt idx="0">
                  <c:v>Congruent</c:v>
                </c:pt>
              </c:strCache>
            </c:strRef>
          </c:tx>
          <c:spPr>
            <a:ln w="15875" cap="rnd">
              <a:solidFill>
                <a:sysClr val="windowText" lastClr="000000"/>
              </a:solidFill>
              <a:prstDash val="sysDash"/>
              <a:round/>
            </a:ln>
            <a:effectLst/>
          </c:spPr>
          <c:marker>
            <c:symbol val="circle"/>
            <c:size val="3"/>
            <c:spPr>
              <a:solidFill>
                <a:schemeClr val="tx1"/>
              </a:solidFill>
              <a:ln w="12700">
                <a:noFill/>
              </a:ln>
              <a:effectLst/>
            </c:spPr>
          </c:marker>
          <c:errBars>
            <c:errDir val="y"/>
            <c:errBarType val="both"/>
            <c:errValType val="cust"/>
            <c:noEndCap val="0"/>
            <c:plus>
              <c:numRef>
                <c:f>Sheet1!$AS$58:$AW$58</c:f>
                <c:numCache>
                  <c:formatCode>General</c:formatCode>
                  <c:ptCount val="5"/>
                  <c:pt idx="0">
                    <c:v>0.13237109999999999</c:v>
                  </c:pt>
                  <c:pt idx="1">
                    <c:v>0.18856429999999999</c:v>
                  </c:pt>
                  <c:pt idx="3">
                    <c:v>0.3023614</c:v>
                  </c:pt>
                  <c:pt idx="4">
                    <c:v>0.39443719999999999</c:v>
                  </c:pt>
                </c:numCache>
              </c:numRef>
            </c:plus>
            <c:minus>
              <c:numRef>
                <c:f>Sheet1!$AS$58:$AW$58</c:f>
                <c:numCache>
                  <c:formatCode>General</c:formatCode>
                  <c:ptCount val="5"/>
                  <c:pt idx="0">
                    <c:v>0.13237109999999999</c:v>
                  </c:pt>
                  <c:pt idx="1">
                    <c:v>0.18856429999999999</c:v>
                  </c:pt>
                  <c:pt idx="3">
                    <c:v>0.3023614</c:v>
                  </c:pt>
                  <c:pt idx="4">
                    <c:v>0.39443719999999999</c:v>
                  </c:pt>
                </c:numCache>
              </c:numRef>
            </c:minus>
            <c:spPr>
              <a:noFill/>
              <a:ln w="9525" cap="flat" cmpd="sng" algn="ctr">
                <a:solidFill>
                  <a:schemeClr val="tx1">
                    <a:lumMod val="65000"/>
                    <a:lumOff val="35000"/>
                  </a:schemeClr>
                </a:solidFill>
                <a:round/>
              </a:ln>
              <a:effectLst/>
            </c:spPr>
          </c:errBars>
          <c:cat>
            <c:multiLvlStrRef>
              <c:f>Sheet1!$AS$44:$AW$45</c:f>
              <c:multiLvlStrCache>
                <c:ptCount val="5"/>
                <c:lvl>
                  <c:pt idx="0">
                    <c:v>Repetition</c:v>
                  </c:pt>
                  <c:pt idx="1">
                    <c:v>Switch</c:v>
                  </c:pt>
                  <c:pt idx="3">
                    <c:v>Repetition</c:v>
                  </c:pt>
                  <c:pt idx="4">
                    <c:v>Switch</c:v>
                  </c:pt>
                </c:lvl>
                <c:lvl>
                  <c:pt idx="0">
                    <c:v>Good hearing</c:v>
                  </c:pt>
                  <c:pt idx="3">
                    <c:v>Poor hearing</c:v>
                  </c:pt>
                </c:lvl>
              </c:multiLvlStrCache>
            </c:multiLvlStrRef>
          </c:cat>
          <c:val>
            <c:numRef>
              <c:f>Sheet1!$AS$47:$AW$47</c:f>
              <c:numCache>
                <c:formatCode>General</c:formatCode>
                <c:ptCount val="5"/>
                <c:pt idx="0">
                  <c:v>0.71533899999999995</c:v>
                </c:pt>
                <c:pt idx="1">
                  <c:v>1.019984</c:v>
                </c:pt>
                <c:pt idx="3">
                  <c:v>1.288421</c:v>
                </c:pt>
                <c:pt idx="4">
                  <c:v>2.1986279999999998</c:v>
                </c:pt>
              </c:numCache>
            </c:numRef>
          </c:val>
          <c:smooth val="0"/>
          <c:extLst>
            <c:ext xmlns:c16="http://schemas.microsoft.com/office/drawing/2014/chart" uri="{C3380CC4-5D6E-409C-BE32-E72D297353CC}">
              <c16:uniqueId val="{00000001-373D-4CC3-99A2-CAC9A7ED6B12}"/>
            </c:ext>
          </c:extLst>
        </c:ser>
        <c:dLbls>
          <c:showLegendKey val="0"/>
          <c:showVal val="0"/>
          <c:showCatName val="0"/>
          <c:showSerName val="0"/>
          <c:showPercent val="0"/>
          <c:showBubbleSize val="0"/>
        </c:dLbls>
        <c:marker val="1"/>
        <c:smooth val="0"/>
        <c:axId val="108662655"/>
        <c:axId val="108658495"/>
      </c:lineChart>
      <c:catAx>
        <c:axId val="108662655"/>
        <c:scaling>
          <c:orientation val="minMax"/>
        </c:scaling>
        <c:delete val="0"/>
        <c:axPos val="b"/>
        <c:numFmt formatCode="General" sourceLinked="1"/>
        <c:majorTickMark val="none"/>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crossAx val="108658495"/>
        <c:crossesAt val="0"/>
        <c:auto val="1"/>
        <c:lblAlgn val="ctr"/>
        <c:lblOffset val="100"/>
        <c:noMultiLvlLbl val="1"/>
      </c:catAx>
      <c:valAx>
        <c:axId val="108658495"/>
        <c:scaling>
          <c:orientation val="minMax"/>
          <c:max val="7"/>
          <c:min val="0"/>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r>
                  <a:rPr lang="en-US" sz="1600">
                    <a:latin typeface="Arial" panose="020B0604020202020204" pitchFamily="34" charset="0"/>
                    <a:cs typeface="Arial" panose="020B0604020202020204" pitchFamily="34" charset="0"/>
                  </a:rPr>
                  <a:t>ER (%)</a:t>
                </a:r>
              </a:p>
            </c:rich>
          </c:tx>
          <c:layout>
            <c:manualLayout>
              <c:xMode val="edge"/>
              <c:yMode val="edge"/>
              <c:x val="4.4862701756984549E-2"/>
              <c:y val="0.34903894933674223"/>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crossAx val="108662655"/>
        <c:crosses val="autoZero"/>
        <c:crossBetween val="between"/>
        <c:majorUnit val="1"/>
      </c:valAx>
      <c:spPr>
        <a:noFill/>
        <a:ln w="25400">
          <a:noFill/>
        </a:ln>
        <a:effectLst/>
      </c:spPr>
    </c:plotArea>
    <c:legend>
      <c:legendPos val="r"/>
      <c:legendEntry>
        <c:idx val="0"/>
        <c:txPr>
          <a:bodyPr rot="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legendEntry>
      <c:legendEntry>
        <c:idx val="1"/>
        <c:txPr>
          <a:bodyPr rot="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legendEntry>
      <c:layout>
        <c:manualLayout>
          <c:xMode val="edge"/>
          <c:yMode val="edge"/>
          <c:x val="0.8229941606159249"/>
          <c:y val="1.1535031116133538E-2"/>
          <c:w val="0.17543861615615575"/>
          <c:h val="0.31468177730729996"/>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legend>
    <c:plotVisOnly val="1"/>
    <c:dispBlanksAs val="gap"/>
    <c:showDLblsOverMax val="0"/>
  </c:chart>
  <c:spPr>
    <a:solidFill>
      <a:schemeClr val="bg1"/>
    </a:solidFill>
    <a:ln w="9525" cap="flat" cmpd="sng" algn="ctr">
      <a:noFill/>
      <a:round/>
    </a:ln>
    <a:effectLst/>
  </c:spPr>
  <c:txPr>
    <a:bodyPr/>
    <a:lstStyle/>
    <a:p>
      <a:pPr>
        <a:defRPr/>
      </a:pPr>
      <a:endParaRPr lang="en-DE"/>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02144123527544"/>
          <c:y val="0.11601643691977317"/>
          <c:w val="0.81358643268811348"/>
          <c:h val="0.70186044920268265"/>
        </c:manualLayout>
      </c:layout>
      <c:lineChart>
        <c:grouping val="standard"/>
        <c:varyColors val="0"/>
        <c:ser>
          <c:idx val="4"/>
          <c:order val="0"/>
          <c:tx>
            <c:strRef>
              <c:f>YOUNG1!$B$56</c:f>
              <c:strCache>
                <c:ptCount val="1"/>
                <c:pt idx="0">
                  <c:v>Young</c:v>
                </c:pt>
              </c:strCache>
            </c:strRef>
          </c:tx>
          <c:spPr>
            <a:ln w="44450">
              <a:solidFill>
                <a:schemeClr val="bg2">
                  <a:lumMod val="65000"/>
                </a:schemeClr>
              </a:solidFill>
              <a:prstDash val="solid"/>
            </a:ln>
          </c:spPr>
          <c:marker>
            <c:symbol val="none"/>
          </c:marker>
          <c:errBars>
            <c:errDir val="y"/>
            <c:errBarType val="both"/>
            <c:errValType val="cust"/>
            <c:noEndCap val="0"/>
            <c:plus>
              <c:numRef>
                <c:f>YOUNG1!$C$57:$M$57</c:f>
                <c:numCache>
                  <c:formatCode>General</c:formatCode>
                  <c:ptCount val="11"/>
                  <c:pt idx="0">
                    <c:v>7.5350421036734909</c:v>
                  </c:pt>
                  <c:pt idx="1">
                    <c:v>8.8944685196999753</c:v>
                  </c:pt>
                  <c:pt idx="2">
                    <c:v>6.3418458089473297</c:v>
                  </c:pt>
                  <c:pt idx="3">
                    <c:v>5.6928982872602694</c:v>
                  </c:pt>
                  <c:pt idx="4">
                    <c:v>4.6678963354328156</c:v>
                  </c:pt>
                  <c:pt idx="5">
                    <c:v>6.0432326744073643</c:v>
                  </c:pt>
                  <c:pt idx="6">
                    <c:v>5.5995867616125432</c:v>
                  </c:pt>
                  <c:pt idx="7">
                    <c:v>5.8270528961513168</c:v>
                  </c:pt>
                  <c:pt idx="8">
                    <c:v>6.435310648328942</c:v>
                  </c:pt>
                  <c:pt idx="9">
                    <c:v>8.8781931748293683</c:v>
                  </c:pt>
                  <c:pt idx="10">
                    <c:v>7.5862751234010677</c:v>
                  </c:pt>
                </c:numCache>
              </c:numRef>
            </c:plus>
            <c:minus>
              <c:numRef>
                <c:f>YOUNG1!$C$57:$M$57</c:f>
                <c:numCache>
                  <c:formatCode>General</c:formatCode>
                  <c:ptCount val="11"/>
                  <c:pt idx="0">
                    <c:v>7.5350421036734909</c:v>
                  </c:pt>
                  <c:pt idx="1">
                    <c:v>8.8944685196999753</c:v>
                  </c:pt>
                  <c:pt idx="2">
                    <c:v>6.3418458089473297</c:v>
                  </c:pt>
                  <c:pt idx="3">
                    <c:v>5.6928982872602694</c:v>
                  </c:pt>
                  <c:pt idx="4">
                    <c:v>4.6678963354328156</c:v>
                  </c:pt>
                  <c:pt idx="5">
                    <c:v>6.0432326744073643</c:v>
                  </c:pt>
                  <c:pt idx="6">
                    <c:v>5.5995867616125432</c:v>
                  </c:pt>
                  <c:pt idx="7">
                    <c:v>5.8270528961513168</c:v>
                  </c:pt>
                  <c:pt idx="8">
                    <c:v>6.435310648328942</c:v>
                  </c:pt>
                  <c:pt idx="9">
                    <c:v>8.8781931748293683</c:v>
                  </c:pt>
                  <c:pt idx="10">
                    <c:v>7.5862751234010677</c:v>
                  </c:pt>
                </c:numCache>
              </c:numRef>
            </c:minus>
          </c:errBars>
          <c:cat>
            <c:numRef>
              <c:f>YOUNG1!$C$55:$M$55</c:f>
              <c:numCache>
                <c:formatCode>General</c:formatCode>
                <c:ptCount val="11"/>
                <c:pt idx="0">
                  <c:v>0.127</c:v>
                </c:pt>
                <c:pt idx="1">
                  <c:v>0.252</c:v>
                </c:pt>
                <c:pt idx="2">
                  <c:v>0.52</c:v>
                </c:pt>
                <c:pt idx="3">
                  <c:v>0.752</c:v>
                </c:pt>
                <c:pt idx="4">
                  <c:v>1002</c:v>
                </c:pt>
                <c:pt idx="5">
                  <c:v>1502</c:v>
                </c:pt>
                <c:pt idx="6">
                  <c:v>2002</c:v>
                </c:pt>
                <c:pt idx="7">
                  <c:v>3002</c:v>
                </c:pt>
                <c:pt idx="8">
                  <c:v>4002</c:v>
                </c:pt>
                <c:pt idx="9">
                  <c:v>6002</c:v>
                </c:pt>
                <c:pt idx="10">
                  <c:v>8002</c:v>
                </c:pt>
              </c:numCache>
            </c:numRef>
          </c:cat>
          <c:val>
            <c:numRef>
              <c:f>YOUNG1!$C$56:$M$56</c:f>
              <c:numCache>
                <c:formatCode>General</c:formatCode>
                <c:ptCount val="11"/>
                <c:pt idx="0">
                  <c:v>8.6363636363636367</c:v>
                </c:pt>
                <c:pt idx="1">
                  <c:v>7.0454545454545459</c:v>
                </c:pt>
                <c:pt idx="2">
                  <c:v>9.9090909090909083</c:v>
                </c:pt>
                <c:pt idx="3">
                  <c:v>11</c:v>
                </c:pt>
                <c:pt idx="4">
                  <c:v>11.727272727272727</c:v>
                </c:pt>
                <c:pt idx="5">
                  <c:v>10.545454545454545</c:v>
                </c:pt>
                <c:pt idx="6">
                  <c:v>11.909090909090908</c:v>
                </c:pt>
                <c:pt idx="7">
                  <c:v>10.5</c:v>
                </c:pt>
                <c:pt idx="8">
                  <c:v>10.636363636363637</c:v>
                </c:pt>
                <c:pt idx="9">
                  <c:v>8.6363636363636367</c:v>
                </c:pt>
                <c:pt idx="10">
                  <c:v>8.9454545454545453</c:v>
                </c:pt>
              </c:numCache>
            </c:numRef>
          </c:val>
          <c:smooth val="0"/>
          <c:extLst>
            <c:ext xmlns:c16="http://schemas.microsoft.com/office/drawing/2014/chart" uri="{C3380CC4-5D6E-409C-BE32-E72D297353CC}">
              <c16:uniqueId val="{00000000-53D5-4B43-B9A1-6B17E35A8D32}"/>
            </c:ext>
          </c:extLst>
        </c:ser>
        <c:ser>
          <c:idx val="0"/>
          <c:order val="4"/>
          <c:tx>
            <c:strRef>
              <c:f>'OLD1'!$F$51</c:f>
              <c:strCache>
                <c:ptCount val="1"/>
                <c:pt idx="0">
                  <c:v>Old (&gt;65 years)</c:v>
                </c:pt>
              </c:strCache>
            </c:strRef>
          </c:tx>
          <c:spPr>
            <a:ln w="22225" cap="rnd">
              <a:solidFill>
                <a:schemeClr val="tx1"/>
              </a:solidFill>
              <a:round/>
            </a:ln>
            <a:effectLst/>
          </c:spPr>
          <c:marker>
            <c:symbol val="none"/>
          </c:marker>
          <c:errBars>
            <c:errDir val="y"/>
            <c:errBarType val="both"/>
            <c:errValType val="cust"/>
            <c:noEndCap val="0"/>
            <c:plus>
              <c:numRef>
                <c:f>'OLD1'!$G$52:$Q$52</c:f>
                <c:numCache>
                  <c:formatCode>General</c:formatCode>
                  <c:ptCount val="11"/>
                  <c:pt idx="0">
                    <c:v>6.5850639410525451</c:v>
                  </c:pt>
                  <c:pt idx="1">
                    <c:v>9.8639052602976172</c:v>
                  </c:pt>
                  <c:pt idx="2">
                    <c:v>8.0333735000969853</c:v>
                  </c:pt>
                  <c:pt idx="3">
                    <c:v>8.9930463054824745</c:v>
                  </c:pt>
                  <c:pt idx="4">
                    <c:v>9.0505041687678744</c:v>
                  </c:pt>
                  <c:pt idx="5">
                    <c:v>9.6398092071417327</c:v>
                  </c:pt>
                  <c:pt idx="6">
                    <c:v>12.012222036778606</c:v>
                  </c:pt>
                  <c:pt idx="7">
                    <c:v>12.636892197982874</c:v>
                  </c:pt>
                  <c:pt idx="8">
                    <c:v>12.645654229357563</c:v>
                  </c:pt>
                  <c:pt idx="9">
                    <c:v>13.715048377052016</c:v>
                  </c:pt>
                  <c:pt idx="10">
                    <c:v>16.526118555727429</c:v>
                  </c:pt>
                </c:numCache>
              </c:numRef>
            </c:plus>
            <c:minus>
              <c:numRef>
                <c:f>'OLD1'!$G$52:$Q$52</c:f>
                <c:numCache>
                  <c:formatCode>General</c:formatCode>
                  <c:ptCount val="11"/>
                  <c:pt idx="0">
                    <c:v>6.5850639410525451</c:v>
                  </c:pt>
                  <c:pt idx="1">
                    <c:v>9.8639052602976172</c:v>
                  </c:pt>
                  <c:pt idx="2">
                    <c:v>8.0333735000969853</c:v>
                  </c:pt>
                  <c:pt idx="3">
                    <c:v>8.9930463054824745</c:v>
                  </c:pt>
                  <c:pt idx="4">
                    <c:v>9.0505041687678744</c:v>
                  </c:pt>
                  <c:pt idx="5">
                    <c:v>9.6398092071417327</c:v>
                  </c:pt>
                  <c:pt idx="6">
                    <c:v>12.012222036778606</c:v>
                  </c:pt>
                  <c:pt idx="7">
                    <c:v>12.636892197982874</c:v>
                  </c:pt>
                  <c:pt idx="8">
                    <c:v>12.645654229357563</c:v>
                  </c:pt>
                  <c:pt idx="9">
                    <c:v>13.715048377052016</c:v>
                  </c:pt>
                  <c:pt idx="10">
                    <c:v>16.526118555727429</c:v>
                  </c:pt>
                </c:numCache>
              </c:numRef>
            </c:minus>
            <c:spPr>
              <a:noFill/>
              <a:ln w="9525" cap="flat" cmpd="sng" algn="ctr">
                <a:solidFill>
                  <a:schemeClr val="tx1">
                    <a:lumMod val="65000"/>
                    <a:lumOff val="35000"/>
                  </a:schemeClr>
                </a:solidFill>
                <a:round/>
              </a:ln>
              <a:effectLst/>
            </c:spPr>
          </c:errBars>
          <c:cat>
            <c:strRef>
              <c:f>'OLD1'!$G$50:$Q$50</c:f>
              <c:strCache>
                <c:ptCount val="11"/>
                <c:pt idx="0">
                  <c:v>0.125</c:v>
                </c:pt>
                <c:pt idx="1">
                  <c:v>0.25</c:v>
                </c:pt>
                <c:pt idx="2">
                  <c:v>0.5</c:v>
                </c:pt>
                <c:pt idx="3">
                  <c:v>0.75</c:v>
                </c:pt>
                <c:pt idx="4">
                  <c:v>1k</c:v>
                </c:pt>
                <c:pt idx="5">
                  <c:v>1.5k</c:v>
                </c:pt>
                <c:pt idx="6">
                  <c:v>2k</c:v>
                </c:pt>
                <c:pt idx="7">
                  <c:v>3k</c:v>
                </c:pt>
                <c:pt idx="8">
                  <c:v>4k</c:v>
                </c:pt>
                <c:pt idx="9">
                  <c:v>6k</c:v>
                </c:pt>
                <c:pt idx="10">
                  <c:v>8k</c:v>
                </c:pt>
              </c:strCache>
            </c:strRef>
          </c:cat>
          <c:val>
            <c:numRef>
              <c:f>'OLD1'!$G$51:$Q$51</c:f>
              <c:numCache>
                <c:formatCode>General</c:formatCode>
                <c:ptCount val="11"/>
                <c:pt idx="0">
                  <c:v>8.9673913043478262</c:v>
                </c:pt>
                <c:pt idx="1">
                  <c:v>6.6304347826086953</c:v>
                </c:pt>
                <c:pt idx="2">
                  <c:v>12.445652173913043</c:v>
                </c:pt>
                <c:pt idx="3">
                  <c:v>17.989130434782609</c:v>
                </c:pt>
                <c:pt idx="4">
                  <c:v>19.347826086956523</c:v>
                </c:pt>
                <c:pt idx="5">
                  <c:v>17.880434782608695</c:v>
                </c:pt>
                <c:pt idx="6">
                  <c:v>22.5</c:v>
                </c:pt>
                <c:pt idx="7">
                  <c:v>26.793478260869566</c:v>
                </c:pt>
                <c:pt idx="8">
                  <c:v>33.478260869565219</c:v>
                </c:pt>
                <c:pt idx="9">
                  <c:v>30.869565217391305</c:v>
                </c:pt>
                <c:pt idx="10">
                  <c:v>43.315217391304351</c:v>
                </c:pt>
              </c:numCache>
            </c:numRef>
          </c:val>
          <c:smooth val="0"/>
          <c:extLst>
            <c:ext xmlns:c16="http://schemas.microsoft.com/office/drawing/2014/chart" uri="{C3380CC4-5D6E-409C-BE32-E72D297353CC}">
              <c16:uniqueId val="{00000001-53D5-4B43-B9A1-6B17E35A8D32}"/>
            </c:ext>
          </c:extLst>
        </c:ser>
        <c:dLbls>
          <c:showLegendKey val="0"/>
          <c:showVal val="0"/>
          <c:showCatName val="0"/>
          <c:showSerName val="0"/>
          <c:showPercent val="0"/>
          <c:showBubbleSize val="0"/>
        </c:dLbls>
        <c:smooth val="0"/>
        <c:axId val="2067457808"/>
        <c:axId val="2067461552"/>
        <c:extLst>
          <c:ext xmlns:c15="http://schemas.microsoft.com/office/drawing/2012/chart" uri="{02D57815-91ED-43cb-92C2-25804820EDAC}">
            <c15:filteredLineSeries>
              <c15:ser>
                <c:idx val="2"/>
                <c:order val="1"/>
                <c:tx>
                  <c:strRef>
                    <c:extLst>
                      <c:ext uri="{02D57815-91ED-43cb-92C2-25804820EDAC}">
                        <c15:formulaRef>
                          <c15:sqref>'OLD1'!$F$51</c15:sqref>
                        </c15:formulaRef>
                      </c:ext>
                    </c:extLst>
                    <c:strCache>
                      <c:ptCount val="1"/>
                      <c:pt idx="0">
                        <c:v>Old (&gt;65 years)</c:v>
                      </c:pt>
                    </c:strCache>
                  </c:strRef>
                </c:tx>
                <c:spPr>
                  <a:ln w="15875" cap="rnd">
                    <a:solidFill>
                      <a:schemeClr val="tx1"/>
                    </a:solidFill>
                    <a:round/>
                  </a:ln>
                  <a:effectLst/>
                </c:spPr>
                <c:marker>
                  <c:symbol val="none"/>
                </c:marker>
                <c:cat>
                  <c:strRef>
                    <c:extLst>
                      <c:ext uri="{02D57815-91ED-43cb-92C2-25804820EDAC}">
                        <c15:formulaRef>
                          <c15:sqref>'OLD1'!$G$50:$Q$50</c15:sqref>
                        </c15:formulaRef>
                      </c:ext>
                    </c:extLst>
                    <c:strCache>
                      <c:ptCount val="11"/>
                      <c:pt idx="0">
                        <c:v>0.125</c:v>
                      </c:pt>
                      <c:pt idx="1">
                        <c:v>0.25</c:v>
                      </c:pt>
                      <c:pt idx="2">
                        <c:v>0.5</c:v>
                      </c:pt>
                      <c:pt idx="3">
                        <c:v>0.75</c:v>
                      </c:pt>
                      <c:pt idx="4">
                        <c:v>1k</c:v>
                      </c:pt>
                      <c:pt idx="5">
                        <c:v>1.5k</c:v>
                      </c:pt>
                      <c:pt idx="6">
                        <c:v>2k</c:v>
                      </c:pt>
                      <c:pt idx="7">
                        <c:v>3k</c:v>
                      </c:pt>
                      <c:pt idx="8">
                        <c:v>4k</c:v>
                      </c:pt>
                      <c:pt idx="9">
                        <c:v>6k</c:v>
                      </c:pt>
                      <c:pt idx="10">
                        <c:v>8k</c:v>
                      </c:pt>
                    </c:strCache>
                  </c:strRef>
                </c:cat>
                <c:val>
                  <c:numRef>
                    <c:extLst>
                      <c:ext uri="{02D57815-91ED-43cb-92C2-25804820EDAC}">
                        <c15:formulaRef>
                          <c15:sqref>'OLD1'!$G$51:$Q$51</c15:sqref>
                        </c15:formulaRef>
                      </c:ext>
                    </c:extLst>
                    <c:numCache>
                      <c:formatCode>General</c:formatCode>
                      <c:ptCount val="11"/>
                      <c:pt idx="0">
                        <c:v>8.9673913043478262</c:v>
                      </c:pt>
                      <c:pt idx="1">
                        <c:v>6.6304347826086953</c:v>
                      </c:pt>
                      <c:pt idx="2">
                        <c:v>12.445652173913043</c:v>
                      </c:pt>
                      <c:pt idx="3">
                        <c:v>17.989130434782609</c:v>
                      </c:pt>
                      <c:pt idx="4">
                        <c:v>19.347826086956523</c:v>
                      </c:pt>
                      <c:pt idx="5">
                        <c:v>17.880434782608695</c:v>
                      </c:pt>
                      <c:pt idx="6">
                        <c:v>22.5</c:v>
                      </c:pt>
                      <c:pt idx="7">
                        <c:v>26.793478260869566</c:v>
                      </c:pt>
                      <c:pt idx="8">
                        <c:v>33.478260869565219</c:v>
                      </c:pt>
                      <c:pt idx="9">
                        <c:v>30.869565217391305</c:v>
                      </c:pt>
                      <c:pt idx="10">
                        <c:v>43.315217391304351</c:v>
                      </c:pt>
                    </c:numCache>
                  </c:numRef>
                </c:val>
                <c:smooth val="0"/>
                <c:extLst>
                  <c:ext xmlns:c16="http://schemas.microsoft.com/office/drawing/2014/chart" uri="{C3380CC4-5D6E-409C-BE32-E72D297353CC}">
                    <c16:uniqueId val="{00000002-53D5-4B43-B9A1-6B17E35A8D32}"/>
                  </c:ext>
                </c:extLst>
              </c15:ser>
            </c15:filteredLineSeries>
            <c15:filteredLineSeries>
              <c15:ser>
                <c:idx val="3"/>
                <c:order val="2"/>
                <c:tx>
                  <c:strRef>
                    <c:extLst xmlns:c15="http://schemas.microsoft.com/office/drawing/2012/chart">
                      <c:ext xmlns:c15="http://schemas.microsoft.com/office/drawing/2012/chart" uri="{02D57815-91ED-43cb-92C2-25804820EDAC}">
                        <c15:formulaRef>
                          <c15:sqref>'OLD1'!$F$51</c15:sqref>
                        </c15:formulaRef>
                      </c:ext>
                    </c:extLst>
                    <c:strCache>
                      <c:ptCount val="1"/>
                      <c:pt idx="0">
                        <c:v>Old (&gt;65 years)</c:v>
                      </c:pt>
                    </c:strCache>
                  </c:strRef>
                </c:tx>
                <c:spPr>
                  <a:ln w="15875" cap="rnd">
                    <a:solidFill>
                      <a:schemeClr val="tx1"/>
                    </a:solidFill>
                    <a:round/>
                  </a:ln>
                  <a:effectLst/>
                </c:spPr>
                <c:marker>
                  <c:symbol val="none"/>
                </c:marker>
                <c:errBars>
                  <c:errDir val="y"/>
                  <c:errBarType val="both"/>
                  <c:errValType val="cust"/>
                  <c:noEndCap val="0"/>
                  <c:plus>
                    <c:numRef>
                      <c:extLst xmlns:c15="http://schemas.microsoft.com/office/drawing/2012/chart">
                        <c:ext xmlns:c15="http://schemas.microsoft.com/office/drawing/2012/chart" uri="{02D57815-91ED-43cb-92C2-25804820EDAC}">
                          <c15:formulaRef>
                            <c15:sqref>'OLD1'!$G$52:$Q$52</c15:sqref>
                          </c15:formulaRef>
                        </c:ext>
                      </c:extLst>
                      <c:numCache>
                        <c:formatCode>General</c:formatCode>
                        <c:ptCount val="11"/>
                        <c:pt idx="0">
                          <c:v>6.5850639410525451</c:v>
                        </c:pt>
                        <c:pt idx="1">
                          <c:v>9.8639052602976172</c:v>
                        </c:pt>
                        <c:pt idx="2">
                          <c:v>8.0333735000969853</c:v>
                        </c:pt>
                        <c:pt idx="3">
                          <c:v>8.9930463054824745</c:v>
                        </c:pt>
                        <c:pt idx="4">
                          <c:v>9.0505041687678744</c:v>
                        </c:pt>
                        <c:pt idx="5">
                          <c:v>9.6398092071417327</c:v>
                        </c:pt>
                        <c:pt idx="6">
                          <c:v>12.012222036778606</c:v>
                        </c:pt>
                        <c:pt idx="7">
                          <c:v>12.636892197982874</c:v>
                        </c:pt>
                        <c:pt idx="8">
                          <c:v>12.645654229357563</c:v>
                        </c:pt>
                        <c:pt idx="9">
                          <c:v>13.715048377052016</c:v>
                        </c:pt>
                        <c:pt idx="10">
                          <c:v>16.526118555727429</c:v>
                        </c:pt>
                      </c:numCache>
                    </c:numRef>
                  </c:plus>
                  <c:minus>
                    <c:numRef>
                      <c:extLst xmlns:c15="http://schemas.microsoft.com/office/drawing/2012/chart">
                        <c:ext xmlns:c15="http://schemas.microsoft.com/office/drawing/2012/chart" uri="{02D57815-91ED-43cb-92C2-25804820EDAC}">
                          <c15:formulaRef>
                            <c15:sqref>'OLD1'!$G$52:$Q$52</c15:sqref>
                          </c15:formulaRef>
                        </c:ext>
                      </c:extLst>
                      <c:numCache>
                        <c:formatCode>General</c:formatCode>
                        <c:ptCount val="11"/>
                        <c:pt idx="0">
                          <c:v>6.5850639410525451</c:v>
                        </c:pt>
                        <c:pt idx="1">
                          <c:v>9.8639052602976172</c:v>
                        </c:pt>
                        <c:pt idx="2">
                          <c:v>8.0333735000969853</c:v>
                        </c:pt>
                        <c:pt idx="3">
                          <c:v>8.9930463054824745</c:v>
                        </c:pt>
                        <c:pt idx="4">
                          <c:v>9.0505041687678744</c:v>
                        </c:pt>
                        <c:pt idx="5">
                          <c:v>9.6398092071417327</c:v>
                        </c:pt>
                        <c:pt idx="6">
                          <c:v>12.012222036778606</c:v>
                        </c:pt>
                        <c:pt idx="7">
                          <c:v>12.636892197982874</c:v>
                        </c:pt>
                        <c:pt idx="8">
                          <c:v>12.645654229357563</c:v>
                        </c:pt>
                        <c:pt idx="9">
                          <c:v>13.715048377052016</c:v>
                        </c:pt>
                        <c:pt idx="10">
                          <c:v>16.526118555727429</c:v>
                        </c:pt>
                      </c:numCache>
                    </c:numRef>
                  </c:minus>
                  <c:spPr>
                    <a:noFill/>
                    <a:ln w="9525" cap="flat" cmpd="sng" algn="ctr">
                      <a:solidFill>
                        <a:schemeClr val="tx1">
                          <a:lumMod val="65000"/>
                          <a:lumOff val="35000"/>
                        </a:schemeClr>
                      </a:solidFill>
                      <a:round/>
                    </a:ln>
                    <a:effectLst/>
                  </c:spPr>
                </c:errBars>
                <c:cat>
                  <c:strRef>
                    <c:extLst xmlns:c15="http://schemas.microsoft.com/office/drawing/2012/chart">
                      <c:ext xmlns:c15="http://schemas.microsoft.com/office/drawing/2012/chart" uri="{02D57815-91ED-43cb-92C2-25804820EDAC}">
                        <c15:formulaRef>
                          <c15:sqref>'OLD1'!$G$50:$Q$50</c15:sqref>
                        </c15:formulaRef>
                      </c:ext>
                    </c:extLst>
                    <c:strCache>
                      <c:ptCount val="11"/>
                      <c:pt idx="0">
                        <c:v>0.125</c:v>
                      </c:pt>
                      <c:pt idx="1">
                        <c:v>0.25</c:v>
                      </c:pt>
                      <c:pt idx="2">
                        <c:v>0.5</c:v>
                      </c:pt>
                      <c:pt idx="3">
                        <c:v>0.75</c:v>
                      </c:pt>
                      <c:pt idx="4">
                        <c:v>1k</c:v>
                      </c:pt>
                      <c:pt idx="5">
                        <c:v>1.5k</c:v>
                      </c:pt>
                      <c:pt idx="6">
                        <c:v>2k</c:v>
                      </c:pt>
                      <c:pt idx="7">
                        <c:v>3k</c:v>
                      </c:pt>
                      <c:pt idx="8">
                        <c:v>4k</c:v>
                      </c:pt>
                      <c:pt idx="9">
                        <c:v>6k</c:v>
                      </c:pt>
                      <c:pt idx="10">
                        <c:v>8k</c:v>
                      </c:pt>
                    </c:strCache>
                  </c:strRef>
                </c:cat>
                <c:val>
                  <c:numRef>
                    <c:extLst xmlns:c15="http://schemas.microsoft.com/office/drawing/2012/chart">
                      <c:ext xmlns:c15="http://schemas.microsoft.com/office/drawing/2012/chart" uri="{02D57815-91ED-43cb-92C2-25804820EDAC}">
                        <c15:formulaRef>
                          <c15:sqref>'OLD1'!$G$51:$Q$51</c15:sqref>
                        </c15:formulaRef>
                      </c:ext>
                    </c:extLst>
                    <c:numCache>
                      <c:formatCode>General</c:formatCode>
                      <c:ptCount val="11"/>
                      <c:pt idx="0">
                        <c:v>8.9673913043478262</c:v>
                      </c:pt>
                      <c:pt idx="1">
                        <c:v>6.6304347826086953</c:v>
                      </c:pt>
                      <c:pt idx="2">
                        <c:v>12.445652173913043</c:v>
                      </c:pt>
                      <c:pt idx="3">
                        <c:v>17.989130434782609</c:v>
                      </c:pt>
                      <c:pt idx="4">
                        <c:v>19.347826086956523</c:v>
                      </c:pt>
                      <c:pt idx="5">
                        <c:v>17.880434782608695</c:v>
                      </c:pt>
                      <c:pt idx="6">
                        <c:v>22.5</c:v>
                      </c:pt>
                      <c:pt idx="7">
                        <c:v>26.793478260869566</c:v>
                      </c:pt>
                      <c:pt idx="8">
                        <c:v>33.478260869565219</c:v>
                      </c:pt>
                      <c:pt idx="9">
                        <c:v>30.869565217391305</c:v>
                      </c:pt>
                      <c:pt idx="10">
                        <c:v>43.315217391304351</c:v>
                      </c:pt>
                    </c:numCache>
                  </c:numRef>
                </c:val>
                <c:smooth val="0"/>
                <c:extLst xmlns:c15="http://schemas.microsoft.com/office/drawing/2012/chart">
                  <c:ext xmlns:c16="http://schemas.microsoft.com/office/drawing/2014/chart" uri="{C3380CC4-5D6E-409C-BE32-E72D297353CC}">
                    <c16:uniqueId val="{00000003-53D5-4B43-B9A1-6B17E35A8D32}"/>
                  </c:ext>
                </c:extLst>
              </c15:ser>
            </c15:filteredLineSeries>
            <c15:filteredLineSeries>
              <c15:ser>
                <c:idx val="1"/>
                <c:order val="3"/>
                <c:tx>
                  <c:strRef>
                    <c:extLst xmlns:c15="http://schemas.microsoft.com/office/drawing/2012/chart">
                      <c:ext xmlns:c15="http://schemas.microsoft.com/office/drawing/2012/chart" uri="{02D57815-91ED-43cb-92C2-25804820EDAC}">
                        <c15:formulaRef>
                          <c15:sqref>'OLD1'!$F$51</c15:sqref>
                        </c15:formulaRef>
                      </c:ext>
                    </c:extLst>
                    <c:strCache>
                      <c:ptCount val="1"/>
                      <c:pt idx="0">
                        <c:v>Old (&gt;65 years)</c:v>
                      </c:pt>
                    </c:strCache>
                  </c:strRef>
                </c:tx>
                <c:spPr>
                  <a:ln w="15875" cap="rnd">
                    <a:solidFill>
                      <a:schemeClr val="tx1"/>
                    </a:solidFill>
                    <a:round/>
                  </a:ln>
                  <a:effectLst/>
                </c:spPr>
                <c:marker>
                  <c:symbol val="none"/>
                </c:marker>
                <c:cat>
                  <c:strRef>
                    <c:extLst xmlns:c15="http://schemas.microsoft.com/office/drawing/2012/chart">
                      <c:ext xmlns:c15="http://schemas.microsoft.com/office/drawing/2012/chart" uri="{02D57815-91ED-43cb-92C2-25804820EDAC}">
                        <c15:formulaRef>
                          <c15:sqref>'OLD1'!$G$50:$Q$50</c15:sqref>
                        </c15:formulaRef>
                      </c:ext>
                    </c:extLst>
                    <c:strCache>
                      <c:ptCount val="11"/>
                      <c:pt idx="0">
                        <c:v>0.125</c:v>
                      </c:pt>
                      <c:pt idx="1">
                        <c:v>0.25</c:v>
                      </c:pt>
                      <c:pt idx="2">
                        <c:v>0.5</c:v>
                      </c:pt>
                      <c:pt idx="3">
                        <c:v>0.75</c:v>
                      </c:pt>
                      <c:pt idx="4">
                        <c:v>1k</c:v>
                      </c:pt>
                      <c:pt idx="5">
                        <c:v>1.5k</c:v>
                      </c:pt>
                      <c:pt idx="6">
                        <c:v>2k</c:v>
                      </c:pt>
                      <c:pt idx="7">
                        <c:v>3k</c:v>
                      </c:pt>
                      <c:pt idx="8">
                        <c:v>4k</c:v>
                      </c:pt>
                      <c:pt idx="9">
                        <c:v>6k</c:v>
                      </c:pt>
                      <c:pt idx="10">
                        <c:v>8k</c:v>
                      </c:pt>
                    </c:strCache>
                  </c:strRef>
                </c:cat>
                <c:val>
                  <c:numRef>
                    <c:extLst xmlns:c15="http://schemas.microsoft.com/office/drawing/2012/chart">
                      <c:ext xmlns:c15="http://schemas.microsoft.com/office/drawing/2012/chart" uri="{02D57815-91ED-43cb-92C2-25804820EDAC}">
                        <c15:formulaRef>
                          <c15:sqref>'OLD1'!$G$51:$Q$51</c15:sqref>
                        </c15:formulaRef>
                      </c:ext>
                    </c:extLst>
                    <c:numCache>
                      <c:formatCode>General</c:formatCode>
                      <c:ptCount val="11"/>
                      <c:pt idx="0">
                        <c:v>8.9673913043478262</c:v>
                      </c:pt>
                      <c:pt idx="1">
                        <c:v>6.6304347826086953</c:v>
                      </c:pt>
                      <c:pt idx="2">
                        <c:v>12.445652173913043</c:v>
                      </c:pt>
                      <c:pt idx="3">
                        <c:v>17.989130434782609</c:v>
                      </c:pt>
                      <c:pt idx="4">
                        <c:v>19.347826086956523</c:v>
                      </c:pt>
                      <c:pt idx="5">
                        <c:v>17.880434782608695</c:v>
                      </c:pt>
                      <c:pt idx="6">
                        <c:v>22.5</c:v>
                      </c:pt>
                      <c:pt idx="7">
                        <c:v>26.793478260869566</c:v>
                      </c:pt>
                      <c:pt idx="8">
                        <c:v>33.478260869565219</c:v>
                      </c:pt>
                      <c:pt idx="9">
                        <c:v>30.869565217391305</c:v>
                      </c:pt>
                      <c:pt idx="10">
                        <c:v>43.315217391304351</c:v>
                      </c:pt>
                    </c:numCache>
                  </c:numRef>
                </c:val>
                <c:smooth val="0"/>
                <c:extLst xmlns:c15="http://schemas.microsoft.com/office/drawing/2012/chart">
                  <c:ext xmlns:c16="http://schemas.microsoft.com/office/drawing/2014/chart" uri="{C3380CC4-5D6E-409C-BE32-E72D297353CC}">
                    <c16:uniqueId val="{00000004-53D5-4B43-B9A1-6B17E35A8D32}"/>
                  </c:ext>
                </c:extLst>
              </c15:ser>
            </c15:filteredLineSeries>
          </c:ext>
        </c:extLst>
      </c:lineChart>
      <c:catAx>
        <c:axId val="2067457808"/>
        <c:scaling>
          <c:orientation val="minMax"/>
        </c:scaling>
        <c:delete val="0"/>
        <c:axPos val="t"/>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2000" dirty="0">
                    <a:solidFill>
                      <a:sysClr val="windowText" lastClr="000000"/>
                    </a:solidFill>
                    <a:latin typeface="Arial" panose="020B0604020202020204" pitchFamily="34" charset="0"/>
                    <a:cs typeface="Arial" panose="020B0604020202020204" pitchFamily="34" charset="0"/>
                  </a:rPr>
                  <a:t>Frequency (Hz)</a:t>
                </a:r>
              </a:p>
            </c:rich>
          </c:tx>
          <c:layout>
            <c:manualLayout>
              <c:xMode val="edge"/>
              <c:yMode val="edge"/>
              <c:x val="0.42212360270555915"/>
              <c:y val="0.92143295548678683"/>
            </c:manualLayout>
          </c:layout>
          <c:overlay val="0"/>
          <c:spPr>
            <a:noFill/>
            <a:ln>
              <a:noFill/>
            </a:ln>
            <a:effectLst/>
          </c:spPr>
        </c:title>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crossAx val="2067461552"/>
        <c:crosses val="autoZero"/>
        <c:auto val="1"/>
        <c:lblAlgn val="ctr"/>
        <c:lblOffset val="100"/>
        <c:tickLblSkip val="1"/>
        <c:tickMarkSkip val="3"/>
        <c:noMultiLvlLbl val="0"/>
      </c:catAx>
      <c:valAx>
        <c:axId val="2067461552"/>
        <c:scaling>
          <c:orientation val="maxMin"/>
          <c:max val="50"/>
          <c:min val="-10"/>
        </c:scaling>
        <c:delete val="0"/>
        <c:axPos val="l"/>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2000" b="0" i="0" baseline="0" dirty="0">
                    <a:solidFill>
                      <a:sysClr val="windowText" lastClr="000000"/>
                    </a:solidFill>
                    <a:effectLst/>
                    <a:latin typeface="Arial" panose="020B0604020202020204" pitchFamily="34" charset="0"/>
                    <a:cs typeface="Arial" panose="020B0604020202020204" pitchFamily="34" charset="0"/>
                  </a:rPr>
                  <a:t>Sound pressure (dB)</a:t>
                </a:r>
                <a:endParaRPr lang="en-DE" sz="2000" dirty="0">
                  <a:solidFill>
                    <a:sysClr val="windowText" lastClr="000000"/>
                  </a:solidFill>
                  <a:effectLst/>
                  <a:latin typeface="Arial" panose="020B0604020202020204" pitchFamily="34" charset="0"/>
                  <a:cs typeface="Arial" panose="020B0604020202020204" pitchFamily="34" charset="0"/>
                </a:endParaRPr>
              </a:p>
            </c:rich>
          </c:tx>
          <c:layout>
            <c:manualLayout>
              <c:xMode val="edge"/>
              <c:yMode val="edge"/>
              <c:x val="1.5233280237074251E-2"/>
              <c:y val="0.20697118874768081"/>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crossAx val="2067457808"/>
        <c:crosses val="autoZero"/>
        <c:crossBetween val="between"/>
      </c:valAx>
    </c:plotArea>
    <c:legend>
      <c:legendPos val="r"/>
      <c:legendEntry>
        <c:idx val="0"/>
        <c:txPr>
          <a:bodyPr/>
          <a:lstStyle/>
          <a:p>
            <a:pPr>
              <a:defRPr sz="2400">
                <a:latin typeface="Arial" panose="020B0604020202020204" pitchFamily="34" charset="0"/>
                <a:cs typeface="Arial" panose="020B0604020202020204" pitchFamily="34" charset="0"/>
              </a:defRPr>
            </a:pPr>
            <a:endParaRPr lang="en-DE"/>
          </a:p>
        </c:txPr>
      </c:legendEntry>
      <c:legendEntry>
        <c:idx val="1"/>
        <c:txPr>
          <a:bodyPr/>
          <a:lstStyle/>
          <a:p>
            <a:pPr>
              <a:defRPr sz="2400">
                <a:latin typeface="Arial" panose="020B0604020202020204" pitchFamily="34" charset="0"/>
                <a:cs typeface="Arial" panose="020B0604020202020204" pitchFamily="34" charset="0"/>
              </a:defRPr>
            </a:pPr>
            <a:endParaRPr lang="en-DE"/>
          </a:p>
        </c:txPr>
      </c:legendEntry>
      <c:layout>
        <c:manualLayout>
          <c:xMode val="edge"/>
          <c:yMode val="edge"/>
          <c:x val="0.71787359526795103"/>
          <c:y val="2.8402872263259337E-2"/>
          <c:w val="0.28069296836958901"/>
          <c:h val="0.16532688925488059"/>
        </c:manualLayout>
      </c:layout>
      <c:overlay val="0"/>
      <c:txPr>
        <a:bodyPr/>
        <a:lstStyle/>
        <a:p>
          <a:pPr>
            <a:defRPr sz="2400">
              <a:latin typeface="Arial" panose="020B0604020202020204" pitchFamily="34" charset="0"/>
              <a:cs typeface="Arial" panose="020B0604020202020204" pitchFamily="34" charset="0"/>
            </a:defRPr>
          </a:pPr>
          <a:endParaRPr lang="en-DE"/>
        </a:p>
      </c:txPr>
    </c:legend>
    <c:plotVisOnly val="1"/>
    <c:dispBlanksAs val="gap"/>
    <c:showDLblsOverMax val="0"/>
    <c:extLst/>
  </c:chart>
  <c:spPr>
    <a:solidFill>
      <a:schemeClr val="bg1"/>
    </a:solidFill>
    <a:ln w="0" cap="flat" cmpd="sng" algn="ctr">
      <a:noFill/>
      <a:round/>
    </a:ln>
    <a:effectLst/>
  </c:spPr>
  <c:txPr>
    <a:bodyPr/>
    <a:lstStyle/>
    <a:p>
      <a:pPr>
        <a:defRPr/>
      </a:pPr>
      <a:endParaRPr lang="en-DE"/>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249208980919027E-2"/>
          <c:y val="7.6287040988369845E-2"/>
          <c:w val="0.90268744477456053"/>
          <c:h val="0.59675205364387052"/>
        </c:manualLayout>
      </c:layout>
      <c:lineChart>
        <c:grouping val="standard"/>
        <c:varyColors val="0"/>
        <c:ser>
          <c:idx val="3"/>
          <c:order val="0"/>
          <c:tx>
            <c:strRef>
              <c:f>Sheet1!$L$13</c:f>
              <c:strCache>
                <c:ptCount val="1"/>
                <c:pt idx="0">
                  <c:v>Incongruent</c:v>
                </c:pt>
              </c:strCache>
            </c:strRef>
          </c:tx>
          <c:spPr>
            <a:ln w="22225" cap="rnd">
              <a:solidFill>
                <a:sysClr val="windowText" lastClr="000000"/>
              </a:solidFill>
              <a:round/>
            </a:ln>
            <a:effectLst/>
          </c:spPr>
          <c:marker>
            <c:symbol val="circle"/>
            <c:size val="4"/>
            <c:spPr>
              <a:solidFill>
                <a:sysClr val="windowText" lastClr="000000"/>
              </a:solidFill>
              <a:ln w="3175">
                <a:solidFill>
                  <a:sysClr val="window" lastClr="FFFFFF">
                    <a:lumMod val="95000"/>
                  </a:sysClr>
                </a:solidFill>
              </a:ln>
              <a:effectLst/>
            </c:spPr>
          </c:marker>
          <c:errBars>
            <c:errDir val="y"/>
            <c:errBarType val="both"/>
            <c:errValType val="cust"/>
            <c:noEndCap val="0"/>
            <c:plus>
              <c:numRef>
                <c:f>Sheet1!$M$24:$W$24</c:f>
                <c:numCache>
                  <c:formatCode>General</c:formatCode>
                  <c:ptCount val="11"/>
                  <c:pt idx="0">
                    <c:v>3.640387</c:v>
                  </c:pt>
                  <c:pt idx="1">
                    <c:v>3.9868939999999999</c:v>
                  </c:pt>
                  <c:pt idx="3">
                    <c:v>3.2713160000000001</c:v>
                  </c:pt>
                  <c:pt idx="4">
                    <c:v>3.3453879999999998</c:v>
                  </c:pt>
                  <c:pt idx="6">
                    <c:v>5.1280330000000003</c:v>
                  </c:pt>
                  <c:pt idx="7">
                    <c:v>5.3466649999999998</c:v>
                  </c:pt>
                  <c:pt idx="9">
                    <c:v>4.2918890000000003</c:v>
                  </c:pt>
                  <c:pt idx="10">
                    <c:v>4.9315239999999996</c:v>
                  </c:pt>
                </c:numCache>
              </c:numRef>
            </c:plus>
            <c:minus>
              <c:numRef>
                <c:f>Sheet1!$M$24:$W$24</c:f>
                <c:numCache>
                  <c:formatCode>General</c:formatCode>
                  <c:ptCount val="11"/>
                  <c:pt idx="0">
                    <c:v>3.640387</c:v>
                  </c:pt>
                  <c:pt idx="1">
                    <c:v>3.9868939999999999</c:v>
                  </c:pt>
                  <c:pt idx="3">
                    <c:v>3.2713160000000001</c:v>
                  </c:pt>
                  <c:pt idx="4">
                    <c:v>3.3453879999999998</c:v>
                  </c:pt>
                  <c:pt idx="6">
                    <c:v>5.1280330000000003</c:v>
                  </c:pt>
                  <c:pt idx="7">
                    <c:v>5.3466649999999998</c:v>
                  </c:pt>
                  <c:pt idx="9">
                    <c:v>4.2918890000000003</c:v>
                  </c:pt>
                  <c:pt idx="10">
                    <c:v>4.9315239999999996</c:v>
                  </c:pt>
                </c:numCache>
              </c:numRef>
            </c:minus>
            <c:spPr>
              <a:noFill/>
              <a:ln w="9525" cap="flat" cmpd="sng" algn="ctr">
                <a:solidFill>
                  <a:schemeClr val="tx1">
                    <a:lumMod val="65000"/>
                    <a:lumOff val="35000"/>
                  </a:schemeClr>
                </a:solidFill>
                <a:round/>
              </a:ln>
              <a:effectLst/>
            </c:spPr>
          </c:errBars>
          <c:cat>
            <c:multiLvlStrRef>
              <c:f>Sheet1!$M$10:$W$12</c:f>
              <c:multiLvlStrCache>
                <c:ptCount val="11"/>
                <c:lvl>
                  <c:pt idx="0">
                    <c:v>Repetition</c:v>
                  </c:pt>
                  <c:pt idx="1">
                    <c:v>Switch</c:v>
                  </c:pt>
                  <c:pt idx="2">
                    <c:v>        </c:v>
                  </c:pt>
                  <c:pt idx="3">
                    <c:v>Repetition</c:v>
                  </c:pt>
                  <c:pt idx="4">
                    <c:v>Switch</c:v>
                  </c:pt>
                  <c:pt idx="6">
                    <c:v>Repetition</c:v>
                  </c:pt>
                  <c:pt idx="7">
                    <c:v>Switch</c:v>
                  </c:pt>
                  <c:pt idx="8">
                    <c:v> </c:v>
                  </c:pt>
                  <c:pt idx="9">
                    <c:v>Repetition</c:v>
                  </c:pt>
                  <c:pt idx="10">
                    <c:v>Switch</c:v>
                  </c:pt>
                </c:lvl>
                <c:lvl>
                  <c:pt idx="0">
                    <c:v>Session 1</c:v>
                  </c:pt>
                  <c:pt idx="2">
                    <c:v> </c:v>
                  </c:pt>
                  <c:pt idx="3">
                    <c:v>Session 2</c:v>
                  </c:pt>
                  <c:pt idx="5">
                    <c:v>                </c:v>
                  </c:pt>
                  <c:pt idx="6">
                    <c:v>Session 1</c:v>
                  </c:pt>
                  <c:pt idx="8">
                    <c:v> </c:v>
                  </c:pt>
                  <c:pt idx="9">
                    <c:v>Session 2</c:v>
                  </c:pt>
                </c:lvl>
                <c:lvl>
                  <c:pt idx="2">
                    <c:v>Young</c:v>
                  </c:pt>
                  <c:pt idx="5">
                    <c:v>                   </c:v>
                  </c:pt>
                  <c:pt idx="8">
                    <c:v>Old </c:v>
                  </c:pt>
                </c:lvl>
              </c:multiLvlStrCache>
            </c:multiLvlStrRef>
          </c:cat>
          <c:val>
            <c:numRef>
              <c:f>Sheet1!$M$13:$W$13</c:f>
              <c:numCache>
                <c:formatCode>General</c:formatCode>
                <c:ptCount val="11"/>
                <c:pt idx="0">
                  <c:v>774.19439999999997</c:v>
                </c:pt>
                <c:pt idx="1">
                  <c:v>835.05790000000002</c:v>
                </c:pt>
                <c:pt idx="3">
                  <c:v>718.77480000000003</c:v>
                </c:pt>
                <c:pt idx="4">
                  <c:v>753.65030000000002</c:v>
                </c:pt>
                <c:pt idx="6">
                  <c:v>926.40719999999999</c:v>
                </c:pt>
                <c:pt idx="7">
                  <c:v>1005.4648999999999</c:v>
                </c:pt>
                <c:pt idx="9">
                  <c:v>854.79679999999996</c:v>
                </c:pt>
                <c:pt idx="10">
                  <c:v>931.79129999999998</c:v>
                </c:pt>
              </c:numCache>
            </c:numRef>
          </c:val>
          <c:smooth val="0"/>
          <c:extLst>
            <c:ext xmlns:c16="http://schemas.microsoft.com/office/drawing/2014/chart" uri="{C3380CC4-5D6E-409C-BE32-E72D297353CC}">
              <c16:uniqueId val="{00000000-5C7C-4841-BC18-A669CAB5013C}"/>
            </c:ext>
          </c:extLst>
        </c:ser>
        <c:ser>
          <c:idx val="2"/>
          <c:order val="1"/>
          <c:tx>
            <c:strRef>
              <c:f>Sheet1!$L$14</c:f>
              <c:strCache>
                <c:ptCount val="1"/>
                <c:pt idx="0">
                  <c:v>Congruent</c:v>
                </c:pt>
              </c:strCache>
            </c:strRef>
          </c:tx>
          <c:spPr>
            <a:ln w="22225" cap="rnd">
              <a:solidFill>
                <a:sysClr val="windowText" lastClr="000000"/>
              </a:solidFill>
              <a:prstDash val="sysDash"/>
              <a:round/>
            </a:ln>
            <a:effectLst/>
          </c:spPr>
          <c:marker>
            <c:symbol val="circle"/>
            <c:size val="4"/>
            <c:spPr>
              <a:solidFill>
                <a:schemeClr val="tx1"/>
              </a:solidFill>
              <a:ln w="0">
                <a:solidFill>
                  <a:sysClr val="window" lastClr="FFFFFF">
                    <a:lumMod val="95000"/>
                  </a:sysClr>
                </a:solidFill>
              </a:ln>
              <a:effectLst/>
            </c:spPr>
          </c:marker>
          <c:errBars>
            <c:errDir val="y"/>
            <c:errBarType val="both"/>
            <c:errValType val="cust"/>
            <c:noEndCap val="0"/>
            <c:plus>
              <c:numRef>
                <c:f>Sheet1!$M$25:$W$25</c:f>
                <c:numCache>
                  <c:formatCode>General</c:formatCode>
                  <c:ptCount val="11"/>
                  <c:pt idx="0">
                    <c:v>3.3576839999999999</c:v>
                  </c:pt>
                  <c:pt idx="1">
                    <c:v>4.0111869999999996</c:v>
                  </c:pt>
                  <c:pt idx="3">
                    <c:v>3.063002</c:v>
                  </c:pt>
                  <c:pt idx="4">
                    <c:v>3.284878</c:v>
                  </c:pt>
                  <c:pt idx="6">
                    <c:v>5.0185259999999996</c:v>
                  </c:pt>
                  <c:pt idx="7">
                    <c:v>5.5394220000000001</c:v>
                  </c:pt>
                  <c:pt idx="9">
                    <c:v>4.2009489999999996</c:v>
                  </c:pt>
                  <c:pt idx="10">
                    <c:v>4.6063809999999998</c:v>
                  </c:pt>
                </c:numCache>
              </c:numRef>
            </c:plus>
            <c:minus>
              <c:numRef>
                <c:f>Sheet1!$M$25:$W$25</c:f>
                <c:numCache>
                  <c:formatCode>General</c:formatCode>
                  <c:ptCount val="11"/>
                  <c:pt idx="0">
                    <c:v>3.3576839999999999</c:v>
                  </c:pt>
                  <c:pt idx="1">
                    <c:v>4.0111869999999996</c:v>
                  </c:pt>
                  <c:pt idx="3">
                    <c:v>3.063002</c:v>
                  </c:pt>
                  <c:pt idx="4">
                    <c:v>3.284878</c:v>
                  </c:pt>
                  <c:pt idx="6">
                    <c:v>5.0185259999999996</c:v>
                  </c:pt>
                  <c:pt idx="7">
                    <c:v>5.5394220000000001</c:v>
                  </c:pt>
                  <c:pt idx="9">
                    <c:v>4.2009489999999996</c:v>
                  </c:pt>
                  <c:pt idx="10">
                    <c:v>4.6063809999999998</c:v>
                  </c:pt>
                </c:numCache>
              </c:numRef>
            </c:minus>
            <c:spPr>
              <a:noFill/>
              <a:ln w="9525" cap="flat" cmpd="sng" algn="ctr">
                <a:solidFill>
                  <a:schemeClr val="tx1">
                    <a:lumMod val="65000"/>
                    <a:lumOff val="35000"/>
                  </a:schemeClr>
                </a:solidFill>
                <a:round/>
              </a:ln>
              <a:effectLst/>
            </c:spPr>
          </c:errBars>
          <c:cat>
            <c:multiLvlStrRef>
              <c:f>Sheet1!$M$10:$W$12</c:f>
              <c:multiLvlStrCache>
                <c:ptCount val="11"/>
                <c:lvl>
                  <c:pt idx="0">
                    <c:v>Repetition</c:v>
                  </c:pt>
                  <c:pt idx="1">
                    <c:v>Switch</c:v>
                  </c:pt>
                  <c:pt idx="2">
                    <c:v>        </c:v>
                  </c:pt>
                  <c:pt idx="3">
                    <c:v>Repetition</c:v>
                  </c:pt>
                  <c:pt idx="4">
                    <c:v>Switch</c:v>
                  </c:pt>
                  <c:pt idx="6">
                    <c:v>Repetition</c:v>
                  </c:pt>
                  <c:pt idx="7">
                    <c:v>Switch</c:v>
                  </c:pt>
                  <c:pt idx="8">
                    <c:v> </c:v>
                  </c:pt>
                  <c:pt idx="9">
                    <c:v>Repetition</c:v>
                  </c:pt>
                  <c:pt idx="10">
                    <c:v>Switch</c:v>
                  </c:pt>
                </c:lvl>
                <c:lvl>
                  <c:pt idx="0">
                    <c:v>Session 1</c:v>
                  </c:pt>
                  <c:pt idx="2">
                    <c:v> </c:v>
                  </c:pt>
                  <c:pt idx="3">
                    <c:v>Session 2</c:v>
                  </c:pt>
                  <c:pt idx="5">
                    <c:v>                </c:v>
                  </c:pt>
                  <c:pt idx="6">
                    <c:v>Session 1</c:v>
                  </c:pt>
                  <c:pt idx="8">
                    <c:v> </c:v>
                  </c:pt>
                  <c:pt idx="9">
                    <c:v>Session 2</c:v>
                  </c:pt>
                </c:lvl>
                <c:lvl>
                  <c:pt idx="2">
                    <c:v>Young</c:v>
                  </c:pt>
                  <c:pt idx="5">
                    <c:v>                   </c:v>
                  </c:pt>
                  <c:pt idx="8">
                    <c:v>Old </c:v>
                  </c:pt>
                </c:lvl>
              </c:multiLvlStrCache>
            </c:multiLvlStrRef>
          </c:cat>
          <c:val>
            <c:numRef>
              <c:f>Sheet1!$M$14:$W$14</c:f>
              <c:numCache>
                <c:formatCode>General</c:formatCode>
                <c:ptCount val="11"/>
                <c:pt idx="0">
                  <c:v>758.96389999999997</c:v>
                </c:pt>
                <c:pt idx="1">
                  <c:v>827.73919999999998</c:v>
                </c:pt>
                <c:pt idx="3">
                  <c:v>701.19619999999998</c:v>
                </c:pt>
                <c:pt idx="4">
                  <c:v>734.2251</c:v>
                </c:pt>
                <c:pt idx="6">
                  <c:v>914.60429999999997</c:v>
                </c:pt>
                <c:pt idx="7">
                  <c:v>1009.9636</c:v>
                </c:pt>
                <c:pt idx="9">
                  <c:v>842.70240000000001</c:v>
                </c:pt>
                <c:pt idx="10">
                  <c:v>912.9479</c:v>
                </c:pt>
              </c:numCache>
            </c:numRef>
          </c:val>
          <c:smooth val="0"/>
          <c:extLst>
            <c:ext xmlns:c16="http://schemas.microsoft.com/office/drawing/2014/chart" uri="{C3380CC4-5D6E-409C-BE32-E72D297353CC}">
              <c16:uniqueId val="{00000001-5C7C-4841-BC18-A669CAB5013C}"/>
            </c:ext>
          </c:extLst>
        </c:ser>
        <c:dLbls>
          <c:showLegendKey val="0"/>
          <c:showVal val="0"/>
          <c:showCatName val="0"/>
          <c:showSerName val="0"/>
          <c:showPercent val="0"/>
          <c:showBubbleSize val="0"/>
        </c:dLbls>
        <c:marker val="1"/>
        <c:smooth val="0"/>
        <c:axId val="108662655"/>
        <c:axId val="108658495"/>
      </c:lineChart>
      <c:catAx>
        <c:axId val="108662655"/>
        <c:scaling>
          <c:orientation val="minMax"/>
        </c:scaling>
        <c:delete val="0"/>
        <c:axPos val="b"/>
        <c:numFmt formatCode="General" sourceLinked="1"/>
        <c:majorTickMark val="none"/>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crossAx val="108658495"/>
        <c:crossesAt val="0"/>
        <c:auto val="1"/>
        <c:lblAlgn val="ctr"/>
        <c:lblOffset val="100"/>
        <c:noMultiLvlLbl val="1"/>
      </c:catAx>
      <c:valAx>
        <c:axId val="108658495"/>
        <c:scaling>
          <c:orientation val="minMax"/>
          <c:max val="1050"/>
          <c:min val="600"/>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r>
                  <a:rPr lang="en-US" sz="1800">
                    <a:latin typeface="Arial" panose="020B0604020202020204" pitchFamily="34" charset="0"/>
                    <a:cs typeface="Arial" panose="020B0604020202020204" pitchFamily="34" charset="0"/>
                  </a:rPr>
                  <a:t>RT (ms)</a:t>
                </a:r>
              </a:p>
            </c:rich>
          </c:tx>
          <c:layout>
            <c:manualLayout>
              <c:xMode val="edge"/>
              <c:yMode val="edge"/>
              <c:x val="1.8384787294613738E-3"/>
              <c:y val="0.33537420591994194"/>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crossAx val="108662655"/>
        <c:crosses val="autoZero"/>
        <c:crossBetween val="between"/>
        <c:majorUnit val="100"/>
      </c:valAx>
      <c:spPr>
        <a:noFill/>
        <a:ln>
          <a:noFill/>
        </a:ln>
        <a:effectLst/>
      </c:spPr>
    </c:plotArea>
    <c:legend>
      <c:legendPos val="r"/>
      <c:layout>
        <c:manualLayout>
          <c:xMode val="edge"/>
          <c:yMode val="edge"/>
          <c:x val="0.82037115006111538"/>
          <c:y val="1.9991776005108222E-2"/>
          <c:w val="0.17962884993888464"/>
          <c:h val="0.16070735841088055"/>
        </c:manualLayout>
      </c:layout>
      <c:overlay val="1"/>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legend>
    <c:plotVisOnly val="1"/>
    <c:dispBlanksAs val="gap"/>
    <c:showDLblsOverMax val="0"/>
  </c:chart>
  <c:spPr>
    <a:solidFill>
      <a:schemeClr val="bg1"/>
    </a:solidFill>
    <a:ln w="9525" cap="flat" cmpd="sng" algn="ctr">
      <a:noFill/>
      <a:round/>
    </a:ln>
    <a:effectLst/>
  </c:spPr>
  <c:txPr>
    <a:bodyPr/>
    <a:lstStyle/>
    <a:p>
      <a:pPr>
        <a:defRPr/>
      </a:pPr>
      <a:endParaRPr lang="en-DE"/>
    </a:p>
  </c:txPr>
  <c:externalData r:id="rId4">
    <c:autoUpdate val="0"/>
  </c:externalData>
  <c:userShapes r:id="rId5"/>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6310562843118393E-2"/>
          <c:y val="3.1029481280279773E-2"/>
          <c:w val="0.92368939655871818"/>
          <c:h val="0.68324617102226637"/>
        </c:manualLayout>
      </c:layout>
      <c:lineChart>
        <c:grouping val="standard"/>
        <c:varyColors val="0"/>
        <c:ser>
          <c:idx val="3"/>
          <c:order val="0"/>
          <c:tx>
            <c:strRef>
              <c:f>Sheet1!$AR$16</c:f>
              <c:strCache>
                <c:ptCount val="1"/>
                <c:pt idx="0">
                  <c:v>Incongruent</c:v>
                </c:pt>
              </c:strCache>
            </c:strRef>
          </c:tx>
          <c:spPr>
            <a:ln w="15875" cap="rnd">
              <a:solidFill>
                <a:sysClr val="windowText" lastClr="000000"/>
              </a:solidFill>
              <a:prstDash val="solid"/>
              <a:round/>
            </a:ln>
            <a:effectLst/>
          </c:spPr>
          <c:marker>
            <c:symbol val="circle"/>
            <c:size val="3"/>
            <c:spPr>
              <a:solidFill>
                <a:schemeClr val="tx1"/>
              </a:solidFill>
              <a:ln w="3175">
                <a:solidFill>
                  <a:schemeClr val="bg1">
                    <a:lumMod val="95000"/>
                  </a:schemeClr>
                </a:solidFill>
              </a:ln>
              <a:effectLst/>
            </c:spPr>
          </c:marker>
          <c:errBars>
            <c:errDir val="y"/>
            <c:errBarType val="both"/>
            <c:errValType val="cust"/>
            <c:noEndCap val="0"/>
            <c:plus>
              <c:numRef>
                <c:f>Sheet1!$AS$26:$BC$26</c:f>
                <c:numCache>
                  <c:formatCode>General</c:formatCode>
                  <c:ptCount val="11"/>
                  <c:pt idx="0">
                    <c:v>0.27891759999999999</c:v>
                  </c:pt>
                  <c:pt idx="1">
                    <c:v>0.29679050000000001</c:v>
                  </c:pt>
                  <c:pt idx="3">
                    <c:v>0.26867259999999998</c:v>
                  </c:pt>
                  <c:pt idx="4">
                    <c:v>0.28368100000000002</c:v>
                  </c:pt>
                  <c:pt idx="6">
                    <c:v>0.2038402</c:v>
                  </c:pt>
                  <c:pt idx="7">
                    <c:v>0.30903829999999999</c:v>
                  </c:pt>
                  <c:pt idx="9">
                    <c:v>0.19434870000000001</c:v>
                  </c:pt>
                  <c:pt idx="10">
                    <c:v>0.26241979999999998</c:v>
                  </c:pt>
                </c:numCache>
              </c:numRef>
            </c:plus>
            <c:minus>
              <c:numRef>
                <c:f>Sheet1!$AS$26:$BC$26</c:f>
                <c:numCache>
                  <c:formatCode>General</c:formatCode>
                  <c:ptCount val="11"/>
                  <c:pt idx="0">
                    <c:v>0.27891759999999999</c:v>
                  </c:pt>
                  <c:pt idx="1">
                    <c:v>0.29679050000000001</c:v>
                  </c:pt>
                  <c:pt idx="3">
                    <c:v>0.26867259999999998</c:v>
                  </c:pt>
                  <c:pt idx="4">
                    <c:v>0.28368100000000002</c:v>
                  </c:pt>
                  <c:pt idx="6">
                    <c:v>0.2038402</c:v>
                  </c:pt>
                  <c:pt idx="7">
                    <c:v>0.30903829999999999</c:v>
                  </c:pt>
                  <c:pt idx="9">
                    <c:v>0.19434870000000001</c:v>
                  </c:pt>
                  <c:pt idx="10">
                    <c:v>0.26241979999999998</c:v>
                  </c:pt>
                </c:numCache>
              </c:numRef>
            </c:minus>
            <c:spPr>
              <a:noFill/>
              <a:ln w="9525" cap="flat" cmpd="sng" algn="ctr">
                <a:solidFill>
                  <a:schemeClr val="tx1">
                    <a:lumMod val="65000"/>
                    <a:lumOff val="35000"/>
                  </a:schemeClr>
                </a:solidFill>
                <a:round/>
              </a:ln>
              <a:effectLst/>
            </c:spPr>
          </c:errBars>
          <c:cat>
            <c:multiLvlStrRef>
              <c:f>Sheet1!$AS$13:$BC$15</c:f>
              <c:multiLvlStrCache>
                <c:ptCount val="11"/>
                <c:lvl>
                  <c:pt idx="0">
                    <c:v>Repetition</c:v>
                  </c:pt>
                  <c:pt idx="1">
                    <c:v>Switch</c:v>
                  </c:pt>
                  <c:pt idx="3">
                    <c:v>Repetition</c:v>
                  </c:pt>
                  <c:pt idx="4">
                    <c:v>Switch</c:v>
                  </c:pt>
                  <c:pt idx="6">
                    <c:v>Repetition</c:v>
                  </c:pt>
                  <c:pt idx="7">
                    <c:v>Switch</c:v>
                  </c:pt>
                  <c:pt idx="9">
                    <c:v>Repetition</c:v>
                  </c:pt>
                  <c:pt idx="10">
                    <c:v>Switch</c:v>
                  </c:pt>
                </c:lvl>
                <c:lvl>
                  <c:pt idx="0">
                    <c:v>Session 1</c:v>
                  </c:pt>
                  <c:pt idx="2">
                    <c:v> </c:v>
                  </c:pt>
                  <c:pt idx="3">
                    <c:v>Session 2</c:v>
                  </c:pt>
                  <c:pt idx="5">
                    <c:v> </c:v>
                  </c:pt>
                  <c:pt idx="6">
                    <c:v>Session 1</c:v>
                  </c:pt>
                  <c:pt idx="8">
                    <c:v> </c:v>
                  </c:pt>
                  <c:pt idx="9">
                    <c:v>Session 2</c:v>
                  </c:pt>
                </c:lvl>
                <c:lvl>
                  <c:pt idx="0">
                    <c:v>Young</c:v>
                  </c:pt>
                  <c:pt idx="5">
                    <c:v> </c:v>
                  </c:pt>
                  <c:pt idx="8">
                    <c:v>  Old </c:v>
                  </c:pt>
                </c:lvl>
              </c:multiLvlStrCache>
            </c:multiLvlStrRef>
          </c:cat>
          <c:val>
            <c:numRef>
              <c:f>Sheet1!$AS$16:$BC$16</c:f>
              <c:numCache>
                <c:formatCode>General</c:formatCode>
                <c:ptCount val="11"/>
                <c:pt idx="0">
                  <c:v>4.3241211000000002</c:v>
                </c:pt>
                <c:pt idx="1">
                  <c:v>4.9456724999999997</c:v>
                </c:pt>
                <c:pt idx="3">
                  <c:v>4.0112465000000004</c:v>
                </c:pt>
                <c:pt idx="4">
                  <c:v>4.5157679000000002</c:v>
                </c:pt>
                <c:pt idx="6">
                  <c:v>2.1907716000000002</c:v>
                </c:pt>
                <c:pt idx="7">
                  <c:v>5.1854728999999997</c:v>
                </c:pt>
                <c:pt idx="9">
                  <c:v>2.0019249000000001</c:v>
                </c:pt>
                <c:pt idx="10">
                  <c:v>3.7051332000000001</c:v>
                </c:pt>
              </c:numCache>
            </c:numRef>
          </c:val>
          <c:smooth val="0"/>
          <c:extLst>
            <c:ext xmlns:c16="http://schemas.microsoft.com/office/drawing/2014/chart" uri="{C3380CC4-5D6E-409C-BE32-E72D297353CC}">
              <c16:uniqueId val="{00000000-9D49-4536-A3BF-335503685CD1}"/>
            </c:ext>
          </c:extLst>
        </c:ser>
        <c:ser>
          <c:idx val="2"/>
          <c:order val="1"/>
          <c:tx>
            <c:strRef>
              <c:f>Sheet1!$AR$17</c:f>
              <c:strCache>
                <c:ptCount val="1"/>
                <c:pt idx="0">
                  <c:v>Congruent</c:v>
                </c:pt>
              </c:strCache>
            </c:strRef>
          </c:tx>
          <c:spPr>
            <a:ln w="15875" cap="rnd">
              <a:solidFill>
                <a:sysClr val="windowText" lastClr="000000"/>
              </a:solidFill>
              <a:prstDash val="sysDash"/>
              <a:round/>
            </a:ln>
            <a:effectLst/>
          </c:spPr>
          <c:marker>
            <c:symbol val="circle"/>
            <c:size val="3"/>
            <c:spPr>
              <a:solidFill>
                <a:schemeClr val="tx1"/>
              </a:solidFill>
              <a:ln w="3175">
                <a:solidFill>
                  <a:schemeClr val="bg1">
                    <a:lumMod val="95000"/>
                  </a:schemeClr>
                </a:solidFill>
              </a:ln>
              <a:effectLst/>
            </c:spPr>
          </c:marker>
          <c:errBars>
            <c:errDir val="y"/>
            <c:errBarType val="both"/>
            <c:errValType val="cust"/>
            <c:noEndCap val="0"/>
            <c:plus>
              <c:numRef>
                <c:f>Sheet1!$AS$27:$BC$27</c:f>
                <c:numCache>
                  <c:formatCode>General</c:formatCode>
                  <c:ptCount val="11"/>
                  <c:pt idx="0">
                    <c:v>0.20842820000000001</c:v>
                  </c:pt>
                  <c:pt idx="1">
                    <c:v>0.22599569999999999</c:v>
                  </c:pt>
                  <c:pt idx="3">
                    <c:v>0.19110930000000001</c:v>
                  </c:pt>
                  <c:pt idx="4">
                    <c:v>0.18502109999999999</c:v>
                  </c:pt>
                  <c:pt idx="6">
                    <c:v>0.15760080000000001</c:v>
                  </c:pt>
                  <c:pt idx="7">
                    <c:v>0.19805400000000001</c:v>
                  </c:pt>
                  <c:pt idx="9">
                    <c:v>0.1093413</c:v>
                  </c:pt>
                  <c:pt idx="10">
                    <c:v>0.13815179999999999</c:v>
                  </c:pt>
                </c:numCache>
              </c:numRef>
            </c:plus>
            <c:minus>
              <c:numRef>
                <c:f>Sheet1!$AS$27:$BC$27</c:f>
                <c:numCache>
                  <c:formatCode>General</c:formatCode>
                  <c:ptCount val="11"/>
                  <c:pt idx="0">
                    <c:v>0.20842820000000001</c:v>
                  </c:pt>
                  <c:pt idx="1">
                    <c:v>0.22599569999999999</c:v>
                  </c:pt>
                  <c:pt idx="3">
                    <c:v>0.19110930000000001</c:v>
                  </c:pt>
                  <c:pt idx="4">
                    <c:v>0.18502109999999999</c:v>
                  </c:pt>
                  <c:pt idx="6">
                    <c:v>0.15760080000000001</c:v>
                  </c:pt>
                  <c:pt idx="7">
                    <c:v>0.19805400000000001</c:v>
                  </c:pt>
                  <c:pt idx="9">
                    <c:v>0.1093413</c:v>
                  </c:pt>
                  <c:pt idx="10">
                    <c:v>0.13815179999999999</c:v>
                  </c:pt>
                </c:numCache>
              </c:numRef>
            </c:minus>
            <c:spPr>
              <a:noFill/>
              <a:ln w="9525" cap="flat" cmpd="sng" algn="ctr">
                <a:solidFill>
                  <a:schemeClr val="tx1">
                    <a:lumMod val="65000"/>
                    <a:lumOff val="35000"/>
                  </a:schemeClr>
                </a:solidFill>
                <a:round/>
              </a:ln>
              <a:effectLst/>
            </c:spPr>
          </c:errBars>
          <c:cat>
            <c:multiLvlStrRef>
              <c:f>Sheet1!$AS$13:$BC$15</c:f>
              <c:multiLvlStrCache>
                <c:ptCount val="11"/>
                <c:lvl>
                  <c:pt idx="0">
                    <c:v>Repetition</c:v>
                  </c:pt>
                  <c:pt idx="1">
                    <c:v>Switch</c:v>
                  </c:pt>
                  <c:pt idx="3">
                    <c:v>Repetition</c:v>
                  </c:pt>
                  <c:pt idx="4">
                    <c:v>Switch</c:v>
                  </c:pt>
                  <c:pt idx="6">
                    <c:v>Repetition</c:v>
                  </c:pt>
                  <c:pt idx="7">
                    <c:v>Switch</c:v>
                  </c:pt>
                  <c:pt idx="9">
                    <c:v>Repetition</c:v>
                  </c:pt>
                  <c:pt idx="10">
                    <c:v>Switch</c:v>
                  </c:pt>
                </c:lvl>
                <c:lvl>
                  <c:pt idx="0">
                    <c:v>Session 1</c:v>
                  </c:pt>
                  <c:pt idx="2">
                    <c:v> </c:v>
                  </c:pt>
                  <c:pt idx="3">
                    <c:v>Session 2</c:v>
                  </c:pt>
                  <c:pt idx="5">
                    <c:v> </c:v>
                  </c:pt>
                  <c:pt idx="6">
                    <c:v>Session 1</c:v>
                  </c:pt>
                  <c:pt idx="8">
                    <c:v> </c:v>
                  </c:pt>
                  <c:pt idx="9">
                    <c:v>Session 2</c:v>
                  </c:pt>
                </c:lvl>
                <c:lvl>
                  <c:pt idx="0">
                    <c:v>Young</c:v>
                  </c:pt>
                  <c:pt idx="5">
                    <c:v> </c:v>
                  </c:pt>
                  <c:pt idx="8">
                    <c:v>  Old </c:v>
                  </c:pt>
                </c:lvl>
              </c:multiLvlStrCache>
            </c:multiLvlStrRef>
          </c:cat>
          <c:val>
            <c:numRef>
              <c:f>Sheet1!$AS$17:$BC$17</c:f>
              <c:numCache>
                <c:formatCode>General</c:formatCode>
                <c:ptCount val="11"/>
                <c:pt idx="0">
                  <c:v>2.3580456999999999</c:v>
                </c:pt>
                <c:pt idx="1">
                  <c:v>2.7882441999999998</c:v>
                </c:pt>
                <c:pt idx="3">
                  <c:v>1.9872516</c:v>
                </c:pt>
                <c:pt idx="4">
                  <c:v>1.8581080999999999</c:v>
                </c:pt>
                <c:pt idx="6">
                  <c:v>1.2885591999999999</c:v>
                </c:pt>
                <c:pt idx="7">
                  <c:v>2.0503808000000001</c:v>
                </c:pt>
                <c:pt idx="9">
                  <c:v>0.62039549999999999</c:v>
                </c:pt>
                <c:pt idx="10">
                  <c:v>1.0011551999999999</c:v>
                </c:pt>
              </c:numCache>
            </c:numRef>
          </c:val>
          <c:smooth val="0"/>
          <c:extLst>
            <c:ext xmlns:c16="http://schemas.microsoft.com/office/drawing/2014/chart" uri="{C3380CC4-5D6E-409C-BE32-E72D297353CC}">
              <c16:uniqueId val="{00000001-9D49-4536-A3BF-335503685CD1}"/>
            </c:ext>
          </c:extLst>
        </c:ser>
        <c:dLbls>
          <c:showLegendKey val="0"/>
          <c:showVal val="0"/>
          <c:showCatName val="0"/>
          <c:showSerName val="0"/>
          <c:showPercent val="0"/>
          <c:showBubbleSize val="0"/>
        </c:dLbls>
        <c:marker val="1"/>
        <c:smooth val="0"/>
        <c:axId val="108662655"/>
        <c:axId val="108658495"/>
      </c:lineChart>
      <c:catAx>
        <c:axId val="108662655"/>
        <c:scaling>
          <c:orientation val="minMax"/>
        </c:scaling>
        <c:delete val="0"/>
        <c:axPos val="b"/>
        <c:numFmt formatCode="General" sourceLinked="1"/>
        <c:majorTickMark val="none"/>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crossAx val="108658495"/>
        <c:crossesAt val="0"/>
        <c:auto val="1"/>
        <c:lblAlgn val="ctr"/>
        <c:lblOffset val="100"/>
        <c:tickLblSkip val="1"/>
        <c:noMultiLvlLbl val="1"/>
      </c:catAx>
      <c:valAx>
        <c:axId val="108658495"/>
        <c:scaling>
          <c:orientation val="minMax"/>
          <c:max val="6"/>
          <c:min val="0"/>
        </c:scaling>
        <c:delete val="0"/>
        <c:axPos val="l"/>
        <c:title>
          <c:tx>
            <c:rich>
              <a:bodyPr rot="-54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r>
                  <a:rPr lang="en-US" sz="1800">
                    <a:solidFill>
                      <a:schemeClr val="tx1"/>
                    </a:solidFill>
                  </a:rPr>
                  <a:t>ER (%)</a:t>
                </a:r>
              </a:p>
            </c:rich>
          </c:tx>
          <c:layout>
            <c:manualLayout>
              <c:xMode val="edge"/>
              <c:yMode val="edge"/>
              <c:x val="1.0831004822385189E-3"/>
              <c:y val="0.29558784020993206"/>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crossAx val="108662655"/>
        <c:crosses val="autoZero"/>
        <c:crossBetween val="between"/>
        <c:majorUnit val="1"/>
      </c:valAx>
      <c:spPr>
        <a:noFill/>
        <a:ln w="25400">
          <a:noFill/>
        </a:ln>
        <a:effectLst/>
      </c:spPr>
    </c:plotArea>
    <c:legend>
      <c:legendPos val="tr"/>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legend>
    <c:plotVisOnly val="1"/>
    <c:dispBlanksAs val="gap"/>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DE"/>
    </a:p>
  </c:txPr>
  <c:externalData r:id="rId4">
    <c:autoUpdate val="0"/>
  </c:externalData>
  <c:userShapes r:id="rId5"/>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740085372016475"/>
          <c:y val="3.605365041219389E-2"/>
          <c:w val="0.75277720136233905"/>
          <c:h val="0.69459804078498755"/>
        </c:manualLayout>
      </c:layout>
      <c:lineChart>
        <c:grouping val="standard"/>
        <c:varyColors val="0"/>
        <c:ser>
          <c:idx val="3"/>
          <c:order val="0"/>
          <c:tx>
            <c:strRef>
              <c:f>Sheet1!$Q$46</c:f>
              <c:strCache>
                <c:ptCount val="1"/>
                <c:pt idx="0">
                  <c:v>Incongruent</c:v>
                </c:pt>
              </c:strCache>
            </c:strRef>
          </c:tx>
          <c:spPr>
            <a:ln w="12700" cap="rnd">
              <a:solidFill>
                <a:sysClr val="windowText" lastClr="000000"/>
              </a:solidFill>
              <a:round/>
            </a:ln>
            <a:effectLst/>
          </c:spPr>
          <c:marker>
            <c:symbol val="diamond"/>
            <c:size val="3"/>
            <c:spPr>
              <a:solidFill>
                <a:sysClr val="windowText" lastClr="000000"/>
              </a:solidFill>
              <a:ln w="9525">
                <a:solidFill>
                  <a:sysClr val="windowText" lastClr="000000"/>
                </a:solidFill>
              </a:ln>
              <a:effectLst/>
            </c:spPr>
          </c:marker>
          <c:errBars>
            <c:errDir val="y"/>
            <c:errBarType val="both"/>
            <c:errValType val="cust"/>
            <c:noEndCap val="0"/>
            <c:plus>
              <c:numRef>
                <c:f>Sheet1!$R$57:$V$57</c:f>
                <c:numCache>
                  <c:formatCode>General</c:formatCode>
                  <c:ptCount val="5"/>
                  <c:pt idx="0">
                    <c:v>25.242830000000001</c:v>
                  </c:pt>
                  <c:pt idx="1">
                    <c:v>27.147839999999999</c:v>
                  </c:pt>
                  <c:pt idx="3">
                    <c:v>31.140029999999999</c:v>
                  </c:pt>
                  <c:pt idx="4">
                    <c:v>30.05772</c:v>
                  </c:pt>
                </c:numCache>
              </c:numRef>
            </c:plus>
            <c:minus>
              <c:numRef>
                <c:f>Sheet1!$Q$57:$V$57</c:f>
                <c:numCache>
                  <c:formatCode>General</c:formatCode>
                  <c:ptCount val="6"/>
                  <c:pt idx="0">
                    <c:v>0</c:v>
                  </c:pt>
                  <c:pt idx="1">
                    <c:v>25.242830000000001</c:v>
                  </c:pt>
                  <c:pt idx="2">
                    <c:v>27.147839999999999</c:v>
                  </c:pt>
                  <c:pt idx="4">
                    <c:v>31.140029999999999</c:v>
                  </c:pt>
                  <c:pt idx="5">
                    <c:v>30.05772</c:v>
                  </c:pt>
                </c:numCache>
              </c:numRef>
            </c:minus>
            <c:spPr>
              <a:noFill/>
              <a:ln w="9525" cap="flat" cmpd="sng" algn="ctr">
                <a:solidFill>
                  <a:schemeClr val="tx1">
                    <a:lumMod val="65000"/>
                    <a:lumOff val="35000"/>
                  </a:schemeClr>
                </a:solidFill>
                <a:round/>
              </a:ln>
              <a:effectLst/>
            </c:spPr>
          </c:errBars>
          <c:cat>
            <c:multiLvlStrRef>
              <c:f>Sheet1!$R$44:$V$45</c:f>
              <c:multiLvlStrCache>
                <c:ptCount val="5"/>
                <c:lvl>
                  <c:pt idx="0">
                    <c:v>Repetition</c:v>
                  </c:pt>
                  <c:pt idx="1">
                    <c:v>Switch</c:v>
                  </c:pt>
                  <c:pt idx="3">
                    <c:v>Repetition</c:v>
                  </c:pt>
                  <c:pt idx="4">
                    <c:v>Switch</c:v>
                  </c:pt>
                </c:lvl>
                <c:lvl>
                  <c:pt idx="0">
                    <c:v>Good hearing</c:v>
                  </c:pt>
                  <c:pt idx="2">
                    <c:v> </c:v>
                  </c:pt>
                  <c:pt idx="3">
                    <c:v>Poor hearing</c:v>
                  </c:pt>
                </c:lvl>
              </c:multiLvlStrCache>
            </c:multiLvlStrRef>
          </c:cat>
          <c:val>
            <c:numRef>
              <c:f>Sheet1!$R$46:$V$46</c:f>
              <c:numCache>
                <c:formatCode>General</c:formatCode>
                <c:ptCount val="5"/>
                <c:pt idx="0">
                  <c:v>880.89089999999999</c:v>
                </c:pt>
                <c:pt idx="1">
                  <c:v>967.60329999999999</c:v>
                </c:pt>
                <c:pt idx="3">
                  <c:v>904.54160000000002</c:v>
                </c:pt>
                <c:pt idx="4">
                  <c:v>972.26440000000002</c:v>
                </c:pt>
              </c:numCache>
            </c:numRef>
          </c:val>
          <c:smooth val="0"/>
          <c:extLst>
            <c:ext xmlns:c16="http://schemas.microsoft.com/office/drawing/2014/chart" uri="{C3380CC4-5D6E-409C-BE32-E72D297353CC}">
              <c16:uniqueId val="{00000000-A3E9-4D11-B8C7-A004659FACB4}"/>
            </c:ext>
          </c:extLst>
        </c:ser>
        <c:ser>
          <c:idx val="2"/>
          <c:order val="1"/>
          <c:tx>
            <c:strRef>
              <c:f>Sheet1!$Q$47</c:f>
              <c:strCache>
                <c:ptCount val="1"/>
                <c:pt idx="0">
                  <c:v>Congruent</c:v>
                </c:pt>
              </c:strCache>
            </c:strRef>
          </c:tx>
          <c:spPr>
            <a:ln w="15875" cap="rnd">
              <a:solidFill>
                <a:sysClr val="windowText" lastClr="000000"/>
              </a:solidFill>
              <a:prstDash val="sysDash"/>
              <a:round/>
            </a:ln>
            <a:effectLst/>
          </c:spPr>
          <c:marker>
            <c:symbol val="diamond"/>
            <c:size val="3"/>
            <c:spPr>
              <a:solidFill>
                <a:sysClr val="windowText" lastClr="000000"/>
              </a:solidFill>
              <a:ln w="9525">
                <a:solidFill>
                  <a:sysClr val="windowText" lastClr="000000"/>
                </a:solidFill>
              </a:ln>
              <a:effectLst/>
            </c:spPr>
          </c:marker>
          <c:dPt>
            <c:idx val="4"/>
            <c:marker>
              <c:symbol val="diamond"/>
              <c:size val="3"/>
              <c:spPr>
                <a:solidFill>
                  <a:sysClr val="windowText" lastClr="000000"/>
                </a:solidFill>
                <a:ln w="9525">
                  <a:solidFill>
                    <a:sysClr val="windowText" lastClr="000000"/>
                  </a:solidFill>
                </a:ln>
                <a:effectLst/>
              </c:spPr>
            </c:marker>
            <c:bubble3D val="0"/>
            <c:spPr>
              <a:ln w="12700" cap="rnd">
                <a:solidFill>
                  <a:sysClr val="windowText" lastClr="000000"/>
                </a:solidFill>
                <a:prstDash val="sysDash"/>
                <a:round/>
              </a:ln>
              <a:effectLst/>
            </c:spPr>
            <c:extLst>
              <c:ext xmlns:c16="http://schemas.microsoft.com/office/drawing/2014/chart" uri="{C3380CC4-5D6E-409C-BE32-E72D297353CC}">
                <c16:uniqueId val="{00000002-A3E9-4D11-B8C7-A004659FACB4}"/>
              </c:ext>
            </c:extLst>
          </c:dPt>
          <c:errBars>
            <c:errDir val="y"/>
            <c:errBarType val="both"/>
            <c:errValType val="cust"/>
            <c:noEndCap val="0"/>
            <c:plus>
              <c:numRef>
                <c:f>Sheet1!$R$58:$V$58</c:f>
                <c:numCache>
                  <c:formatCode>General</c:formatCode>
                  <c:ptCount val="5"/>
                  <c:pt idx="0">
                    <c:v>25.129270000000002</c:v>
                  </c:pt>
                  <c:pt idx="1">
                    <c:v>29.114319999999999</c:v>
                  </c:pt>
                  <c:pt idx="3">
                    <c:v>31.778189999999999</c:v>
                  </c:pt>
                  <c:pt idx="4">
                    <c:v>36.185630000000003</c:v>
                  </c:pt>
                </c:numCache>
              </c:numRef>
            </c:plus>
            <c:minus>
              <c:numRef>
                <c:f>Sheet1!$R$58:$V$58</c:f>
                <c:numCache>
                  <c:formatCode>General</c:formatCode>
                  <c:ptCount val="5"/>
                  <c:pt idx="0">
                    <c:v>25.129270000000002</c:v>
                  </c:pt>
                  <c:pt idx="1">
                    <c:v>29.114319999999999</c:v>
                  </c:pt>
                  <c:pt idx="3">
                    <c:v>31.778189999999999</c:v>
                  </c:pt>
                  <c:pt idx="4">
                    <c:v>36.185630000000003</c:v>
                  </c:pt>
                </c:numCache>
              </c:numRef>
            </c:minus>
            <c:spPr>
              <a:noFill/>
              <a:ln w="9525" cap="flat" cmpd="sng" algn="ctr">
                <a:solidFill>
                  <a:schemeClr val="tx1">
                    <a:lumMod val="65000"/>
                    <a:lumOff val="35000"/>
                  </a:schemeClr>
                </a:solidFill>
                <a:round/>
              </a:ln>
              <a:effectLst/>
            </c:spPr>
          </c:errBars>
          <c:cat>
            <c:multiLvlStrRef>
              <c:f>Sheet1!$R$44:$V$45</c:f>
              <c:multiLvlStrCache>
                <c:ptCount val="5"/>
                <c:lvl>
                  <c:pt idx="0">
                    <c:v>Repetition</c:v>
                  </c:pt>
                  <c:pt idx="1">
                    <c:v>Switch</c:v>
                  </c:pt>
                  <c:pt idx="3">
                    <c:v>Repetition</c:v>
                  </c:pt>
                  <c:pt idx="4">
                    <c:v>Switch</c:v>
                  </c:pt>
                </c:lvl>
                <c:lvl>
                  <c:pt idx="0">
                    <c:v>Good hearing</c:v>
                  </c:pt>
                  <c:pt idx="2">
                    <c:v> </c:v>
                  </c:pt>
                  <c:pt idx="3">
                    <c:v>Poor hearing</c:v>
                  </c:pt>
                </c:lvl>
              </c:multiLvlStrCache>
            </c:multiLvlStrRef>
          </c:cat>
          <c:val>
            <c:numRef>
              <c:f>Sheet1!$R$47:$V$47</c:f>
              <c:numCache>
                <c:formatCode>General</c:formatCode>
                <c:ptCount val="5"/>
                <c:pt idx="0">
                  <c:v>865.82939999999996</c:v>
                </c:pt>
                <c:pt idx="1">
                  <c:v>956.01350000000002</c:v>
                </c:pt>
                <c:pt idx="3">
                  <c:v>893.81560000000002</c:v>
                </c:pt>
                <c:pt idx="4">
                  <c:v>970.26409999999998</c:v>
                </c:pt>
              </c:numCache>
            </c:numRef>
          </c:val>
          <c:smooth val="0"/>
          <c:extLst>
            <c:ext xmlns:c16="http://schemas.microsoft.com/office/drawing/2014/chart" uri="{C3380CC4-5D6E-409C-BE32-E72D297353CC}">
              <c16:uniqueId val="{00000003-A3E9-4D11-B8C7-A004659FACB4}"/>
            </c:ext>
          </c:extLst>
        </c:ser>
        <c:dLbls>
          <c:showLegendKey val="0"/>
          <c:showVal val="0"/>
          <c:showCatName val="0"/>
          <c:showSerName val="0"/>
          <c:showPercent val="0"/>
          <c:showBubbleSize val="0"/>
        </c:dLbls>
        <c:marker val="1"/>
        <c:smooth val="0"/>
        <c:axId val="108662655"/>
        <c:axId val="108658495"/>
      </c:lineChart>
      <c:catAx>
        <c:axId val="108662655"/>
        <c:scaling>
          <c:orientation val="minMax"/>
        </c:scaling>
        <c:delete val="0"/>
        <c:axPos val="b"/>
        <c:numFmt formatCode="General" sourceLinked="1"/>
        <c:majorTickMark val="none"/>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crossAx val="108658495"/>
        <c:crossesAt val="0"/>
        <c:auto val="1"/>
        <c:lblAlgn val="ctr"/>
        <c:lblOffset val="100"/>
        <c:noMultiLvlLbl val="1"/>
      </c:catAx>
      <c:valAx>
        <c:axId val="108658495"/>
        <c:scaling>
          <c:orientation val="minMax"/>
          <c:max val="1100"/>
          <c:min val="600"/>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50" b="0" i="0" u="none" strike="noStrike" kern="1200" baseline="0">
                    <a:solidFill>
                      <a:schemeClr val="tx1"/>
                    </a:solidFill>
                    <a:latin typeface="Arial" panose="020B0604020202020204" pitchFamily="34" charset="0"/>
                    <a:ea typeface="+mn-ea"/>
                    <a:cs typeface="Arial" panose="020B0604020202020204" pitchFamily="34" charset="0"/>
                  </a:defRPr>
                </a:pPr>
                <a:r>
                  <a:rPr lang="en-US" sz="1600">
                    <a:latin typeface="Arial" panose="020B0604020202020204" pitchFamily="34" charset="0"/>
                    <a:cs typeface="Arial" panose="020B0604020202020204" pitchFamily="34" charset="0"/>
                  </a:rPr>
                  <a:t>RT (ms)</a:t>
                </a:r>
              </a:p>
            </c:rich>
          </c:tx>
          <c:layout>
            <c:manualLayout>
              <c:xMode val="edge"/>
              <c:yMode val="edge"/>
              <c:x val="1.2500570677766044E-2"/>
              <c:y val="0.31872743701777562"/>
            </c:manualLayout>
          </c:layout>
          <c:overlay val="0"/>
          <c:spPr>
            <a:noFill/>
            <a:ln>
              <a:noFill/>
            </a:ln>
            <a:effectLst/>
          </c:spPr>
          <c:txPr>
            <a:bodyPr rot="-5400000" spcFirstLastPara="1" vertOverflow="ellipsis" vert="horz" wrap="square" anchor="ctr" anchorCtr="1"/>
            <a:lstStyle/>
            <a:p>
              <a:pPr>
                <a:defRPr sz="105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crossAx val="108662655"/>
        <c:crosses val="autoZero"/>
        <c:crossBetween val="between"/>
        <c:majorUnit val="100"/>
      </c:valAx>
      <c:spPr>
        <a:noFill/>
        <a:ln>
          <a:noFill/>
        </a:ln>
        <a:effectLst/>
      </c:spPr>
    </c:plotArea>
    <c:legend>
      <c:legendPos val="r"/>
      <c:layout>
        <c:manualLayout>
          <c:xMode val="edge"/>
          <c:yMode val="edge"/>
          <c:x val="0.81061745608243241"/>
          <c:y val="1.9991776005108222E-2"/>
          <c:w val="0.18938254391756748"/>
          <c:h val="0.36176596784678594"/>
        </c:manualLayout>
      </c:layout>
      <c:overlay val="1"/>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DE"/>
        </a:p>
      </c:txPr>
    </c:legend>
    <c:plotVisOnly val="1"/>
    <c:dispBlanksAs val="gap"/>
    <c:showDLblsOverMax val="0"/>
  </c:chart>
  <c:spPr>
    <a:solidFill>
      <a:schemeClr val="bg1"/>
    </a:solidFill>
    <a:ln w="9525" cap="flat" cmpd="sng" algn="ctr">
      <a:noFill/>
      <a:round/>
    </a:ln>
    <a:effectLst/>
  </c:spPr>
  <c:txPr>
    <a:bodyPr/>
    <a:lstStyle/>
    <a:p>
      <a:pPr>
        <a:defRPr/>
      </a:pPr>
      <a:endParaRPr lang="en-DE"/>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0.72096</cdr:x>
      <cdr:y>0.1087</cdr:y>
    </cdr:from>
    <cdr:to>
      <cdr:x>0.94444</cdr:x>
      <cdr:y>0.11851</cdr:y>
    </cdr:to>
    <cdr:sp macro="" textlink="">
      <cdr:nvSpPr>
        <cdr:cNvPr id="4" name="Rectangle 3">
          <a:extLst xmlns:a="http://schemas.openxmlformats.org/drawingml/2006/main">
            <a:ext uri="{FF2B5EF4-FFF2-40B4-BE49-F238E27FC236}">
              <a16:creationId xmlns:a16="http://schemas.microsoft.com/office/drawing/2014/main" id="{7E3EE881-6530-4355-8E71-D163456FF9C0}"/>
            </a:ext>
          </a:extLst>
        </cdr:cNvPr>
        <cdr:cNvSpPr/>
      </cdr:nvSpPr>
      <cdr:spPr>
        <a:xfrm xmlns:a="http://schemas.openxmlformats.org/drawingml/2006/main">
          <a:off x="6833851" y="506514"/>
          <a:ext cx="2118360" cy="45719"/>
        </a:xfrm>
        <a:prstGeom xmlns:a="http://schemas.openxmlformats.org/drawingml/2006/main" prst="rect">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DE"/>
        </a:p>
      </cdr:txBody>
    </cdr:sp>
  </cdr:relSizeAnchor>
</c:userShapes>
</file>

<file path=ppt/drawings/drawing2.xml><?xml version="1.0" encoding="utf-8"?>
<c:userShapes xmlns:c="http://schemas.openxmlformats.org/drawingml/2006/chart">
  <cdr:relSizeAnchor xmlns:cdr="http://schemas.openxmlformats.org/drawingml/2006/chartDrawing">
    <cdr:from>
      <cdr:x>0.08021</cdr:x>
      <cdr:y>0.74259</cdr:y>
    </cdr:from>
    <cdr:to>
      <cdr:x>0.93428</cdr:x>
      <cdr:y>0.8518</cdr:y>
    </cdr:to>
    <cdr:sp macro="" textlink="">
      <cdr:nvSpPr>
        <cdr:cNvPr id="4" name="Rectangle 3">
          <a:extLst xmlns:a="http://schemas.openxmlformats.org/drawingml/2006/main">
            <a:ext uri="{FF2B5EF4-FFF2-40B4-BE49-F238E27FC236}">
              <a16:creationId xmlns:a16="http://schemas.microsoft.com/office/drawing/2014/main" id="{E4EB56D4-3EF7-4D9D-A48B-5B7DD99B8408}"/>
            </a:ext>
          </a:extLst>
        </cdr:cNvPr>
        <cdr:cNvSpPr/>
      </cdr:nvSpPr>
      <cdr:spPr>
        <a:xfrm xmlns:a="http://schemas.openxmlformats.org/drawingml/2006/main">
          <a:off x="857648" y="3367152"/>
          <a:ext cx="9132175" cy="495185"/>
        </a:xfrm>
        <a:prstGeom xmlns:a="http://schemas.openxmlformats.org/drawingml/2006/main" prst="rect">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DE"/>
        </a:p>
      </cdr:txBody>
    </cdr:sp>
  </cdr:relSizeAnchor>
  <cdr:relSizeAnchor xmlns:cdr="http://schemas.openxmlformats.org/drawingml/2006/chartDrawing">
    <cdr:from>
      <cdr:x>0.23783</cdr:x>
      <cdr:y>0.75181</cdr:y>
    </cdr:from>
    <cdr:to>
      <cdr:x>0.33197</cdr:x>
      <cdr:y>0.85734</cdr:y>
    </cdr:to>
    <cdr:sp macro="" textlink="">
      <cdr:nvSpPr>
        <cdr:cNvPr id="2" name="Rectangle 1">
          <a:extLst xmlns:a="http://schemas.openxmlformats.org/drawingml/2006/main">
            <a:ext uri="{FF2B5EF4-FFF2-40B4-BE49-F238E27FC236}">
              <a16:creationId xmlns:a16="http://schemas.microsoft.com/office/drawing/2014/main" id="{21C49C7B-10B7-40CB-8319-133F4224C0B5}"/>
            </a:ext>
          </a:extLst>
        </cdr:cNvPr>
        <cdr:cNvSpPr/>
      </cdr:nvSpPr>
      <cdr:spPr>
        <a:xfrm xmlns:a="http://schemas.openxmlformats.org/drawingml/2006/main">
          <a:off x="2543006" y="3408937"/>
          <a:ext cx="1006595" cy="478509"/>
        </a:xfrm>
        <a:prstGeom xmlns:a="http://schemas.openxmlformats.org/drawingml/2006/main" prst="rect">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400" dirty="0">
              <a:solidFill>
                <a:schemeClr val="tx1"/>
              </a:solidFill>
              <a:latin typeface="Arial" panose="020B0604020202020204" pitchFamily="34" charset="0"/>
              <a:cs typeface="Arial" panose="020B0604020202020204" pitchFamily="34" charset="0"/>
            </a:rPr>
            <a:t>Session</a:t>
          </a:r>
          <a:r>
            <a:rPr lang="en-US" sz="1600" dirty="0">
              <a:solidFill>
                <a:schemeClr val="tx1"/>
              </a:solidFill>
              <a:latin typeface="Times New Roman" panose="02020603050405020304" pitchFamily="18" charset="0"/>
              <a:cs typeface="Times New Roman" panose="02020603050405020304" pitchFamily="18" charset="0"/>
            </a:rPr>
            <a:t> 1</a:t>
          </a:r>
          <a:endParaRPr lang="en-DE" sz="1600" dirty="0">
            <a:solidFill>
              <a:schemeClr val="tx1"/>
            </a:solidFill>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0.74129</cdr:x>
      <cdr:y>0.75114</cdr:y>
    </cdr:from>
    <cdr:to>
      <cdr:x>0.83544</cdr:x>
      <cdr:y>0.85667</cdr:y>
    </cdr:to>
    <cdr:sp macro="" textlink="">
      <cdr:nvSpPr>
        <cdr:cNvPr id="5" name="Rectangle 4">
          <a:extLst xmlns:a="http://schemas.openxmlformats.org/drawingml/2006/main">
            <a:ext uri="{FF2B5EF4-FFF2-40B4-BE49-F238E27FC236}">
              <a16:creationId xmlns:a16="http://schemas.microsoft.com/office/drawing/2014/main" id="{5661B74B-8B1D-487C-8D2A-39E968EB5612}"/>
            </a:ext>
          </a:extLst>
        </cdr:cNvPr>
        <cdr:cNvSpPr/>
      </cdr:nvSpPr>
      <cdr:spPr>
        <a:xfrm xmlns:a="http://schemas.openxmlformats.org/drawingml/2006/main">
          <a:off x="7712547" y="3634829"/>
          <a:ext cx="979488" cy="510649"/>
        </a:xfrm>
        <a:prstGeom xmlns:a="http://schemas.openxmlformats.org/drawingml/2006/main" prst="rect">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600" dirty="0">
              <a:solidFill>
                <a:schemeClr val="tx1"/>
              </a:solidFill>
              <a:latin typeface="Times New Roman" panose="02020603050405020304" pitchFamily="18" charset="0"/>
              <a:cs typeface="Times New Roman" panose="02020603050405020304" pitchFamily="18" charset="0"/>
            </a:rPr>
            <a:t>Session 2</a:t>
          </a:r>
          <a:endParaRPr lang="en-DE" sz="1600" dirty="0">
            <a:solidFill>
              <a:schemeClr val="tx1"/>
            </a:solidFill>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0.74671</cdr:x>
      <cdr:y>0</cdr:y>
    </cdr:from>
    <cdr:to>
      <cdr:x>0.84086</cdr:x>
      <cdr:y>0.10553</cdr:y>
    </cdr:to>
    <cdr:sp macro="" textlink="">
      <cdr:nvSpPr>
        <cdr:cNvPr id="6" name="Rectangle 5">
          <a:extLst xmlns:a="http://schemas.openxmlformats.org/drawingml/2006/main">
            <a:ext uri="{FF2B5EF4-FFF2-40B4-BE49-F238E27FC236}">
              <a16:creationId xmlns:a16="http://schemas.microsoft.com/office/drawing/2014/main" id="{B06A049C-025B-4926-A9D4-22B1011D4422}"/>
            </a:ext>
          </a:extLst>
        </cdr:cNvPr>
        <cdr:cNvSpPr/>
      </cdr:nvSpPr>
      <cdr:spPr>
        <a:xfrm xmlns:a="http://schemas.openxmlformats.org/drawingml/2006/main">
          <a:off x="7768925" y="-23537571"/>
          <a:ext cx="979488" cy="510649"/>
        </a:xfrm>
        <a:prstGeom xmlns:a="http://schemas.openxmlformats.org/drawingml/2006/main" prst="rect">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800" dirty="0">
              <a:solidFill>
                <a:schemeClr val="tx1"/>
              </a:solidFill>
              <a:latin typeface="Arial" panose="020B0604020202020204" pitchFamily="34" charset="0"/>
              <a:cs typeface="Arial" panose="020B0604020202020204" pitchFamily="34" charset="0"/>
            </a:rPr>
            <a:t>Old</a:t>
          </a:r>
          <a:endParaRPr lang="en-DE" sz="1600" dirty="0">
            <a:solidFill>
              <a:schemeClr val="tx1"/>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0.74013</cdr:x>
      <cdr:y>0.74607</cdr:y>
    </cdr:from>
    <cdr:to>
      <cdr:x>0.83295</cdr:x>
      <cdr:y>0.85159</cdr:y>
    </cdr:to>
    <cdr:sp macro="" textlink="">
      <cdr:nvSpPr>
        <cdr:cNvPr id="8" name="Rectangle 7">
          <a:extLst xmlns:a="http://schemas.openxmlformats.org/drawingml/2006/main">
            <a:ext uri="{FF2B5EF4-FFF2-40B4-BE49-F238E27FC236}">
              <a16:creationId xmlns:a16="http://schemas.microsoft.com/office/drawing/2014/main" id="{B06A049C-025B-4926-A9D4-22B1011D4422}"/>
            </a:ext>
          </a:extLst>
        </cdr:cNvPr>
        <cdr:cNvSpPr/>
      </cdr:nvSpPr>
      <cdr:spPr>
        <a:xfrm xmlns:a="http://schemas.openxmlformats.org/drawingml/2006/main">
          <a:off x="7913829" y="3382920"/>
          <a:ext cx="992481" cy="478463"/>
        </a:xfrm>
        <a:prstGeom xmlns:a="http://schemas.openxmlformats.org/drawingml/2006/main" prst="rect">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400" dirty="0">
              <a:solidFill>
                <a:schemeClr val="tx1"/>
              </a:solidFill>
              <a:latin typeface="Arial" panose="020B0604020202020204" pitchFamily="34" charset="0"/>
              <a:cs typeface="Arial" panose="020B0604020202020204" pitchFamily="34" charset="0"/>
            </a:rPr>
            <a:t>Session</a:t>
          </a:r>
          <a:r>
            <a:rPr lang="en-US" sz="1600" dirty="0">
              <a:solidFill>
                <a:schemeClr val="tx1"/>
              </a:solidFill>
              <a:latin typeface="Times New Roman" panose="02020603050405020304" pitchFamily="18" charset="0"/>
              <a:cs typeface="Times New Roman" panose="02020603050405020304" pitchFamily="18" charset="0"/>
            </a:rPr>
            <a:t> 2</a:t>
          </a:r>
          <a:endParaRPr lang="en-DE" sz="1600" dirty="0">
            <a:solidFill>
              <a:schemeClr val="tx1"/>
            </a:solidFill>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0.26396</cdr:x>
      <cdr:y>0</cdr:y>
    </cdr:from>
    <cdr:to>
      <cdr:x>0.3581</cdr:x>
      <cdr:y>0.10553</cdr:y>
    </cdr:to>
    <cdr:sp macro="" textlink="">
      <cdr:nvSpPr>
        <cdr:cNvPr id="9" name="Rectangle 8">
          <a:extLst xmlns:a="http://schemas.openxmlformats.org/drawingml/2006/main">
            <a:ext uri="{FF2B5EF4-FFF2-40B4-BE49-F238E27FC236}">
              <a16:creationId xmlns:a16="http://schemas.microsoft.com/office/drawing/2014/main" id="{1C75426A-D8BE-4C4C-B2E2-1DB051143CEC}"/>
            </a:ext>
          </a:extLst>
        </cdr:cNvPr>
        <cdr:cNvSpPr/>
      </cdr:nvSpPr>
      <cdr:spPr>
        <a:xfrm xmlns:a="http://schemas.openxmlformats.org/drawingml/2006/main">
          <a:off x="2746255" y="-23537571"/>
          <a:ext cx="979488" cy="510649"/>
        </a:xfrm>
        <a:prstGeom xmlns:a="http://schemas.openxmlformats.org/drawingml/2006/main" prst="rect">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800" dirty="0">
              <a:solidFill>
                <a:schemeClr val="tx1"/>
              </a:solidFill>
              <a:latin typeface="Arial" panose="020B0604020202020204" pitchFamily="34" charset="0"/>
              <a:cs typeface="Arial" panose="020B0604020202020204" pitchFamily="34" charset="0"/>
            </a:rPr>
            <a:t>Young</a:t>
          </a:r>
          <a:endParaRPr lang="en-DE" sz="1600" dirty="0">
            <a:solidFill>
              <a:schemeClr val="tx1"/>
            </a:solidFill>
            <a:latin typeface="Arial" panose="020B0604020202020204" pitchFamily="34" charset="0"/>
            <a:cs typeface="Arial" panose="020B0604020202020204" pitchFamily="34"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0.06924</cdr:x>
      <cdr:y>0.78208</cdr:y>
    </cdr:from>
    <cdr:to>
      <cdr:x>0.92152</cdr:x>
      <cdr:y>0.90279</cdr:y>
    </cdr:to>
    <cdr:sp macro="" textlink="">
      <cdr:nvSpPr>
        <cdr:cNvPr id="3" name="Rectangle 2">
          <a:extLst xmlns:a="http://schemas.openxmlformats.org/drawingml/2006/main">
            <a:ext uri="{FF2B5EF4-FFF2-40B4-BE49-F238E27FC236}">
              <a16:creationId xmlns:a16="http://schemas.microsoft.com/office/drawing/2014/main" id="{4957EDF9-7335-40D7-BFD6-A611A5FEB98F}"/>
            </a:ext>
          </a:extLst>
        </cdr:cNvPr>
        <cdr:cNvSpPr/>
      </cdr:nvSpPr>
      <cdr:spPr>
        <a:xfrm xmlns:a="http://schemas.openxmlformats.org/drawingml/2006/main">
          <a:off x="714327" y="3467916"/>
          <a:ext cx="8792699" cy="535256"/>
        </a:xfrm>
        <a:prstGeom xmlns:a="http://schemas.openxmlformats.org/drawingml/2006/main" prst="rect">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DE"/>
        </a:p>
      </cdr:txBody>
    </cdr:sp>
  </cdr:relSizeAnchor>
  <cdr:relSizeAnchor xmlns:cdr="http://schemas.openxmlformats.org/drawingml/2006/chartDrawing">
    <cdr:from>
      <cdr:x>0.23158</cdr:x>
      <cdr:y>0.78284</cdr:y>
    </cdr:from>
    <cdr:to>
      <cdr:x>0.33607</cdr:x>
      <cdr:y>0.88305</cdr:y>
    </cdr:to>
    <cdr:sp macro="" textlink="">
      <cdr:nvSpPr>
        <cdr:cNvPr id="2" name="Rectangle 1">
          <a:extLst xmlns:a="http://schemas.openxmlformats.org/drawingml/2006/main">
            <a:ext uri="{FF2B5EF4-FFF2-40B4-BE49-F238E27FC236}">
              <a16:creationId xmlns:a16="http://schemas.microsoft.com/office/drawing/2014/main" id="{B3AADBFD-F3A3-469C-A79A-A14778C7CF2F}"/>
            </a:ext>
          </a:extLst>
        </cdr:cNvPr>
        <cdr:cNvSpPr/>
      </cdr:nvSpPr>
      <cdr:spPr>
        <a:xfrm xmlns:a="http://schemas.openxmlformats.org/drawingml/2006/main">
          <a:off x="2389085" y="3837611"/>
          <a:ext cx="1078013" cy="491257"/>
        </a:xfrm>
        <a:prstGeom xmlns:a="http://schemas.openxmlformats.org/drawingml/2006/main" prst="rect">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400" dirty="0">
              <a:solidFill>
                <a:schemeClr val="tx1"/>
              </a:solidFill>
              <a:latin typeface="Arial" panose="020B0604020202020204" pitchFamily="34" charset="0"/>
              <a:cs typeface="Arial" panose="020B0604020202020204" pitchFamily="34" charset="0"/>
            </a:rPr>
            <a:t>Session</a:t>
          </a:r>
          <a:r>
            <a:rPr lang="en-US" sz="1600" dirty="0">
              <a:solidFill>
                <a:schemeClr val="tx1"/>
              </a:solidFill>
              <a:latin typeface="Times New Roman" panose="02020603050405020304" pitchFamily="18" charset="0"/>
              <a:cs typeface="Times New Roman" panose="02020603050405020304" pitchFamily="18" charset="0"/>
            </a:rPr>
            <a:t> 1</a:t>
          </a:r>
          <a:endParaRPr lang="en-DE" sz="1600" dirty="0">
            <a:solidFill>
              <a:schemeClr val="tx1"/>
            </a:solidFill>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0.72599</cdr:x>
      <cdr:y>0.77141</cdr:y>
    </cdr:from>
    <cdr:to>
      <cdr:x>0.83048</cdr:x>
      <cdr:y>0.87162</cdr:y>
    </cdr:to>
    <cdr:sp macro="" textlink="">
      <cdr:nvSpPr>
        <cdr:cNvPr id="5" name="Rectangle 4">
          <a:extLst xmlns:a="http://schemas.openxmlformats.org/drawingml/2006/main">
            <a:ext uri="{FF2B5EF4-FFF2-40B4-BE49-F238E27FC236}">
              <a16:creationId xmlns:a16="http://schemas.microsoft.com/office/drawing/2014/main" id="{D6078DEC-9598-4406-9E0C-DA1DB1CA2C51}"/>
            </a:ext>
          </a:extLst>
        </cdr:cNvPr>
        <cdr:cNvSpPr/>
      </cdr:nvSpPr>
      <cdr:spPr>
        <a:xfrm xmlns:a="http://schemas.openxmlformats.org/drawingml/2006/main">
          <a:off x="7489823" y="3420622"/>
          <a:ext cx="1077990" cy="444354"/>
        </a:xfrm>
        <a:prstGeom xmlns:a="http://schemas.openxmlformats.org/drawingml/2006/main" prst="rect">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400" dirty="0">
              <a:solidFill>
                <a:schemeClr val="tx1"/>
              </a:solidFill>
              <a:latin typeface="Arial" panose="020B0604020202020204" pitchFamily="34" charset="0"/>
              <a:cs typeface="Arial" panose="020B0604020202020204" pitchFamily="34" charset="0"/>
            </a:rPr>
            <a:t>Session</a:t>
          </a:r>
          <a:r>
            <a:rPr lang="en-US" sz="1600" dirty="0">
              <a:solidFill>
                <a:schemeClr val="tx1"/>
              </a:solidFill>
              <a:latin typeface="Arial" panose="020B0604020202020204" pitchFamily="34" charset="0"/>
              <a:cs typeface="Arial" panose="020B0604020202020204" pitchFamily="34" charset="0"/>
            </a:rPr>
            <a:t> 2</a:t>
          </a:r>
          <a:endParaRPr lang="en-DE" sz="1600" dirty="0">
            <a:solidFill>
              <a:schemeClr val="tx1"/>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0.26136</cdr:x>
      <cdr:y>0</cdr:y>
    </cdr:from>
    <cdr:to>
      <cdr:x>0.36586</cdr:x>
      <cdr:y>0.10021</cdr:y>
    </cdr:to>
    <cdr:sp macro="" textlink="">
      <cdr:nvSpPr>
        <cdr:cNvPr id="6" name="Rectangle 5">
          <a:extLst xmlns:a="http://schemas.openxmlformats.org/drawingml/2006/main">
            <a:ext uri="{FF2B5EF4-FFF2-40B4-BE49-F238E27FC236}">
              <a16:creationId xmlns:a16="http://schemas.microsoft.com/office/drawing/2014/main" id="{F09E927E-CF46-4CC9-8D28-607DABA5B943}"/>
            </a:ext>
          </a:extLst>
        </cdr:cNvPr>
        <cdr:cNvSpPr/>
      </cdr:nvSpPr>
      <cdr:spPr>
        <a:xfrm xmlns:a="http://schemas.openxmlformats.org/drawingml/2006/main">
          <a:off x="2743760" y="-16474240"/>
          <a:ext cx="1097045" cy="444354"/>
        </a:xfrm>
        <a:prstGeom xmlns:a="http://schemas.openxmlformats.org/drawingml/2006/main" prst="rect">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800" dirty="0">
              <a:solidFill>
                <a:schemeClr val="tx1"/>
              </a:solidFill>
              <a:latin typeface="Arial" panose="020B0604020202020204" pitchFamily="34" charset="0"/>
              <a:cs typeface="Arial" panose="020B0604020202020204" pitchFamily="34" charset="0"/>
            </a:rPr>
            <a:t>Young</a:t>
          </a:r>
          <a:endParaRPr lang="en-DE" sz="1600" dirty="0">
            <a:solidFill>
              <a:schemeClr val="tx1"/>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0.76024</cdr:x>
      <cdr:y>0</cdr:y>
    </cdr:from>
    <cdr:to>
      <cdr:x>0.81613</cdr:x>
      <cdr:y>0.10996</cdr:y>
    </cdr:to>
    <cdr:sp macro="" textlink="">
      <cdr:nvSpPr>
        <cdr:cNvPr id="7" name="Rectangle 6">
          <a:extLst xmlns:a="http://schemas.openxmlformats.org/drawingml/2006/main">
            <a:ext uri="{FF2B5EF4-FFF2-40B4-BE49-F238E27FC236}">
              <a16:creationId xmlns:a16="http://schemas.microsoft.com/office/drawing/2014/main" id="{299828F5-2E81-47CD-9EB9-9AB96F60EF3A}"/>
            </a:ext>
          </a:extLst>
        </cdr:cNvPr>
        <cdr:cNvSpPr/>
      </cdr:nvSpPr>
      <cdr:spPr>
        <a:xfrm xmlns:a="http://schemas.openxmlformats.org/drawingml/2006/main">
          <a:off x="7981082" y="-16474240"/>
          <a:ext cx="586731" cy="487588"/>
        </a:xfrm>
        <a:prstGeom xmlns:a="http://schemas.openxmlformats.org/drawingml/2006/main" prst="rect">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800" dirty="0">
              <a:solidFill>
                <a:schemeClr val="tx1"/>
              </a:solidFill>
              <a:latin typeface="Arial" panose="020B0604020202020204" pitchFamily="34" charset="0"/>
              <a:cs typeface="Arial" panose="020B0604020202020204" pitchFamily="34" charset="0"/>
            </a:rPr>
            <a:t>Old</a:t>
          </a:r>
          <a:endParaRPr lang="en-DE" sz="1600" dirty="0">
            <a:solidFill>
              <a:schemeClr val="tx1"/>
            </a:solidFill>
            <a:latin typeface="Arial" panose="020B0604020202020204" pitchFamily="34" charset="0"/>
            <a:cs typeface="Arial" panose="020B0604020202020204"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11/11/2024</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6411605"/>
            <a:ext cx="9807648" cy="830975"/>
          </a:xfrm>
          <a:prstGeom prst="rect">
            <a:avLst/>
          </a:prstGeom>
        </p:spPr>
        <p:txBody>
          <a:bodyPr wrap="square" lIns="228589" tIns="228589" rIns="228589" bIns="228589" anchor="t" anchorCtr="0">
            <a:spAutoFit/>
          </a:bodyPr>
          <a:lstStyle>
            <a:lvl1pPr marL="0" indent="0">
              <a:buNone/>
              <a:defRPr sz="2400">
                <a:solidFill>
                  <a:schemeClr val="tx1"/>
                </a:solidFill>
                <a:latin typeface="Times New Roman" panose="02020603050405020304" pitchFamily="18" charset="0"/>
                <a:cs typeface="Times New Roman" pitchFamily="18" charset="0"/>
              </a:defRPr>
            </a:lvl1pPr>
            <a:lvl2pPr marL="1290314" indent="-496275">
              <a:defRPr sz="2171">
                <a:latin typeface="Trebuchet MS" pitchFamily="34" charset="0"/>
              </a:defRPr>
            </a:lvl2pPr>
            <a:lvl3pPr marL="1786589" indent="-496275">
              <a:defRPr sz="2171">
                <a:latin typeface="Trebuchet MS" pitchFamily="34" charset="0"/>
              </a:defRPr>
            </a:lvl3pPr>
            <a:lvl4pPr marL="2332491" indent="-545902">
              <a:defRPr sz="2171">
                <a:latin typeface="Trebuchet MS" pitchFamily="34" charset="0"/>
              </a:defRPr>
            </a:lvl4pPr>
            <a:lvl5pPr marL="2729511" indent="-397020">
              <a:defRPr sz="2171">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90" y="5648498"/>
            <a:ext cx="9799907" cy="615545"/>
          </a:xfrm>
          <a:prstGeom prst="rect">
            <a:avLst/>
          </a:prstGeom>
          <a:solidFill>
            <a:srgbClr val="A51100"/>
          </a:solidFill>
        </p:spPr>
        <p:txBody>
          <a:bodyPr lIns="91436" tIns="91436" rIns="91436" bIns="91436" anchor="t" anchorCtr="0">
            <a:spAutoFit/>
          </a:bodyPr>
          <a:lstStyle>
            <a:lvl1pPr marL="0" indent="0" algn="ctr">
              <a:buNone/>
              <a:defRPr sz="2800" b="1" u="none" baseline="0">
                <a:solidFill>
                  <a:schemeClr val="bg1"/>
                </a:solidFill>
                <a:latin typeface="Times New Roman" panose="02020603050405020304" pitchFamily="18" charset="0"/>
                <a:cs typeface="Times New Roman" panose="02020603050405020304" pitchFamily="18"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616604"/>
            <a:ext cx="9801454" cy="615545"/>
          </a:xfrm>
          <a:prstGeom prst="rect">
            <a:avLst/>
          </a:prstGeom>
          <a:solidFill>
            <a:srgbClr val="A51100"/>
          </a:solidFill>
        </p:spPr>
        <p:txBody>
          <a:bodyPr lIns="91436" tIns="91436" rIns="91436" bIns="91436" anchor="t" anchorCtr="0">
            <a:spAutoFit/>
          </a:bodyPr>
          <a:lstStyle>
            <a:lvl1pPr>
              <a:defRPr lang="en-US" sz="2800" b="1" u="none" baseline="0" dirty="0">
                <a:solidFill>
                  <a:schemeClr val="bg1"/>
                </a:solidFill>
                <a:latin typeface="Times New Roman" panose="02020603050405020304" pitchFamily="18" charset="0"/>
                <a:cs typeface="Times New Roman" panose="02020603050405020304" pitchFamily="18" charset="0"/>
              </a:defRPr>
            </a:lvl1pPr>
          </a:lstStyle>
          <a:p>
            <a:pPr marL="0" lvl="0" indent="0" algn="ctr">
              <a:buNone/>
            </a:pPr>
            <a:r>
              <a:rPr lang="en-US" dirty="0"/>
              <a:t>(click to edit)  OBJECTIVES</a:t>
            </a:r>
          </a:p>
        </p:txBody>
      </p:sp>
      <p:sp>
        <p:nvSpPr>
          <p:cNvPr id="21" name="Text Placeholder 3"/>
          <p:cNvSpPr>
            <a:spLocks noGrp="1"/>
          </p:cNvSpPr>
          <p:nvPr>
            <p:ph type="body" sz="quarter" idx="21" hasCustomPrompt="1"/>
          </p:nvPr>
        </p:nvSpPr>
        <p:spPr>
          <a:xfrm>
            <a:off x="11176227" y="6411605"/>
            <a:ext cx="9799906" cy="830975"/>
          </a:xfrm>
          <a:prstGeom prst="rect">
            <a:avLst/>
          </a:prstGeom>
        </p:spPr>
        <p:txBody>
          <a:bodyPr wrap="square" lIns="228589" tIns="228589" rIns="228589" bIns="228589" anchor="t" anchorCtr="0">
            <a:spAutoFit/>
          </a:bodyPr>
          <a:lstStyle>
            <a:lvl1pPr marL="0" indent="0">
              <a:buNone/>
              <a:defRPr sz="2400">
                <a:solidFill>
                  <a:schemeClr val="tx1"/>
                </a:solidFill>
                <a:latin typeface="Times New Roman" panose="02020603050405020304" pitchFamily="18" charset="0"/>
                <a:cs typeface="Times New Roman" pitchFamily="18" charset="0"/>
              </a:defRPr>
            </a:lvl1pPr>
            <a:lvl2pPr marL="1290314" indent="-496275">
              <a:defRPr sz="2171">
                <a:latin typeface="Trebuchet MS" pitchFamily="34" charset="0"/>
              </a:defRPr>
            </a:lvl2pPr>
            <a:lvl3pPr marL="1786589" indent="-496275">
              <a:defRPr sz="2171">
                <a:latin typeface="Trebuchet MS" pitchFamily="34" charset="0"/>
              </a:defRPr>
            </a:lvl3pPr>
            <a:lvl4pPr marL="2332491" indent="-545902">
              <a:defRPr sz="2171">
                <a:latin typeface="Trebuchet MS" pitchFamily="34" charset="0"/>
              </a:defRPr>
            </a:lvl4pPr>
            <a:lvl5pPr marL="2729511" indent="-397020">
              <a:defRPr sz="2171">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9" y="5648497"/>
            <a:ext cx="9799907" cy="615545"/>
          </a:xfrm>
          <a:prstGeom prst="rect">
            <a:avLst/>
          </a:prstGeom>
          <a:solidFill>
            <a:srgbClr val="A51100"/>
          </a:solidFill>
        </p:spPr>
        <p:txBody>
          <a:bodyPr lIns="91436" tIns="91436" rIns="91436" bIns="91436" anchor="t" anchorCtr="0">
            <a:spAutoFit/>
          </a:bodyPr>
          <a:lstStyle>
            <a:lvl1pPr>
              <a:defRPr lang="en-US" sz="2800" b="1" u="none" baseline="0" dirty="0">
                <a:solidFill>
                  <a:schemeClr val="bg1"/>
                </a:solidFill>
                <a:latin typeface="Times New Roman" panose="02020603050405020304" pitchFamily="18" charset="0"/>
                <a:cs typeface="Times New Roman" panose="02020603050405020304" pitchFamily="18" charset="0"/>
              </a:defRPr>
            </a:lvl1pPr>
          </a:lstStyle>
          <a:p>
            <a:pPr marL="0" lvl="0" indent="0" algn="ctr">
              <a:buNone/>
            </a:pPr>
            <a:r>
              <a:rPr lang="en-US" dirty="0"/>
              <a:t>(click to edit)  MATERIALS &amp; METHODS</a:t>
            </a:r>
          </a:p>
        </p:txBody>
      </p:sp>
      <p:sp>
        <p:nvSpPr>
          <p:cNvPr id="23" name="Text Placeholder 3"/>
          <p:cNvSpPr>
            <a:spLocks noGrp="1"/>
          </p:cNvSpPr>
          <p:nvPr>
            <p:ph type="body" sz="quarter" idx="23" hasCustomPrompt="1"/>
          </p:nvPr>
        </p:nvSpPr>
        <p:spPr>
          <a:xfrm>
            <a:off x="21830729" y="6411605"/>
            <a:ext cx="9799906" cy="830975"/>
          </a:xfrm>
          <a:prstGeom prst="rect">
            <a:avLst/>
          </a:prstGeom>
        </p:spPr>
        <p:txBody>
          <a:bodyPr wrap="square" lIns="228589" tIns="228589" rIns="228589" bIns="228589" anchor="t" anchorCtr="0">
            <a:spAutoFit/>
          </a:bodyPr>
          <a:lstStyle>
            <a:lvl1pPr marL="0" indent="0">
              <a:buNone/>
              <a:defRPr sz="2400">
                <a:solidFill>
                  <a:schemeClr val="tx1"/>
                </a:solidFill>
                <a:latin typeface="Times New Roman" panose="02020603050405020304" pitchFamily="18" charset="0"/>
                <a:cs typeface="Times New Roman" pitchFamily="18" charset="0"/>
              </a:defRPr>
            </a:lvl1pPr>
            <a:lvl2pPr marL="1290314" indent="-496275">
              <a:defRPr sz="2171">
                <a:latin typeface="Trebuchet MS" pitchFamily="34" charset="0"/>
              </a:defRPr>
            </a:lvl2pPr>
            <a:lvl3pPr marL="1786589" indent="-496275">
              <a:defRPr sz="2171">
                <a:latin typeface="Trebuchet MS" pitchFamily="34" charset="0"/>
              </a:defRPr>
            </a:lvl3pPr>
            <a:lvl4pPr marL="2332491" indent="-545902">
              <a:defRPr sz="2171">
                <a:latin typeface="Trebuchet MS" pitchFamily="34" charset="0"/>
              </a:defRPr>
            </a:lvl4pPr>
            <a:lvl5pPr marL="2729511" indent="-397020">
              <a:defRPr sz="2171">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648497"/>
            <a:ext cx="9809196" cy="615545"/>
          </a:xfrm>
          <a:prstGeom prst="rect">
            <a:avLst/>
          </a:prstGeom>
          <a:solidFill>
            <a:srgbClr val="A51100"/>
          </a:solidFill>
        </p:spPr>
        <p:txBody>
          <a:bodyPr lIns="91436" tIns="91436" rIns="91436" bIns="91436" anchor="t" anchorCtr="0">
            <a:spAutoFit/>
          </a:bodyPr>
          <a:lstStyle>
            <a:lvl1pPr>
              <a:defRPr lang="en-US" sz="2800" b="1" u="none" baseline="0" dirty="0">
                <a:solidFill>
                  <a:schemeClr val="bg1"/>
                </a:solidFill>
                <a:latin typeface="Times New Roman" panose="02020603050405020304" pitchFamily="18" charset="0"/>
                <a:cs typeface="Times New Roman" panose="02020603050405020304" pitchFamily="18" charset="0"/>
              </a:defRPr>
            </a:lvl1pPr>
          </a:lstStyle>
          <a:p>
            <a:pPr marL="0" lvl="0" indent="0" algn="ctr">
              <a:buNone/>
            </a:pPr>
            <a:r>
              <a:rPr lang="en-US" dirty="0"/>
              <a:t>(click to edit)  RESULTS</a:t>
            </a:r>
          </a:p>
        </p:txBody>
      </p:sp>
      <p:sp>
        <p:nvSpPr>
          <p:cNvPr id="25" name="Text Placeholder 5"/>
          <p:cNvSpPr>
            <a:spLocks noGrp="1"/>
          </p:cNvSpPr>
          <p:nvPr>
            <p:ph type="body" sz="quarter" idx="25" hasCustomPrompt="1"/>
          </p:nvPr>
        </p:nvSpPr>
        <p:spPr>
          <a:xfrm>
            <a:off x="32563023" y="5648497"/>
            <a:ext cx="9798096" cy="615545"/>
          </a:xfrm>
          <a:prstGeom prst="rect">
            <a:avLst/>
          </a:prstGeom>
          <a:solidFill>
            <a:srgbClr val="A51100"/>
          </a:solidFill>
        </p:spPr>
        <p:txBody>
          <a:bodyPr lIns="91436" tIns="91436" rIns="91436" bIns="91436" anchor="t" anchorCtr="0">
            <a:spAutoFit/>
          </a:bodyPr>
          <a:lstStyle>
            <a:lvl1pPr>
              <a:defRPr lang="en-US" sz="2800" b="1" u="none" baseline="0" dirty="0">
                <a:solidFill>
                  <a:schemeClr val="bg1"/>
                </a:solidFill>
                <a:latin typeface="Times New Roman" panose="02020603050405020304" pitchFamily="18" charset="0"/>
                <a:cs typeface="Times New Roman" panose="02020603050405020304" pitchFamily="18" charset="0"/>
              </a:defRPr>
            </a:lvl1pPr>
          </a:lstStyle>
          <a:p>
            <a:pPr marL="0" lvl="0" indent="0" algn="ctr">
              <a:buNone/>
            </a:pPr>
            <a:r>
              <a:rPr lang="en-US" dirty="0"/>
              <a:t>(click to edit)  CONCLUSIONS</a:t>
            </a:r>
          </a:p>
        </p:txBody>
      </p:sp>
      <p:sp>
        <p:nvSpPr>
          <p:cNvPr id="26" name="Text Placeholder 3"/>
          <p:cNvSpPr>
            <a:spLocks noGrp="1"/>
          </p:cNvSpPr>
          <p:nvPr>
            <p:ph type="body" sz="quarter" idx="26" hasCustomPrompt="1"/>
          </p:nvPr>
        </p:nvSpPr>
        <p:spPr>
          <a:xfrm>
            <a:off x="32563023" y="6411605"/>
            <a:ext cx="9798096" cy="830975"/>
          </a:xfrm>
          <a:prstGeom prst="rect">
            <a:avLst/>
          </a:prstGeom>
        </p:spPr>
        <p:txBody>
          <a:bodyPr wrap="square" lIns="228589" tIns="228589" rIns="228589" bIns="228589" anchor="t" anchorCtr="0">
            <a:spAutoFit/>
          </a:bodyPr>
          <a:lstStyle>
            <a:lvl1pPr marL="0" indent="0">
              <a:buNone/>
              <a:defRPr sz="2400">
                <a:solidFill>
                  <a:schemeClr val="tx1"/>
                </a:solidFill>
                <a:latin typeface="Times New Roman" panose="02020603050405020304" pitchFamily="18" charset="0"/>
                <a:cs typeface="Times New Roman" pitchFamily="18" charset="0"/>
              </a:defRPr>
            </a:lvl1pPr>
            <a:lvl2pPr marL="1290314" indent="-496275">
              <a:defRPr sz="2171">
                <a:latin typeface="Trebuchet MS" pitchFamily="34" charset="0"/>
              </a:defRPr>
            </a:lvl2pPr>
            <a:lvl3pPr marL="1786589" indent="-496275">
              <a:defRPr sz="2171">
                <a:latin typeface="Trebuchet MS" pitchFamily="34" charset="0"/>
              </a:defRPr>
            </a:lvl3pPr>
            <a:lvl4pPr marL="2332491" indent="-545902">
              <a:defRPr sz="2171">
                <a:latin typeface="Trebuchet MS" pitchFamily="34" charset="0"/>
              </a:defRPr>
            </a:lvl4pPr>
            <a:lvl5pPr marL="2729511" indent="-397020">
              <a:defRPr sz="2171">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671993"/>
            <a:ext cx="9798096" cy="615545"/>
          </a:xfrm>
          <a:prstGeom prst="rect">
            <a:avLst/>
          </a:prstGeom>
          <a:solidFill>
            <a:srgbClr val="A51100"/>
          </a:solidFill>
        </p:spPr>
        <p:txBody>
          <a:bodyPr lIns="91436" tIns="91436" rIns="91436" bIns="91436" anchor="t" anchorCtr="0">
            <a:spAutoFit/>
          </a:bodyPr>
          <a:lstStyle>
            <a:lvl1pPr>
              <a:defRPr lang="en-US" sz="2800" b="1" u="none" baseline="0" dirty="0">
                <a:solidFill>
                  <a:schemeClr val="bg1"/>
                </a:solidFill>
                <a:latin typeface="Times New Roman" panose="02020603050405020304" pitchFamily="18" charset="0"/>
                <a:cs typeface="Times New Roman" panose="02020603050405020304" pitchFamily="18" charset="0"/>
              </a:defRPr>
            </a:lvl1pPr>
          </a:lstStyle>
          <a:p>
            <a:pPr marL="0" lvl="0" indent="0" algn="ctr">
              <a:buNone/>
            </a:pPr>
            <a:r>
              <a:rPr lang="en-US" dirty="0"/>
              <a:t>(click to edit)  REFERENCES</a:t>
            </a:r>
          </a:p>
        </p:txBody>
      </p:sp>
      <p:sp>
        <p:nvSpPr>
          <p:cNvPr id="28" name="Text Placeholder 3"/>
          <p:cNvSpPr>
            <a:spLocks noGrp="1"/>
          </p:cNvSpPr>
          <p:nvPr>
            <p:ph type="body" sz="quarter" idx="28" hasCustomPrompt="1"/>
          </p:nvPr>
        </p:nvSpPr>
        <p:spPr>
          <a:xfrm>
            <a:off x="32563024" y="14351345"/>
            <a:ext cx="9803003" cy="830975"/>
          </a:xfrm>
          <a:prstGeom prst="rect">
            <a:avLst/>
          </a:prstGeom>
        </p:spPr>
        <p:txBody>
          <a:bodyPr wrap="square" lIns="228589" tIns="228589" rIns="228589" bIns="228589" anchor="t" anchorCtr="0">
            <a:spAutoFit/>
          </a:bodyPr>
          <a:lstStyle>
            <a:lvl1pPr marL="0" indent="0">
              <a:buNone/>
              <a:defRPr sz="2400">
                <a:solidFill>
                  <a:schemeClr val="tx1"/>
                </a:solidFill>
                <a:latin typeface="Times New Roman" panose="02020603050405020304" pitchFamily="18" charset="0"/>
                <a:cs typeface="Times New Roman" pitchFamily="18" charset="0"/>
              </a:defRPr>
            </a:lvl1pPr>
            <a:lvl2pPr marL="1290314" indent="-496275">
              <a:defRPr sz="2171">
                <a:latin typeface="Trebuchet MS" pitchFamily="34" charset="0"/>
              </a:defRPr>
            </a:lvl2pPr>
            <a:lvl3pPr marL="1786589" indent="-496275">
              <a:defRPr sz="2171">
                <a:latin typeface="Trebuchet MS" pitchFamily="34" charset="0"/>
              </a:defRPr>
            </a:lvl3pPr>
            <a:lvl4pPr marL="2332491" indent="-545902">
              <a:defRPr sz="2171">
                <a:latin typeface="Trebuchet MS" pitchFamily="34" charset="0"/>
              </a:defRPr>
            </a:lvl4pPr>
            <a:lvl5pPr marL="2729511" indent="-397020">
              <a:defRPr sz="2171">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4162756"/>
            <a:ext cx="9798096" cy="615545"/>
          </a:xfrm>
          <a:prstGeom prst="rect">
            <a:avLst/>
          </a:prstGeom>
          <a:solidFill>
            <a:srgbClr val="A51100"/>
          </a:solidFill>
        </p:spPr>
        <p:txBody>
          <a:bodyPr lIns="91436" tIns="91436" rIns="91436" bIns="91436" anchor="t" anchorCtr="0">
            <a:spAutoFit/>
          </a:bodyPr>
          <a:lstStyle>
            <a:lvl1pPr>
              <a:defRPr lang="en-US" sz="2800" b="1" u="none" baseline="0" dirty="0">
                <a:solidFill>
                  <a:schemeClr val="bg1"/>
                </a:solidFill>
                <a:latin typeface="Times New Roman" panose="02020603050405020304" pitchFamily="18" charset="0"/>
                <a:cs typeface="Times New Roman" panose="02020603050405020304" pitchFamily="18" charset="0"/>
              </a:defRPr>
            </a:lvl1pPr>
          </a:lstStyle>
          <a:p>
            <a:pPr marL="0" lvl="0" indent="0" algn="ctr">
              <a:buNone/>
            </a:pPr>
            <a:r>
              <a:rPr lang="en-US" dirty="0"/>
              <a:t>(click to edit)  ACKNOWLEDGEMENTS or  CONTACT</a:t>
            </a:r>
          </a:p>
        </p:txBody>
      </p:sp>
      <p:sp>
        <p:nvSpPr>
          <p:cNvPr id="30" name="Text Placeholder 3"/>
          <p:cNvSpPr>
            <a:spLocks noGrp="1"/>
          </p:cNvSpPr>
          <p:nvPr>
            <p:ph type="body" sz="quarter" idx="30" hasCustomPrompt="1"/>
          </p:nvPr>
        </p:nvSpPr>
        <p:spPr>
          <a:xfrm>
            <a:off x="32563024" y="24856255"/>
            <a:ext cx="9803003" cy="830975"/>
          </a:xfrm>
          <a:prstGeom prst="rect">
            <a:avLst/>
          </a:prstGeom>
        </p:spPr>
        <p:txBody>
          <a:bodyPr wrap="square" lIns="228589" tIns="228589" rIns="228589" bIns="228589" anchor="t" anchorCtr="0">
            <a:spAutoFit/>
          </a:bodyPr>
          <a:lstStyle>
            <a:lvl1pPr marL="0" indent="0">
              <a:buNone/>
              <a:defRPr sz="2400">
                <a:solidFill>
                  <a:schemeClr val="tx1"/>
                </a:solidFill>
                <a:latin typeface="Times New Roman" panose="02020603050405020304" pitchFamily="18" charset="0"/>
                <a:cs typeface="Times New Roman" pitchFamily="18" charset="0"/>
              </a:defRPr>
            </a:lvl1pPr>
            <a:lvl2pPr marL="1290314" indent="-496275">
              <a:defRPr sz="2171">
                <a:latin typeface="Trebuchet MS" pitchFamily="34" charset="0"/>
              </a:defRPr>
            </a:lvl2pPr>
            <a:lvl3pPr marL="1786589" indent="-496275">
              <a:defRPr sz="2171">
                <a:latin typeface="Trebuchet MS" pitchFamily="34" charset="0"/>
              </a:defRPr>
            </a:lvl3pPr>
            <a:lvl4pPr marL="2332491" indent="-545902">
              <a:defRPr sz="2171">
                <a:latin typeface="Trebuchet MS" pitchFamily="34" charset="0"/>
              </a:defRPr>
            </a:lvl4pPr>
            <a:lvl5pPr marL="2729511" indent="-397020">
              <a:defRPr sz="2171">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4296301"/>
            <a:ext cx="9807648" cy="830975"/>
          </a:xfrm>
          <a:prstGeom prst="rect">
            <a:avLst/>
          </a:prstGeom>
        </p:spPr>
        <p:txBody>
          <a:bodyPr wrap="square" lIns="228589" tIns="228589" rIns="228589" bIns="228589" anchor="t" anchorCtr="0">
            <a:spAutoFit/>
          </a:bodyPr>
          <a:lstStyle>
            <a:lvl1pPr marL="0" indent="0">
              <a:buNone/>
              <a:defRPr sz="2400">
                <a:solidFill>
                  <a:schemeClr val="tx1"/>
                </a:solidFill>
                <a:latin typeface="Times New Roman" panose="02020603050405020304" pitchFamily="18" charset="0"/>
                <a:cs typeface="Times New Roman" pitchFamily="18" charset="0"/>
              </a:defRPr>
            </a:lvl1pPr>
            <a:lvl2pPr marL="1290314" indent="-496275">
              <a:defRPr sz="2171">
                <a:latin typeface="Trebuchet MS" pitchFamily="34" charset="0"/>
              </a:defRPr>
            </a:lvl2pPr>
            <a:lvl3pPr marL="1786589" indent="-496275">
              <a:defRPr sz="2171">
                <a:latin typeface="Trebuchet MS" pitchFamily="34" charset="0"/>
              </a:defRPr>
            </a:lvl3pPr>
            <a:lvl4pPr marL="2332491" indent="-545902">
              <a:defRPr sz="2171">
                <a:latin typeface="Trebuchet MS" pitchFamily="34" charset="0"/>
              </a:defRPr>
            </a:lvl4pPr>
            <a:lvl5pPr marL="2729511" indent="-397020">
              <a:defRPr sz="2171">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523784"/>
            <a:ext cx="31206170" cy="646331"/>
          </a:xfrm>
          <a:prstGeom prst="rect">
            <a:avLst/>
          </a:prstGeom>
        </p:spPr>
        <p:txBody>
          <a:bodyPr anchor="t" anchorCtr="0">
            <a:spAutoFit/>
          </a:bodyPr>
          <a:lstStyle>
            <a:lvl1pPr marL="0" indent="0" algn="ctr">
              <a:buFontTx/>
              <a:buNone/>
              <a:defRPr sz="3600">
                <a:solidFill>
                  <a:schemeClr val="bg1"/>
                </a:solidFill>
                <a:latin typeface="Times New Roman" panose="02020603050405020304" pitchFamily="18" charset="0"/>
                <a:cs typeface="Times New Roman" panose="02020603050405020304" pitchFamily="18" charset="0"/>
              </a:defRPr>
            </a:lvl1pPr>
            <a:lvl2pPr>
              <a:buFontTx/>
              <a:buNone/>
              <a:defRPr sz="6252"/>
            </a:lvl2pPr>
            <a:lvl3pPr>
              <a:buFontTx/>
              <a:buNone/>
              <a:defRPr sz="6252"/>
            </a:lvl3pPr>
            <a:lvl4pPr>
              <a:buFontTx/>
              <a:buNone/>
              <a:defRPr sz="6252"/>
            </a:lvl4pPr>
            <a:lvl5pPr>
              <a:buFontTx/>
              <a:buNone/>
              <a:defRPr sz="625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2656463"/>
            <a:ext cx="31206170" cy="646331"/>
          </a:xfrm>
          <a:prstGeom prst="rect">
            <a:avLst/>
          </a:prstGeom>
        </p:spPr>
        <p:txBody>
          <a:bodyPr anchor="t" anchorCtr="0">
            <a:spAutoFit/>
          </a:bodyPr>
          <a:lstStyle>
            <a:lvl1pPr marL="0" indent="0" algn="ctr">
              <a:buFontTx/>
              <a:buNone/>
              <a:defRPr sz="3600">
                <a:solidFill>
                  <a:schemeClr val="bg1"/>
                </a:solidFill>
                <a:latin typeface="Times New Roman" panose="02020603050405020304" pitchFamily="18" charset="0"/>
                <a:cs typeface="Times New Roman" panose="02020603050405020304" pitchFamily="18" charset="0"/>
              </a:defRPr>
            </a:lvl1pPr>
            <a:lvl2pPr>
              <a:buFontTx/>
              <a:buNone/>
              <a:defRPr sz="6252"/>
            </a:lvl2pPr>
            <a:lvl3pPr>
              <a:buFontTx/>
              <a:buNone/>
              <a:defRPr sz="6252"/>
            </a:lvl3pPr>
            <a:lvl4pPr>
              <a:buFontTx/>
              <a:buNone/>
              <a:defRPr sz="6252"/>
            </a:lvl4pPr>
            <a:lvl5pPr>
              <a:buFontTx/>
              <a:buNone/>
              <a:defRPr sz="625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0"/>
            <a:ext cx="31206170" cy="1323439"/>
          </a:xfrm>
          <a:prstGeom prst="rect">
            <a:avLst/>
          </a:prstGeom>
        </p:spPr>
        <p:txBody>
          <a:bodyPr anchor="t" anchorCtr="0">
            <a:spAutoFit/>
          </a:bodyPr>
          <a:lstStyle>
            <a:lvl1pPr marL="0" indent="0" algn="ctr">
              <a:buFontTx/>
              <a:buNone/>
              <a:defRPr sz="8000" b="1">
                <a:solidFill>
                  <a:schemeClr val="bg1"/>
                </a:solidFill>
                <a:latin typeface="Times New Roman" panose="02020603050405020304" pitchFamily="18" charset="0"/>
                <a:cs typeface="Times New Roman" panose="02020603050405020304" pitchFamily="18" charset="0"/>
              </a:defRPr>
            </a:lvl1pPr>
            <a:lvl2pPr>
              <a:buFontTx/>
              <a:buNone/>
              <a:defRPr sz="6252"/>
            </a:lvl2pPr>
            <a:lvl3pPr>
              <a:buFontTx/>
              <a:buNone/>
              <a:defRPr sz="6252"/>
            </a:lvl3pPr>
            <a:lvl4pPr>
              <a:buFontTx/>
              <a:buNone/>
              <a:defRPr sz="6252"/>
            </a:lvl4pPr>
            <a:lvl5pPr>
              <a:buFontTx/>
              <a:buNone/>
              <a:defRPr sz="6252"/>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B236-B642-407D-8EE1-C2C41EFE8044}"/>
              </a:ext>
            </a:extLst>
          </p:cNvPr>
          <p:cNvSpPr>
            <a:spLocks noGrp="1"/>
          </p:cNvSpPr>
          <p:nvPr>
            <p:ph type="title"/>
          </p:nvPr>
        </p:nvSpPr>
        <p:spPr>
          <a:xfrm>
            <a:off x="2947988" y="2017713"/>
            <a:ext cx="13804900" cy="7064375"/>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77CA3DB6-41F6-40F9-B982-80692F85975A}"/>
              </a:ext>
            </a:extLst>
          </p:cNvPr>
          <p:cNvSpPr>
            <a:spLocks noGrp="1"/>
          </p:cNvSpPr>
          <p:nvPr>
            <p:ph type="pic" idx="1"/>
          </p:nvPr>
        </p:nvSpPr>
        <p:spPr>
          <a:xfrm>
            <a:off x="18197513" y="4359275"/>
            <a:ext cx="21669375" cy="215153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0FA26369-FC2F-4315-97DB-964A91875669}"/>
              </a:ext>
            </a:extLst>
          </p:cNvPr>
          <p:cNvSpPr>
            <a:spLocks noGrp="1"/>
          </p:cNvSpPr>
          <p:nvPr>
            <p:ph type="body" sz="half" idx="2"/>
          </p:nvPr>
        </p:nvSpPr>
        <p:spPr>
          <a:xfrm>
            <a:off x="2947988" y="9082088"/>
            <a:ext cx="13804900" cy="16827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E08163-F11E-487E-BB42-067C1703DB46}"/>
              </a:ext>
            </a:extLst>
          </p:cNvPr>
          <p:cNvSpPr>
            <a:spLocks noGrp="1"/>
          </p:cNvSpPr>
          <p:nvPr>
            <p:ph type="dt" sz="half" idx="10"/>
          </p:nvPr>
        </p:nvSpPr>
        <p:spPr/>
        <p:txBody>
          <a:bodyPr/>
          <a:lstStyle/>
          <a:p>
            <a:fld id="{909F4115-06C9-4C49-A22B-63D7A40D39DB}" type="datetimeFigureOut">
              <a:rPr lang="en-DE" smtClean="0"/>
              <a:t>11/11/2024</a:t>
            </a:fld>
            <a:endParaRPr lang="en-DE"/>
          </a:p>
        </p:txBody>
      </p:sp>
      <p:sp>
        <p:nvSpPr>
          <p:cNvPr id="6" name="Footer Placeholder 5">
            <a:extLst>
              <a:ext uri="{FF2B5EF4-FFF2-40B4-BE49-F238E27FC236}">
                <a16:creationId xmlns:a16="http://schemas.microsoft.com/office/drawing/2014/main" id="{148A4E37-B422-42AC-8152-37CF321F9585}"/>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8833292-A127-4209-BF03-FF59BC9AB32E}"/>
              </a:ext>
            </a:extLst>
          </p:cNvPr>
          <p:cNvSpPr>
            <a:spLocks noGrp="1"/>
          </p:cNvSpPr>
          <p:nvPr>
            <p:ph type="sldNum" sz="quarter" idx="12"/>
          </p:nvPr>
        </p:nvSpPr>
        <p:spPr/>
        <p:txBody>
          <a:bodyPr/>
          <a:lstStyle/>
          <a:p>
            <a:fld id="{D5AB71EF-0C53-4206-A326-5B46B835F573}" type="slidenum">
              <a:rPr lang="en-DE" smtClean="0"/>
              <a:t>‹#›</a:t>
            </a:fld>
            <a:endParaRPr lang="en-DE"/>
          </a:p>
        </p:txBody>
      </p:sp>
    </p:spTree>
    <p:extLst>
      <p:ext uri="{BB962C8B-B14F-4D97-AF65-F5344CB8AC3E}">
        <p14:creationId xmlns:p14="http://schemas.microsoft.com/office/powerpoint/2010/main" val="672147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4BDE-4E4E-4D94-9012-00D44A2901C8}"/>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7D0FEDAC-F4C3-4A7D-9220-AF3221E500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D0E2724-0D59-471E-86D0-85A883056960}"/>
              </a:ext>
            </a:extLst>
          </p:cNvPr>
          <p:cNvSpPr>
            <a:spLocks noGrp="1"/>
          </p:cNvSpPr>
          <p:nvPr>
            <p:ph type="dt" sz="half" idx="10"/>
          </p:nvPr>
        </p:nvSpPr>
        <p:spPr/>
        <p:txBody>
          <a:bodyPr/>
          <a:lstStyle/>
          <a:p>
            <a:fld id="{909F4115-06C9-4C49-A22B-63D7A40D39DB}" type="datetimeFigureOut">
              <a:rPr lang="en-DE" smtClean="0"/>
              <a:t>11/11/2024</a:t>
            </a:fld>
            <a:endParaRPr lang="en-DE"/>
          </a:p>
        </p:txBody>
      </p:sp>
      <p:sp>
        <p:nvSpPr>
          <p:cNvPr id="5" name="Footer Placeholder 4">
            <a:extLst>
              <a:ext uri="{FF2B5EF4-FFF2-40B4-BE49-F238E27FC236}">
                <a16:creationId xmlns:a16="http://schemas.microsoft.com/office/drawing/2014/main" id="{8E81B5AC-6A02-497A-9FDB-B4CEAFFACE4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A7619F3-9199-46FB-9384-692F0449B0DA}"/>
              </a:ext>
            </a:extLst>
          </p:cNvPr>
          <p:cNvSpPr>
            <a:spLocks noGrp="1"/>
          </p:cNvSpPr>
          <p:nvPr>
            <p:ph type="sldNum" sz="quarter" idx="12"/>
          </p:nvPr>
        </p:nvSpPr>
        <p:spPr/>
        <p:txBody>
          <a:bodyPr/>
          <a:lstStyle/>
          <a:p>
            <a:fld id="{D5AB71EF-0C53-4206-A326-5B46B835F573}" type="slidenum">
              <a:rPr lang="en-DE" smtClean="0"/>
              <a:t>‹#›</a:t>
            </a:fld>
            <a:endParaRPr lang="en-DE"/>
          </a:p>
        </p:txBody>
      </p:sp>
    </p:spTree>
    <p:extLst>
      <p:ext uri="{BB962C8B-B14F-4D97-AF65-F5344CB8AC3E}">
        <p14:creationId xmlns:p14="http://schemas.microsoft.com/office/powerpoint/2010/main" val="734825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9AAF5A-CC22-4B95-A48E-32540EDAF5F5}"/>
              </a:ext>
            </a:extLst>
          </p:cNvPr>
          <p:cNvSpPr>
            <a:spLocks noGrp="1"/>
          </p:cNvSpPr>
          <p:nvPr>
            <p:ph type="title" orient="vert"/>
          </p:nvPr>
        </p:nvSpPr>
        <p:spPr>
          <a:xfrm>
            <a:off x="30632400" y="1611313"/>
            <a:ext cx="9228138" cy="25657175"/>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5BE7C6DA-EB29-48FD-8DD1-59E1A16E69BA}"/>
              </a:ext>
            </a:extLst>
          </p:cNvPr>
          <p:cNvSpPr>
            <a:spLocks noGrp="1"/>
          </p:cNvSpPr>
          <p:nvPr>
            <p:ph type="body" orient="vert" idx="1"/>
          </p:nvPr>
        </p:nvSpPr>
        <p:spPr>
          <a:xfrm>
            <a:off x="2943225" y="1611313"/>
            <a:ext cx="27536775" cy="2565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136CA87-E77A-4368-B49C-A3F6C0E38A76}"/>
              </a:ext>
            </a:extLst>
          </p:cNvPr>
          <p:cNvSpPr>
            <a:spLocks noGrp="1"/>
          </p:cNvSpPr>
          <p:nvPr>
            <p:ph type="dt" sz="half" idx="10"/>
          </p:nvPr>
        </p:nvSpPr>
        <p:spPr/>
        <p:txBody>
          <a:bodyPr/>
          <a:lstStyle/>
          <a:p>
            <a:fld id="{909F4115-06C9-4C49-A22B-63D7A40D39DB}" type="datetimeFigureOut">
              <a:rPr lang="en-DE" smtClean="0"/>
              <a:t>11/11/2024</a:t>
            </a:fld>
            <a:endParaRPr lang="en-DE"/>
          </a:p>
        </p:txBody>
      </p:sp>
      <p:sp>
        <p:nvSpPr>
          <p:cNvPr id="5" name="Footer Placeholder 4">
            <a:extLst>
              <a:ext uri="{FF2B5EF4-FFF2-40B4-BE49-F238E27FC236}">
                <a16:creationId xmlns:a16="http://schemas.microsoft.com/office/drawing/2014/main" id="{7121C7FF-F463-4D2C-991A-BE58AEB4E9D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A7506CD-606F-4071-8F16-25DB0F96E767}"/>
              </a:ext>
            </a:extLst>
          </p:cNvPr>
          <p:cNvSpPr>
            <a:spLocks noGrp="1"/>
          </p:cNvSpPr>
          <p:nvPr>
            <p:ph type="sldNum" sz="quarter" idx="12"/>
          </p:nvPr>
        </p:nvSpPr>
        <p:spPr/>
        <p:txBody>
          <a:bodyPr/>
          <a:lstStyle/>
          <a:p>
            <a:fld id="{D5AB71EF-0C53-4206-A326-5B46B835F573}" type="slidenum">
              <a:rPr lang="en-DE" smtClean="0"/>
              <a:t>‹#›</a:t>
            </a:fld>
            <a:endParaRPr lang="en-DE"/>
          </a:p>
        </p:txBody>
      </p:sp>
    </p:spTree>
    <p:extLst>
      <p:ext uri="{BB962C8B-B14F-4D97-AF65-F5344CB8AC3E}">
        <p14:creationId xmlns:p14="http://schemas.microsoft.com/office/powerpoint/2010/main" val="905943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0"/>
            <a:ext cx="9807648" cy="795708"/>
          </a:xfrm>
          <a:prstGeom prst="rect">
            <a:avLst/>
          </a:prstGeom>
        </p:spPr>
        <p:txBody>
          <a:bodyPr wrap="square" lIns="228589" tIns="228589" rIns="228589" bIns="228589">
            <a:spAutoFit/>
          </a:bodyPr>
          <a:lstStyle>
            <a:lvl1pPr marL="0" indent="0">
              <a:buNone/>
              <a:defRPr sz="2171">
                <a:solidFill>
                  <a:schemeClr val="accent5">
                    <a:lumMod val="50000"/>
                  </a:schemeClr>
                </a:solidFill>
                <a:latin typeface="Times New Roman" pitchFamily="18" charset="0"/>
                <a:cs typeface="Times New Roman" pitchFamily="18" charset="0"/>
              </a:defRPr>
            </a:lvl1pPr>
            <a:lvl2pPr marL="1290314" indent="-496275">
              <a:defRPr sz="2171">
                <a:latin typeface="Trebuchet MS" pitchFamily="34" charset="0"/>
              </a:defRPr>
            </a:lvl2pPr>
            <a:lvl3pPr marL="1786589" indent="-496275">
              <a:defRPr sz="2171">
                <a:latin typeface="Trebuchet MS" pitchFamily="34" charset="0"/>
              </a:defRPr>
            </a:lvl3pPr>
            <a:lvl4pPr marL="2332491" indent="-545902">
              <a:defRPr sz="2171">
                <a:latin typeface="Trebuchet MS" pitchFamily="34" charset="0"/>
              </a:defRPr>
            </a:lvl4pPr>
            <a:lvl5pPr marL="2729511" indent="-397020">
              <a:defRPr sz="2171">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90" y="5110417"/>
            <a:ext cx="9799907" cy="679089"/>
          </a:xfrm>
          <a:prstGeom prst="rect">
            <a:avLst/>
          </a:prstGeom>
          <a:noFill/>
        </p:spPr>
        <p:txBody>
          <a:bodyPr lIns="91436" tIns="91436" rIns="91436" bIns="91436" anchor="ctr" anchorCtr="0">
            <a:spAutoFit/>
          </a:bodyPr>
          <a:lstStyle>
            <a:lvl1pPr marL="0" indent="0" algn="ctr">
              <a:buNone/>
              <a:defRPr sz="321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78523"/>
            <a:ext cx="9801454" cy="679089"/>
          </a:xfrm>
          <a:prstGeom prst="rect">
            <a:avLst/>
          </a:prstGeom>
          <a:noFill/>
        </p:spPr>
        <p:txBody>
          <a:bodyPr wrap="square" lIns="91436" tIns="91436" rIns="91436" bIns="91436" anchor="ctr" anchorCtr="0">
            <a:spAutoFit/>
          </a:bodyPr>
          <a:lstStyle>
            <a:lvl1pPr marL="0" indent="0" algn="ctr">
              <a:buNone/>
              <a:defRPr sz="321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0"/>
            <a:ext cx="9799906" cy="795708"/>
          </a:xfrm>
          <a:prstGeom prst="rect">
            <a:avLst/>
          </a:prstGeom>
        </p:spPr>
        <p:txBody>
          <a:bodyPr wrap="square" lIns="228589" tIns="228589" rIns="228589" bIns="228589">
            <a:spAutoFit/>
          </a:bodyPr>
          <a:lstStyle>
            <a:lvl1pPr marL="0" indent="0">
              <a:buNone/>
              <a:defRPr sz="2171">
                <a:solidFill>
                  <a:schemeClr val="accent5">
                    <a:lumMod val="50000"/>
                  </a:schemeClr>
                </a:solidFill>
                <a:latin typeface="Times New Roman" pitchFamily="18" charset="0"/>
                <a:cs typeface="Times New Roman" pitchFamily="18" charset="0"/>
              </a:defRPr>
            </a:lvl1pPr>
            <a:lvl2pPr marL="1290314" indent="-496275">
              <a:defRPr sz="2171">
                <a:latin typeface="Trebuchet MS" pitchFamily="34" charset="0"/>
              </a:defRPr>
            </a:lvl2pPr>
            <a:lvl3pPr marL="1786589" indent="-496275">
              <a:defRPr sz="2171">
                <a:latin typeface="Trebuchet MS" pitchFamily="34" charset="0"/>
              </a:defRPr>
            </a:lvl3pPr>
            <a:lvl4pPr marL="2332491" indent="-545902">
              <a:defRPr sz="2171">
                <a:latin typeface="Trebuchet MS" pitchFamily="34" charset="0"/>
              </a:defRPr>
            </a:lvl4pPr>
            <a:lvl5pPr marL="2729511" indent="-397020">
              <a:defRPr sz="2171">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9" y="5110417"/>
            <a:ext cx="9799907" cy="679089"/>
          </a:xfrm>
          <a:prstGeom prst="rect">
            <a:avLst/>
          </a:prstGeom>
          <a:noFill/>
        </p:spPr>
        <p:txBody>
          <a:bodyPr lIns="91436" tIns="91436" rIns="91436" bIns="91436" anchor="ctr" anchorCtr="0">
            <a:spAutoFit/>
          </a:bodyPr>
          <a:lstStyle>
            <a:lvl1pPr marL="0" indent="0" algn="ctr">
              <a:buNone/>
              <a:defRPr sz="321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0"/>
            <a:ext cx="9799906" cy="795708"/>
          </a:xfrm>
          <a:prstGeom prst="rect">
            <a:avLst/>
          </a:prstGeom>
        </p:spPr>
        <p:txBody>
          <a:bodyPr wrap="square" lIns="228589" tIns="228589" rIns="228589" bIns="228589">
            <a:spAutoFit/>
          </a:bodyPr>
          <a:lstStyle>
            <a:lvl1pPr marL="0" indent="0">
              <a:buNone/>
              <a:defRPr sz="2171">
                <a:solidFill>
                  <a:schemeClr val="accent5">
                    <a:lumMod val="50000"/>
                  </a:schemeClr>
                </a:solidFill>
                <a:latin typeface="Times New Roman" pitchFamily="18" charset="0"/>
                <a:cs typeface="Times New Roman" pitchFamily="18" charset="0"/>
              </a:defRPr>
            </a:lvl1pPr>
            <a:lvl2pPr marL="1290314" indent="-496275">
              <a:defRPr sz="2171">
                <a:latin typeface="Trebuchet MS" pitchFamily="34" charset="0"/>
              </a:defRPr>
            </a:lvl2pPr>
            <a:lvl3pPr marL="1786589" indent="-496275">
              <a:defRPr sz="2171">
                <a:latin typeface="Trebuchet MS" pitchFamily="34" charset="0"/>
              </a:defRPr>
            </a:lvl3pPr>
            <a:lvl4pPr marL="2332491" indent="-545902">
              <a:defRPr sz="2171">
                <a:latin typeface="Trebuchet MS" pitchFamily="34" charset="0"/>
              </a:defRPr>
            </a:lvl4pPr>
            <a:lvl5pPr marL="2729511" indent="-397020">
              <a:defRPr sz="2171">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110417"/>
            <a:ext cx="9809196" cy="679089"/>
          </a:xfrm>
          <a:prstGeom prst="rect">
            <a:avLst/>
          </a:prstGeom>
          <a:noFill/>
        </p:spPr>
        <p:txBody>
          <a:bodyPr lIns="91436" tIns="91436" rIns="91436" bIns="91436" anchor="ctr" anchorCtr="0">
            <a:spAutoFit/>
          </a:bodyPr>
          <a:lstStyle>
            <a:lvl1pPr marL="0" indent="0" algn="ctr">
              <a:buNone/>
              <a:defRPr sz="321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110417"/>
            <a:ext cx="9798096" cy="679089"/>
          </a:xfrm>
          <a:prstGeom prst="rect">
            <a:avLst/>
          </a:prstGeom>
          <a:noFill/>
        </p:spPr>
        <p:txBody>
          <a:bodyPr wrap="square" lIns="91436" tIns="91436" rIns="91436" bIns="91436" anchor="ctr" anchorCtr="0">
            <a:spAutoFit/>
          </a:bodyPr>
          <a:lstStyle>
            <a:lvl1pPr marL="0" indent="0" algn="ctr">
              <a:buNone/>
              <a:defRPr sz="321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0"/>
            <a:ext cx="9798096" cy="795708"/>
          </a:xfrm>
          <a:prstGeom prst="rect">
            <a:avLst/>
          </a:prstGeom>
        </p:spPr>
        <p:txBody>
          <a:bodyPr wrap="square" lIns="228589" tIns="228589" rIns="228589" bIns="228589">
            <a:spAutoFit/>
          </a:bodyPr>
          <a:lstStyle>
            <a:lvl1pPr marL="0" indent="0">
              <a:buNone/>
              <a:defRPr sz="2171">
                <a:solidFill>
                  <a:schemeClr val="accent5">
                    <a:lumMod val="50000"/>
                  </a:schemeClr>
                </a:solidFill>
                <a:latin typeface="Times New Roman" pitchFamily="18" charset="0"/>
                <a:cs typeface="Times New Roman" pitchFamily="18" charset="0"/>
              </a:defRPr>
            </a:lvl1pPr>
            <a:lvl2pPr marL="1290314" indent="-496275">
              <a:defRPr sz="2171">
                <a:latin typeface="Trebuchet MS" pitchFamily="34" charset="0"/>
              </a:defRPr>
            </a:lvl2pPr>
            <a:lvl3pPr marL="1786589" indent="-496275">
              <a:defRPr sz="2171">
                <a:latin typeface="Trebuchet MS" pitchFamily="34" charset="0"/>
              </a:defRPr>
            </a:lvl3pPr>
            <a:lvl4pPr marL="2332491" indent="-545902">
              <a:defRPr sz="2171">
                <a:latin typeface="Trebuchet MS" pitchFamily="34" charset="0"/>
              </a:defRPr>
            </a:lvl4pPr>
            <a:lvl5pPr marL="2729511" indent="-397020">
              <a:defRPr sz="2171">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33912"/>
            <a:ext cx="9798096" cy="679089"/>
          </a:xfrm>
          <a:prstGeom prst="rect">
            <a:avLst/>
          </a:prstGeom>
          <a:noFill/>
        </p:spPr>
        <p:txBody>
          <a:bodyPr wrap="square" lIns="91436" tIns="91436" rIns="91436" bIns="91436" anchor="ctr" anchorCtr="0">
            <a:spAutoFit/>
          </a:bodyPr>
          <a:lstStyle>
            <a:lvl1pPr marL="0" indent="0" algn="ctr">
              <a:buNone/>
              <a:defRPr sz="321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4" y="13806061"/>
            <a:ext cx="9803003" cy="795708"/>
          </a:xfrm>
          <a:prstGeom prst="rect">
            <a:avLst/>
          </a:prstGeom>
        </p:spPr>
        <p:txBody>
          <a:bodyPr wrap="square" lIns="228589" tIns="228589" rIns="228589" bIns="228589">
            <a:spAutoFit/>
          </a:bodyPr>
          <a:lstStyle>
            <a:lvl1pPr marL="0" indent="0">
              <a:buNone/>
              <a:defRPr sz="2171">
                <a:solidFill>
                  <a:schemeClr val="accent5">
                    <a:lumMod val="50000"/>
                  </a:schemeClr>
                </a:solidFill>
                <a:latin typeface="Times New Roman" pitchFamily="18" charset="0"/>
                <a:cs typeface="Times New Roman" pitchFamily="18" charset="0"/>
              </a:defRPr>
            </a:lvl1pPr>
            <a:lvl2pPr marL="1290314" indent="-496275">
              <a:defRPr sz="2171">
                <a:latin typeface="Trebuchet MS" pitchFamily="34" charset="0"/>
              </a:defRPr>
            </a:lvl2pPr>
            <a:lvl3pPr marL="1786589" indent="-496275">
              <a:defRPr sz="2171">
                <a:latin typeface="Trebuchet MS" pitchFamily="34" charset="0"/>
              </a:defRPr>
            </a:lvl3pPr>
            <a:lvl4pPr marL="2332491" indent="-545902">
              <a:defRPr sz="2171">
                <a:latin typeface="Trebuchet MS" pitchFamily="34" charset="0"/>
              </a:defRPr>
            </a:lvl4pPr>
            <a:lvl5pPr marL="2729511" indent="-397020">
              <a:defRPr sz="2171">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24676"/>
            <a:ext cx="9798096" cy="679089"/>
          </a:xfrm>
          <a:prstGeom prst="rect">
            <a:avLst/>
          </a:prstGeom>
          <a:noFill/>
        </p:spPr>
        <p:txBody>
          <a:bodyPr wrap="square" lIns="91436" tIns="91436" rIns="91436" bIns="91436" anchor="ctr" anchorCtr="0">
            <a:spAutoFit/>
          </a:bodyPr>
          <a:lstStyle>
            <a:lvl1pPr marL="0" indent="0" algn="ctr">
              <a:buNone/>
              <a:defRPr sz="321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4" y="24310970"/>
            <a:ext cx="9803003" cy="795708"/>
          </a:xfrm>
          <a:prstGeom prst="rect">
            <a:avLst/>
          </a:prstGeom>
        </p:spPr>
        <p:txBody>
          <a:bodyPr wrap="square" lIns="228589" tIns="228589" rIns="228589" bIns="228589">
            <a:spAutoFit/>
          </a:bodyPr>
          <a:lstStyle>
            <a:lvl1pPr marL="0" indent="0">
              <a:buNone/>
              <a:defRPr sz="2171">
                <a:solidFill>
                  <a:schemeClr val="accent5">
                    <a:lumMod val="50000"/>
                  </a:schemeClr>
                </a:solidFill>
                <a:latin typeface="Times New Roman" pitchFamily="18" charset="0"/>
                <a:cs typeface="Times New Roman" pitchFamily="18" charset="0"/>
              </a:defRPr>
            </a:lvl1pPr>
            <a:lvl2pPr marL="1290314" indent="-496275">
              <a:defRPr sz="2171">
                <a:latin typeface="Trebuchet MS" pitchFamily="34" charset="0"/>
              </a:defRPr>
            </a:lvl2pPr>
            <a:lvl3pPr marL="1786589" indent="-496275">
              <a:defRPr sz="2171">
                <a:latin typeface="Trebuchet MS" pitchFamily="34" charset="0"/>
              </a:defRPr>
            </a:lvl3pPr>
            <a:lvl4pPr marL="2332491" indent="-545902">
              <a:defRPr sz="2171">
                <a:latin typeface="Trebuchet MS" pitchFamily="34" charset="0"/>
              </a:defRPr>
            </a:lvl4pPr>
            <a:lvl5pPr marL="2729511" indent="-397020">
              <a:defRPr sz="2171">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795708"/>
          </a:xfrm>
          <a:prstGeom prst="rect">
            <a:avLst/>
          </a:prstGeom>
        </p:spPr>
        <p:txBody>
          <a:bodyPr wrap="square" lIns="228589" tIns="228589" rIns="228589" bIns="228589">
            <a:spAutoFit/>
          </a:bodyPr>
          <a:lstStyle>
            <a:lvl1pPr marL="0" indent="0">
              <a:buNone/>
              <a:defRPr sz="2171">
                <a:solidFill>
                  <a:schemeClr val="accent5">
                    <a:lumMod val="50000"/>
                  </a:schemeClr>
                </a:solidFill>
                <a:latin typeface="Times New Roman" pitchFamily="18" charset="0"/>
                <a:cs typeface="Times New Roman" pitchFamily="18" charset="0"/>
              </a:defRPr>
            </a:lvl1pPr>
            <a:lvl2pPr marL="1290314" indent="-496275">
              <a:defRPr sz="2171">
                <a:latin typeface="Trebuchet MS" pitchFamily="34" charset="0"/>
              </a:defRPr>
            </a:lvl2pPr>
            <a:lvl3pPr marL="1786589" indent="-496275">
              <a:defRPr sz="2171">
                <a:latin typeface="Trebuchet MS" pitchFamily="34" charset="0"/>
              </a:defRPr>
            </a:lvl3pPr>
            <a:lvl4pPr marL="2332491" indent="-545902">
              <a:defRPr sz="2171">
                <a:latin typeface="Trebuchet MS" pitchFamily="34" charset="0"/>
              </a:defRPr>
            </a:lvl4pPr>
            <a:lvl5pPr marL="2729511" indent="-397020">
              <a:defRPr sz="2171">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2"/>
            <a:ext cx="31206170" cy="1177370"/>
          </a:xfrm>
          <a:prstGeom prst="rect">
            <a:avLst/>
          </a:prstGeom>
        </p:spPr>
        <p:txBody>
          <a:bodyPr>
            <a:normAutofit/>
          </a:bodyPr>
          <a:lstStyle>
            <a:lvl1pPr marL="0" indent="0" algn="ctr">
              <a:buFontTx/>
              <a:buNone/>
              <a:defRPr sz="5210">
                <a:solidFill>
                  <a:schemeClr val="accent5">
                    <a:lumMod val="50000"/>
                  </a:schemeClr>
                </a:solidFill>
                <a:latin typeface="+mj-lt"/>
              </a:defRPr>
            </a:lvl1pPr>
            <a:lvl2pPr>
              <a:buFontTx/>
              <a:buNone/>
              <a:defRPr sz="6252"/>
            </a:lvl2pPr>
            <a:lvl3pPr>
              <a:buFontTx/>
              <a:buNone/>
              <a:defRPr sz="6252"/>
            </a:lvl3pPr>
            <a:lvl4pPr>
              <a:buFontTx/>
              <a:buNone/>
              <a:defRPr sz="6252"/>
            </a:lvl4pPr>
            <a:lvl5pPr>
              <a:buFontTx/>
              <a:buNone/>
              <a:defRPr sz="625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4"/>
            <a:ext cx="31206170" cy="1177370"/>
          </a:xfrm>
          <a:prstGeom prst="rect">
            <a:avLst/>
          </a:prstGeom>
        </p:spPr>
        <p:txBody>
          <a:bodyPr anchor="t" anchorCtr="1">
            <a:normAutofit/>
          </a:bodyPr>
          <a:lstStyle>
            <a:lvl1pPr marL="0" indent="0" algn="ctr">
              <a:buFontTx/>
              <a:buNone/>
              <a:defRPr sz="7642">
                <a:solidFill>
                  <a:schemeClr val="accent5">
                    <a:lumMod val="50000"/>
                  </a:schemeClr>
                </a:solidFill>
                <a:latin typeface="+mj-lt"/>
              </a:defRPr>
            </a:lvl1pPr>
            <a:lvl2pPr>
              <a:buFontTx/>
              <a:buNone/>
              <a:defRPr sz="6252"/>
            </a:lvl2pPr>
            <a:lvl3pPr>
              <a:buFontTx/>
              <a:buNone/>
              <a:defRPr sz="6252"/>
            </a:lvl3pPr>
            <a:lvl4pPr>
              <a:buFontTx/>
              <a:buNone/>
              <a:defRPr sz="6252"/>
            </a:lvl4pPr>
            <a:lvl5pPr>
              <a:buFontTx/>
              <a:buNone/>
              <a:defRPr sz="625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2"/>
            <a:ext cx="31206170" cy="1506451"/>
          </a:xfrm>
          <a:prstGeom prst="rect">
            <a:avLst/>
          </a:prstGeom>
        </p:spPr>
        <p:txBody>
          <a:bodyPr anchor="t" anchorCtr="1">
            <a:normAutofit/>
          </a:bodyPr>
          <a:lstStyle>
            <a:lvl1pPr marL="0" indent="0" algn="ctr">
              <a:buFontTx/>
              <a:buNone/>
              <a:defRPr sz="9987" b="1">
                <a:solidFill>
                  <a:schemeClr val="accent5">
                    <a:lumMod val="50000"/>
                  </a:schemeClr>
                </a:solidFill>
                <a:latin typeface="+mj-lt"/>
              </a:defRPr>
            </a:lvl1pPr>
            <a:lvl2pPr>
              <a:buFontTx/>
              <a:buNone/>
              <a:defRPr sz="6252"/>
            </a:lvl2pPr>
            <a:lvl3pPr>
              <a:buFontTx/>
              <a:buNone/>
              <a:defRPr sz="6252"/>
            </a:lvl3pPr>
            <a:lvl4pPr>
              <a:buFontTx/>
              <a:buNone/>
              <a:defRPr sz="6252"/>
            </a:lvl4pPr>
            <a:lvl5pPr>
              <a:buFontTx/>
              <a:buNone/>
              <a:defRPr sz="6252"/>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897F-4FD8-4B6B-8C58-3A1C6E02DF24}"/>
              </a:ext>
            </a:extLst>
          </p:cNvPr>
          <p:cNvSpPr>
            <a:spLocks noGrp="1"/>
          </p:cNvSpPr>
          <p:nvPr>
            <p:ph type="ctrTitle"/>
          </p:nvPr>
        </p:nvSpPr>
        <p:spPr>
          <a:xfrm>
            <a:off x="5349875" y="4954588"/>
            <a:ext cx="32104013" cy="105410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30BF3D0F-A506-45D8-89E3-953423651C50}"/>
              </a:ext>
            </a:extLst>
          </p:cNvPr>
          <p:cNvSpPr>
            <a:spLocks noGrp="1"/>
          </p:cNvSpPr>
          <p:nvPr>
            <p:ph type="subTitle" idx="1"/>
          </p:nvPr>
        </p:nvSpPr>
        <p:spPr>
          <a:xfrm>
            <a:off x="5349875" y="15901988"/>
            <a:ext cx="32104013" cy="73088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F41D8649-3343-4822-B76A-FB5DFC701980}"/>
              </a:ext>
            </a:extLst>
          </p:cNvPr>
          <p:cNvSpPr>
            <a:spLocks noGrp="1"/>
          </p:cNvSpPr>
          <p:nvPr>
            <p:ph type="dt" sz="half" idx="10"/>
          </p:nvPr>
        </p:nvSpPr>
        <p:spPr/>
        <p:txBody>
          <a:bodyPr/>
          <a:lstStyle/>
          <a:p>
            <a:fld id="{909F4115-06C9-4C49-A22B-63D7A40D39DB}" type="datetimeFigureOut">
              <a:rPr lang="en-DE" smtClean="0"/>
              <a:t>11/11/2024</a:t>
            </a:fld>
            <a:endParaRPr lang="en-DE"/>
          </a:p>
        </p:txBody>
      </p:sp>
      <p:sp>
        <p:nvSpPr>
          <p:cNvPr id="5" name="Footer Placeholder 4">
            <a:extLst>
              <a:ext uri="{FF2B5EF4-FFF2-40B4-BE49-F238E27FC236}">
                <a16:creationId xmlns:a16="http://schemas.microsoft.com/office/drawing/2014/main" id="{98DB171A-A910-49A5-B54A-AC4B569E617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96CDC6C-CC6A-4B40-947B-3D9BAF063896}"/>
              </a:ext>
            </a:extLst>
          </p:cNvPr>
          <p:cNvSpPr>
            <a:spLocks noGrp="1"/>
          </p:cNvSpPr>
          <p:nvPr>
            <p:ph type="sldNum" sz="quarter" idx="12"/>
          </p:nvPr>
        </p:nvSpPr>
        <p:spPr/>
        <p:txBody>
          <a:bodyPr/>
          <a:lstStyle/>
          <a:p>
            <a:fld id="{D5AB71EF-0C53-4206-A326-5B46B835F573}" type="slidenum">
              <a:rPr lang="en-DE" smtClean="0"/>
              <a:t>‹#›</a:t>
            </a:fld>
            <a:endParaRPr lang="en-DE"/>
          </a:p>
        </p:txBody>
      </p:sp>
    </p:spTree>
    <p:extLst>
      <p:ext uri="{BB962C8B-B14F-4D97-AF65-F5344CB8AC3E}">
        <p14:creationId xmlns:p14="http://schemas.microsoft.com/office/powerpoint/2010/main" val="2007931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A887-8F11-41A6-972C-941E7297AFF3}"/>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1CB94D91-E385-4233-B95E-034657BC4E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5AD15CED-6E67-4D1D-AB2D-2A4361E3E675}"/>
              </a:ext>
            </a:extLst>
          </p:cNvPr>
          <p:cNvSpPr>
            <a:spLocks noGrp="1"/>
          </p:cNvSpPr>
          <p:nvPr>
            <p:ph type="dt" sz="half" idx="10"/>
          </p:nvPr>
        </p:nvSpPr>
        <p:spPr/>
        <p:txBody>
          <a:bodyPr/>
          <a:lstStyle/>
          <a:p>
            <a:fld id="{909F4115-06C9-4C49-A22B-63D7A40D39DB}" type="datetimeFigureOut">
              <a:rPr lang="en-DE" smtClean="0"/>
              <a:t>11/11/2024</a:t>
            </a:fld>
            <a:endParaRPr lang="en-DE"/>
          </a:p>
        </p:txBody>
      </p:sp>
      <p:sp>
        <p:nvSpPr>
          <p:cNvPr id="5" name="Footer Placeholder 4">
            <a:extLst>
              <a:ext uri="{FF2B5EF4-FFF2-40B4-BE49-F238E27FC236}">
                <a16:creationId xmlns:a16="http://schemas.microsoft.com/office/drawing/2014/main" id="{8D7E0E51-4825-49B6-B2AB-E3F8C0862DB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46AD42E-0635-45DC-ADDF-90A829BABBD6}"/>
              </a:ext>
            </a:extLst>
          </p:cNvPr>
          <p:cNvSpPr>
            <a:spLocks noGrp="1"/>
          </p:cNvSpPr>
          <p:nvPr>
            <p:ph type="sldNum" sz="quarter" idx="12"/>
          </p:nvPr>
        </p:nvSpPr>
        <p:spPr/>
        <p:txBody>
          <a:bodyPr/>
          <a:lstStyle/>
          <a:p>
            <a:fld id="{D5AB71EF-0C53-4206-A326-5B46B835F573}" type="slidenum">
              <a:rPr lang="en-DE" smtClean="0"/>
              <a:t>‹#›</a:t>
            </a:fld>
            <a:endParaRPr lang="en-DE"/>
          </a:p>
        </p:txBody>
      </p:sp>
    </p:spTree>
    <p:extLst>
      <p:ext uri="{BB962C8B-B14F-4D97-AF65-F5344CB8AC3E}">
        <p14:creationId xmlns:p14="http://schemas.microsoft.com/office/powerpoint/2010/main" val="136502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8CD6-2567-4CC6-B886-8BBE4AD3B830}"/>
              </a:ext>
            </a:extLst>
          </p:cNvPr>
          <p:cNvSpPr>
            <a:spLocks noGrp="1"/>
          </p:cNvSpPr>
          <p:nvPr>
            <p:ph type="title"/>
          </p:nvPr>
        </p:nvSpPr>
        <p:spPr>
          <a:xfrm>
            <a:off x="2921000" y="7548563"/>
            <a:ext cx="36917313" cy="125936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29425DA0-BF4D-44B0-9F79-154F748AC69F}"/>
              </a:ext>
            </a:extLst>
          </p:cNvPr>
          <p:cNvSpPr>
            <a:spLocks noGrp="1"/>
          </p:cNvSpPr>
          <p:nvPr>
            <p:ph type="body" idx="1"/>
          </p:nvPr>
        </p:nvSpPr>
        <p:spPr>
          <a:xfrm>
            <a:off x="2921000" y="20261263"/>
            <a:ext cx="36917313" cy="66214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7B77AC-48FC-428C-8C61-2B097E559347}"/>
              </a:ext>
            </a:extLst>
          </p:cNvPr>
          <p:cNvSpPr>
            <a:spLocks noGrp="1"/>
          </p:cNvSpPr>
          <p:nvPr>
            <p:ph type="dt" sz="half" idx="10"/>
          </p:nvPr>
        </p:nvSpPr>
        <p:spPr/>
        <p:txBody>
          <a:bodyPr/>
          <a:lstStyle/>
          <a:p>
            <a:fld id="{909F4115-06C9-4C49-A22B-63D7A40D39DB}" type="datetimeFigureOut">
              <a:rPr lang="en-DE" smtClean="0"/>
              <a:t>11/11/2024</a:t>
            </a:fld>
            <a:endParaRPr lang="en-DE"/>
          </a:p>
        </p:txBody>
      </p:sp>
      <p:sp>
        <p:nvSpPr>
          <p:cNvPr id="5" name="Footer Placeholder 4">
            <a:extLst>
              <a:ext uri="{FF2B5EF4-FFF2-40B4-BE49-F238E27FC236}">
                <a16:creationId xmlns:a16="http://schemas.microsoft.com/office/drawing/2014/main" id="{BEDBAC65-8C44-4E4B-9C49-142437613F0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02A5555-8D54-4400-8DEF-B50888DEBCD0}"/>
              </a:ext>
            </a:extLst>
          </p:cNvPr>
          <p:cNvSpPr>
            <a:spLocks noGrp="1"/>
          </p:cNvSpPr>
          <p:nvPr>
            <p:ph type="sldNum" sz="quarter" idx="12"/>
          </p:nvPr>
        </p:nvSpPr>
        <p:spPr/>
        <p:txBody>
          <a:bodyPr/>
          <a:lstStyle/>
          <a:p>
            <a:fld id="{D5AB71EF-0C53-4206-A326-5B46B835F573}" type="slidenum">
              <a:rPr lang="en-DE" smtClean="0"/>
              <a:t>‹#›</a:t>
            </a:fld>
            <a:endParaRPr lang="en-DE"/>
          </a:p>
        </p:txBody>
      </p:sp>
    </p:spTree>
    <p:extLst>
      <p:ext uri="{BB962C8B-B14F-4D97-AF65-F5344CB8AC3E}">
        <p14:creationId xmlns:p14="http://schemas.microsoft.com/office/powerpoint/2010/main" val="2129465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DE5A-BA44-4C82-BD07-E7DBCF905452}"/>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9DE5709D-765A-4871-93F2-4287CD6E556B}"/>
              </a:ext>
            </a:extLst>
          </p:cNvPr>
          <p:cNvSpPr>
            <a:spLocks noGrp="1"/>
          </p:cNvSpPr>
          <p:nvPr>
            <p:ph sz="half" idx="1"/>
          </p:nvPr>
        </p:nvSpPr>
        <p:spPr>
          <a:xfrm>
            <a:off x="2943225" y="8059738"/>
            <a:ext cx="18381663" cy="1920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B869D17D-89E1-43EC-8182-5094D6389624}"/>
              </a:ext>
            </a:extLst>
          </p:cNvPr>
          <p:cNvSpPr>
            <a:spLocks noGrp="1"/>
          </p:cNvSpPr>
          <p:nvPr>
            <p:ph sz="half" idx="2"/>
          </p:nvPr>
        </p:nvSpPr>
        <p:spPr>
          <a:xfrm>
            <a:off x="21477288" y="8059738"/>
            <a:ext cx="18383250" cy="1920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A7D969BC-4A8A-4EBC-890E-61E43E4D30E9}"/>
              </a:ext>
            </a:extLst>
          </p:cNvPr>
          <p:cNvSpPr>
            <a:spLocks noGrp="1"/>
          </p:cNvSpPr>
          <p:nvPr>
            <p:ph type="dt" sz="half" idx="10"/>
          </p:nvPr>
        </p:nvSpPr>
        <p:spPr/>
        <p:txBody>
          <a:bodyPr/>
          <a:lstStyle/>
          <a:p>
            <a:fld id="{909F4115-06C9-4C49-A22B-63D7A40D39DB}" type="datetimeFigureOut">
              <a:rPr lang="en-DE" smtClean="0"/>
              <a:t>11/11/2024</a:t>
            </a:fld>
            <a:endParaRPr lang="en-DE"/>
          </a:p>
        </p:txBody>
      </p:sp>
      <p:sp>
        <p:nvSpPr>
          <p:cNvPr id="6" name="Footer Placeholder 5">
            <a:extLst>
              <a:ext uri="{FF2B5EF4-FFF2-40B4-BE49-F238E27FC236}">
                <a16:creationId xmlns:a16="http://schemas.microsoft.com/office/drawing/2014/main" id="{143DDE9A-7676-4F88-BAE9-D6A602364A6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2D42157-B012-4DF9-A529-B7A3B0419271}"/>
              </a:ext>
            </a:extLst>
          </p:cNvPr>
          <p:cNvSpPr>
            <a:spLocks noGrp="1"/>
          </p:cNvSpPr>
          <p:nvPr>
            <p:ph type="sldNum" sz="quarter" idx="12"/>
          </p:nvPr>
        </p:nvSpPr>
        <p:spPr/>
        <p:txBody>
          <a:bodyPr/>
          <a:lstStyle/>
          <a:p>
            <a:fld id="{D5AB71EF-0C53-4206-A326-5B46B835F573}" type="slidenum">
              <a:rPr lang="en-DE" smtClean="0"/>
              <a:t>‹#›</a:t>
            </a:fld>
            <a:endParaRPr lang="en-DE"/>
          </a:p>
        </p:txBody>
      </p:sp>
    </p:spTree>
    <p:extLst>
      <p:ext uri="{BB962C8B-B14F-4D97-AF65-F5344CB8AC3E}">
        <p14:creationId xmlns:p14="http://schemas.microsoft.com/office/powerpoint/2010/main" val="549362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99F2-B07A-4D56-9D16-F7D340570EAD}"/>
              </a:ext>
            </a:extLst>
          </p:cNvPr>
          <p:cNvSpPr>
            <a:spLocks noGrp="1"/>
          </p:cNvSpPr>
          <p:nvPr>
            <p:ph type="title"/>
          </p:nvPr>
        </p:nvSpPr>
        <p:spPr>
          <a:xfrm>
            <a:off x="2947988" y="1611313"/>
            <a:ext cx="36918900" cy="5853112"/>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0F4E3EAC-3FFD-4141-83C2-6AAD4EDE586C}"/>
              </a:ext>
            </a:extLst>
          </p:cNvPr>
          <p:cNvSpPr>
            <a:spLocks noGrp="1"/>
          </p:cNvSpPr>
          <p:nvPr>
            <p:ph type="body" idx="1"/>
          </p:nvPr>
        </p:nvSpPr>
        <p:spPr>
          <a:xfrm>
            <a:off x="2947988" y="7421563"/>
            <a:ext cx="18108612" cy="36369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A28A50-F9EF-44BE-B1DF-A319B48ED93A}"/>
              </a:ext>
            </a:extLst>
          </p:cNvPr>
          <p:cNvSpPr>
            <a:spLocks noGrp="1"/>
          </p:cNvSpPr>
          <p:nvPr>
            <p:ph sz="half" idx="2"/>
          </p:nvPr>
        </p:nvSpPr>
        <p:spPr>
          <a:xfrm>
            <a:off x="2947988" y="11058525"/>
            <a:ext cx="18108612" cy="1626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69232203-C71F-4FDE-A93B-8E52F53DEA15}"/>
              </a:ext>
            </a:extLst>
          </p:cNvPr>
          <p:cNvSpPr>
            <a:spLocks noGrp="1"/>
          </p:cNvSpPr>
          <p:nvPr>
            <p:ph type="body" sz="quarter" idx="3"/>
          </p:nvPr>
        </p:nvSpPr>
        <p:spPr>
          <a:xfrm>
            <a:off x="21669375" y="7421563"/>
            <a:ext cx="18197513" cy="36369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5DC965-2BA3-47A6-9010-1CEF5CBD18CF}"/>
              </a:ext>
            </a:extLst>
          </p:cNvPr>
          <p:cNvSpPr>
            <a:spLocks noGrp="1"/>
          </p:cNvSpPr>
          <p:nvPr>
            <p:ph sz="quarter" idx="4"/>
          </p:nvPr>
        </p:nvSpPr>
        <p:spPr>
          <a:xfrm>
            <a:off x="21669375" y="11058525"/>
            <a:ext cx="18197513" cy="1626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48E063-080F-4FF7-9E0B-EB9041CE0FCC}"/>
              </a:ext>
            </a:extLst>
          </p:cNvPr>
          <p:cNvSpPr>
            <a:spLocks noGrp="1"/>
          </p:cNvSpPr>
          <p:nvPr>
            <p:ph type="dt" sz="half" idx="10"/>
          </p:nvPr>
        </p:nvSpPr>
        <p:spPr/>
        <p:txBody>
          <a:bodyPr/>
          <a:lstStyle/>
          <a:p>
            <a:fld id="{909F4115-06C9-4C49-A22B-63D7A40D39DB}" type="datetimeFigureOut">
              <a:rPr lang="en-DE" smtClean="0"/>
              <a:t>11/11/2024</a:t>
            </a:fld>
            <a:endParaRPr lang="en-DE"/>
          </a:p>
        </p:txBody>
      </p:sp>
      <p:sp>
        <p:nvSpPr>
          <p:cNvPr id="8" name="Footer Placeholder 7">
            <a:extLst>
              <a:ext uri="{FF2B5EF4-FFF2-40B4-BE49-F238E27FC236}">
                <a16:creationId xmlns:a16="http://schemas.microsoft.com/office/drawing/2014/main" id="{BA78C995-C1AE-49EA-BE2F-8142ECC27D7C}"/>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45A6F764-4774-42CC-AA55-62BE29A1A85C}"/>
              </a:ext>
            </a:extLst>
          </p:cNvPr>
          <p:cNvSpPr>
            <a:spLocks noGrp="1"/>
          </p:cNvSpPr>
          <p:nvPr>
            <p:ph type="sldNum" sz="quarter" idx="12"/>
          </p:nvPr>
        </p:nvSpPr>
        <p:spPr/>
        <p:txBody>
          <a:bodyPr/>
          <a:lstStyle/>
          <a:p>
            <a:fld id="{D5AB71EF-0C53-4206-A326-5B46B835F573}" type="slidenum">
              <a:rPr lang="en-DE" smtClean="0"/>
              <a:t>‹#›</a:t>
            </a:fld>
            <a:endParaRPr lang="en-DE"/>
          </a:p>
        </p:txBody>
      </p:sp>
    </p:spTree>
    <p:extLst>
      <p:ext uri="{BB962C8B-B14F-4D97-AF65-F5344CB8AC3E}">
        <p14:creationId xmlns:p14="http://schemas.microsoft.com/office/powerpoint/2010/main" val="96464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0B38-46AA-4BAF-B67A-720B948903AC}"/>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0F3351A8-D5A2-4977-9BF4-C5919E69987D}"/>
              </a:ext>
            </a:extLst>
          </p:cNvPr>
          <p:cNvSpPr>
            <a:spLocks noGrp="1"/>
          </p:cNvSpPr>
          <p:nvPr>
            <p:ph type="dt" sz="half" idx="10"/>
          </p:nvPr>
        </p:nvSpPr>
        <p:spPr/>
        <p:txBody>
          <a:bodyPr/>
          <a:lstStyle/>
          <a:p>
            <a:fld id="{909F4115-06C9-4C49-A22B-63D7A40D39DB}" type="datetimeFigureOut">
              <a:rPr lang="en-DE" smtClean="0"/>
              <a:t>11/11/2024</a:t>
            </a:fld>
            <a:endParaRPr lang="en-DE"/>
          </a:p>
        </p:txBody>
      </p:sp>
      <p:sp>
        <p:nvSpPr>
          <p:cNvPr id="4" name="Footer Placeholder 3">
            <a:extLst>
              <a:ext uri="{FF2B5EF4-FFF2-40B4-BE49-F238E27FC236}">
                <a16:creationId xmlns:a16="http://schemas.microsoft.com/office/drawing/2014/main" id="{8020A0DA-9F3F-4A5C-BDDC-9D85CBE6772C}"/>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6562B34B-E3E2-4B9B-8818-ECF5CEBBF901}"/>
              </a:ext>
            </a:extLst>
          </p:cNvPr>
          <p:cNvSpPr>
            <a:spLocks noGrp="1"/>
          </p:cNvSpPr>
          <p:nvPr>
            <p:ph type="sldNum" sz="quarter" idx="12"/>
          </p:nvPr>
        </p:nvSpPr>
        <p:spPr/>
        <p:txBody>
          <a:bodyPr/>
          <a:lstStyle/>
          <a:p>
            <a:fld id="{D5AB71EF-0C53-4206-A326-5B46B835F573}" type="slidenum">
              <a:rPr lang="en-DE" smtClean="0"/>
              <a:t>‹#›</a:t>
            </a:fld>
            <a:endParaRPr lang="en-DE"/>
          </a:p>
        </p:txBody>
      </p:sp>
    </p:spTree>
    <p:extLst>
      <p:ext uri="{BB962C8B-B14F-4D97-AF65-F5344CB8AC3E}">
        <p14:creationId xmlns:p14="http://schemas.microsoft.com/office/powerpoint/2010/main" val="235940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DEA62F-7656-4810-B297-AD79DA650872}"/>
              </a:ext>
            </a:extLst>
          </p:cNvPr>
          <p:cNvSpPr>
            <a:spLocks noGrp="1"/>
          </p:cNvSpPr>
          <p:nvPr>
            <p:ph type="dt" sz="half" idx="10"/>
          </p:nvPr>
        </p:nvSpPr>
        <p:spPr/>
        <p:txBody>
          <a:bodyPr/>
          <a:lstStyle/>
          <a:p>
            <a:fld id="{909F4115-06C9-4C49-A22B-63D7A40D39DB}" type="datetimeFigureOut">
              <a:rPr lang="en-DE" smtClean="0"/>
              <a:t>11/11/2024</a:t>
            </a:fld>
            <a:endParaRPr lang="en-DE"/>
          </a:p>
        </p:txBody>
      </p:sp>
      <p:sp>
        <p:nvSpPr>
          <p:cNvPr id="3" name="Footer Placeholder 2">
            <a:extLst>
              <a:ext uri="{FF2B5EF4-FFF2-40B4-BE49-F238E27FC236}">
                <a16:creationId xmlns:a16="http://schemas.microsoft.com/office/drawing/2014/main" id="{1DF63099-E787-43AB-9BAE-565A14D34FB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43EB1DFD-E2DF-4BFE-AF08-F0BA69DF461B}"/>
              </a:ext>
            </a:extLst>
          </p:cNvPr>
          <p:cNvSpPr>
            <a:spLocks noGrp="1"/>
          </p:cNvSpPr>
          <p:nvPr>
            <p:ph type="sldNum" sz="quarter" idx="12"/>
          </p:nvPr>
        </p:nvSpPr>
        <p:spPr/>
        <p:txBody>
          <a:bodyPr/>
          <a:lstStyle/>
          <a:p>
            <a:fld id="{D5AB71EF-0C53-4206-A326-5B46B835F573}" type="slidenum">
              <a:rPr lang="en-DE" smtClean="0"/>
              <a:t>‹#›</a:t>
            </a:fld>
            <a:endParaRPr lang="en-DE"/>
          </a:p>
        </p:txBody>
      </p:sp>
    </p:spTree>
    <p:extLst>
      <p:ext uri="{BB962C8B-B14F-4D97-AF65-F5344CB8AC3E}">
        <p14:creationId xmlns:p14="http://schemas.microsoft.com/office/powerpoint/2010/main" val="1720158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C328-2633-4D43-8DB0-39B397585F31}"/>
              </a:ext>
            </a:extLst>
          </p:cNvPr>
          <p:cNvSpPr>
            <a:spLocks noGrp="1"/>
          </p:cNvSpPr>
          <p:nvPr>
            <p:ph type="title"/>
          </p:nvPr>
        </p:nvSpPr>
        <p:spPr>
          <a:xfrm>
            <a:off x="2947988" y="2017713"/>
            <a:ext cx="13804900" cy="7064375"/>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0FCA2F64-6D5F-4B09-93D7-618102639DA4}"/>
              </a:ext>
            </a:extLst>
          </p:cNvPr>
          <p:cNvSpPr>
            <a:spLocks noGrp="1"/>
          </p:cNvSpPr>
          <p:nvPr>
            <p:ph idx="1"/>
          </p:nvPr>
        </p:nvSpPr>
        <p:spPr>
          <a:xfrm>
            <a:off x="18197513" y="4359275"/>
            <a:ext cx="21669375" cy="215153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E294423D-3F86-4FC4-A4D2-967AC2BE3B3D}"/>
              </a:ext>
            </a:extLst>
          </p:cNvPr>
          <p:cNvSpPr>
            <a:spLocks noGrp="1"/>
          </p:cNvSpPr>
          <p:nvPr>
            <p:ph type="body" sz="half" idx="2"/>
          </p:nvPr>
        </p:nvSpPr>
        <p:spPr>
          <a:xfrm>
            <a:off x="2947988" y="9082088"/>
            <a:ext cx="13804900" cy="16827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60A525-2C2E-41F3-972F-42EE42BDB250}"/>
              </a:ext>
            </a:extLst>
          </p:cNvPr>
          <p:cNvSpPr>
            <a:spLocks noGrp="1"/>
          </p:cNvSpPr>
          <p:nvPr>
            <p:ph type="dt" sz="half" idx="10"/>
          </p:nvPr>
        </p:nvSpPr>
        <p:spPr/>
        <p:txBody>
          <a:bodyPr/>
          <a:lstStyle/>
          <a:p>
            <a:fld id="{909F4115-06C9-4C49-A22B-63D7A40D39DB}" type="datetimeFigureOut">
              <a:rPr lang="en-DE" smtClean="0"/>
              <a:t>11/11/2024</a:t>
            </a:fld>
            <a:endParaRPr lang="en-DE"/>
          </a:p>
        </p:txBody>
      </p:sp>
      <p:sp>
        <p:nvSpPr>
          <p:cNvPr id="6" name="Footer Placeholder 5">
            <a:extLst>
              <a:ext uri="{FF2B5EF4-FFF2-40B4-BE49-F238E27FC236}">
                <a16:creationId xmlns:a16="http://schemas.microsoft.com/office/drawing/2014/main" id="{58FC4E82-54D6-461C-A589-260AADA3BD5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45753C5-9A2E-418D-B93C-B4106983F8E2}"/>
              </a:ext>
            </a:extLst>
          </p:cNvPr>
          <p:cNvSpPr>
            <a:spLocks noGrp="1"/>
          </p:cNvSpPr>
          <p:nvPr>
            <p:ph type="sldNum" sz="quarter" idx="12"/>
          </p:nvPr>
        </p:nvSpPr>
        <p:spPr/>
        <p:txBody>
          <a:bodyPr/>
          <a:lstStyle/>
          <a:p>
            <a:fld id="{D5AB71EF-0C53-4206-A326-5B46B835F573}" type="slidenum">
              <a:rPr lang="en-DE" smtClean="0"/>
              <a:t>‹#›</a:t>
            </a:fld>
            <a:endParaRPr lang="en-DE"/>
          </a:p>
        </p:txBody>
      </p:sp>
    </p:spTree>
    <p:extLst>
      <p:ext uri="{BB962C8B-B14F-4D97-AF65-F5344CB8AC3E}">
        <p14:creationId xmlns:p14="http://schemas.microsoft.com/office/powerpoint/2010/main" val="180557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4703D5-BF2F-DF41-7EEE-50B26CAB4433}"/>
              </a:ext>
            </a:extLst>
          </p:cNvPr>
          <p:cNvSpPr/>
          <p:nvPr userDrawn="1"/>
        </p:nvSpPr>
        <p:spPr>
          <a:xfrm>
            <a:off x="1" y="29501397"/>
            <a:ext cx="42803763" cy="839963"/>
          </a:xfrm>
          <a:prstGeom prst="rect">
            <a:avLst/>
          </a:prstGeom>
          <a:solidFill>
            <a:srgbClr val="0066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469"/>
          </a:p>
        </p:txBody>
      </p:sp>
      <p:sp>
        <p:nvSpPr>
          <p:cNvPr id="10" name="Text Box 14"/>
          <p:cNvSpPr txBox="1">
            <a:spLocks noChangeArrowheads="1"/>
          </p:cNvSpPr>
          <p:nvPr/>
        </p:nvSpPr>
        <p:spPr bwMode="auto">
          <a:xfrm>
            <a:off x="636730" y="29754184"/>
            <a:ext cx="2452299" cy="292703"/>
          </a:xfrm>
          <a:prstGeom prst="rect">
            <a:avLst/>
          </a:prstGeom>
          <a:noFill/>
          <a:ln w="9525">
            <a:noFill/>
            <a:miter lim="800000"/>
            <a:headEnd/>
            <a:tailEnd/>
          </a:ln>
          <a:effectLst/>
        </p:spPr>
        <p:txBody>
          <a:bodyPr lIns="79256" tIns="39621" rIns="79256" bIns="39621">
            <a:spAutoFit/>
          </a:bodyPr>
          <a:lstStyle/>
          <a:p>
            <a:pPr eaLnBrk="0" hangingPunct="0">
              <a:lnSpc>
                <a:spcPct val="65000"/>
              </a:lnSpc>
              <a:spcBef>
                <a:spcPct val="50000"/>
              </a:spcBef>
              <a:defRPr/>
            </a:pPr>
            <a:r>
              <a:rPr lang="en-US" sz="435"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956" b="1" dirty="0">
                <a:solidFill>
                  <a:schemeClr val="bg1">
                    <a:lumMod val="75000"/>
                  </a:schemeClr>
                </a:solidFill>
                <a:latin typeface="Arial" charset="0"/>
              </a:rPr>
              <a:t>www.PosterPresentations.com</a:t>
            </a:r>
          </a:p>
        </p:txBody>
      </p:sp>
      <p:graphicFrame>
        <p:nvGraphicFramePr>
          <p:cNvPr id="12" name="Table 11">
            <a:extLst>
              <a:ext uri="{FF2B5EF4-FFF2-40B4-BE49-F238E27FC236}">
                <a16:creationId xmlns:a16="http://schemas.microsoft.com/office/drawing/2014/main" id="{9631A715-ABDD-C916-FF3F-590B3A828BD8}"/>
              </a:ext>
            </a:extLst>
          </p:cNvPr>
          <p:cNvGraphicFramePr>
            <a:graphicFrameLocks noGrp="1"/>
          </p:cNvGraphicFramePr>
          <p:nvPr userDrawn="1">
            <p:extLst>
              <p:ext uri="{D42A27DB-BD31-4B8C-83A1-F6EECF244321}">
                <p14:modId xmlns:p14="http://schemas.microsoft.com/office/powerpoint/2010/main" val="4281770255"/>
              </p:ext>
            </p:extLst>
          </p:nvPr>
        </p:nvGraphicFramePr>
        <p:xfrm>
          <a:off x="-10348221" y="12965"/>
          <a:ext cx="9534640" cy="30055239"/>
        </p:xfrm>
        <a:graphic>
          <a:graphicData uri="http://schemas.openxmlformats.org/drawingml/2006/table">
            <a:tbl>
              <a:tblPr firstRow="1" bandRow="1">
                <a:tableStyleId>{5C22544A-7EE6-4342-B048-85BDC9FD1C3A}</a:tableStyleId>
              </a:tblPr>
              <a:tblGrid>
                <a:gridCol w="4088379">
                  <a:extLst>
                    <a:ext uri="{9D8B030D-6E8A-4147-A177-3AD203B41FA5}">
                      <a16:colId xmlns:a16="http://schemas.microsoft.com/office/drawing/2014/main" val="20000"/>
                    </a:ext>
                  </a:extLst>
                </a:gridCol>
                <a:gridCol w="5446261">
                  <a:extLst>
                    <a:ext uri="{9D8B030D-6E8A-4147-A177-3AD203B41FA5}">
                      <a16:colId xmlns:a16="http://schemas.microsoft.com/office/drawing/2014/main" val="20001"/>
                    </a:ext>
                  </a:extLst>
                </a:gridCol>
              </a:tblGrid>
              <a:tr h="122239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600" b="1" spc="0" dirty="0">
                          <a:solidFill>
                            <a:srgbClr val="FF0000"/>
                          </a:solidFill>
                          <a:latin typeface="Trebuchet MS" pitchFamily="34" charset="0"/>
                        </a:rPr>
                        <a:t>(THIS SIDEBAR WILL NOT PRINT)</a:t>
                      </a:r>
                      <a:endParaRPr lang="en-US" sz="33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868853">
                <a:tc gridSpan="2">
                  <a:txBody>
                    <a:bodyPr/>
                    <a:lstStyle/>
                    <a:p>
                      <a:pPr defTabSz="3765639"/>
                      <a:r>
                        <a:rPr lang="en-US" sz="1900" i="0" dirty="0">
                          <a:solidFill>
                            <a:srgbClr val="D9D9D9"/>
                          </a:solidFill>
                          <a:latin typeface="Arial"/>
                          <a:cs typeface="Arial"/>
                        </a:rPr>
                        <a:t>This PowerPoint template produces a </a:t>
                      </a:r>
                      <a:r>
                        <a:rPr lang="en-US" sz="1900" i="0" dirty="0">
                          <a:solidFill>
                            <a:srgbClr val="FFC000"/>
                          </a:solidFill>
                          <a:latin typeface="Arial"/>
                          <a:cs typeface="Arial"/>
                        </a:rPr>
                        <a:t>36"x48" </a:t>
                      </a:r>
                      <a:r>
                        <a:rPr lang="en-US" sz="19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900" i="0" dirty="0">
                        <a:solidFill>
                          <a:srgbClr val="D9D9D9"/>
                        </a:solidFill>
                        <a:latin typeface="Arial"/>
                        <a:cs typeface="Arial"/>
                      </a:endParaRPr>
                    </a:p>
                    <a:p>
                      <a:pPr defTabSz="3765639"/>
                      <a:r>
                        <a:rPr lang="en-US" sz="19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900" i="0" dirty="0" err="1">
                          <a:solidFill>
                            <a:srgbClr val="FFC000"/>
                          </a:solidFill>
                          <a:latin typeface="Arial"/>
                          <a:cs typeface="Arial"/>
                        </a:rPr>
                        <a:t>PosterPresentations.com</a:t>
                      </a:r>
                      <a:r>
                        <a:rPr lang="en-US" sz="1900" i="0" dirty="0">
                          <a:solidFill>
                            <a:srgbClr val="D9D9D9"/>
                          </a:solidFill>
                          <a:latin typeface="Arial"/>
                          <a:cs typeface="Arial"/>
                        </a:rPr>
                        <a:t> and click on the  </a:t>
                      </a:r>
                      <a:r>
                        <a:rPr lang="en-US" sz="1900" i="0" dirty="0">
                          <a:solidFill>
                            <a:srgbClr val="FFC000"/>
                          </a:solidFill>
                          <a:latin typeface="Arial"/>
                          <a:cs typeface="Arial"/>
                        </a:rPr>
                        <a:t>HELP DESK</a:t>
                      </a:r>
                      <a:r>
                        <a:rPr lang="en-US" sz="1900" i="0" baseline="0" dirty="0">
                          <a:solidFill>
                            <a:srgbClr val="D9D9D9"/>
                          </a:solidFill>
                          <a:latin typeface="Arial"/>
                          <a:cs typeface="Arial"/>
                        </a:rPr>
                        <a:t> </a:t>
                      </a:r>
                      <a:r>
                        <a:rPr lang="en-US" sz="1900" i="0" dirty="0">
                          <a:solidFill>
                            <a:srgbClr val="D9D9D9"/>
                          </a:solidFill>
                          <a:latin typeface="Arial"/>
                          <a:cs typeface="Arial"/>
                        </a:rPr>
                        <a:t>tab.</a:t>
                      </a:r>
                    </a:p>
                    <a:p>
                      <a:pPr defTabSz="3765639"/>
                      <a:endParaRPr lang="en-US" sz="1900" i="0" dirty="0">
                        <a:solidFill>
                          <a:srgbClr val="D9D9D9"/>
                        </a:solidFill>
                        <a:latin typeface="Arial"/>
                        <a:cs typeface="Arial"/>
                      </a:endParaRPr>
                    </a:p>
                    <a:p>
                      <a:pPr defTabSz="3765639"/>
                      <a:r>
                        <a:rPr lang="en-US" sz="1900" i="0" dirty="0">
                          <a:solidFill>
                            <a:srgbClr val="D9D9D9"/>
                          </a:solidFill>
                          <a:latin typeface="Arial"/>
                          <a:cs typeface="Arial"/>
                        </a:rPr>
                        <a:t>To print your poster using our same-day professional printing service, go online to </a:t>
                      </a:r>
                      <a:r>
                        <a:rPr lang="en-US" sz="1900" i="0" dirty="0" err="1">
                          <a:solidFill>
                            <a:srgbClr val="FFC000"/>
                          </a:solidFill>
                          <a:latin typeface="Arial"/>
                          <a:cs typeface="Arial"/>
                        </a:rPr>
                        <a:t>PosterPresentations.com</a:t>
                      </a:r>
                      <a:r>
                        <a:rPr lang="en-US" sz="1900" i="0" dirty="0">
                          <a:solidFill>
                            <a:srgbClr val="D9D9D9"/>
                          </a:solidFill>
                          <a:latin typeface="Arial"/>
                          <a:cs typeface="Arial"/>
                        </a:rPr>
                        <a:t> and click on "</a:t>
                      </a:r>
                      <a:r>
                        <a:rPr lang="en-US" sz="1900" i="0" dirty="0">
                          <a:solidFill>
                            <a:srgbClr val="FFC000"/>
                          </a:solidFill>
                          <a:latin typeface="Arial"/>
                          <a:cs typeface="Arial"/>
                        </a:rPr>
                        <a:t>Order your poster</a:t>
                      </a:r>
                      <a:r>
                        <a:rPr lang="en-US" sz="1900" i="0" dirty="0">
                          <a:solidFill>
                            <a:srgbClr val="D9D9D9"/>
                          </a:solidFill>
                          <a:latin typeface="Arial"/>
                          <a:cs typeface="Arial"/>
                        </a:rPr>
                        <a:t>".</a:t>
                      </a:r>
                      <a:endParaRPr lang="en-US" sz="1900" b="1" dirty="0">
                        <a:solidFill>
                          <a:srgbClr val="D9D9D9"/>
                        </a:solidFill>
                        <a:latin typeface="Arial"/>
                        <a:cs typeface="Arial"/>
                      </a:endParaRPr>
                    </a:p>
                  </a:txBody>
                  <a:tcPr marL="178349" marR="89175" marT="126147" marB="4204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05274">
                <a:tc>
                  <a:txBody>
                    <a:bodyPr/>
                    <a:lstStyle/>
                    <a:p>
                      <a:pPr algn="ctr"/>
                      <a:endParaRPr lang="en-US" sz="1900" dirty="0">
                        <a:solidFill>
                          <a:srgbClr val="1F3A4E"/>
                        </a:solidFill>
                      </a:endParaRPr>
                    </a:p>
                    <a:p>
                      <a:pPr algn="ctr"/>
                      <a:endParaRPr lang="en-US" sz="1900" dirty="0">
                        <a:solidFill>
                          <a:srgbClr val="1F3A4E"/>
                        </a:solidFill>
                      </a:endParaRPr>
                    </a:p>
                    <a:p>
                      <a:pPr algn="ctr"/>
                      <a:r>
                        <a:rPr lang="en-US" sz="1900" dirty="0">
                          <a:solidFill>
                            <a:schemeClr val="bg1"/>
                          </a:solidFill>
                          <a:latin typeface="Arial" panose="020B0604020202020204" pitchFamily="34" charset="0"/>
                          <a:cs typeface="Arial" panose="020B0604020202020204" pitchFamily="34" charset="0"/>
                        </a:rPr>
                        <a:t>This is a template for a </a:t>
                      </a:r>
                    </a:p>
                    <a:p>
                      <a:pPr algn="ctr"/>
                      <a:r>
                        <a:rPr lang="en-US" sz="1900" dirty="0">
                          <a:solidFill>
                            <a:schemeClr val="bg1"/>
                          </a:solidFill>
                          <a:latin typeface="Arial" panose="020B0604020202020204" pitchFamily="34" charset="0"/>
                          <a:cs typeface="Arial" panose="020B0604020202020204" pitchFamily="34" charset="0"/>
                        </a:rPr>
                        <a:t>presentation poster</a:t>
                      </a:r>
                      <a:br>
                        <a:rPr lang="en-US" sz="1900" dirty="0">
                          <a:solidFill>
                            <a:schemeClr val="bg1"/>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36 inches tall</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by</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48 inches wide</a:t>
                      </a:r>
                      <a:br>
                        <a:rPr lang="en-US" sz="1900" dirty="0">
                          <a:solidFill>
                            <a:schemeClr val="bg1"/>
                          </a:solidFill>
                          <a:latin typeface="Arial" panose="020B0604020202020204" pitchFamily="34" charset="0"/>
                          <a:cs typeface="Arial" panose="020B0604020202020204" pitchFamily="34" charset="0"/>
                        </a:rPr>
                      </a:br>
                      <a:endParaRPr lang="en-US" sz="1900" dirty="0">
                        <a:solidFill>
                          <a:srgbClr val="1F3A4E"/>
                        </a:solidFill>
                      </a:endParaRPr>
                    </a:p>
                  </a:txBody>
                  <a:tcPr marL="89175" marR="89175" marT="42049" marB="4204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Important: Check the template size</a:t>
                      </a:r>
                      <a:br>
                        <a:rPr lang="en-US" sz="1900" b="0" baseline="0" dirty="0">
                          <a:solidFill>
                            <a:srgbClr val="FFC000"/>
                          </a:solidFill>
                          <a:latin typeface="Arial" panose="020B0604020202020204" pitchFamily="34" charset="0"/>
                          <a:cs typeface="Arial" panose="020B0604020202020204" pitchFamily="34" charset="0"/>
                        </a:rPr>
                      </a:br>
                      <a:r>
                        <a:rPr lang="en-US" sz="19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900" b="0" baseline="0" dirty="0">
                          <a:solidFill>
                            <a:srgbClr val="D9D9D9"/>
                          </a:solidFill>
                          <a:latin typeface="Arial" panose="020B0604020202020204" pitchFamily="34" charset="0"/>
                          <a:cs typeface="Arial" panose="020B0604020202020204" pitchFamily="34" charset="0"/>
                        </a:rPr>
                      </a:br>
                      <a:r>
                        <a:rPr lang="en-US" sz="19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900" b="0" baseline="0" dirty="0">
                          <a:solidFill>
                            <a:srgbClr val="D9D9D9"/>
                          </a:solidFill>
                          <a:latin typeface="Arial" panose="020B0604020202020204" pitchFamily="34" charset="0"/>
                          <a:cs typeface="Arial" panose="020B0604020202020204" pitchFamily="34" charset="0"/>
                        </a:rPr>
                      </a:br>
                      <a:r>
                        <a:rPr lang="en-US" sz="1900" b="0" baseline="0" dirty="0">
                          <a:solidFill>
                            <a:srgbClr val="FFC000"/>
                          </a:solidFill>
                          <a:latin typeface="Arial" panose="020B0604020202020204" pitchFamily="34" charset="0"/>
                          <a:cs typeface="Arial" panose="020B0604020202020204" pitchFamily="34" charset="0"/>
                        </a:rPr>
                        <a:t>30 tall x 40 wide</a:t>
                      </a:r>
                      <a:br>
                        <a:rPr lang="en-US" sz="1900" b="0" baseline="0" dirty="0">
                          <a:solidFill>
                            <a:srgbClr val="FFC000"/>
                          </a:solidFill>
                          <a:latin typeface="Arial" panose="020B0604020202020204" pitchFamily="34" charset="0"/>
                          <a:cs typeface="Arial" panose="020B0604020202020204" pitchFamily="34" charset="0"/>
                        </a:rPr>
                      </a:br>
                      <a:r>
                        <a:rPr lang="en-US" sz="1900" b="0" baseline="0" dirty="0">
                          <a:solidFill>
                            <a:srgbClr val="FFC000"/>
                          </a:solidFill>
                          <a:latin typeface="Arial" panose="020B0604020202020204" pitchFamily="34" charset="0"/>
                          <a:cs typeface="Arial" panose="020B0604020202020204" pitchFamily="34" charset="0"/>
                        </a:rPr>
                        <a:t>42 tall x 56 wide</a:t>
                      </a:r>
                      <a:br>
                        <a:rPr lang="en-US" sz="1900" b="0" baseline="0" dirty="0">
                          <a:solidFill>
                            <a:srgbClr val="FFC000"/>
                          </a:solidFill>
                          <a:latin typeface="Arial" panose="020B0604020202020204" pitchFamily="34" charset="0"/>
                          <a:cs typeface="Arial" panose="020B0604020202020204" pitchFamily="34" charset="0"/>
                        </a:rPr>
                      </a:br>
                      <a:r>
                        <a:rPr lang="en-US" sz="1900" b="0" baseline="0" dirty="0">
                          <a:solidFill>
                            <a:srgbClr val="FFC000"/>
                          </a:solidFill>
                          <a:latin typeface="Arial" panose="020B0604020202020204" pitchFamily="34" charset="0"/>
                          <a:cs typeface="Arial" panose="020B0604020202020204" pitchFamily="34" charset="0"/>
                        </a:rPr>
                        <a:t>48 tall x 64 wide</a:t>
                      </a:r>
                    </a:p>
                  </a:txBody>
                  <a:tcPr marL="178349" marR="89175" marT="126147" marB="42049">
                    <a:solidFill>
                      <a:srgbClr val="010101"/>
                    </a:solidFill>
                  </a:tcPr>
                </a:tc>
                <a:extLst>
                  <a:ext uri="{0D108BD9-81ED-4DB2-BD59-A6C34878D82A}">
                    <a16:rowId xmlns:a16="http://schemas.microsoft.com/office/drawing/2014/main" val="10008"/>
                  </a:ext>
                </a:extLst>
              </a:tr>
              <a:tr h="3944331">
                <a:tc>
                  <a:txBody>
                    <a:bodyPr/>
                    <a:lstStyle/>
                    <a:p>
                      <a:endParaRPr lang="en-US" sz="1900" dirty="0">
                        <a:solidFill>
                          <a:srgbClr val="1F3A4E"/>
                        </a:solidFill>
                      </a:endParaRPr>
                    </a:p>
                  </a:txBody>
                  <a:tcPr marL="89175" marR="89175" marT="42049" marB="42049">
                    <a:blipFill rotWithShape="1">
                      <a:blip r:embed="rId3"/>
                      <a:stretch>
                        <a:fillRect/>
                      </a:stretch>
                    </a:blipFill>
                  </a:tcPr>
                </a:tc>
                <a:tc>
                  <a:txBody>
                    <a:bodyPr/>
                    <a:lstStyle/>
                    <a:p>
                      <a:pPr algn="l"/>
                      <a:r>
                        <a:rPr lang="en-US" sz="2200" b="1" baseline="0" dirty="0">
                          <a:solidFill>
                            <a:srgbClr val="FFC000"/>
                          </a:solidFill>
                          <a:latin typeface="Arial" panose="020B0604020202020204" pitchFamily="34" charset="0"/>
                          <a:cs typeface="Arial" panose="020B0604020202020204" pitchFamily="34" charset="0"/>
                        </a:rPr>
                        <a:t>How to </a:t>
                      </a:r>
                      <a:r>
                        <a:rPr lang="en-US" sz="3700" b="1" baseline="0" dirty="0">
                          <a:solidFill>
                            <a:srgbClr val="FFC000"/>
                          </a:solidFill>
                          <a:latin typeface="Arial" panose="020B0604020202020204" pitchFamily="34" charset="0"/>
                          <a:cs typeface="Arial" panose="020B0604020202020204" pitchFamily="34" charset="0"/>
                        </a:rPr>
                        <a:t>Zoom in </a:t>
                      </a:r>
                      <a:r>
                        <a:rPr lang="en-US" sz="22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200" b="1" baseline="0" dirty="0">
                        <a:solidFill>
                          <a:srgbClr val="FFC000"/>
                        </a:solidFill>
                        <a:latin typeface="Arial" panose="020B0604020202020204" pitchFamily="34" charset="0"/>
                        <a:cs typeface="Arial" panose="020B0604020202020204" pitchFamily="34" charset="0"/>
                      </a:endParaRPr>
                    </a:p>
                    <a:p>
                      <a:pPr algn="l"/>
                      <a:r>
                        <a:rPr lang="en-US" sz="19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900" b="0" baseline="0" dirty="0">
                          <a:solidFill>
                            <a:srgbClr val="D9D9D9"/>
                          </a:solidFill>
                          <a:latin typeface="Arial" panose="020B0604020202020204" pitchFamily="34" charset="0"/>
                          <a:cs typeface="Arial" panose="020B0604020202020204" pitchFamily="34" charset="0"/>
                        </a:rPr>
                      </a:br>
                      <a:r>
                        <a:rPr lang="en-US" sz="1900" b="0" baseline="0" dirty="0">
                          <a:solidFill>
                            <a:srgbClr val="FFC000"/>
                          </a:solidFill>
                          <a:latin typeface="Arial" panose="020B0604020202020204" pitchFamily="34" charset="0"/>
                          <a:cs typeface="Arial" panose="020B0604020202020204" pitchFamily="34" charset="0"/>
                        </a:rPr>
                        <a:t>1. </a:t>
                      </a:r>
                      <a:r>
                        <a:rPr lang="en-US" sz="19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900" b="0" baseline="0" dirty="0">
                          <a:solidFill>
                            <a:srgbClr val="D9D9D9"/>
                          </a:solidFill>
                          <a:latin typeface="Arial" panose="020B0604020202020204" pitchFamily="34" charset="0"/>
                          <a:cs typeface="Arial" panose="020B0604020202020204" pitchFamily="34" charset="0"/>
                        </a:rPr>
                      </a:br>
                      <a:r>
                        <a:rPr lang="en-US" sz="1900" b="0" baseline="0" dirty="0">
                          <a:solidFill>
                            <a:srgbClr val="FFC000"/>
                          </a:solidFill>
                          <a:latin typeface="Arial" panose="020B0604020202020204" pitchFamily="34" charset="0"/>
                          <a:cs typeface="Arial" panose="020B0604020202020204" pitchFamily="34" charset="0"/>
                        </a:rPr>
                        <a:t>2. </a:t>
                      </a:r>
                      <a:r>
                        <a:rPr lang="en-US" sz="19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78349" marR="89175" marT="126147" marB="42049">
                    <a:solidFill>
                      <a:srgbClr val="010101"/>
                    </a:solidFill>
                  </a:tcPr>
                </a:tc>
                <a:extLst>
                  <a:ext uri="{0D108BD9-81ED-4DB2-BD59-A6C34878D82A}">
                    <a16:rowId xmlns:a16="http://schemas.microsoft.com/office/drawing/2014/main" val="10001"/>
                  </a:ext>
                </a:extLst>
              </a:tr>
              <a:tr h="16559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Ruler and Guides</a:t>
                      </a:r>
                      <a:br>
                        <a:rPr lang="en-US" sz="1900" b="0" baseline="0" dirty="0">
                          <a:solidFill>
                            <a:srgbClr val="FFC000"/>
                          </a:solidFill>
                          <a:latin typeface="Arial" panose="020B0604020202020204" pitchFamily="34" charset="0"/>
                          <a:cs typeface="Arial" panose="020B0604020202020204" pitchFamily="34" charset="0"/>
                        </a:rPr>
                      </a:br>
                      <a:r>
                        <a:rPr lang="en-US" sz="19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89175" marR="89175" marT="42049" marB="4204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517263">
                <a:tc>
                  <a:txBody>
                    <a:bodyPr/>
                    <a:lstStyle/>
                    <a:p>
                      <a:endParaRPr lang="en-US" sz="1900" dirty="0">
                        <a:solidFill>
                          <a:srgbClr val="1F3A4E"/>
                        </a:solidFill>
                      </a:endParaRPr>
                    </a:p>
                  </a:txBody>
                  <a:tcPr marL="89175" marR="89175" marT="42049" marB="42049">
                    <a:blipFill rotWithShape="1">
                      <a:blip r:embed="rId4"/>
                      <a:stretch>
                        <a:fillRect/>
                      </a:stretch>
                    </a:blipFill>
                  </a:tcPr>
                </a:tc>
                <a:tc>
                  <a:txBody>
                    <a:bodyPr/>
                    <a:lstStyle/>
                    <a:p>
                      <a:pPr marL="0" lvl="1" indent="0" algn="l" defTabSz="114300"/>
                      <a:r>
                        <a:rPr lang="en-US" sz="2200" b="1" baseline="0" dirty="0">
                          <a:solidFill>
                            <a:srgbClr val="FFC000"/>
                          </a:solidFill>
                          <a:latin typeface="Arial" panose="020B0604020202020204" pitchFamily="34" charset="0"/>
                          <a:cs typeface="Arial" panose="020B0604020202020204" pitchFamily="34" charset="0"/>
                        </a:rPr>
                        <a:t>Headers and text containers</a:t>
                      </a:r>
                      <a:br>
                        <a:rPr lang="en-US" sz="1900" b="0" baseline="0" dirty="0">
                          <a:solidFill>
                            <a:schemeClr val="bg1"/>
                          </a:solidFill>
                          <a:latin typeface="Arial" panose="020B0604020202020204" pitchFamily="34" charset="0"/>
                          <a:cs typeface="Arial" panose="020B0604020202020204" pitchFamily="34" charset="0"/>
                        </a:rPr>
                      </a:br>
                      <a:r>
                        <a:rPr lang="en-US" sz="19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900" b="0" baseline="0" dirty="0">
                          <a:solidFill>
                            <a:schemeClr val="bg1"/>
                          </a:solidFill>
                          <a:latin typeface="Arial" panose="020B0604020202020204" pitchFamily="34" charset="0"/>
                          <a:cs typeface="Arial" panose="020B0604020202020204" pitchFamily="34" charset="0"/>
                        </a:rPr>
                      </a:br>
                      <a:r>
                        <a:rPr lang="en-US" sz="1900" b="0" baseline="0" dirty="0">
                          <a:solidFill>
                            <a:srgbClr val="FFC000"/>
                          </a:solidFill>
                          <a:latin typeface="Arial" panose="020B0604020202020204" pitchFamily="34" charset="0"/>
                          <a:cs typeface="Arial" panose="020B0604020202020204" pitchFamily="34" charset="0"/>
                        </a:rPr>
                        <a:t>-</a:t>
                      </a:r>
                      <a:r>
                        <a:rPr lang="en-US" sz="1900" b="0" baseline="0" dirty="0">
                          <a:solidFill>
                            <a:schemeClr val="bg1"/>
                          </a:solidFill>
                          <a:latin typeface="Arial" panose="020B0604020202020204" pitchFamily="34" charset="0"/>
                          <a:cs typeface="Arial" panose="020B0604020202020204" pitchFamily="34" charset="0"/>
                        </a:rPr>
                        <a:t> </a:t>
                      </a:r>
                      <a:r>
                        <a:rPr lang="en-US" sz="19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900" b="0" baseline="0" dirty="0">
                          <a:solidFill>
                            <a:schemeClr val="bg1"/>
                          </a:solidFill>
                          <a:latin typeface="Arial" panose="020B0604020202020204" pitchFamily="34" charset="0"/>
                          <a:cs typeface="Arial" panose="020B0604020202020204" pitchFamily="34" charset="0"/>
                        </a:rPr>
                      </a:br>
                      <a:r>
                        <a:rPr lang="en-US" sz="1900" b="0" baseline="0" dirty="0">
                          <a:solidFill>
                            <a:srgbClr val="FFC000"/>
                          </a:solidFill>
                          <a:latin typeface="Arial" panose="020B0604020202020204" pitchFamily="34" charset="0"/>
                          <a:cs typeface="Arial" panose="020B0604020202020204" pitchFamily="34" charset="0"/>
                        </a:rPr>
                        <a:t>-</a:t>
                      </a:r>
                      <a:r>
                        <a:rPr lang="en-US" sz="1900" b="0" baseline="0" dirty="0">
                          <a:solidFill>
                            <a:schemeClr val="bg1"/>
                          </a:solidFill>
                          <a:latin typeface="Arial" panose="020B0604020202020204" pitchFamily="34" charset="0"/>
                          <a:cs typeface="Arial" panose="020B0604020202020204" pitchFamily="34" charset="0"/>
                        </a:rPr>
                        <a:t> </a:t>
                      </a:r>
                      <a:r>
                        <a:rPr lang="en-US" sz="19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900" b="0" baseline="0" dirty="0">
                          <a:solidFill>
                            <a:schemeClr val="bg1"/>
                          </a:solidFill>
                          <a:latin typeface="Arial" panose="020B0604020202020204" pitchFamily="34" charset="0"/>
                          <a:cs typeface="Arial" panose="020B0604020202020204" pitchFamily="34" charset="0"/>
                        </a:rPr>
                      </a:br>
                      <a:r>
                        <a:rPr lang="en-US" sz="1900" b="0" baseline="0" dirty="0">
                          <a:solidFill>
                            <a:srgbClr val="FFC000"/>
                          </a:solidFill>
                          <a:latin typeface="Arial" panose="020B0604020202020204" pitchFamily="34" charset="0"/>
                          <a:cs typeface="Arial" panose="020B0604020202020204" pitchFamily="34" charset="0"/>
                        </a:rPr>
                        <a:t>-</a:t>
                      </a:r>
                      <a:r>
                        <a:rPr lang="en-US" sz="1900" b="0" baseline="0" dirty="0">
                          <a:solidFill>
                            <a:schemeClr val="bg1"/>
                          </a:solidFill>
                          <a:latin typeface="Arial" panose="020B0604020202020204" pitchFamily="34" charset="0"/>
                          <a:cs typeface="Arial" panose="020B0604020202020204" pitchFamily="34" charset="0"/>
                        </a:rPr>
                        <a:t> </a:t>
                      </a:r>
                      <a:r>
                        <a:rPr lang="en-US" sz="19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78349" marR="89175" marT="126147" marB="42049">
                    <a:solidFill>
                      <a:srgbClr val="010101"/>
                    </a:solidFill>
                  </a:tcPr>
                </a:tc>
                <a:extLst>
                  <a:ext uri="{0D108BD9-81ED-4DB2-BD59-A6C34878D82A}">
                    <a16:rowId xmlns:a16="http://schemas.microsoft.com/office/drawing/2014/main" val="10003"/>
                  </a:ext>
                </a:extLst>
              </a:tr>
              <a:tr h="3236566">
                <a:tc gridSpan="2">
                  <a:txBody>
                    <a:bodyPr/>
                    <a:lstStyle/>
                    <a:p>
                      <a:r>
                        <a:rPr lang="en-US" sz="2200" b="1" dirty="0">
                          <a:solidFill>
                            <a:srgbClr val="FFC000"/>
                          </a:solidFill>
                          <a:latin typeface="Arial" panose="020B0604020202020204" pitchFamily="34" charset="0"/>
                          <a:cs typeface="Arial" panose="020B0604020202020204" pitchFamily="34" charset="0"/>
                        </a:rPr>
                        <a:t>Adding content to the poster</a:t>
                      </a:r>
                    </a:p>
                    <a:p>
                      <a:r>
                        <a:rPr lang="en-US" sz="19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9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900" dirty="0">
                        <a:solidFill>
                          <a:srgbClr val="D9D9D9"/>
                        </a:solidFill>
                        <a:latin typeface="Arial" panose="020B0604020202020204" pitchFamily="34" charset="0"/>
                        <a:cs typeface="Arial" panose="020B0604020202020204" pitchFamily="34" charset="0"/>
                      </a:endParaRPr>
                    </a:p>
                  </a:txBody>
                  <a:tcPr marL="89175" marR="89175" marT="42049" marB="4204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867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78349" marR="89175" marT="126147" marB="4204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109039">
                <a:tc gridSpan="2">
                  <a:txBody>
                    <a:bodyPr/>
                    <a:lstStyle/>
                    <a:p>
                      <a:endParaRPr lang="en-US" sz="1900" dirty="0">
                        <a:solidFill>
                          <a:schemeClr val="bg1"/>
                        </a:solidFill>
                        <a:latin typeface="Arial" panose="020B0604020202020204" pitchFamily="34" charset="0"/>
                        <a:cs typeface="Arial" panose="020B0604020202020204" pitchFamily="34" charset="0"/>
                      </a:endParaRPr>
                    </a:p>
                  </a:txBody>
                  <a:tcPr marL="178349" marR="89175" marT="126147" marB="42049">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1774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900" noProof="0" dirty="0">
                          <a:solidFill>
                            <a:srgbClr val="D9D9D9"/>
                          </a:solidFill>
                          <a:latin typeface="Arial"/>
                          <a:cs typeface="Arial"/>
                        </a:rPr>
                        <a:t>Zoom in and look at your images at 100%-200% magnification. If they look clear, they will print well. </a:t>
                      </a:r>
                    </a:p>
                  </a:txBody>
                  <a:tcPr marL="178349" marR="89175" marT="126147" marB="4204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93134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900" noProof="0" dirty="0">
                        <a:solidFill>
                          <a:schemeClr val="bg1"/>
                        </a:solidFill>
                        <a:latin typeface="Arial"/>
                        <a:cs typeface="Arial"/>
                      </a:endParaRPr>
                    </a:p>
                  </a:txBody>
                  <a:tcPr marL="178349" marR="89175" marT="126147" marB="42049">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72BD4B14-1893-B4DB-61A1-412ACC2BFADA}"/>
              </a:ext>
            </a:extLst>
          </p:cNvPr>
          <p:cNvGraphicFramePr>
            <a:graphicFrameLocks noGrp="1"/>
          </p:cNvGraphicFramePr>
          <p:nvPr userDrawn="1">
            <p:extLst>
              <p:ext uri="{D42A27DB-BD31-4B8C-83A1-F6EECF244321}">
                <p14:modId xmlns:p14="http://schemas.microsoft.com/office/powerpoint/2010/main" val="1007574606"/>
              </p:ext>
            </p:extLst>
          </p:nvPr>
        </p:nvGraphicFramePr>
        <p:xfrm>
          <a:off x="43587872" y="-77944"/>
          <a:ext cx="9196548" cy="30419303"/>
        </p:xfrm>
        <a:graphic>
          <a:graphicData uri="http://schemas.openxmlformats.org/drawingml/2006/table">
            <a:tbl>
              <a:tblPr firstRow="1" bandRow="1">
                <a:tableStyleId>{5C22544A-7EE6-4342-B048-85BDC9FD1C3A}</a:tableStyleId>
              </a:tblPr>
              <a:tblGrid>
                <a:gridCol w="3260989">
                  <a:extLst>
                    <a:ext uri="{9D8B030D-6E8A-4147-A177-3AD203B41FA5}">
                      <a16:colId xmlns:a16="http://schemas.microsoft.com/office/drawing/2014/main" val="20000"/>
                    </a:ext>
                  </a:extLst>
                </a:gridCol>
                <a:gridCol w="1347330">
                  <a:extLst>
                    <a:ext uri="{9D8B030D-6E8A-4147-A177-3AD203B41FA5}">
                      <a16:colId xmlns:a16="http://schemas.microsoft.com/office/drawing/2014/main" val="997673227"/>
                    </a:ext>
                  </a:extLst>
                </a:gridCol>
                <a:gridCol w="4588229">
                  <a:extLst>
                    <a:ext uri="{9D8B030D-6E8A-4147-A177-3AD203B41FA5}">
                      <a16:colId xmlns:a16="http://schemas.microsoft.com/office/drawing/2014/main" val="4164475170"/>
                    </a:ext>
                  </a:extLst>
                </a:gridCol>
              </a:tblGrid>
              <a:tr h="161539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16411">
                <a:tc gridSpan="3">
                  <a:txBody>
                    <a:bodyPr/>
                    <a:lstStyle/>
                    <a:p>
                      <a:pPr algn="l"/>
                      <a:r>
                        <a:rPr lang="en-US" sz="2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200" dirty="0">
                        <a:solidFill>
                          <a:srgbClr val="FFC000"/>
                        </a:solidFill>
                      </a:endParaRP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373219">
                <a:tc gridSpan="3">
                  <a:txBody>
                    <a:bodyPr/>
                    <a:lstStyle/>
                    <a:p>
                      <a:r>
                        <a:rPr lang="en-US" sz="2600" b="1" dirty="0">
                          <a:solidFill>
                            <a:srgbClr val="FFC000"/>
                          </a:solidFill>
                          <a:latin typeface="Arial" panose="020B0604020202020204" pitchFamily="34" charset="0"/>
                          <a:cs typeface="Arial" panose="020B0604020202020204" pitchFamily="34" charset="0"/>
                        </a:rPr>
                        <a:t>How to change the column layout configuration</a:t>
                      </a:r>
                    </a:p>
                    <a:p>
                      <a:r>
                        <a:rPr lang="en-US" sz="2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200" dirty="0">
                          <a:solidFill>
                            <a:srgbClr val="D9D9D9"/>
                          </a:solidFill>
                          <a:latin typeface="Arial" panose="020B0604020202020204" pitchFamily="34" charset="0"/>
                          <a:cs typeface="Arial" panose="020B0604020202020204" pitchFamily="34" charset="0"/>
                        </a:rPr>
                        <a:t>You can see a tutorial here: </a:t>
                      </a:r>
                      <a:r>
                        <a:rPr lang="en-US" sz="2200" u="sng" dirty="0">
                          <a:solidFill>
                            <a:srgbClr val="FFC000"/>
                          </a:solidFill>
                          <a:latin typeface="Arial" panose="020B0604020202020204" pitchFamily="34" charset="0"/>
                          <a:cs typeface="Arial" panose="020B0604020202020204" pitchFamily="34" charset="0"/>
                        </a:rPr>
                        <a:t>https://</a:t>
                      </a:r>
                      <a:r>
                        <a:rPr lang="en-US" sz="2200" u="sng" dirty="0" err="1">
                          <a:solidFill>
                            <a:srgbClr val="FFC000"/>
                          </a:solidFill>
                          <a:latin typeface="Arial" panose="020B0604020202020204" pitchFamily="34" charset="0"/>
                          <a:cs typeface="Arial" panose="020B0604020202020204" pitchFamily="34" charset="0"/>
                        </a:rPr>
                        <a:t>www.posterpresentations.com</a:t>
                      </a:r>
                      <a:r>
                        <a:rPr lang="en-US" sz="2200" u="sng" dirty="0">
                          <a:solidFill>
                            <a:srgbClr val="FFC000"/>
                          </a:solidFill>
                          <a:latin typeface="Arial" panose="020B0604020202020204" pitchFamily="34" charset="0"/>
                          <a:cs typeface="Arial" panose="020B0604020202020204" pitchFamily="34" charset="0"/>
                        </a:rPr>
                        <a:t>/how-to-change-the-column-</a:t>
                      </a:r>
                      <a:r>
                        <a:rPr lang="en-US" sz="2200" u="sng" dirty="0" err="1">
                          <a:solidFill>
                            <a:srgbClr val="FFC000"/>
                          </a:solidFill>
                          <a:latin typeface="Arial" panose="020B0604020202020204" pitchFamily="34" charset="0"/>
                          <a:cs typeface="Arial" panose="020B0604020202020204" pitchFamily="34" charset="0"/>
                        </a:rPr>
                        <a:t>configuration.html</a:t>
                      </a:r>
                      <a:endParaRPr lang="en-US" sz="7900" u="sng" dirty="0">
                        <a:solidFill>
                          <a:srgbClr val="FFC000"/>
                        </a:solidFill>
                      </a:endParaRP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7613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a:t>
                      </a:r>
                      <a:r>
                        <a:rPr lang="en-US" sz="2200" baseline="0" noProof="0" dirty="0">
                          <a:solidFill>
                            <a:srgbClr val="D9D9D9"/>
                          </a:solidFill>
                          <a:latin typeface="Arial" panose="020B0604020202020204" pitchFamily="34" charset="0"/>
                          <a:cs typeface="Arial" panose="020B0604020202020204" pitchFamily="34" charset="0"/>
                        </a:rPr>
                        <a:t> Guides</a:t>
                      </a:r>
                      <a:r>
                        <a:rPr lang="en-US" sz="2200" noProof="0" dirty="0">
                          <a:solidFill>
                            <a:srgbClr val="D9D9D9"/>
                          </a:solidFill>
                          <a:latin typeface="Arial" panose="020B0604020202020204" pitchFamily="34" charset="0"/>
                          <a:cs typeface="Arial" panose="020B0604020202020204" pitchFamily="34" charset="0"/>
                        </a:rPr>
                        <a:t> </a:t>
                      </a:r>
                      <a:r>
                        <a:rPr lang="en-US" sz="2200" u="sng" noProof="0" dirty="0">
                          <a:solidFill>
                            <a:srgbClr val="D9D9D9"/>
                          </a:solidFill>
                          <a:latin typeface="Arial" panose="020B0604020202020204" pitchFamily="34" charset="0"/>
                          <a:cs typeface="Arial" panose="020B0604020202020204" pitchFamily="34" charset="0"/>
                        </a:rPr>
                        <a:t>are outside the template’s printable area</a:t>
                      </a:r>
                      <a:r>
                        <a:rPr lang="en-US" sz="2200" noProof="0" dirty="0">
                          <a:solidFill>
                            <a:srgbClr val="D9D9D9"/>
                          </a:solidFill>
                          <a:latin typeface="Arial" panose="020B0604020202020204" pitchFamily="34" charset="0"/>
                          <a:cs typeface="Arial" panose="020B0604020202020204" pitchFamily="34" charset="0"/>
                        </a:rPr>
                        <a:t> and they will not be on the printed poster</a:t>
                      </a:r>
                      <a:r>
                        <a:rPr lang="en-US" sz="2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To hide the guides click on the </a:t>
                      </a:r>
                      <a:r>
                        <a:rPr lang="en-US" sz="2200" b="1" baseline="0" noProof="0" dirty="0">
                          <a:solidFill>
                            <a:srgbClr val="D9D9D9"/>
                          </a:solidFill>
                          <a:latin typeface="Arial" panose="020B0604020202020204" pitchFamily="34" charset="0"/>
                          <a:cs typeface="Arial" panose="020B0604020202020204" pitchFamily="34" charset="0"/>
                        </a:rPr>
                        <a:t>Home</a:t>
                      </a:r>
                      <a:r>
                        <a:rPr lang="en-US" sz="2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200" b="1"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200" b="1" baseline="0" noProof="0" dirty="0">
                          <a:solidFill>
                            <a:srgbClr val="D9D9D9"/>
                          </a:solidFill>
                          <a:latin typeface="Arial" panose="020B0604020202020204" pitchFamily="34" charset="0"/>
                          <a:cs typeface="Arial" panose="020B0604020202020204" pitchFamily="34" charset="0"/>
                        </a:rPr>
                        <a:t>Without Guides </a:t>
                      </a:r>
                      <a:r>
                        <a:rPr lang="en-US" sz="2200" b="0"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a:t>
                      </a: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extLst>
                  <a:ext uri="{0D108BD9-81ED-4DB2-BD59-A6C34878D82A}">
                    <a16:rowId xmlns:a16="http://schemas.microsoft.com/office/drawing/2014/main" val="10005"/>
                  </a:ext>
                </a:extLst>
              </a:tr>
              <a:tr h="26564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477796">
                <a:tc gridSpan="2">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dirty="0">
                          <a:solidFill>
                            <a:srgbClr val="FFC000"/>
                          </a:solidFill>
                          <a:latin typeface="Arial" panose="020B0604020202020204" pitchFamily="34" charset="0"/>
                          <a:cs typeface="Arial" panose="020B0604020202020204" pitchFamily="34" charset="0"/>
                        </a:rPr>
                        <a:t>F5 key</a:t>
                      </a:r>
                      <a:r>
                        <a:rPr lang="en-US" sz="2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200" dirty="0">
                          <a:solidFill>
                            <a:srgbClr val="FFC000"/>
                          </a:solidFill>
                          <a:latin typeface="Arial" panose="020B0604020202020204" pitchFamily="34" charset="0"/>
                          <a:cs typeface="Arial" panose="020B0604020202020204" pitchFamily="34" charset="0"/>
                        </a:rPr>
                        <a:t>ESC key </a:t>
                      </a:r>
                      <a:r>
                        <a:rPr lang="en-US" sz="2200" dirty="0">
                          <a:solidFill>
                            <a:srgbClr val="D9D9D9"/>
                          </a:solidFill>
                          <a:latin typeface="Arial" panose="020B0604020202020204" pitchFamily="34" charset="0"/>
                          <a:cs typeface="Arial" panose="020B0604020202020204" pitchFamily="34" charset="0"/>
                        </a:rPr>
                        <a:t>to exit Preview.</a:t>
                      </a:r>
                    </a:p>
                  </a:txBody>
                  <a:tcPr marL="178349" marR="89175" marT="126147" marB="42049">
                    <a:solidFill>
                      <a:srgbClr val="010101"/>
                    </a:solidFill>
                  </a:tcPr>
                </a:tc>
                <a:tc hMerge="1">
                  <a:txBody>
                    <a:bodyPr/>
                    <a:lstStyle/>
                    <a:p>
                      <a:endParaRPr lang="en-US"/>
                    </a:p>
                  </a:txBody>
                  <a:tcPr/>
                </a:tc>
                <a:tc>
                  <a:txBody>
                    <a:bodyPr/>
                    <a:lstStyle/>
                    <a:p>
                      <a:pPr algn="ctr"/>
                      <a:r>
                        <a:rPr lang="en-US" sz="10600" b="1" dirty="0">
                          <a:solidFill>
                            <a:srgbClr val="D9D9D9"/>
                          </a:solidFill>
                          <a:latin typeface="Arial" panose="020B0604020202020204" pitchFamily="34" charset="0"/>
                          <a:cs typeface="Arial" panose="020B0604020202020204" pitchFamily="34" charset="0"/>
                        </a:rPr>
                        <a:t>F5</a:t>
                      </a:r>
                      <a:r>
                        <a:rPr lang="en-US" sz="2200" baseline="0" dirty="0">
                          <a:solidFill>
                            <a:srgbClr val="D9D9D9"/>
                          </a:solidFill>
                          <a:latin typeface="Arial" panose="020B0604020202020204" pitchFamily="34" charset="0"/>
                          <a:cs typeface="Arial" panose="020B0604020202020204" pitchFamily="34" charset="0"/>
                        </a:rPr>
                        <a:t> </a:t>
                      </a:r>
                      <a:endParaRPr lang="en-US" sz="7900" dirty="0"/>
                    </a:p>
                  </a:txBody>
                  <a:tcPr marL="178349" marR="89175" marT="126147" marB="42049" anchor="ctr">
                    <a:solidFill>
                      <a:schemeClr val="tx1">
                        <a:lumMod val="95000"/>
                        <a:lumOff val="5000"/>
                      </a:schemeClr>
                    </a:solidFill>
                  </a:tcPr>
                </a:tc>
                <a:extLst>
                  <a:ext uri="{0D108BD9-81ED-4DB2-BD59-A6C34878D82A}">
                    <a16:rowId xmlns:a16="http://schemas.microsoft.com/office/drawing/2014/main" val="10006"/>
                  </a:ext>
                </a:extLst>
              </a:tr>
              <a:tr h="521841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When you are ready to have your poster printed go online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and click on the "</a:t>
                      </a:r>
                      <a:r>
                        <a:rPr lang="en-US" sz="2200" noProof="0" dirty="0">
                          <a:solidFill>
                            <a:srgbClr val="FFC000"/>
                          </a:solidFill>
                          <a:latin typeface="Arial"/>
                          <a:cs typeface="Arial"/>
                        </a:rPr>
                        <a:t>Order Your Poster</a:t>
                      </a:r>
                      <a:r>
                        <a:rPr lang="en-US" sz="2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178349" marR="89175"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45996">
                <a:tc gridSpan="3">
                  <a:txBody>
                    <a:bodyPr/>
                    <a:lstStyle/>
                    <a:p>
                      <a:endParaRPr lang="en-US" sz="2200" dirty="0">
                        <a:solidFill>
                          <a:srgbClr val="1F3A4E"/>
                        </a:solidFill>
                      </a:endParaRPr>
                    </a:p>
                  </a:txBody>
                  <a:tcPr marL="178349" marR="89175" marT="126147" marB="42049">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954279">
                <a:tc>
                  <a:txBody>
                    <a:bodyPr/>
                    <a:lstStyle/>
                    <a:p>
                      <a:pPr>
                        <a:lnSpc>
                          <a:spcPts val="2600"/>
                        </a:lnSpc>
                      </a:pPr>
                      <a:r>
                        <a:rPr lang="en-US" sz="1900" dirty="0">
                          <a:solidFill>
                            <a:schemeClr val="bg1">
                              <a:lumMod val="85000"/>
                            </a:schemeClr>
                          </a:solidFill>
                          <a:latin typeface="Arial"/>
                          <a:cs typeface="Arial"/>
                        </a:rPr>
                        <a:t>© 2019</a:t>
                      </a:r>
                      <a:r>
                        <a:rPr lang="en-US" sz="1900" baseline="0" dirty="0">
                          <a:solidFill>
                            <a:schemeClr val="bg1">
                              <a:lumMod val="85000"/>
                            </a:schemeClr>
                          </a:solidFill>
                          <a:latin typeface="Arial"/>
                          <a:cs typeface="Arial"/>
                        </a:rPr>
                        <a:t> </a:t>
                      </a:r>
                      <a:r>
                        <a:rPr lang="en-US" sz="1900" dirty="0" err="1">
                          <a:solidFill>
                            <a:schemeClr val="bg1">
                              <a:lumMod val="85000"/>
                            </a:schemeClr>
                          </a:solidFill>
                          <a:latin typeface="Arial"/>
                          <a:cs typeface="Arial"/>
                        </a:rPr>
                        <a:t>PosterPresentations.com</a:t>
                      </a:r>
                      <a:br>
                        <a:rPr lang="en-US" sz="1900" dirty="0">
                          <a:solidFill>
                            <a:schemeClr val="bg1">
                              <a:lumMod val="85000"/>
                            </a:schemeClr>
                          </a:solidFill>
                          <a:latin typeface="Arial"/>
                          <a:cs typeface="Arial"/>
                        </a:rPr>
                      </a:br>
                      <a:r>
                        <a:rPr lang="en-US" sz="1900" dirty="0">
                          <a:solidFill>
                            <a:schemeClr val="bg1">
                              <a:lumMod val="85000"/>
                            </a:schemeClr>
                          </a:solidFill>
                          <a:latin typeface="Arial"/>
                          <a:cs typeface="Arial"/>
                        </a:rPr>
                        <a:t>2117 Fourth Street ,</a:t>
                      </a:r>
                      <a:r>
                        <a:rPr lang="en-US" sz="1900" baseline="0" dirty="0">
                          <a:solidFill>
                            <a:schemeClr val="bg1">
                              <a:lumMod val="85000"/>
                            </a:schemeClr>
                          </a:solidFill>
                          <a:latin typeface="Arial"/>
                          <a:cs typeface="Arial"/>
                        </a:rPr>
                        <a:t> STE C        </a:t>
                      </a:r>
                    </a:p>
                    <a:p>
                      <a:pPr>
                        <a:lnSpc>
                          <a:spcPts val="2600"/>
                        </a:lnSpc>
                      </a:pPr>
                      <a:r>
                        <a:rPr lang="en-US" sz="1900" baseline="0" dirty="0">
                          <a:solidFill>
                            <a:schemeClr val="bg1">
                              <a:lumMod val="85000"/>
                            </a:schemeClr>
                          </a:solidFill>
                          <a:latin typeface="Arial"/>
                          <a:cs typeface="Arial"/>
                        </a:rPr>
                        <a:t>Berkeley CA 94710 USA</a:t>
                      </a:r>
                      <a:endParaRPr lang="en-US" sz="1900" dirty="0">
                        <a:solidFill>
                          <a:schemeClr val="bg1">
                            <a:lumMod val="85000"/>
                          </a:schemeClr>
                        </a:solidFill>
                        <a:latin typeface="Arial"/>
                        <a:cs typeface="Arial"/>
                      </a:endParaRPr>
                    </a:p>
                  </a:txBody>
                  <a:tcPr marL="178349" marR="89175" marT="126147" marB="42049">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D0D0D0"/>
                          </a:solidFill>
                          <a:latin typeface="Arial"/>
                          <a:cs typeface="Arial"/>
                        </a:rPr>
                        <a:t>For complete tutorials</a:t>
                      </a:r>
                      <a:r>
                        <a:rPr lang="en-US" sz="2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700" b="1" dirty="0">
                          <a:solidFill>
                            <a:srgbClr val="FFC000"/>
                          </a:solidFill>
                          <a:latin typeface="Arial"/>
                          <a:cs typeface="Arial"/>
                        </a:rPr>
                        <a:t>https://</a:t>
                      </a:r>
                      <a:r>
                        <a:rPr lang="en-US" sz="1700" b="1" dirty="0" err="1">
                          <a:solidFill>
                            <a:srgbClr val="FFC000"/>
                          </a:solidFill>
                          <a:latin typeface="Arial"/>
                          <a:cs typeface="Arial"/>
                        </a:rPr>
                        <a:t>www.posterpresentations.com</a:t>
                      </a:r>
                      <a:r>
                        <a:rPr lang="en-US" sz="1700" b="1" dirty="0">
                          <a:solidFill>
                            <a:srgbClr val="FFC000"/>
                          </a:solidFill>
                          <a:latin typeface="Arial"/>
                          <a:cs typeface="Arial"/>
                        </a:rPr>
                        <a:t>/</a:t>
                      </a:r>
                      <a:r>
                        <a:rPr lang="en-US" sz="1700" b="1" dirty="0" err="1">
                          <a:solidFill>
                            <a:srgbClr val="FFC000"/>
                          </a:solidFill>
                          <a:latin typeface="Arial"/>
                          <a:cs typeface="Arial"/>
                        </a:rPr>
                        <a:t>helpdesk.html</a:t>
                      </a:r>
                      <a:endParaRPr lang="en-US" sz="1700" dirty="0">
                        <a:solidFill>
                          <a:schemeClr val="bg1">
                            <a:lumMod val="85000"/>
                          </a:schemeClr>
                        </a:solidFill>
                        <a:latin typeface="Arial"/>
                        <a:cs typeface="Arial"/>
                      </a:endParaRPr>
                    </a:p>
                  </a:txBody>
                  <a:tcPr marL="178349" marR="89175" marT="126147" marB="42049">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2" name="Rectangle 1">
            <a:extLst>
              <a:ext uri="{FF2B5EF4-FFF2-40B4-BE49-F238E27FC236}">
                <a16:creationId xmlns:a16="http://schemas.microsoft.com/office/drawing/2014/main" id="{B941529A-8F9E-0685-A4DE-3CCE614A5FC8}"/>
              </a:ext>
            </a:extLst>
          </p:cNvPr>
          <p:cNvSpPr/>
          <p:nvPr userDrawn="1"/>
        </p:nvSpPr>
        <p:spPr>
          <a:xfrm>
            <a:off x="1" y="0"/>
            <a:ext cx="42803763" cy="4971990"/>
          </a:xfrm>
          <a:prstGeom prst="rect">
            <a:avLst/>
          </a:prstGeom>
          <a:solidFill>
            <a:srgbClr val="0066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7469" dirty="0"/>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811389" rtl="0" eaLnBrk="1" latinLnBrk="0" hangingPunct="1">
        <a:spcBef>
          <a:spcPct val="0"/>
        </a:spcBef>
        <a:buNone/>
        <a:defRPr sz="7642" kern="1200">
          <a:solidFill>
            <a:schemeClr val="bg1"/>
          </a:solidFill>
          <a:latin typeface="Trebuchet MS" pitchFamily="34" charset="0"/>
          <a:ea typeface="+mj-ea"/>
          <a:cs typeface="+mj-cs"/>
        </a:defRPr>
      </a:lvl1pPr>
    </p:titleStyle>
    <p:bodyStyle>
      <a:lvl1pPr marL="1429271" indent="-1429271" algn="l" defTabSz="3811389" rtl="0" eaLnBrk="1" latinLnBrk="0" hangingPunct="1">
        <a:spcBef>
          <a:spcPct val="20000"/>
        </a:spcBef>
        <a:buFont typeface="Arial" pitchFamily="34" charset="0"/>
        <a:buChar char="•"/>
        <a:defRPr sz="13374" kern="1200">
          <a:solidFill>
            <a:schemeClr val="tx1"/>
          </a:solidFill>
          <a:latin typeface="+mn-lt"/>
          <a:ea typeface="+mn-ea"/>
          <a:cs typeface="+mn-cs"/>
        </a:defRPr>
      </a:lvl1pPr>
      <a:lvl2pPr marL="3096755" indent="-1191059" algn="l" defTabSz="3811389" rtl="0" eaLnBrk="1" latinLnBrk="0" hangingPunct="1">
        <a:spcBef>
          <a:spcPct val="20000"/>
        </a:spcBef>
        <a:buFont typeface="Arial" pitchFamily="34" charset="0"/>
        <a:buChar char="–"/>
        <a:defRPr sz="11723" kern="1200">
          <a:solidFill>
            <a:schemeClr val="tx1"/>
          </a:solidFill>
          <a:latin typeface="+mn-lt"/>
          <a:ea typeface="+mn-ea"/>
          <a:cs typeface="+mn-cs"/>
        </a:defRPr>
      </a:lvl2pPr>
      <a:lvl3pPr marL="4764237" indent="-952848" algn="l" defTabSz="3811389" rtl="0" eaLnBrk="1" latinLnBrk="0" hangingPunct="1">
        <a:spcBef>
          <a:spcPct val="20000"/>
        </a:spcBef>
        <a:buFont typeface="Arial" pitchFamily="34" charset="0"/>
        <a:buChar char="•"/>
        <a:defRPr sz="10073" kern="1200">
          <a:solidFill>
            <a:schemeClr val="tx1"/>
          </a:solidFill>
          <a:latin typeface="+mn-lt"/>
          <a:ea typeface="+mn-ea"/>
          <a:cs typeface="+mn-cs"/>
        </a:defRPr>
      </a:lvl3pPr>
      <a:lvl4pPr marL="6669933"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4pPr>
      <a:lvl5pPr marL="857562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5pPr>
      <a:lvl6pPr marL="10481322"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6pPr>
      <a:lvl7pPr marL="1238701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7pPr>
      <a:lvl8pPr marL="14292711"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8pPr>
      <a:lvl9pPr marL="1619840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9pPr>
    </p:bodyStyle>
    <p:otherStyle>
      <a:defPPr>
        <a:defRPr lang="en-US"/>
      </a:defPPr>
      <a:lvl1pPr marL="0" algn="l" defTabSz="3811389" rtl="0" eaLnBrk="1" latinLnBrk="0" hangingPunct="1">
        <a:defRPr sz="7469" kern="1200">
          <a:solidFill>
            <a:schemeClr val="tx1"/>
          </a:solidFill>
          <a:latin typeface="+mn-lt"/>
          <a:ea typeface="+mn-ea"/>
          <a:cs typeface="+mn-cs"/>
        </a:defRPr>
      </a:lvl1pPr>
      <a:lvl2pPr marL="1905696" algn="l" defTabSz="3811389" rtl="0" eaLnBrk="1" latinLnBrk="0" hangingPunct="1">
        <a:defRPr sz="7469" kern="1200">
          <a:solidFill>
            <a:schemeClr val="tx1"/>
          </a:solidFill>
          <a:latin typeface="+mn-lt"/>
          <a:ea typeface="+mn-ea"/>
          <a:cs typeface="+mn-cs"/>
        </a:defRPr>
      </a:lvl2pPr>
      <a:lvl3pPr marL="3811389" algn="l" defTabSz="3811389" rtl="0" eaLnBrk="1" latinLnBrk="0" hangingPunct="1">
        <a:defRPr sz="7469" kern="1200">
          <a:solidFill>
            <a:schemeClr val="tx1"/>
          </a:solidFill>
          <a:latin typeface="+mn-lt"/>
          <a:ea typeface="+mn-ea"/>
          <a:cs typeface="+mn-cs"/>
        </a:defRPr>
      </a:lvl3pPr>
      <a:lvl4pPr marL="5717085" algn="l" defTabSz="3811389" rtl="0" eaLnBrk="1" latinLnBrk="0" hangingPunct="1">
        <a:defRPr sz="7469" kern="1200">
          <a:solidFill>
            <a:schemeClr val="tx1"/>
          </a:solidFill>
          <a:latin typeface="+mn-lt"/>
          <a:ea typeface="+mn-ea"/>
          <a:cs typeface="+mn-cs"/>
        </a:defRPr>
      </a:lvl4pPr>
      <a:lvl5pPr marL="7622780" algn="l" defTabSz="3811389" rtl="0" eaLnBrk="1" latinLnBrk="0" hangingPunct="1">
        <a:defRPr sz="7469" kern="1200">
          <a:solidFill>
            <a:schemeClr val="tx1"/>
          </a:solidFill>
          <a:latin typeface="+mn-lt"/>
          <a:ea typeface="+mn-ea"/>
          <a:cs typeface="+mn-cs"/>
        </a:defRPr>
      </a:lvl5pPr>
      <a:lvl6pPr marL="9528475" algn="l" defTabSz="3811389" rtl="0" eaLnBrk="1" latinLnBrk="0" hangingPunct="1">
        <a:defRPr sz="7469" kern="1200">
          <a:solidFill>
            <a:schemeClr val="tx1"/>
          </a:solidFill>
          <a:latin typeface="+mn-lt"/>
          <a:ea typeface="+mn-ea"/>
          <a:cs typeface="+mn-cs"/>
        </a:defRPr>
      </a:lvl6pPr>
      <a:lvl7pPr marL="11434170" algn="l" defTabSz="3811389" rtl="0" eaLnBrk="1" latinLnBrk="0" hangingPunct="1">
        <a:defRPr sz="7469" kern="1200">
          <a:solidFill>
            <a:schemeClr val="tx1"/>
          </a:solidFill>
          <a:latin typeface="+mn-lt"/>
          <a:ea typeface="+mn-ea"/>
          <a:cs typeface="+mn-cs"/>
        </a:defRPr>
      </a:lvl7pPr>
      <a:lvl8pPr marL="13339864" algn="l" defTabSz="3811389" rtl="0" eaLnBrk="1" latinLnBrk="0" hangingPunct="1">
        <a:defRPr sz="7469" kern="1200">
          <a:solidFill>
            <a:schemeClr val="tx1"/>
          </a:solidFill>
          <a:latin typeface="+mn-lt"/>
          <a:ea typeface="+mn-ea"/>
          <a:cs typeface="+mn-cs"/>
        </a:defRPr>
      </a:lvl8pPr>
      <a:lvl9pPr marL="15245559" algn="l" defTabSz="3811389" rtl="0" eaLnBrk="1" latinLnBrk="0" hangingPunct="1">
        <a:defRPr sz="746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E07DA1-F36D-48AE-BE2C-96078ECAFACC}"/>
              </a:ext>
            </a:extLst>
          </p:cNvPr>
          <p:cNvSpPr>
            <a:spLocks noGrp="1"/>
          </p:cNvSpPr>
          <p:nvPr>
            <p:ph type="title"/>
          </p:nvPr>
        </p:nvSpPr>
        <p:spPr>
          <a:xfrm>
            <a:off x="2943225" y="1611313"/>
            <a:ext cx="36917313" cy="5853112"/>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F33EF41D-6086-41A9-872D-CAB3D0F31ADC}"/>
              </a:ext>
            </a:extLst>
          </p:cNvPr>
          <p:cNvSpPr>
            <a:spLocks noGrp="1"/>
          </p:cNvSpPr>
          <p:nvPr>
            <p:ph type="body" idx="1"/>
          </p:nvPr>
        </p:nvSpPr>
        <p:spPr>
          <a:xfrm>
            <a:off x="2943225" y="8059738"/>
            <a:ext cx="36917313" cy="192087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D290C44-0FF8-499F-BA8D-735618F962FE}"/>
              </a:ext>
            </a:extLst>
          </p:cNvPr>
          <p:cNvSpPr>
            <a:spLocks noGrp="1"/>
          </p:cNvSpPr>
          <p:nvPr>
            <p:ph type="dt" sz="half" idx="2"/>
          </p:nvPr>
        </p:nvSpPr>
        <p:spPr>
          <a:xfrm>
            <a:off x="2943225" y="28060650"/>
            <a:ext cx="9629775" cy="1611313"/>
          </a:xfrm>
          <a:prstGeom prst="rect">
            <a:avLst/>
          </a:prstGeom>
        </p:spPr>
        <p:txBody>
          <a:bodyPr vert="horz" lIns="91440" tIns="45720" rIns="91440" bIns="45720" rtlCol="0" anchor="ctr"/>
          <a:lstStyle>
            <a:lvl1pPr algn="l">
              <a:defRPr sz="1200">
                <a:solidFill>
                  <a:schemeClr val="tx1">
                    <a:tint val="75000"/>
                  </a:schemeClr>
                </a:solidFill>
              </a:defRPr>
            </a:lvl1pPr>
          </a:lstStyle>
          <a:p>
            <a:fld id="{909F4115-06C9-4C49-A22B-63D7A40D39DB}" type="datetimeFigureOut">
              <a:rPr lang="en-DE" smtClean="0"/>
              <a:t>11/11/2024</a:t>
            </a:fld>
            <a:endParaRPr lang="en-DE"/>
          </a:p>
        </p:txBody>
      </p:sp>
      <p:sp>
        <p:nvSpPr>
          <p:cNvPr id="5" name="Footer Placeholder 4">
            <a:extLst>
              <a:ext uri="{FF2B5EF4-FFF2-40B4-BE49-F238E27FC236}">
                <a16:creationId xmlns:a16="http://schemas.microsoft.com/office/drawing/2014/main" id="{D509F146-117A-479C-B80F-D6C678A73FB1}"/>
              </a:ext>
            </a:extLst>
          </p:cNvPr>
          <p:cNvSpPr>
            <a:spLocks noGrp="1"/>
          </p:cNvSpPr>
          <p:nvPr>
            <p:ph type="ftr" sz="quarter" idx="3"/>
          </p:nvPr>
        </p:nvSpPr>
        <p:spPr>
          <a:xfrm>
            <a:off x="14177963" y="28060650"/>
            <a:ext cx="14447837" cy="161131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CECE15DC-A02D-495B-86DA-C9A9BE20C743}"/>
              </a:ext>
            </a:extLst>
          </p:cNvPr>
          <p:cNvSpPr>
            <a:spLocks noGrp="1"/>
          </p:cNvSpPr>
          <p:nvPr>
            <p:ph type="sldNum" sz="quarter" idx="4"/>
          </p:nvPr>
        </p:nvSpPr>
        <p:spPr>
          <a:xfrm>
            <a:off x="30230763" y="28060650"/>
            <a:ext cx="9629775" cy="1611313"/>
          </a:xfrm>
          <a:prstGeom prst="rect">
            <a:avLst/>
          </a:prstGeom>
        </p:spPr>
        <p:txBody>
          <a:bodyPr vert="horz" lIns="91440" tIns="45720" rIns="91440" bIns="45720" rtlCol="0" anchor="ctr"/>
          <a:lstStyle>
            <a:lvl1pPr algn="r">
              <a:defRPr sz="1200">
                <a:solidFill>
                  <a:schemeClr val="tx1">
                    <a:tint val="75000"/>
                  </a:schemeClr>
                </a:solidFill>
              </a:defRPr>
            </a:lvl1pPr>
          </a:lstStyle>
          <a:p>
            <a:fld id="{D5AB71EF-0C53-4206-A326-5B46B835F573}" type="slidenum">
              <a:rPr lang="en-DE" smtClean="0"/>
              <a:t>‹#›</a:t>
            </a:fld>
            <a:endParaRPr lang="en-DE"/>
          </a:p>
        </p:txBody>
      </p:sp>
    </p:spTree>
    <p:extLst>
      <p:ext uri="{BB962C8B-B14F-4D97-AF65-F5344CB8AC3E}">
        <p14:creationId xmlns:p14="http://schemas.microsoft.com/office/powerpoint/2010/main" val="3507807022"/>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292703"/>
          </a:xfrm>
          <a:prstGeom prst="rect">
            <a:avLst/>
          </a:prstGeom>
          <a:noFill/>
          <a:ln w="9525">
            <a:noFill/>
            <a:miter lim="800000"/>
            <a:headEnd/>
            <a:tailEnd/>
          </a:ln>
          <a:effectLst/>
        </p:spPr>
        <p:txBody>
          <a:bodyPr lIns="79256" tIns="39621" rIns="79256" bIns="39621">
            <a:spAutoFit/>
          </a:bodyPr>
          <a:lstStyle/>
          <a:p>
            <a:pPr eaLnBrk="0" hangingPunct="0">
              <a:lnSpc>
                <a:spcPct val="65000"/>
              </a:lnSpc>
              <a:spcBef>
                <a:spcPct val="50000"/>
              </a:spcBef>
              <a:defRPr/>
            </a:pPr>
            <a:r>
              <a:rPr lang="en-US" sz="435"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956"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811389" rtl="0" eaLnBrk="1" latinLnBrk="0" hangingPunct="1">
        <a:spcBef>
          <a:spcPct val="0"/>
        </a:spcBef>
        <a:buNone/>
        <a:defRPr sz="7642" kern="1200">
          <a:solidFill>
            <a:schemeClr val="bg1"/>
          </a:solidFill>
          <a:latin typeface="Trebuchet MS" pitchFamily="34" charset="0"/>
          <a:ea typeface="+mj-ea"/>
          <a:cs typeface="+mj-cs"/>
        </a:defRPr>
      </a:lvl1pPr>
    </p:titleStyle>
    <p:bodyStyle>
      <a:lvl1pPr marL="1429271" indent="-1429271" algn="l" defTabSz="3811389" rtl="0" eaLnBrk="1" latinLnBrk="0" hangingPunct="1">
        <a:spcBef>
          <a:spcPct val="20000"/>
        </a:spcBef>
        <a:buFont typeface="Arial" pitchFamily="34" charset="0"/>
        <a:buChar char="•"/>
        <a:defRPr sz="13374" kern="1200">
          <a:solidFill>
            <a:schemeClr val="tx1"/>
          </a:solidFill>
          <a:latin typeface="+mn-lt"/>
          <a:ea typeface="+mn-ea"/>
          <a:cs typeface="+mn-cs"/>
        </a:defRPr>
      </a:lvl1pPr>
      <a:lvl2pPr marL="3096755" indent="-1191059" algn="l" defTabSz="3811389" rtl="0" eaLnBrk="1" latinLnBrk="0" hangingPunct="1">
        <a:spcBef>
          <a:spcPct val="20000"/>
        </a:spcBef>
        <a:buFont typeface="Arial" pitchFamily="34" charset="0"/>
        <a:buChar char="–"/>
        <a:defRPr sz="11723" kern="1200">
          <a:solidFill>
            <a:schemeClr val="tx1"/>
          </a:solidFill>
          <a:latin typeface="+mn-lt"/>
          <a:ea typeface="+mn-ea"/>
          <a:cs typeface="+mn-cs"/>
        </a:defRPr>
      </a:lvl2pPr>
      <a:lvl3pPr marL="4764237" indent="-952848" algn="l" defTabSz="3811389" rtl="0" eaLnBrk="1" latinLnBrk="0" hangingPunct="1">
        <a:spcBef>
          <a:spcPct val="20000"/>
        </a:spcBef>
        <a:buFont typeface="Arial" pitchFamily="34" charset="0"/>
        <a:buChar char="•"/>
        <a:defRPr sz="10073" kern="1200">
          <a:solidFill>
            <a:schemeClr val="tx1"/>
          </a:solidFill>
          <a:latin typeface="+mn-lt"/>
          <a:ea typeface="+mn-ea"/>
          <a:cs typeface="+mn-cs"/>
        </a:defRPr>
      </a:lvl3pPr>
      <a:lvl4pPr marL="6669933"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4pPr>
      <a:lvl5pPr marL="857562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5pPr>
      <a:lvl6pPr marL="10481322"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6pPr>
      <a:lvl7pPr marL="1238701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7pPr>
      <a:lvl8pPr marL="14292711"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8pPr>
      <a:lvl9pPr marL="1619840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9pPr>
    </p:bodyStyle>
    <p:otherStyle>
      <a:defPPr>
        <a:defRPr lang="en-US"/>
      </a:defPPr>
      <a:lvl1pPr marL="0" algn="l" defTabSz="3811389" rtl="0" eaLnBrk="1" latinLnBrk="0" hangingPunct="1">
        <a:defRPr sz="7469" kern="1200">
          <a:solidFill>
            <a:schemeClr val="tx1"/>
          </a:solidFill>
          <a:latin typeface="+mn-lt"/>
          <a:ea typeface="+mn-ea"/>
          <a:cs typeface="+mn-cs"/>
        </a:defRPr>
      </a:lvl1pPr>
      <a:lvl2pPr marL="1905696" algn="l" defTabSz="3811389" rtl="0" eaLnBrk="1" latinLnBrk="0" hangingPunct="1">
        <a:defRPr sz="7469" kern="1200">
          <a:solidFill>
            <a:schemeClr val="tx1"/>
          </a:solidFill>
          <a:latin typeface="+mn-lt"/>
          <a:ea typeface="+mn-ea"/>
          <a:cs typeface="+mn-cs"/>
        </a:defRPr>
      </a:lvl2pPr>
      <a:lvl3pPr marL="3811389" algn="l" defTabSz="3811389" rtl="0" eaLnBrk="1" latinLnBrk="0" hangingPunct="1">
        <a:defRPr sz="7469" kern="1200">
          <a:solidFill>
            <a:schemeClr val="tx1"/>
          </a:solidFill>
          <a:latin typeface="+mn-lt"/>
          <a:ea typeface="+mn-ea"/>
          <a:cs typeface="+mn-cs"/>
        </a:defRPr>
      </a:lvl3pPr>
      <a:lvl4pPr marL="5717085" algn="l" defTabSz="3811389" rtl="0" eaLnBrk="1" latinLnBrk="0" hangingPunct="1">
        <a:defRPr sz="7469" kern="1200">
          <a:solidFill>
            <a:schemeClr val="tx1"/>
          </a:solidFill>
          <a:latin typeface="+mn-lt"/>
          <a:ea typeface="+mn-ea"/>
          <a:cs typeface="+mn-cs"/>
        </a:defRPr>
      </a:lvl4pPr>
      <a:lvl5pPr marL="7622780" algn="l" defTabSz="3811389" rtl="0" eaLnBrk="1" latinLnBrk="0" hangingPunct="1">
        <a:defRPr sz="7469" kern="1200">
          <a:solidFill>
            <a:schemeClr val="tx1"/>
          </a:solidFill>
          <a:latin typeface="+mn-lt"/>
          <a:ea typeface="+mn-ea"/>
          <a:cs typeface="+mn-cs"/>
        </a:defRPr>
      </a:lvl5pPr>
      <a:lvl6pPr marL="9528475" algn="l" defTabSz="3811389" rtl="0" eaLnBrk="1" latinLnBrk="0" hangingPunct="1">
        <a:defRPr sz="7469" kern="1200">
          <a:solidFill>
            <a:schemeClr val="tx1"/>
          </a:solidFill>
          <a:latin typeface="+mn-lt"/>
          <a:ea typeface="+mn-ea"/>
          <a:cs typeface="+mn-cs"/>
        </a:defRPr>
      </a:lvl6pPr>
      <a:lvl7pPr marL="11434170" algn="l" defTabSz="3811389" rtl="0" eaLnBrk="1" latinLnBrk="0" hangingPunct="1">
        <a:defRPr sz="7469" kern="1200">
          <a:solidFill>
            <a:schemeClr val="tx1"/>
          </a:solidFill>
          <a:latin typeface="+mn-lt"/>
          <a:ea typeface="+mn-ea"/>
          <a:cs typeface="+mn-cs"/>
        </a:defRPr>
      </a:lvl7pPr>
      <a:lvl8pPr marL="13339864" algn="l" defTabSz="3811389" rtl="0" eaLnBrk="1" latinLnBrk="0" hangingPunct="1">
        <a:defRPr sz="7469" kern="1200">
          <a:solidFill>
            <a:schemeClr val="tx1"/>
          </a:solidFill>
          <a:latin typeface="+mn-lt"/>
          <a:ea typeface="+mn-ea"/>
          <a:cs typeface="+mn-cs"/>
        </a:defRPr>
      </a:lvl8pPr>
      <a:lvl9pPr marL="15245559" algn="l" defTabSz="3811389" rtl="0" eaLnBrk="1" latinLnBrk="0" hangingPunct="1">
        <a:defRPr sz="7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4.xml"/><Relationship Id="rId13"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chart" Target="../charts/chart3.xml"/><Relationship Id="rId12" Type="http://schemas.openxmlformats.org/officeDocument/2006/relationships/image" Target="../media/image13.jp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2.png"/><Relationship Id="rId5" Type="http://schemas.openxmlformats.org/officeDocument/2006/relationships/chart" Target="../charts/chart2.xml"/><Relationship Id="rId10" Type="http://schemas.openxmlformats.org/officeDocument/2006/relationships/chart" Target="../charts/chart6.xml"/><Relationship Id="rId4" Type="http://schemas.openxmlformats.org/officeDocument/2006/relationships/image" Target="../media/image10.png"/><Relationship Id="rId9"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 Placeholder 6">
            <a:extLst>
              <a:ext uri="{FF2B5EF4-FFF2-40B4-BE49-F238E27FC236}">
                <a16:creationId xmlns:a16="http://schemas.microsoft.com/office/drawing/2014/main" id="{DB67DBC6-6AB7-4F6C-ADFE-53FFF0F60912}"/>
              </a:ext>
            </a:extLst>
          </p:cNvPr>
          <p:cNvSpPr txBox="1">
            <a:spLocks/>
          </p:cNvSpPr>
          <p:nvPr/>
        </p:nvSpPr>
        <p:spPr>
          <a:xfrm>
            <a:off x="21823263" y="27425254"/>
            <a:ext cx="9927555" cy="2062081"/>
          </a:xfrm>
          <a:prstGeom prst="rect">
            <a:avLst/>
          </a:prstGeom>
          <a:solidFill>
            <a:schemeClr val="bg1"/>
          </a:solidFill>
        </p:spPr>
        <p:txBody>
          <a:bodyPr wrap="square" lIns="228589" tIns="228589" rIns="228589" bIns="228589" anchor="t" anchorCtr="0">
            <a:spAutoFit/>
          </a:bodyPr>
          <a:lstStyle>
            <a:lvl1pPr marL="0" indent="0" algn="l" defTabSz="3811389" rtl="0" eaLnBrk="1" latinLnBrk="0" hangingPunct="1">
              <a:spcBef>
                <a:spcPct val="20000"/>
              </a:spcBef>
              <a:buFont typeface="Arial" pitchFamily="34" charset="0"/>
              <a:buNone/>
              <a:defRPr sz="2400" kern="1200">
                <a:solidFill>
                  <a:schemeClr val="tx1"/>
                </a:solidFill>
                <a:latin typeface="Times New Roman" panose="02020603050405020304" pitchFamily="18" charset="0"/>
                <a:ea typeface="+mn-ea"/>
                <a:cs typeface="Times New Roman" pitchFamily="18" charset="0"/>
              </a:defRPr>
            </a:lvl1pPr>
            <a:lvl2pPr marL="1290314" indent="-496275"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2pPr>
            <a:lvl3pPr marL="1786589" indent="-496275"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3pPr>
            <a:lvl4pPr marL="2332491" indent="-545902"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4pPr>
            <a:lvl5pPr marL="2729511" indent="-397020"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5pPr>
            <a:lvl6pPr marL="10481322"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6pPr>
            <a:lvl7pPr marL="1238701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7pPr>
            <a:lvl8pPr marL="14292711"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8pPr>
            <a:lvl9pPr marL="1619840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9pPr>
          </a:lstStyle>
          <a:p>
            <a:r>
              <a:rPr lang="en-US" sz="2600" i="1" dirty="0">
                <a:latin typeface="Arial" panose="020B0604020202020204" pitchFamily="34" charset="0"/>
                <a:cs typeface="Arial" panose="020B0604020202020204" pitchFamily="34" charset="0"/>
              </a:rPr>
              <a:t>The correlation between individual hearing thresholds and RTs was significant, </a:t>
            </a:r>
            <a:r>
              <a:rPr lang="en-US" sz="2600" i="1" dirty="0">
                <a:effectLst/>
                <a:latin typeface="Arial" panose="020B0604020202020204" pitchFamily="34" charset="0"/>
                <a:ea typeface="Times New Roman" panose="02020603050405020304" pitchFamily="18" charset="0"/>
                <a:cs typeface="Arial" panose="020B0604020202020204" pitchFamily="34" charset="0"/>
              </a:rPr>
              <a:t>r</a:t>
            </a:r>
            <a:r>
              <a:rPr lang="en-US" sz="2600" dirty="0">
                <a:effectLst/>
                <a:latin typeface="Arial" panose="020B0604020202020204" pitchFamily="34" charset="0"/>
                <a:ea typeface="Times New Roman" panose="02020603050405020304" pitchFamily="18" charset="0"/>
                <a:cs typeface="Arial" panose="020B0604020202020204" pitchFamily="34" charset="0"/>
              </a:rPr>
              <a:t> = .26, </a:t>
            </a:r>
            <a:r>
              <a:rPr lang="en-US" sz="2600" i="1" dirty="0">
                <a:effectLst/>
                <a:latin typeface="Arial" panose="020B0604020202020204" pitchFamily="34" charset="0"/>
                <a:ea typeface="Times New Roman" panose="02020603050405020304" pitchFamily="18" charset="0"/>
                <a:cs typeface="Arial" panose="020B0604020202020204" pitchFamily="34" charset="0"/>
              </a:rPr>
              <a:t>t</a:t>
            </a:r>
            <a:r>
              <a:rPr lang="en-US" sz="2600" dirty="0">
                <a:effectLst/>
                <a:latin typeface="Arial" panose="020B0604020202020204" pitchFamily="34" charset="0"/>
                <a:ea typeface="Times New Roman" panose="02020603050405020304" pitchFamily="18" charset="0"/>
                <a:cs typeface="Arial" panose="020B0604020202020204" pitchFamily="34" charset="0"/>
              </a:rPr>
              <a:t>(90) = 2.82, </a:t>
            </a:r>
            <a:r>
              <a:rPr lang="en-US" sz="2600" i="1" dirty="0">
                <a:effectLst/>
                <a:latin typeface="Arial" panose="020B0604020202020204" pitchFamily="34" charset="0"/>
                <a:ea typeface="Times New Roman" panose="02020603050405020304" pitchFamily="18" charset="0"/>
                <a:cs typeface="Arial" panose="020B0604020202020204" pitchFamily="34" charset="0"/>
              </a:rPr>
              <a:t>p</a:t>
            </a:r>
            <a:r>
              <a:rPr lang="en-US" sz="2600" dirty="0">
                <a:effectLst/>
                <a:latin typeface="Arial" panose="020B0604020202020204" pitchFamily="34" charset="0"/>
                <a:ea typeface="Times New Roman" panose="02020603050405020304" pitchFamily="18" charset="0"/>
                <a:cs typeface="Arial" panose="020B0604020202020204" pitchFamily="34" charset="0"/>
              </a:rPr>
              <a:t> = .006</a:t>
            </a:r>
            <a:r>
              <a:rPr lang="en-US" sz="2600" i="1" dirty="0">
                <a:latin typeface="Arial" panose="020B0604020202020204" pitchFamily="34" charset="0"/>
                <a:cs typeface="Arial" panose="020B0604020202020204" pitchFamily="34" charset="0"/>
              </a:rPr>
              <a:t>. The general slowing observed in older individuals is influenced by their hearing sensory abilities.</a:t>
            </a:r>
          </a:p>
        </p:txBody>
      </p:sp>
      <p:graphicFrame>
        <p:nvGraphicFramePr>
          <p:cNvPr id="78" name="Chart 77">
            <a:extLst>
              <a:ext uri="{FF2B5EF4-FFF2-40B4-BE49-F238E27FC236}">
                <a16:creationId xmlns:a16="http://schemas.microsoft.com/office/drawing/2014/main" id="{4DD3F370-E06D-4C00-B125-F1911E044AAB}"/>
              </a:ext>
            </a:extLst>
          </p:cNvPr>
          <p:cNvGraphicFramePr>
            <a:graphicFrameLocks/>
          </p:cNvGraphicFramePr>
          <p:nvPr>
            <p:extLst>
              <p:ext uri="{D42A27DB-BD31-4B8C-83A1-F6EECF244321}">
                <p14:modId xmlns:p14="http://schemas.microsoft.com/office/powerpoint/2010/main" val="3336527097"/>
              </p:ext>
            </p:extLst>
          </p:nvPr>
        </p:nvGraphicFramePr>
        <p:xfrm>
          <a:off x="32414262" y="8195871"/>
          <a:ext cx="9813535" cy="2730085"/>
        </p:xfrm>
        <a:graphic>
          <a:graphicData uri="http://schemas.openxmlformats.org/drawingml/2006/chart">
            <c:chart xmlns:c="http://schemas.openxmlformats.org/drawingml/2006/chart" xmlns:r="http://schemas.openxmlformats.org/officeDocument/2006/relationships" r:id="rId2"/>
          </a:graphicData>
        </a:graphic>
      </p:graphicFrame>
      <p:sp>
        <p:nvSpPr>
          <p:cNvPr id="110" name="Text Placeholder 6">
            <a:extLst>
              <a:ext uri="{FF2B5EF4-FFF2-40B4-BE49-F238E27FC236}">
                <a16:creationId xmlns:a16="http://schemas.microsoft.com/office/drawing/2014/main" id="{ACA3C9BE-050B-413D-B099-CE44AFB1C356}"/>
              </a:ext>
            </a:extLst>
          </p:cNvPr>
          <p:cNvSpPr txBox="1">
            <a:spLocks/>
          </p:cNvSpPr>
          <p:nvPr/>
        </p:nvSpPr>
        <p:spPr>
          <a:xfrm>
            <a:off x="21786866" y="19921527"/>
            <a:ext cx="9927555" cy="2462190"/>
          </a:xfrm>
          <a:prstGeom prst="rect">
            <a:avLst/>
          </a:prstGeom>
          <a:solidFill>
            <a:schemeClr val="bg1"/>
          </a:solidFill>
        </p:spPr>
        <p:txBody>
          <a:bodyPr wrap="square" lIns="228589" tIns="228589" rIns="228589" bIns="228589" anchor="t" anchorCtr="0">
            <a:spAutoFit/>
          </a:bodyPr>
          <a:lstStyle>
            <a:lvl1pPr marL="0" indent="0" algn="l" defTabSz="3811389" rtl="0" eaLnBrk="1" latinLnBrk="0" hangingPunct="1">
              <a:spcBef>
                <a:spcPct val="20000"/>
              </a:spcBef>
              <a:buFont typeface="Arial" pitchFamily="34" charset="0"/>
              <a:buNone/>
              <a:defRPr sz="2400" kern="1200">
                <a:solidFill>
                  <a:schemeClr val="tx1"/>
                </a:solidFill>
                <a:latin typeface="Times New Roman" panose="02020603050405020304" pitchFamily="18" charset="0"/>
                <a:ea typeface="+mn-ea"/>
                <a:cs typeface="Times New Roman" pitchFamily="18" charset="0"/>
              </a:defRPr>
            </a:lvl1pPr>
            <a:lvl2pPr marL="1290314" indent="-496275"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2pPr>
            <a:lvl3pPr marL="1786589" indent="-496275"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3pPr>
            <a:lvl4pPr marL="2332491" indent="-545902"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4pPr>
            <a:lvl5pPr marL="2729511" indent="-397020"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5pPr>
            <a:lvl6pPr marL="10481322"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6pPr>
            <a:lvl7pPr marL="1238701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7pPr>
            <a:lvl8pPr marL="14292711"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8pPr>
            <a:lvl9pPr marL="1619840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9pPr>
          </a:lstStyle>
          <a:p>
            <a:r>
              <a:rPr lang="en-US" sz="2600" i="1" dirty="0">
                <a:latin typeface="Arial" panose="020B0604020202020204" pitchFamily="34" charset="0"/>
                <a:cs typeface="Arial" panose="020B0604020202020204" pitchFamily="34" charset="0"/>
              </a:rPr>
              <a:t>The scatter plot highlight one older individual with a moderate level of ARHL, and one outlier. After removing these older participants correlation shows a non significant relationship between individual hearing thresholds and ERs, </a:t>
            </a:r>
            <a:r>
              <a:rPr lang="en-US" sz="2600" i="1" dirty="0">
                <a:effectLst/>
                <a:latin typeface="Arial" panose="020B0604020202020204" pitchFamily="34" charset="0"/>
                <a:ea typeface="Times New Roman" panose="02020603050405020304" pitchFamily="18" charset="0"/>
                <a:cs typeface="Arial" panose="020B0604020202020204" pitchFamily="34" charset="0"/>
              </a:rPr>
              <a:t>r</a:t>
            </a:r>
            <a:r>
              <a:rPr lang="en-US" sz="2600" dirty="0">
                <a:effectLst/>
                <a:latin typeface="Arial" panose="020B0604020202020204" pitchFamily="34" charset="0"/>
                <a:ea typeface="Times New Roman" panose="02020603050405020304" pitchFamily="18" charset="0"/>
                <a:cs typeface="Arial" panose="020B0604020202020204" pitchFamily="34" charset="0"/>
              </a:rPr>
              <a:t> = .05, </a:t>
            </a:r>
            <a:r>
              <a:rPr lang="en-US" sz="2600" i="1" dirty="0">
                <a:effectLst/>
                <a:latin typeface="Arial" panose="020B0604020202020204" pitchFamily="34" charset="0"/>
                <a:ea typeface="Times New Roman" panose="02020603050405020304" pitchFamily="18" charset="0"/>
                <a:cs typeface="Arial" panose="020B0604020202020204" pitchFamily="34" charset="0"/>
              </a:rPr>
              <a:t>t</a:t>
            </a:r>
            <a:r>
              <a:rPr lang="en-US" sz="2600" dirty="0">
                <a:effectLst/>
                <a:latin typeface="Arial" panose="020B0604020202020204" pitchFamily="34" charset="0"/>
                <a:ea typeface="Times New Roman" panose="02020603050405020304" pitchFamily="18" charset="0"/>
                <a:cs typeface="Arial" panose="020B0604020202020204" pitchFamily="34" charset="0"/>
              </a:rPr>
              <a:t>(90) = 0.48, </a:t>
            </a:r>
            <a:r>
              <a:rPr lang="en-US" sz="2600" i="1" dirty="0">
                <a:effectLst/>
                <a:latin typeface="Arial" panose="020B0604020202020204" pitchFamily="34" charset="0"/>
                <a:ea typeface="Times New Roman" panose="02020603050405020304" pitchFamily="18" charset="0"/>
                <a:cs typeface="Arial" panose="020B0604020202020204" pitchFamily="34" charset="0"/>
              </a:rPr>
              <a:t>p</a:t>
            </a:r>
            <a:r>
              <a:rPr lang="en-US" sz="2600" dirty="0">
                <a:effectLst/>
                <a:latin typeface="Arial" panose="020B0604020202020204" pitchFamily="34" charset="0"/>
                <a:ea typeface="Times New Roman" panose="02020603050405020304" pitchFamily="18" charset="0"/>
                <a:cs typeface="Arial" panose="020B0604020202020204" pitchFamily="34" charset="0"/>
              </a:rPr>
              <a:t> = .063</a:t>
            </a:r>
            <a:r>
              <a:rPr lang="en-US" sz="2600" i="1" dirty="0">
                <a:latin typeface="Arial" panose="020B0604020202020204" pitchFamily="34" charset="0"/>
                <a:cs typeface="Arial" panose="020B0604020202020204" pitchFamily="34" charset="0"/>
              </a:rPr>
              <a:t>. </a:t>
            </a:r>
          </a:p>
        </p:txBody>
      </p:sp>
      <p:sp>
        <p:nvSpPr>
          <p:cNvPr id="196" name="Text Placeholder 6">
            <a:extLst>
              <a:ext uri="{FF2B5EF4-FFF2-40B4-BE49-F238E27FC236}">
                <a16:creationId xmlns:a16="http://schemas.microsoft.com/office/drawing/2014/main" id="{8F52627A-A94E-40FC-BD3A-F441C2A586BC}"/>
              </a:ext>
            </a:extLst>
          </p:cNvPr>
          <p:cNvSpPr txBox="1">
            <a:spLocks/>
          </p:cNvSpPr>
          <p:nvPr/>
        </p:nvSpPr>
        <p:spPr>
          <a:xfrm>
            <a:off x="21782687" y="11531286"/>
            <a:ext cx="10252941" cy="1661971"/>
          </a:xfrm>
          <a:prstGeom prst="rect">
            <a:avLst/>
          </a:prstGeom>
          <a:solidFill>
            <a:schemeClr val="bg1"/>
          </a:solidFill>
        </p:spPr>
        <p:txBody>
          <a:bodyPr wrap="square" lIns="228589" tIns="228589" rIns="228589" bIns="228589" anchor="t" anchorCtr="0">
            <a:spAutoFit/>
          </a:bodyPr>
          <a:lstStyle>
            <a:lvl1pPr marL="0" indent="0" algn="l" defTabSz="3811389" rtl="0" eaLnBrk="1" latinLnBrk="0" hangingPunct="1">
              <a:spcBef>
                <a:spcPct val="20000"/>
              </a:spcBef>
              <a:buFont typeface="Arial" pitchFamily="34" charset="0"/>
              <a:buNone/>
              <a:defRPr sz="2400" kern="1200">
                <a:solidFill>
                  <a:schemeClr val="tx1"/>
                </a:solidFill>
                <a:latin typeface="Times New Roman" panose="02020603050405020304" pitchFamily="18" charset="0"/>
                <a:ea typeface="+mn-ea"/>
                <a:cs typeface="Times New Roman" pitchFamily="18" charset="0"/>
              </a:defRPr>
            </a:lvl1pPr>
            <a:lvl2pPr marL="1290314" indent="-496275"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2pPr>
            <a:lvl3pPr marL="1786589" indent="-496275"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3pPr>
            <a:lvl4pPr marL="2332491" indent="-545902"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4pPr>
            <a:lvl5pPr marL="2729511" indent="-397020"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5pPr>
            <a:lvl6pPr marL="10481322"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6pPr>
            <a:lvl7pPr marL="1238701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7pPr>
            <a:lvl8pPr marL="14292711"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8pPr>
            <a:lvl9pPr marL="1619840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9pPr>
          </a:lstStyle>
          <a:p>
            <a:pPr algn="just"/>
            <a:r>
              <a:rPr lang="en-US" sz="2600" i="1" dirty="0">
                <a:latin typeface="Arial" panose="020B0604020202020204" pitchFamily="34" charset="0"/>
                <a:cs typeface="Arial" panose="020B0604020202020204" pitchFamily="34" charset="0"/>
              </a:rPr>
              <a:t>Composite audiograms (young vs. old) indicating non-pathological ARHL (World Health Organization, 1991). Older adults showed a moderate sensory decline in higher frequencies.</a:t>
            </a:r>
          </a:p>
        </p:txBody>
      </p:sp>
      <p:pic>
        <p:nvPicPr>
          <p:cNvPr id="464" name="Picture 463">
            <a:extLst>
              <a:ext uri="{FF2B5EF4-FFF2-40B4-BE49-F238E27FC236}">
                <a16:creationId xmlns:a16="http://schemas.microsoft.com/office/drawing/2014/main" id="{0B94F3C4-921A-4576-B986-DE6DACEDB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37" y="7744142"/>
            <a:ext cx="10422550" cy="4715165"/>
          </a:xfrm>
          <a:prstGeom prst="rect">
            <a:avLst/>
          </a:prstGeom>
        </p:spPr>
      </p:pic>
      <p:sp>
        <p:nvSpPr>
          <p:cNvPr id="9" name="Rectangle: Rounded Corners 55">
            <a:extLst>
              <a:ext uri="{FF2B5EF4-FFF2-40B4-BE49-F238E27FC236}">
                <a16:creationId xmlns:a16="http://schemas.microsoft.com/office/drawing/2014/main" id="{57EAAA78-B25F-780E-E886-1175DE4C905B}"/>
              </a:ext>
            </a:extLst>
          </p:cNvPr>
          <p:cNvSpPr/>
          <p:nvPr/>
        </p:nvSpPr>
        <p:spPr>
          <a:xfrm>
            <a:off x="36991779" y="185466"/>
            <a:ext cx="5584972" cy="19635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51"/>
          </a:p>
        </p:txBody>
      </p:sp>
      <p:sp>
        <p:nvSpPr>
          <p:cNvPr id="59" name="Text Placeholder 58"/>
          <p:cNvSpPr>
            <a:spLocks noGrp="1"/>
          </p:cNvSpPr>
          <p:nvPr>
            <p:ph type="body" sz="quarter" idx="24"/>
          </p:nvPr>
        </p:nvSpPr>
        <p:spPr>
          <a:xfrm>
            <a:off x="11266074" y="14047970"/>
            <a:ext cx="9809196" cy="615545"/>
          </a:xfrm>
          <a:solidFill>
            <a:schemeClr val="tx2">
              <a:lumMod val="50000"/>
            </a:schemeClr>
          </a:solidFill>
        </p:spPr>
        <p:txBody>
          <a:bodyPr/>
          <a:lstStyle/>
          <a:p>
            <a:pPr marL="0" indent="0" algn="ctr">
              <a:buNone/>
            </a:pPr>
            <a:r>
              <a:rPr lang="en-GB" dirty="0">
                <a:latin typeface="Arial" panose="020B0604020202020204" pitchFamily="34" charset="0"/>
                <a:cs typeface="Arial" panose="020B0604020202020204" pitchFamily="34" charset="0"/>
              </a:rPr>
              <a:t>Results     </a:t>
            </a:r>
            <a:endParaRPr lang="en-US" sz="2800" dirty="0">
              <a:solidFill>
                <a:srgbClr val="000000"/>
              </a:solidFill>
              <a:latin typeface="Arial" panose="020B0604020202020204" pitchFamily="34" charset="0"/>
              <a:ea typeface="Arial Unicode MS"/>
              <a:cs typeface="Arial" panose="020B0604020202020204" pitchFamily="34" charset="0"/>
            </a:endParaRPr>
          </a:p>
        </p:txBody>
      </p:sp>
      <p:sp>
        <p:nvSpPr>
          <p:cNvPr id="62" name="Text Placeholder 61"/>
          <p:cNvSpPr>
            <a:spLocks noGrp="1"/>
          </p:cNvSpPr>
          <p:nvPr>
            <p:ph type="body" sz="quarter" idx="25"/>
          </p:nvPr>
        </p:nvSpPr>
        <p:spPr>
          <a:xfrm>
            <a:off x="32592838" y="16204494"/>
            <a:ext cx="10084930" cy="615545"/>
          </a:xfrm>
          <a:solidFill>
            <a:schemeClr val="tx2">
              <a:lumMod val="50000"/>
            </a:schemeClr>
          </a:solidFill>
        </p:spPr>
        <p:txBody>
          <a:bodyPr/>
          <a:lstStyle/>
          <a:p>
            <a:pPr marL="0" indent="0" algn="ctr">
              <a:buNone/>
            </a:pPr>
            <a:r>
              <a:rPr lang="en-GB" dirty="0">
                <a:latin typeface="Arial" panose="020B0604020202020204" pitchFamily="34" charset="0"/>
                <a:cs typeface="Arial" panose="020B0604020202020204" pitchFamily="34" charset="0"/>
              </a:rPr>
              <a:t>Discussion</a:t>
            </a:r>
          </a:p>
        </p:txBody>
      </p:sp>
      <p:sp>
        <p:nvSpPr>
          <p:cNvPr id="64" name="Text Placeholder 63"/>
          <p:cNvSpPr>
            <a:spLocks noGrp="1"/>
          </p:cNvSpPr>
          <p:nvPr>
            <p:ph type="body" sz="quarter" idx="27"/>
          </p:nvPr>
        </p:nvSpPr>
        <p:spPr>
          <a:xfrm>
            <a:off x="11196737" y="5267496"/>
            <a:ext cx="10060014" cy="615546"/>
          </a:xfrm>
          <a:solidFill>
            <a:schemeClr val="tx2">
              <a:lumMod val="50000"/>
            </a:schemeClr>
          </a:solidFill>
        </p:spPr>
        <p:txBody>
          <a:bodyPr/>
          <a:lstStyle/>
          <a:p>
            <a:pPr marL="0" indent="0" algn="ctr">
              <a:buNone/>
            </a:pPr>
            <a:r>
              <a:rPr lang="en-GB" dirty="0">
                <a:latin typeface="Arial" panose="020B0604020202020204" pitchFamily="34" charset="0"/>
                <a:cs typeface="Arial" panose="020B0604020202020204" pitchFamily="34" charset="0"/>
              </a:rPr>
              <a:t>The Present Study</a:t>
            </a:r>
          </a:p>
        </p:txBody>
      </p:sp>
      <p:sp>
        <p:nvSpPr>
          <p:cNvPr id="66" name="Text Placeholder 65"/>
          <p:cNvSpPr>
            <a:spLocks noGrp="1"/>
          </p:cNvSpPr>
          <p:nvPr>
            <p:ph type="body" sz="quarter" idx="29"/>
          </p:nvPr>
        </p:nvSpPr>
        <p:spPr>
          <a:xfrm>
            <a:off x="32592838" y="23328800"/>
            <a:ext cx="10067968" cy="615545"/>
          </a:xfrm>
          <a:solidFill>
            <a:schemeClr val="tx2">
              <a:lumMod val="50000"/>
            </a:schemeClr>
          </a:solidFill>
        </p:spPr>
        <p:txBody>
          <a:bodyPr/>
          <a:lstStyle/>
          <a:p>
            <a:pPr marL="0" indent="0" algn="ctr">
              <a:buNone/>
            </a:pPr>
            <a:r>
              <a:rPr lang="en-GB" dirty="0">
                <a:latin typeface="Arial" panose="020B0604020202020204" pitchFamily="34" charset="0"/>
                <a:cs typeface="Arial" panose="020B0604020202020204" pitchFamily="34" charset="0"/>
              </a:rPr>
              <a:t>References</a:t>
            </a:r>
          </a:p>
        </p:txBody>
      </p:sp>
      <p:sp>
        <p:nvSpPr>
          <p:cNvPr id="16" name="Text Placeholder 15">
            <a:extLst>
              <a:ext uri="{FF2B5EF4-FFF2-40B4-BE49-F238E27FC236}">
                <a16:creationId xmlns:a16="http://schemas.microsoft.com/office/drawing/2014/main" id="{0AD2DAE7-5392-D4F6-09BD-CBD3734582B2}"/>
              </a:ext>
            </a:extLst>
          </p:cNvPr>
          <p:cNvSpPr>
            <a:spLocks noGrp="1"/>
          </p:cNvSpPr>
          <p:nvPr>
            <p:ph type="body" sz="quarter" idx="150"/>
          </p:nvPr>
        </p:nvSpPr>
        <p:spPr>
          <a:xfrm>
            <a:off x="3894691" y="3951595"/>
            <a:ext cx="36033356" cy="646331"/>
          </a:xfrm>
        </p:spPr>
        <p:txBody>
          <a:bodyPr/>
          <a:lstStyle/>
          <a:p>
            <a:r>
              <a:rPr lang="en-US" baseline="30000"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Institute of Cognitive and Experimental Psychology | </a:t>
            </a:r>
            <a:r>
              <a:rPr lang="en-US" baseline="30000" dirty="0">
                <a:latin typeface="Arial" panose="020B0604020202020204" pitchFamily="34" charset="0"/>
                <a:cs typeface="Arial" panose="020B0604020202020204" pitchFamily="34" charset="0"/>
              </a:rPr>
              <a:t>2 </a:t>
            </a:r>
            <a:r>
              <a:rPr lang="en-US" dirty="0">
                <a:latin typeface="Arial" panose="020B0604020202020204" pitchFamily="34" charset="0"/>
                <a:cs typeface="Arial" panose="020B0604020202020204" pitchFamily="34" charset="0"/>
              </a:rPr>
              <a:t>Institute for Hearing Technology and Acoustics | RWTH Aachen University, Germany </a:t>
            </a:r>
            <a:endParaRPr lang="en-GB" dirty="0">
              <a:latin typeface="Arial" panose="020B0604020202020204" pitchFamily="34" charset="0"/>
              <a:cs typeface="Arial" panose="020B0604020202020204" pitchFamily="34" charset="0"/>
            </a:endParaRPr>
          </a:p>
        </p:txBody>
      </p:sp>
      <p:sp>
        <p:nvSpPr>
          <p:cNvPr id="17" name="Text Placeholder 16">
            <a:extLst>
              <a:ext uri="{FF2B5EF4-FFF2-40B4-BE49-F238E27FC236}">
                <a16:creationId xmlns:a16="http://schemas.microsoft.com/office/drawing/2014/main" id="{AAE1D3A5-28F2-B404-D4C7-47EB988D933E}"/>
              </a:ext>
            </a:extLst>
          </p:cNvPr>
          <p:cNvSpPr>
            <a:spLocks noGrp="1"/>
          </p:cNvSpPr>
          <p:nvPr>
            <p:ph type="body" sz="quarter" idx="151"/>
          </p:nvPr>
        </p:nvSpPr>
        <p:spPr>
          <a:xfrm>
            <a:off x="5785609" y="2996223"/>
            <a:ext cx="31206170" cy="646331"/>
          </a:xfrm>
        </p:spPr>
        <p:txBody>
          <a:bodyPr/>
          <a:lstStyle/>
          <a:p>
            <a:r>
              <a:rPr lang="en-US" dirty="0">
                <a:latin typeface="Arial" panose="020B0604020202020204" pitchFamily="34" charset="0"/>
                <a:cs typeface="Arial" panose="020B0604020202020204" pitchFamily="34" charset="0"/>
              </a:rPr>
              <a:t>Luigi FALANGA</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a:t>
            </a:r>
            <a:r>
              <a:rPr lang="de-DE" dirty="0">
                <a:latin typeface="Arial" panose="020B0604020202020204" pitchFamily="34" charset="0"/>
                <a:cs typeface="Arial" panose="020B0604020202020204" pitchFamily="34" charset="0"/>
              </a:rPr>
              <a:t>Thomas DEUTSCH</a:t>
            </a:r>
            <a:r>
              <a:rPr lang="de-DE" baseline="30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Janina FELS</a:t>
            </a:r>
            <a:r>
              <a:rPr lang="en-US" baseline="30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Denise N. STEPHAN</a:t>
            </a:r>
            <a:r>
              <a:rPr lang="en-US" baseline="30000" dirty="0">
                <a:latin typeface="Arial" panose="020B0604020202020204" pitchFamily="34" charset="0"/>
                <a:cs typeface="Arial" panose="020B0604020202020204" pitchFamily="34" charset="0"/>
              </a:rPr>
              <a:t>1</a:t>
            </a:r>
            <a:r>
              <a:rPr lang="de-DE"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t>
            </a:r>
            <a:r>
              <a:rPr lang="en-US" dirty="0" err="1">
                <a:latin typeface="Arial" panose="020B0604020202020204" pitchFamily="34" charset="0"/>
                <a:cs typeface="Arial" panose="020B0604020202020204" pitchFamily="34" charset="0"/>
              </a:rPr>
              <a:t>Iring</a:t>
            </a:r>
            <a:r>
              <a:rPr lang="en-US" dirty="0">
                <a:latin typeface="Arial" panose="020B0604020202020204" pitchFamily="34" charset="0"/>
                <a:cs typeface="Arial" panose="020B0604020202020204" pitchFamily="34" charset="0"/>
              </a:rPr>
              <a:t> KOCH</a:t>
            </a:r>
            <a:r>
              <a:rPr lang="en-US" baseline="30000" dirty="0">
                <a:latin typeface="Arial" panose="020B0604020202020204" pitchFamily="34" charset="0"/>
                <a:cs typeface="Arial" panose="020B0604020202020204" pitchFamily="34" charset="0"/>
              </a:rPr>
              <a:t>1</a:t>
            </a:r>
            <a:endParaRPr lang="en-GB" baseline="30000" dirty="0">
              <a:latin typeface="Arial" panose="020B0604020202020204" pitchFamily="34" charset="0"/>
              <a:cs typeface="Arial" panose="020B0604020202020204" pitchFamily="34" charset="0"/>
            </a:endParaRPr>
          </a:p>
        </p:txBody>
      </p:sp>
      <p:sp>
        <p:nvSpPr>
          <p:cNvPr id="18" name="Text Placeholder 17">
            <a:extLst>
              <a:ext uri="{FF2B5EF4-FFF2-40B4-BE49-F238E27FC236}">
                <a16:creationId xmlns:a16="http://schemas.microsoft.com/office/drawing/2014/main" id="{12CD0C50-C7FD-6047-8A81-F714D190A0F7}"/>
              </a:ext>
            </a:extLst>
          </p:cNvPr>
          <p:cNvSpPr>
            <a:spLocks noGrp="1"/>
          </p:cNvSpPr>
          <p:nvPr>
            <p:ph type="body" sz="quarter" idx="153"/>
          </p:nvPr>
        </p:nvSpPr>
        <p:spPr>
          <a:xfrm>
            <a:off x="3400219" y="188472"/>
            <a:ext cx="34852181" cy="2554545"/>
          </a:xfrm>
        </p:spPr>
        <p:txBody>
          <a:bodyPr/>
          <a:lstStyle/>
          <a:p>
            <a:pPr>
              <a:spcBef>
                <a:spcPts val="0"/>
              </a:spcBef>
            </a:pPr>
            <a:r>
              <a:rPr lang="en-US" dirty="0">
                <a:latin typeface="Arial" panose="020B0604020202020204" pitchFamily="34" charset="0"/>
                <a:cs typeface="Arial" panose="020B0604020202020204" pitchFamily="34" charset="0"/>
              </a:rPr>
              <a:t>Age-Related Changes in Selective Listening: </a:t>
            </a:r>
          </a:p>
          <a:p>
            <a:pPr>
              <a:spcBef>
                <a:spcPts val="0"/>
              </a:spcBef>
            </a:pPr>
            <a:r>
              <a:rPr lang="en-US" dirty="0">
                <a:latin typeface="Arial" panose="020B0604020202020204" pitchFamily="34" charset="0"/>
                <a:cs typeface="Arial" panose="020B0604020202020204" pitchFamily="34" charset="0"/>
              </a:rPr>
              <a:t>Investigating Cognitive and Sensory Factors in Auditory Attention</a:t>
            </a:r>
            <a:endParaRPr lang="en-GB" dirty="0">
              <a:latin typeface="Arial" panose="020B0604020202020204" pitchFamily="34" charset="0"/>
              <a:cs typeface="Arial" panose="020B0604020202020204" pitchFamily="34" charset="0"/>
            </a:endParaRPr>
          </a:p>
        </p:txBody>
      </p:sp>
      <p:pic>
        <p:nvPicPr>
          <p:cNvPr id="23" name="Immagine 10">
            <a:extLst>
              <a:ext uri="{FF2B5EF4-FFF2-40B4-BE49-F238E27FC236}">
                <a16:creationId xmlns:a16="http://schemas.microsoft.com/office/drawing/2014/main" id="{BD9A4003-4919-485C-E69E-B97ED5D44E67}"/>
              </a:ext>
            </a:extLst>
          </p:cNvPr>
          <p:cNvPicPr>
            <a:picLocks noChangeAspect="1"/>
          </p:cNvPicPr>
          <p:nvPr/>
        </p:nvPicPr>
        <p:blipFill rotWithShape="1">
          <a:blip r:embed="rId4">
            <a:extLst>
              <a:ext uri="{28A0092B-C50C-407E-A947-70E740481C1C}">
                <a14:useLocalDpi xmlns:a14="http://schemas.microsoft.com/office/drawing/2010/main" val="0"/>
              </a:ext>
            </a:extLst>
          </a:blip>
          <a:srcRect b="38759"/>
          <a:stretch/>
        </p:blipFill>
        <p:spPr>
          <a:xfrm>
            <a:off x="37333729" y="550703"/>
            <a:ext cx="4894069" cy="1362021"/>
          </a:xfrm>
          <a:prstGeom prst="rect">
            <a:avLst/>
          </a:prstGeom>
          <a:solidFill>
            <a:schemeClr val="bg1"/>
          </a:solidFill>
        </p:spPr>
      </p:pic>
      <p:cxnSp>
        <p:nvCxnSpPr>
          <p:cNvPr id="97" name="Connettore 2 4">
            <a:extLst>
              <a:ext uri="{FF2B5EF4-FFF2-40B4-BE49-F238E27FC236}">
                <a16:creationId xmlns:a16="http://schemas.microsoft.com/office/drawing/2014/main" id="{47FBC25E-5407-4596-A46F-8F81FE843B22}"/>
              </a:ext>
            </a:extLst>
          </p:cNvPr>
          <p:cNvCxnSpPr>
            <a:cxnSpLocks/>
          </p:cNvCxnSpPr>
          <p:nvPr/>
        </p:nvCxnSpPr>
        <p:spPr>
          <a:xfrm>
            <a:off x="-9726605" y="22710499"/>
            <a:ext cx="5339553" cy="2253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ettangolo 5">
            <a:extLst>
              <a:ext uri="{FF2B5EF4-FFF2-40B4-BE49-F238E27FC236}">
                <a16:creationId xmlns:a16="http://schemas.microsoft.com/office/drawing/2014/main" id="{FB9F8B3D-5746-44DA-952E-A96418D4B7CA}"/>
              </a:ext>
            </a:extLst>
          </p:cNvPr>
          <p:cNvSpPr/>
          <p:nvPr/>
        </p:nvSpPr>
        <p:spPr>
          <a:xfrm>
            <a:off x="-9529145" y="22453632"/>
            <a:ext cx="1078915" cy="7201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658" dirty="0">
              <a:solidFill>
                <a:schemeClr val="tx1"/>
              </a:solidFill>
            </a:endParaRPr>
          </a:p>
        </p:txBody>
      </p:sp>
      <p:sp>
        <p:nvSpPr>
          <p:cNvPr id="99" name="Rettangolo 6">
            <a:extLst>
              <a:ext uri="{FF2B5EF4-FFF2-40B4-BE49-F238E27FC236}">
                <a16:creationId xmlns:a16="http://schemas.microsoft.com/office/drawing/2014/main" id="{D5F2A4FF-05BD-4567-9346-FDB058899C86}"/>
              </a:ext>
            </a:extLst>
          </p:cNvPr>
          <p:cNvSpPr/>
          <p:nvPr/>
        </p:nvSpPr>
        <p:spPr>
          <a:xfrm>
            <a:off x="-8723210" y="22787105"/>
            <a:ext cx="1078915" cy="7201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47" dirty="0">
                <a:solidFill>
                  <a:schemeClr val="tx1">
                    <a:lumMod val="95000"/>
                    <a:lumOff val="5000"/>
                  </a:schemeClr>
                </a:solidFill>
              </a:rPr>
              <a:t>ANY TARGET</a:t>
            </a:r>
            <a:endParaRPr lang="en-GB" sz="7836" dirty="0">
              <a:solidFill>
                <a:schemeClr val="tx1">
                  <a:lumMod val="95000"/>
                  <a:lumOff val="5000"/>
                </a:schemeClr>
              </a:solidFill>
            </a:endParaRPr>
          </a:p>
        </p:txBody>
      </p:sp>
      <p:sp>
        <p:nvSpPr>
          <p:cNvPr id="100" name="CasellaDiTesto 13">
            <a:extLst>
              <a:ext uri="{FF2B5EF4-FFF2-40B4-BE49-F238E27FC236}">
                <a16:creationId xmlns:a16="http://schemas.microsoft.com/office/drawing/2014/main" id="{4F6FE2DA-0EF1-41EC-B6A0-C14366D9E307}"/>
              </a:ext>
            </a:extLst>
          </p:cNvPr>
          <p:cNvSpPr txBox="1"/>
          <p:nvPr/>
        </p:nvSpPr>
        <p:spPr>
          <a:xfrm>
            <a:off x="-9443379" y="22526875"/>
            <a:ext cx="894373" cy="448584"/>
          </a:xfrm>
          <a:prstGeom prst="rect">
            <a:avLst/>
          </a:prstGeom>
          <a:noFill/>
        </p:spPr>
        <p:txBody>
          <a:bodyPr wrap="square" rtlCol="0">
            <a:spAutoFit/>
          </a:bodyPr>
          <a:lstStyle/>
          <a:p>
            <a:pPr algn="ctr"/>
            <a:r>
              <a:rPr lang="it-IT" sz="2315" dirty="0" err="1">
                <a:solidFill>
                  <a:srgbClr val="FF0000"/>
                </a:solidFill>
              </a:rPr>
              <a:t>FILL</a:t>
            </a:r>
            <a:endParaRPr lang="en-GB" sz="2315" dirty="0">
              <a:solidFill>
                <a:srgbClr val="FF0000"/>
              </a:solidFill>
            </a:endParaRPr>
          </a:p>
        </p:txBody>
      </p:sp>
      <p:sp>
        <p:nvSpPr>
          <p:cNvPr id="101" name="CasellaDiTesto 33">
            <a:extLst>
              <a:ext uri="{FF2B5EF4-FFF2-40B4-BE49-F238E27FC236}">
                <a16:creationId xmlns:a16="http://schemas.microsoft.com/office/drawing/2014/main" id="{6AA9CDFF-B652-4F61-BEE4-FA3AFCB39C8C}"/>
              </a:ext>
            </a:extLst>
          </p:cNvPr>
          <p:cNvSpPr txBox="1"/>
          <p:nvPr/>
        </p:nvSpPr>
        <p:spPr>
          <a:xfrm>
            <a:off x="-9549578" y="21647728"/>
            <a:ext cx="4775547" cy="804836"/>
          </a:xfrm>
          <a:prstGeom prst="rect">
            <a:avLst/>
          </a:prstGeom>
          <a:noFill/>
        </p:spPr>
        <p:txBody>
          <a:bodyPr wrap="square" rtlCol="0">
            <a:spAutoFit/>
          </a:bodyPr>
          <a:lstStyle/>
          <a:p>
            <a:r>
              <a:rPr lang="en-US" sz="2315" b="1" dirty="0">
                <a:latin typeface="Times New Roman" panose="02020603050405020304" pitchFamily="18" charset="0"/>
                <a:cs typeface="Times New Roman" panose="02020603050405020304" pitchFamily="18" charset="0"/>
              </a:rPr>
              <a:t>Binding:</a:t>
            </a:r>
          </a:p>
          <a:p>
            <a:r>
              <a:rPr lang="en-US" sz="2315" i="1" dirty="0">
                <a:latin typeface="Times New Roman" panose="02020603050405020304" pitchFamily="18" charset="0"/>
                <a:cs typeface="Times New Roman" panose="02020603050405020304" pitchFamily="18" charset="0"/>
              </a:rPr>
              <a:t>task 1 + red ink</a:t>
            </a:r>
          </a:p>
        </p:txBody>
      </p:sp>
      <p:grpSp>
        <p:nvGrpSpPr>
          <p:cNvPr id="103" name="Gruppo 7">
            <a:extLst>
              <a:ext uri="{FF2B5EF4-FFF2-40B4-BE49-F238E27FC236}">
                <a16:creationId xmlns:a16="http://schemas.microsoft.com/office/drawing/2014/main" id="{9CA5570B-492F-43F5-ACC0-D5DE6EAC172F}"/>
              </a:ext>
            </a:extLst>
          </p:cNvPr>
          <p:cNvGrpSpPr/>
          <p:nvPr/>
        </p:nvGrpSpPr>
        <p:grpSpPr>
          <a:xfrm>
            <a:off x="-7789307" y="23116885"/>
            <a:ext cx="1078915" cy="825465"/>
            <a:chOff x="3741420" y="1623060"/>
            <a:chExt cx="1211580" cy="995766"/>
          </a:xfrm>
        </p:grpSpPr>
        <p:sp>
          <p:nvSpPr>
            <p:cNvPr id="104" name="Rettangolo 8">
              <a:extLst>
                <a:ext uri="{FF2B5EF4-FFF2-40B4-BE49-F238E27FC236}">
                  <a16:creationId xmlns:a16="http://schemas.microsoft.com/office/drawing/2014/main" id="{C8912F74-B838-4B6F-A1AA-1B46472BBEB7}"/>
                </a:ext>
              </a:extLst>
            </p:cNvPr>
            <p:cNvSpPr/>
            <p:nvPr/>
          </p:nvSpPr>
          <p:spPr>
            <a:xfrm>
              <a:off x="3741420" y="1623060"/>
              <a:ext cx="1211580" cy="868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658" dirty="0">
                <a:solidFill>
                  <a:schemeClr val="tx1"/>
                </a:solidFill>
              </a:endParaRPr>
            </a:p>
          </p:txBody>
        </p:sp>
        <p:sp>
          <p:nvSpPr>
            <p:cNvPr id="105" name="CasellaDiTesto 9">
              <a:extLst>
                <a:ext uri="{FF2B5EF4-FFF2-40B4-BE49-F238E27FC236}">
                  <a16:creationId xmlns:a16="http://schemas.microsoft.com/office/drawing/2014/main" id="{590FE8C5-9948-4760-9EFF-C53BDC91A8DF}"/>
                </a:ext>
              </a:extLst>
            </p:cNvPr>
            <p:cNvSpPr txBox="1"/>
            <p:nvPr/>
          </p:nvSpPr>
          <p:spPr>
            <a:xfrm>
              <a:off x="3805731" y="1647945"/>
              <a:ext cx="1064895" cy="970881"/>
            </a:xfrm>
            <a:prstGeom prst="rect">
              <a:avLst/>
            </a:prstGeom>
            <a:noFill/>
          </p:spPr>
          <p:txBody>
            <a:bodyPr wrap="square" rtlCol="0">
              <a:spAutoFit/>
            </a:bodyPr>
            <a:lstStyle/>
            <a:p>
              <a:pPr algn="ctr"/>
              <a:r>
                <a:rPr lang="it-IT" sz="2315" dirty="0">
                  <a:solidFill>
                    <a:srgbClr val="FF0000"/>
                  </a:solidFill>
                </a:rPr>
                <a:t>SHAPE</a:t>
              </a:r>
              <a:endParaRPr lang="en-GB" sz="2315" dirty="0">
                <a:solidFill>
                  <a:srgbClr val="FF0000"/>
                </a:solidFill>
              </a:endParaRPr>
            </a:p>
          </p:txBody>
        </p:sp>
      </p:grpSp>
      <p:sp>
        <p:nvSpPr>
          <p:cNvPr id="106" name="Rettangolo 10">
            <a:extLst>
              <a:ext uri="{FF2B5EF4-FFF2-40B4-BE49-F238E27FC236}">
                <a16:creationId xmlns:a16="http://schemas.microsoft.com/office/drawing/2014/main" id="{A5593037-50E7-43F0-80F3-098E4BB48406}"/>
              </a:ext>
            </a:extLst>
          </p:cNvPr>
          <p:cNvSpPr/>
          <p:nvPr/>
        </p:nvSpPr>
        <p:spPr>
          <a:xfrm>
            <a:off x="-6959831" y="23405657"/>
            <a:ext cx="1078915" cy="7201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it-IT" sz="1247">
                <a:solidFill>
                  <a:prstClr val="black">
                    <a:lumMod val="95000"/>
                    <a:lumOff val="5000"/>
                  </a:prstClr>
                </a:solidFill>
              </a:rPr>
              <a:t>ANY TARGET</a:t>
            </a:r>
            <a:endParaRPr lang="en-GB" sz="7836" dirty="0">
              <a:solidFill>
                <a:prstClr val="black">
                  <a:lumMod val="95000"/>
                  <a:lumOff val="5000"/>
                </a:prstClr>
              </a:solidFill>
            </a:endParaRPr>
          </a:p>
        </p:txBody>
      </p:sp>
      <p:sp>
        <p:nvSpPr>
          <p:cNvPr id="107" name="Rettangolo 14">
            <a:extLst>
              <a:ext uri="{FF2B5EF4-FFF2-40B4-BE49-F238E27FC236}">
                <a16:creationId xmlns:a16="http://schemas.microsoft.com/office/drawing/2014/main" id="{D253B7D4-2F6F-416F-B61F-8D4BEB6DD72D}"/>
              </a:ext>
            </a:extLst>
          </p:cNvPr>
          <p:cNvSpPr/>
          <p:nvPr/>
        </p:nvSpPr>
        <p:spPr>
          <a:xfrm>
            <a:off x="-6154263" y="23651817"/>
            <a:ext cx="1078915" cy="7201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658" dirty="0">
              <a:solidFill>
                <a:schemeClr val="tx1"/>
              </a:solidFill>
            </a:endParaRPr>
          </a:p>
        </p:txBody>
      </p:sp>
      <p:sp>
        <p:nvSpPr>
          <p:cNvPr id="108" name="CasellaDiTesto 16">
            <a:extLst>
              <a:ext uri="{FF2B5EF4-FFF2-40B4-BE49-F238E27FC236}">
                <a16:creationId xmlns:a16="http://schemas.microsoft.com/office/drawing/2014/main" id="{77760265-3C2B-4A9E-8CAF-194ACF33EA9E}"/>
              </a:ext>
            </a:extLst>
          </p:cNvPr>
          <p:cNvSpPr txBox="1"/>
          <p:nvPr/>
        </p:nvSpPr>
        <p:spPr>
          <a:xfrm>
            <a:off x="-6072759" y="23714588"/>
            <a:ext cx="894373" cy="448584"/>
          </a:xfrm>
          <a:prstGeom prst="rect">
            <a:avLst/>
          </a:prstGeom>
          <a:noFill/>
        </p:spPr>
        <p:txBody>
          <a:bodyPr wrap="square" rtlCol="0">
            <a:spAutoFit/>
          </a:bodyPr>
          <a:lstStyle/>
          <a:p>
            <a:pPr algn="ctr"/>
            <a:r>
              <a:rPr lang="it-IT" sz="2315" dirty="0" err="1">
                <a:solidFill>
                  <a:srgbClr val="0000FF"/>
                </a:solidFill>
              </a:rPr>
              <a:t>FILL</a:t>
            </a:r>
            <a:endParaRPr lang="en-GB" sz="2315" dirty="0">
              <a:solidFill>
                <a:srgbClr val="0000FF"/>
              </a:solidFill>
            </a:endParaRPr>
          </a:p>
        </p:txBody>
      </p:sp>
      <p:sp>
        <p:nvSpPr>
          <p:cNvPr id="109" name="Rettangolo 12">
            <a:extLst>
              <a:ext uri="{FF2B5EF4-FFF2-40B4-BE49-F238E27FC236}">
                <a16:creationId xmlns:a16="http://schemas.microsoft.com/office/drawing/2014/main" id="{581DABA0-E495-46CF-9C9D-01A25682C40A}"/>
              </a:ext>
            </a:extLst>
          </p:cNvPr>
          <p:cNvSpPr/>
          <p:nvPr/>
        </p:nvSpPr>
        <p:spPr>
          <a:xfrm>
            <a:off x="-5323120" y="24054486"/>
            <a:ext cx="1078915" cy="7201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it-IT" sz="1247" dirty="0">
                <a:solidFill>
                  <a:prstClr val="black">
                    <a:lumMod val="95000"/>
                    <a:lumOff val="5000"/>
                  </a:prstClr>
                </a:solidFill>
              </a:rPr>
              <a:t>ANY TARGET</a:t>
            </a:r>
            <a:endParaRPr lang="en-GB" sz="7836" dirty="0">
              <a:solidFill>
                <a:prstClr val="black">
                  <a:lumMod val="95000"/>
                  <a:lumOff val="5000"/>
                </a:prstClr>
              </a:solidFill>
            </a:endParaRPr>
          </a:p>
        </p:txBody>
      </p:sp>
      <p:grpSp>
        <p:nvGrpSpPr>
          <p:cNvPr id="155" name="Group 154">
            <a:extLst>
              <a:ext uri="{FF2B5EF4-FFF2-40B4-BE49-F238E27FC236}">
                <a16:creationId xmlns:a16="http://schemas.microsoft.com/office/drawing/2014/main" id="{EC703AA2-9DD4-74A4-57A1-A7D05592B513}"/>
              </a:ext>
            </a:extLst>
          </p:cNvPr>
          <p:cNvGrpSpPr/>
          <p:nvPr/>
        </p:nvGrpSpPr>
        <p:grpSpPr>
          <a:xfrm>
            <a:off x="43956622" y="21789838"/>
            <a:ext cx="5901614" cy="2677395"/>
            <a:chOff x="25730497" y="27130141"/>
            <a:chExt cx="6627286" cy="3006612"/>
          </a:xfrm>
        </p:grpSpPr>
        <p:sp>
          <p:nvSpPr>
            <p:cNvPr id="88" name="CasellaDiTesto 64">
              <a:extLst>
                <a:ext uri="{FF2B5EF4-FFF2-40B4-BE49-F238E27FC236}">
                  <a16:creationId xmlns:a16="http://schemas.microsoft.com/office/drawing/2014/main" id="{C6A2157B-BFEC-3574-1C06-3E1FDE17AF90}"/>
                </a:ext>
              </a:extLst>
            </p:cNvPr>
            <p:cNvSpPr txBox="1"/>
            <p:nvPr/>
          </p:nvSpPr>
          <p:spPr>
            <a:xfrm>
              <a:off x="29890846" y="28532343"/>
              <a:ext cx="2466937" cy="503743"/>
            </a:xfrm>
            <a:prstGeom prst="rect">
              <a:avLst/>
            </a:prstGeom>
            <a:noFill/>
          </p:spPr>
          <p:txBody>
            <a:bodyPr wrap="square">
              <a:spAutoFit/>
            </a:bodyPr>
            <a:lstStyle/>
            <a:p>
              <a:pPr marL="384696" lvl="1">
                <a:spcAft>
                  <a:spcPts val="534"/>
                </a:spcAft>
              </a:pPr>
              <a:r>
                <a:rPr lang="en-GB" sz="2315" i="1" dirty="0">
                  <a:latin typeface="Times New Roman" panose="02020603050405020304" pitchFamily="18" charset="0"/>
                  <a:cs typeface="Times New Roman" panose="02020603050405020304" pitchFamily="18" charset="0"/>
                </a:rPr>
                <a:t>max 2500 ms </a:t>
              </a:r>
            </a:p>
          </p:txBody>
        </p:sp>
        <p:grpSp>
          <p:nvGrpSpPr>
            <p:cNvPr id="131" name="Group 130">
              <a:extLst>
                <a:ext uri="{FF2B5EF4-FFF2-40B4-BE49-F238E27FC236}">
                  <a16:creationId xmlns:a16="http://schemas.microsoft.com/office/drawing/2014/main" id="{A76D2357-AC5F-D948-B650-6ACB8F7B1F78}"/>
                </a:ext>
              </a:extLst>
            </p:cNvPr>
            <p:cNvGrpSpPr/>
            <p:nvPr/>
          </p:nvGrpSpPr>
          <p:grpSpPr>
            <a:xfrm>
              <a:off x="25730497" y="27163421"/>
              <a:ext cx="5133289" cy="2973332"/>
              <a:chOff x="24321822" y="27056198"/>
              <a:chExt cx="5133289" cy="2973332"/>
            </a:xfrm>
          </p:grpSpPr>
          <p:sp>
            <p:nvSpPr>
              <p:cNvPr id="60" name="Rettangolo 84">
                <a:extLst>
                  <a:ext uri="{FF2B5EF4-FFF2-40B4-BE49-F238E27FC236}">
                    <a16:creationId xmlns:a16="http://schemas.microsoft.com/office/drawing/2014/main" id="{89BC25C0-B9E2-0DCD-20E9-FF901F7ABFC9}"/>
                  </a:ext>
                </a:extLst>
              </p:cNvPr>
              <p:cNvSpPr/>
              <p:nvPr/>
            </p:nvSpPr>
            <p:spPr>
              <a:xfrm>
                <a:off x="24321822" y="27056198"/>
                <a:ext cx="1210546" cy="91859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14273" eaLnBrk="0" fontAlgn="base" hangingPunct="0">
                  <a:spcBef>
                    <a:spcPct val="0"/>
                  </a:spcBef>
                  <a:spcAft>
                    <a:spcPct val="0"/>
                  </a:spcAft>
                  <a:defRPr/>
                </a:pPr>
                <a:r>
                  <a:rPr lang="en-GB" sz="3918" kern="0" dirty="0">
                    <a:solidFill>
                      <a:prstClr val="black">
                        <a:lumMod val="95000"/>
                        <a:lumOff val="5000"/>
                      </a:prstClr>
                    </a:solidFill>
                    <a:latin typeface="Arial" panose="020B0604020202020204"/>
                  </a:rPr>
                  <a:t>+</a:t>
                </a:r>
                <a:endParaRPr lang="en-GB" sz="1603" kern="0" dirty="0">
                  <a:solidFill>
                    <a:prstClr val="black">
                      <a:lumMod val="95000"/>
                      <a:lumOff val="5000"/>
                    </a:prstClr>
                  </a:solidFill>
                  <a:latin typeface="Arial" panose="020B0604020202020204"/>
                </a:endParaRPr>
              </a:p>
            </p:txBody>
          </p:sp>
          <p:sp>
            <p:nvSpPr>
              <p:cNvPr id="61" name="Rettangolo 84">
                <a:extLst>
                  <a:ext uri="{FF2B5EF4-FFF2-40B4-BE49-F238E27FC236}">
                    <a16:creationId xmlns:a16="http://schemas.microsoft.com/office/drawing/2014/main" id="{EE16CEBD-3657-59B3-1BEC-CA7F4AC753D9}"/>
                  </a:ext>
                </a:extLst>
              </p:cNvPr>
              <p:cNvSpPr/>
              <p:nvPr/>
            </p:nvSpPr>
            <p:spPr>
              <a:xfrm>
                <a:off x="25217546" y="27458104"/>
                <a:ext cx="1210546" cy="91859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14273" eaLnBrk="0" fontAlgn="base" hangingPunct="0">
                  <a:spcBef>
                    <a:spcPct val="0"/>
                  </a:spcBef>
                  <a:spcAft>
                    <a:spcPct val="0"/>
                  </a:spcAft>
                  <a:defRPr/>
                </a:pPr>
                <a:endParaRPr lang="en-GB" sz="1603" kern="0" dirty="0">
                  <a:solidFill>
                    <a:prstClr val="black">
                      <a:lumMod val="95000"/>
                      <a:lumOff val="5000"/>
                    </a:prstClr>
                  </a:solidFill>
                  <a:latin typeface="Arial" panose="020B0604020202020204"/>
                </a:endParaRPr>
              </a:p>
            </p:txBody>
          </p:sp>
          <p:sp>
            <p:nvSpPr>
              <p:cNvPr id="75" name="Rettangolo 85">
                <a:extLst>
                  <a:ext uri="{FF2B5EF4-FFF2-40B4-BE49-F238E27FC236}">
                    <a16:creationId xmlns:a16="http://schemas.microsoft.com/office/drawing/2014/main" id="{4DD226E7-1D8B-CDDC-0B5C-EB31EFDD6A07}"/>
                  </a:ext>
                </a:extLst>
              </p:cNvPr>
              <p:cNvSpPr/>
              <p:nvPr/>
            </p:nvSpPr>
            <p:spPr>
              <a:xfrm>
                <a:off x="26245214" y="27906576"/>
                <a:ext cx="1210546" cy="91859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14273" eaLnBrk="0" fontAlgn="base" hangingPunct="0">
                  <a:spcBef>
                    <a:spcPct val="0"/>
                  </a:spcBef>
                  <a:spcAft>
                    <a:spcPct val="0"/>
                  </a:spcAft>
                  <a:defRPr/>
                </a:pPr>
                <a:endParaRPr lang="en-GB" sz="1603" kern="0" dirty="0">
                  <a:solidFill>
                    <a:prstClr val="black">
                      <a:lumMod val="95000"/>
                      <a:lumOff val="5000"/>
                    </a:prstClr>
                  </a:solidFill>
                  <a:latin typeface="Arial" panose="020B0604020202020204"/>
                </a:endParaRPr>
              </a:p>
            </p:txBody>
          </p:sp>
          <p:sp>
            <p:nvSpPr>
              <p:cNvPr id="80" name="CasellaDiTesto 87">
                <a:extLst>
                  <a:ext uri="{FF2B5EF4-FFF2-40B4-BE49-F238E27FC236}">
                    <a16:creationId xmlns:a16="http://schemas.microsoft.com/office/drawing/2014/main" id="{220E59C4-EBA2-02CD-1502-E7EF2E10A8D7}"/>
                  </a:ext>
                </a:extLst>
              </p:cNvPr>
              <p:cNvSpPr txBox="1"/>
              <p:nvPr/>
            </p:nvSpPr>
            <p:spPr>
              <a:xfrm>
                <a:off x="25381626" y="27506527"/>
                <a:ext cx="918210" cy="380688"/>
              </a:xfrm>
              <a:prstGeom prst="rect">
                <a:avLst/>
              </a:prstGeom>
              <a:solidFill>
                <a:srgbClr val="FB8B98"/>
              </a:solidFill>
            </p:spPr>
            <p:txBody>
              <a:bodyPr wrap="square" rtlCol="0">
                <a:spAutoFit/>
              </a:bodyPr>
              <a:lstStyle/>
              <a:p>
                <a:pPr algn="ctr" defTabSz="814273" eaLnBrk="0" fontAlgn="base" hangingPunct="0">
                  <a:spcBef>
                    <a:spcPct val="0"/>
                  </a:spcBef>
                  <a:spcAft>
                    <a:spcPct val="0"/>
                  </a:spcAft>
                  <a:defRPr/>
                </a:pPr>
                <a:r>
                  <a:rPr lang="it-IT" sz="1603" kern="0" dirty="0" err="1">
                    <a:solidFill>
                      <a:prstClr val="black"/>
                    </a:solidFill>
                    <a:latin typeface="Arial" panose="020B0604020202020204" pitchFamily="34" charset="0"/>
                  </a:rPr>
                  <a:t>KIND</a:t>
                </a:r>
                <a:endParaRPr lang="en-GB" sz="1603" kern="0" dirty="0">
                  <a:solidFill>
                    <a:prstClr val="black"/>
                  </a:solidFill>
                  <a:latin typeface="Arial" panose="020B0604020202020204" pitchFamily="34" charset="0"/>
                </a:endParaRPr>
              </a:p>
            </p:txBody>
          </p:sp>
          <p:sp>
            <p:nvSpPr>
              <p:cNvPr id="81" name="CasellaDiTesto 88">
                <a:extLst>
                  <a:ext uri="{FF2B5EF4-FFF2-40B4-BE49-F238E27FC236}">
                    <a16:creationId xmlns:a16="http://schemas.microsoft.com/office/drawing/2014/main" id="{A0475093-777E-896C-D7FB-4A7F9EAA40B2}"/>
                  </a:ext>
                </a:extLst>
              </p:cNvPr>
              <p:cNvSpPr txBox="1"/>
              <p:nvPr/>
            </p:nvSpPr>
            <p:spPr>
              <a:xfrm>
                <a:off x="26420910" y="27965169"/>
                <a:ext cx="918210" cy="380688"/>
              </a:xfrm>
              <a:prstGeom prst="rect">
                <a:avLst/>
              </a:prstGeom>
              <a:solidFill>
                <a:srgbClr val="CC071E">
                  <a:lumMod val="40000"/>
                  <a:lumOff val="60000"/>
                </a:srgbClr>
              </a:solidFill>
            </p:spPr>
            <p:txBody>
              <a:bodyPr wrap="square" rtlCol="0">
                <a:spAutoFit/>
              </a:bodyPr>
              <a:lstStyle/>
              <a:p>
                <a:pPr algn="ctr" defTabSz="814273" eaLnBrk="0" fontAlgn="base" hangingPunct="0">
                  <a:spcBef>
                    <a:spcPct val="0"/>
                  </a:spcBef>
                  <a:spcAft>
                    <a:spcPct val="0"/>
                  </a:spcAft>
                  <a:defRPr/>
                </a:pPr>
                <a:r>
                  <a:rPr lang="it-IT" sz="1603" kern="0" dirty="0" err="1">
                    <a:solidFill>
                      <a:prstClr val="black"/>
                    </a:solidFill>
                    <a:latin typeface="Arial" panose="020B0604020202020204" pitchFamily="34" charset="0"/>
                  </a:rPr>
                  <a:t>KIND</a:t>
                </a:r>
                <a:endParaRPr lang="en-GB" sz="1603" kern="0" dirty="0">
                  <a:solidFill>
                    <a:prstClr val="black"/>
                  </a:solidFill>
                  <a:latin typeface="Arial" panose="020B0604020202020204" pitchFamily="34" charset="0"/>
                </a:endParaRPr>
              </a:p>
            </p:txBody>
          </p:sp>
          <p:sp>
            <p:nvSpPr>
              <p:cNvPr id="112" name="Rettangolo 85">
                <a:extLst>
                  <a:ext uri="{FF2B5EF4-FFF2-40B4-BE49-F238E27FC236}">
                    <a16:creationId xmlns:a16="http://schemas.microsoft.com/office/drawing/2014/main" id="{E1BADFDA-5F96-6614-1802-E3DA072FD436}"/>
                  </a:ext>
                </a:extLst>
              </p:cNvPr>
              <p:cNvSpPr/>
              <p:nvPr/>
            </p:nvSpPr>
            <p:spPr>
              <a:xfrm>
                <a:off x="27247655" y="28398821"/>
                <a:ext cx="1210546" cy="91859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14273" eaLnBrk="0" fontAlgn="base" hangingPunct="0">
                  <a:spcBef>
                    <a:spcPct val="0"/>
                  </a:spcBef>
                  <a:spcAft>
                    <a:spcPct val="0"/>
                  </a:spcAft>
                  <a:defRPr/>
                </a:pPr>
                <a:endParaRPr lang="en-GB" sz="1603" kern="0" dirty="0">
                  <a:solidFill>
                    <a:prstClr val="black">
                      <a:lumMod val="95000"/>
                      <a:lumOff val="5000"/>
                    </a:prstClr>
                  </a:solidFill>
                  <a:latin typeface="Arial" panose="020B0604020202020204"/>
                </a:endParaRPr>
              </a:p>
            </p:txBody>
          </p:sp>
          <p:sp>
            <p:nvSpPr>
              <p:cNvPr id="114" name="CasellaDiTesto 88">
                <a:extLst>
                  <a:ext uri="{FF2B5EF4-FFF2-40B4-BE49-F238E27FC236}">
                    <a16:creationId xmlns:a16="http://schemas.microsoft.com/office/drawing/2014/main" id="{F8A9EF76-B8AF-6183-DF3F-9BD2CAEDE8C4}"/>
                  </a:ext>
                </a:extLst>
              </p:cNvPr>
              <p:cNvSpPr txBox="1"/>
              <p:nvPr/>
            </p:nvSpPr>
            <p:spPr>
              <a:xfrm>
                <a:off x="27423351" y="28457414"/>
                <a:ext cx="918210" cy="380688"/>
              </a:xfrm>
              <a:prstGeom prst="rect">
                <a:avLst/>
              </a:prstGeom>
              <a:noFill/>
            </p:spPr>
            <p:txBody>
              <a:bodyPr wrap="square" rtlCol="0">
                <a:spAutoFit/>
              </a:bodyPr>
              <a:lstStyle/>
              <a:p>
                <a:pPr algn="ctr" defTabSz="814273" eaLnBrk="0" fontAlgn="base" hangingPunct="0">
                  <a:spcBef>
                    <a:spcPct val="0"/>
                  </a:spcBef>
                  <a:spcAft>
                    <a:spcPct val="0"/>
                  </a:spcAft>
                  <a:defRPr/>
                </a:pPr>
                <a:r>
                  <a:rPr lang="it-IT" sz="1603" kern="0" dirty="0" err="1">
                    <a:solidFill>
                      <a:prstClr val="black"/>
                    </a:solidFill>
                    <a:latin typeface="Arial" panose="020B0604020202020204" pitchFamily="34" charset="0"/>
                  </a:rPr>
                  <a:t>KIND</a:t>
                </a:r>
                <a:endParaRPr lang="en-GB" sz="1603" kern="0" dirty="0">
                  <a:solidFill>
                    <a:prstClr val="black"/>
                  </a:solidFill>
                  <a:latin typeface="Arial" panose="020B0604020202020204" pitchFamily="34" charset="0"/>
                </a:endParaRPr>
              </a:p>
            </p:txBody>
          </p:sp>
          <p:sp>
            <p:nvSpPr>
              <p:cNvPr id="83" name="Rettangolo 85">
                <a:extLst>
                  <a:ext uri="{FF2B5EF4-FFF2-40B4-BE49-F238E27FC236}">
                    <a16:creationId xmlns:a16="http://schemas.microsoft.com/office/drawing/2014/main" id="{AD2FDB05-100A-D26E-C708-B0F02CAA9B86}"/>
                  </a:ext>
                </a:extLst>
              </p:cNvPr>
              <p:cNvSpPr/>
              <p:nvPr/>
            </p:nvSpPr>
            <p:spPr>
              <a:xfrm>
                <a:off x="28244565" y="28901719"/>
                <a:ext cx="1210546" cy="918593"/>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defTabSz="814273" eaLnBrk="0" fontAlgn="base" hangingPunct="0">
                  <a:spcBef>
                    <a:spcPct val="0"/>
                  </a:spcBef>
                  <a:spcAft>
                    <a:spcPct val="0"/>
                  </a:spcAft>
                  <a:defRPr/>
                </a:pPr>
                <a:endParaRPr lang="en-GB" sz="1603" kern="0" dirty="0">
                  <a:solidFill>
                    <a:prstClr val="black">
                      <a:lumMod val="95000"/>
                      <a:lumOff val="5000"/>
                    </a:prstClr>
                  </a:solidFill>
                  <a:latin typeface="Arial" panose="020B0604020202020204"/>
                </a:endParaRPr>
              </a:p>
            </p:txBody>
          </p:sp>
          <p:sp>
            <p:nvSpPr>
              <p:cNvPr id="86" name="CasellaDiTesto 88">
                <a:extLst>
                  <a:ext uri="{FF2B5EF4-FFF2-40B4-BE49-F238E27FC236}">
                    <a16:creationId xmlns:a16="http://schemas.microsoft.com/office/drawing/2014/main" id="{A81C9307-AD99-1607-643D-5BEFB4A6B70D}"/>
                  </a:ext>
                </a:extLst>
              </p:cNvPr>
              <p:cNvSpPr txBox="1"/>
              <p:nvPr/>
            </p:nvSpPr>
            <p:spPr>
              <a:xfrm>
                <a:off x="28420261" y="28960312"/>
                <a:ext cx="918210" cy="380688"/>
              </a:xfrm>
              <a:prstGeom prst="rect">
                <a:avLst/>
              </a:prstGeom>
              <a:solidFill>
                <a:sysClr val="window" lastClr="FFFFFF"/>
              </a:solidFill>
            </p:spPr>
            <p:txBody>
              <a:bodyPr wrap="square" rtlCol="0">
                <a:spAutoFit/>
              </a:bodyPr>
              <a:lstStyle/>
              <a:p>
                <a:pPr algn="ctr" defTabSz="814273" eaLnBrk="0" fontAlgn="base" hangingPunct="0">
                  <a:spcBef>
                    <a:spcPct val="0"/>
                  </a:spcBef>
                  <a:spcAft>
                    <a:spcPct val="0"/>
                  </a:spcAft>
                  <a:defRPr/>
                </a:pPr>
                <a:r>
                  <a:rPr lang="it-IT" sz="1603" kern="0" dirty="0" err="1">
                    <a:solidFill>
                      <a:prstClr val="black"/>
                    </a:solidFill>
                    <a:latin typeface="Arial" panose="020B0604020202020204" pitchFamily="34" charset="0"/>
                  </a:rPr>
                  <a:t>KIND</a:t>
                </a:r>
                <a:endParaRPr lang="en-GB" sz="1603" kern="0" dirty="0">
                  <a:solidFill>
                    <a:prstClr val="black"/>
                  </a:solidFill>
                  <a:latin typeface="Arial" panose="020B0604020202020204" pitchFamily="34" charset="0"/>
                </a:endParaRPr>
              </a:p>
            </p:txBody>
          </p:sp>
          <p:sp>
            <p:nvSpPr>
              <p:cNvPr id="87" name="CasellaDiTesto 89">
                <a:extLst>
                  <a:ext uri="{FF2B5EF4-FFF2-40B4-BE49-F238E27FC236}">
                    <a16:creationId xmlns:a16="http://schemas.microsoft.com/office/drawing/2014/main" id="{9BA82E7E-C2A2-0C25-4B1C-5DC3256D07C6}"/>
                  </a:ext>
                </a:extLst>
              </p:cNvPr>
              <p:cNvSpPr txBox="1"/>
              <p:nvPr/>
            </p:nvSpPr>
            <p:spPr>
              <a:xfrm>
                <a:off x="28482173" y="29371842"/>
                <a:ext cx="807959" cy="657688"/>
              </a:xfrm>
              <a:prstGeom prst="rect">
                <a:avLst/>
              </a:prstGeom>
              <a:noFill/>
            </p:spPr>
            <p:txBody>
              <a:bodyPr wrap="square">
                <a:spAutoFit/>
              </a:bodyPr>
              <a:lstStyle/>
              <a:p>
                <a:pPr defTabSz="814273" eaLnBrk="0" fontAlgn="base" hangingPunct="0">
                  <a:spcBef>
                    <a:spcPct val="0"/>
                  </a:spcBef>
                  <a:spcAft>
                    <a:spcPct val="0"/>
                  </a:spcAft>
                </a:pPr>
                <a:r>
                  <a:rPr lang="it-IT" sz="1603" dirty="0" err="1">
                    <a:solidFill>
                      <a:prstClr val="black">
                        <a:lumMod val="95000"/>
                        <a:lumOff val="5000"/>
                      </a:prstClr>
                    </a:solidFill>
                    <a:latin typeface="Arial" panose="020B0604020202020204" pitchFamily="34" charset="0"/>
                  </a:rPr>
                  <a:t>TREE</a:t>
                </a:r>
                <a:endParaRPr lang="en-US" sz="1603" dirty="0">
                  <a:solidFill>
                    <a:prstClr val="black"/>
                  </a:solidFill>
                  <a:latin typeface="Arial" panose="020B0604020202020204" pitchFamily="34" charset="0"/>
                </a:endParaRPr>
              </a:p>
            </p:txBody>
          </p:sp>
        </p:grpSp>
        <p:sp>
          <p:nvSpPr>
            <p:cNvPr id="143" name="CasellaDiTesto 64">
              <a:extLst>
                <a:ext uri="{FF2B5EF4-FFF2-40B4-BE49-F238E27FC236}">
                  <a16:creationId xmlns:a16="http://schemas.microsoft.com/office/drawing/2014/main" id="{2FD128A7-D0F7-3AD2-9B15-4E09372BBF9F}"/>
                </a:ext>
              </a:extLst>
            </p:cNvPr>
            <p:cNvSpPr txBox="1"/>
            <p:nvPr/>
          </p:nvSpPr>
          <p:spPr>
            <a:xfrm>
              <a:off x="28885473" y="28073421"/>
              <a:ext cx="1615481" cy="503743"/>
            </a:xfrm>
            <a:prstGeom prst="rect">
              <a:avLst/>
            </a:prstGeom>
            <a:noFill/>
          </p:spPr>
          <p:txBody>
            <a:bodyPr wrap="square">
              <a:spAutoFit/>
            </a:bodyPr>
            <a:lstStyle/>
            <a:p>
              <a:pPr marL="384696" lvl="1">
                <a:spcAft>
                  <a:spcPts val="534"/>
                </a:spcAft>
              </a:pPr>
              <a:r>
                <a:rPr lang="en-GB" sz="2315" i="1" dirty="0">
                  <a:latin typeface="Times New Roman" panose="02020603050405020304" pitchFamily="18" charset="0"/>
                  <a:cs typeface="Times New Roman" panose="02020603050405020304" pitchFamily="18" charset="0"/>
                </a:rPr>
                <a:t>300 ms</a:t>
              </a:r>
            </a:p>
          </p:txBody>
        </p:sp>
        <p:sp>
          <p:nvSpPr>
            <p:cNvPr id="144" name="CasellaDiTesto 64">
              <a:extLst>
                <a:ext uri="{FF2B5EF4-FFF2-40B4-BE49-F238E27FC236}">
                  <a16:creationId xmlns:a16="http://schemas.microsoft.com/office/drawing/2014/main" id="{8D8BC8D7-D08E-5C03-F531-2E92A6C5F73E}"/>
                </a:ext>
              </a:extLst>
            </p:cNvPr>
            <p:cNvSpPr txBox="1"/>
            <p:nvPr/>
          </p:nvSpPr>
          <p:spPr>
            <a:xfrm>
              <a:off x="27933135" y="27565396"/>
              <a:ext cx="1615481" cy="503743"/>
            </a:xfrm>
            <a:prstGeom prst="rect">
              <a:avLst/>
            </a:prstGeom>
            <a:noFill/>
          </p:spPr>
          <p:txBody>
            <a:bodyPr wrap="square">
              <a:spAutoFit/>
            </a:bodyPr>
            <a:lstStyle/>
            <a:p>
              <a:pPr marL="384696" lvl="1">
                <a:spcAft>
                  <a:spcPts val="534"/>
                </a:spcAft>
              </a:pPr>
              <a:r>
                <a:rPr lang="en-GB" sz="2315" i="1" dirty="0">
                  <a:latin typeface="Times New Roman" panose="02020603050405020304" pitchFamily="18" charset="0"/>
                  <a:cs typeface="Times New Roman" panose="02020603050405020304" pitchFamily="18" charset="0"/>
                </a:rPr>
                <a:t>150 ms</a:t>
              </a:r>
            </a:p>
          </p:txBody>
        </p:sp>
        <p:sp>
          <p:nvSpPr>
            <p:cNvPr id="145" name="CasellaDiTesto 64">
              <a:extLst>
                <a:ext uri="{FF2B5EF4-FFF2-40B4-BE49-F238E27FC236}">
                  <a16:creationId xmlns:a16="http://schemas.microsoft.com/office/drawing/2014/main" id="{2C0F8D03-ECCA-B269-CFE7-A76280A6F774}"/>
                </a:ext>
              </a:extLst>
            </p:cNvPr>
            <p:cNvSpPr txBox="1"/>
            <p:nvPr/>
          </p:nvSpPr>
          <p:spPr>
            <a:xfrm>
              <a:off x="26769951" y="27130141"/>
              <a:ext cx="1615481" cy="503743"/>
            </a:xfrm>
            <a:prstGeom prst="rect">
              <a:avLst/>
            </a:prstGeom>
            <a:noFill/>
          </p:spPr>
          <p:txBody>
            <a:bodyPr wrap="square">
              <a:spAutoFit/>
            </a:bodyPr>
            <a:lstStyle/>
            <a:p>
              <a:pPr marL="384696" lvl="1">
                <a:spcAft>
                  <a:spcPts val="534"/>
                </a:spcAft>
              </a:pPr>
              <a:r>
                <a:rPr lang="en-GB" sz="2315" i="1" dirty="0">
                  <a:latin typeface="Times New Roman" panose="02020603050405020304" pitchFamily="18" charset="0"/>
                  <a:cs typeface="Times New Roman" panose="02020603050405020304" pitchFamily="18" charset="0"/>
                </a:rPr>
                <a:t>150 ms</a:t>
              </a:r>
            </a:p>
          </p:txBody>
        </p:sp>
      </p:grpSp>
      <p:sp>
        <p:nvSpPr>
          <p:cNvPr id="198" name="CasellaDiTesto 73">
            <a:extLst>
              <a:ext uri="{FF2B5EF4-FFF2-40B4-BE49-F238E27FC236}">
                <a16:creationId xmlns:a16="http://schemas.microsoft.com/office/drawing/2014/main" id="{0C85FF93-ED05-4769-AE98-3A89F4879607}"/>
              </a:ext>
            </a:extLst>
          </p:cNvPr>
          <p:cNvSpPr txBox="1"/>
          <p:nvPr/>
        </p:nvSpPr>
        <p:spPr>
          <a:xfrm>
            <a:off x="21432" y="29573775"/>
            <a:ext cx="17967845" cy="585673"/>
          </a:xfrm>
          <a:prstGeom prst="rect">
            <a:avLst/>
          </a:prstGeom>
          <a:solidFill>
            <a:srgbClr val="0066A5"/>
          </a:solidFill>
        </p:spPr>
        <p:txBody>
          <a:bodyPr wrap="square">
            <a:spAutoFit/>
          </a:bodyPr>
          <a:lstStyle/>
          <a:p>
            <a:pPr algn="ctr"/>
            <a:r>
              <a:rPr lang="en-GB" sz="3206" b="1" dirty="0">
                <a:solidFill>
                  <a:schemeClr val="bg1"/>
                </a:solidFill>
                <a:latin typeface="Arial" panose="020B0604020202020204" pitchFamily="34" charset="0"/>
                <a:cs typeface="Arial" panose="020B0604020202020204" pitchFamily="34" charset="0"/>
              </a:rPr>
              <a:t>65</a:t>
            </a:r>
            <a:r>
              <a:rPr lang="en-GB" sz="3206" b="1" baseline="30000" dirty="0">
                <a:solidFill>
                  <a:schemeClr val="bg1"/>
                </a:solidFill>
                <a:latin typeface="Arial" panose="020B0604020202020204" pitchFamily="34" charset="0"/>
                <a:cs typeface="Arial" panose="020B0604020202020204" pitchFamily="34" charset="0"/>
              </a:rPr>
              <a:t>th</a:t>
            </a:r>
            <a:r>
              <a:rPr lang="en-GB" sz="3206" b="1" dirty="0">
                <a:solidFill>
                  <a:schemeClr val="bg1"/>
                </a:solidFill>
                <a:latin typeface="Arial" panose="020B0604020202020204" pitchFamily="34" charset="0"/>
                <a:cs typeface="Arial" panose="020B0604020202020204" pitchFamily="34" charset="0"/>
              </a:rPr>
              <a:t> Annual Meeting of the Psychonomic Society | New York | Nov 21</a:t>
            </a:r>
            <a:r>
              <a:rPr lang="en-GB" sz="3206" b="1" baseline="30000" dirty="0">
                <a:solidFill>
                  <a:schemeClr val="bg1"/>
                </a:solidFill>
                <a:latin typeface="Arial" panose="020B0604020202020204" pitchFamily="34" charset="0"/>
                <a:cs typeface="Arial" panose="020B0604020202020204" pitchFamily="34" charset="0"/>
              </a:rPr>
              <a:t>th</a:t>
            </a:r>
            <a:r>
              <a:rPr lang="en-GB" sz="3206" b="1" dirty="0">
                <a:solidFill>
                  <a:schemeClr val="bg1"/>
                </a:solidFill>
                <a:latin typeface="Arial" panose="020B0604020202020204" pitchFamily="34" charset="0"/>
                <a:cs typeface="Arial" panose="020B0604020202020204" pitchFamily="34" charset="0"/>
              </a:rPr>
              <a:t>-24</a:t>
            </a:r>
            <a:r>
              <a:rPr lang="en-GB" sz="3206" b="1" baseline="30000" dirty="0">
                <a:solidFill>
                  <a:schemeClr val="bg1"/>
                </a:solidFill>
                <a:latin typeface="Arial" panose="020B0604020202020204" pitchFamily="34" charset="0"/>
                <a:cs typeface="Arial" panose="020B0604020202020204" pitchFamily="34" charset="0"/>
              </a:rPr>
              <a:t>th</a:t>
            </a:r>
            <a:r>
              <a:rPr lang="en-GB" sz="3206" b="1" dirty="0">
                <a:solidFill>
                  <a:schemeClr val="bg1"/>
                </a:solidFill>
                <a:latin typeface="Arial" panose="020B0604020202020204" pitchFamily="34" charset="0"/>
                <a:cs typeface="Arial" panose="020B0604020202020204" pitchFamily="34" charset="0"/>
              </a:rPr>
              <a:t> 2024</a:t>
            </a:r>
            <a:endParaRPr lang="en-US" sz="3206" b="1" dirty="0">
              <a:solidFill>
                <a:schemeClr val="bg1"/>
              </a:solidFill>
              <a:latin typeface="Arial" panose="020B0604020202020204" pitchFamily="34" charset="0"/>
              <a:cs typeface="Arial" panose="020B0604020202020204" pitchFamily="34" charset="0"/>
            </a:endParaRPr>
          </a:p>
        </p:txBody>
      </p:sp>
      <p:sp>
        <p:nvSpPr>
          <p:cNvPr id="235" name="Text Placeholder 17">
            <a:extLst>
              <a:ext uri="{FF2B5EF4-FFF2-40B4-BE49-F238E27FC236}">
                <a16:creationId xmlns:a16="http://schemas.microsoft.com/office/drawing/2014/main" id="{12CD0C50-C7FD-6047-8A81-F714D190A0F7}"/>
              </a:ext>
            </a:extLst>
          </p:cNvPr>
          <p:cNvSpPr txBox="1">
            <a:spLocks/>
          </p:cNvSpPr>
          <p:nvPr/>
        </p:nvSpPr>
        <p:spPr>
          <a:xfrm rot="16200000">
            <a:off x="-1089177" y="1515083"/>
            <a:ext cx="3544658" cy="1323439"/>
          </a:xfrm>
          <a:prstGeom prst="rect">
            <a:avLst/>
          </a:prstGeom>
        </p:spPr>
        <p:txBody>
          <a:bodyPr wrap="square" anchor="t" anchorCtr="0">
            <a:spAutoFit/>
          </a:bodyPr>
          <a:lstStyle>
            <a:lvl1pPr marL="0" indent="0" algn="ctr" defTabSz="3811389" rtl="0" eaLnBrk="1" latinLnBrk="0" hangingPunct="1">
              <a:spcBef>
                <a:spcPct val="20000"/>
              </a:spcBef>
              <a:buFontTx/>
              <a:buNone/>
              <a:defRPr sz="8000" b="1" kern="1200">
                <a:solidFill>
                  <a:schemeClr val="bg1"/>
                </a:solidFill>
                <a:latin typeface="Times New Roman" panose="02020603050405020304" pitchFamily="18" charset="0"/>
                <a:ea typeface="+mn-ea"/>
                <a:cs typeface="Times New Roman" panose="02020603050405020304" pitchFamily="18" charset="0"/>
              </a:defRPr>
            </a:lvl1pPr>
            <a:lvl2pPr marL="3096755" indent="-1191059" algn="l" defTabSz="3811389" rtl="0" eaLnBrk="1" latinLnBrk="0" hangingPunct="1">
              <a:spcBef>
                <a:spcPct val="20000"/>
              </a:spcBef>
              <a:buFontTx/>
              <a:buNone/>
              <a:defRPr sz="6252" kern="1200">
                <a:solidFill>
                  <a:schemeClr val="tx1"/>
                </a:solidFill>
                <a:latin typeface="+mn-lt"/>
                <a:ea typeface="+mn-ea"/>
                <a:cs typeface="+mn-cs"/>
              </a:defRPr>
            </a:lvl2pPr>
            <a:lvl3pPr marL="4764237" indent="-952848" algn="l" defTabSz="3811389" rtl="0" eaLnBrk="1" latinLnBrk="0" hangingPunct="1">
              <a:spcBef>
                <a:spcPct val="20000"/>
              </a:spcBef>
              <a:buFontTx/>
              <a:buNone/>
              <a:defRPr sz="6252" kern="1200">
                <a:solidFill>
                  <a:schemeClr val="tx1"/>
                </a:solidFill>
                <a:latin typeface="+mn-lt"/>
                <a:ea typeface="+mn-ea"/>
                <a:cs typeface="+mn-cs"/>
              </a:defRPr>
            </a:lvl3pPr>
            <a:lvl4pPr marL="6669933" indent="-952848" algn="l" defTabSz="3811389" rtl="0" eaLnBrk="1" latinLnBrk="0" hangingPunct="1">
              <a:spcBef>
                <a:spcPct val="20000"/>
              </a:spcBef>
              <a:buFontTx/>
              <a:buNone/>
              <a:defRPr sz="6252" kern="1200">
                <a:solidFill>
                  <a:schemeClr val="tx1"/>
                </a:solidFill>
                <a:latin typeface="+mn-lt"/>
                <a:ea typeface="+mn-ea"/>
                <a:cs typeface="+mn-cs"/>
              </a:defRPr>
            </a:lvl4pPr>
            <a:lvl5pPr marL="8575626" indent="-952848" algn="l" defTabSz="3811389" rtl="0" eaLnBrk="1" latinLnBrk="0" hangingPunct="1">
              <a:spcBef>
                <a:spcPct val="20000"/>
              </a:spcBef>
              <a:buFontTx/>
              <a:buNone/>
              <a:defRPr sz="6252" kern="1200">
                <a:solidFill>
                  <a:schemeClr val="tx1"/>
                </a:solidFill>
                <a:latin typeface="+mn-lt"/>
                <a:ea typeface="+mn-ea"/>
                <a:cs typeface="+mn-cs"/>
              </a:defRPr>
            </a:lvl5pPr>
            <a:lvl6pPr marL="10481322"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6pPr>
            <a:lvl7pPr marL="1238701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7pPr>
            <a:lvl8pPr marL="14292711"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8pPr>
            <a:lvl9pPr marL="1619840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9pPr>
          </a:lstStyle>
          <a:p>
            <a:pPr>
              <a:spcBef>
                <a:spcPts val="0"/>
              </a:spcBef>
            </a:pPr>
            <a:r>
              <a:rPr lang="en-GB" dirty="0">
                <a:latin typeface="Arial" panose="020B0604020202020204" pitchFamily="34" charset="0"/>
                <a:cs typeface="Arial" panose="020B0604020202020204" pitchFamily="34" charset="0"/>
              </a:rPr>
              <a:t>#4034</a:t>
            </a:r>
          </a:p>
        </p:txBody>
      </p:sp>
      <p:sp>
        <p:nvSpPr>
          <p:cNvPr id="525" name="TextBox 524">
            <a:extLst>
              <a:ext uri="{FF2B5EF4-FFF2-40B4-BE49-F238E27FC236}">
                <a16:creationId xmlns:a16="http://schemas.microsoft.com/office/drawing/2014/main" id="{1FE56B2F-10B0-52A9-7E33-005176D9C167}"/>
              </a:ext>
            </a:extLst>
          </p:cNvPr>
          <p:cNvSpPr txBox="1"/>
          <p:nvPr/>
        </p:nvSpPr>
        <p:spPr>
          <a:xfrm>
            <a:off x="10765706" y="12274107"/>
            <a:ext cx="10843440" cy="1692771"/>
          </a:xfrm>
          <a:prstGeom prst="rect">
            <a:avLst/>
          </a:prstGeom>
          <a:noFill/>
        </p:spPr>
        <p:txBody>
          <a:bodyPr wrap="square" rtlCol="0">
            <a:spAutoFit/>
          </a:bodyPr>
          <a:lstStyle/>
          <a:p>
            <a:pPr marL="914400" lvl="1"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C</a:t>
            </a:r>
            <a:r>
              <a:rPr lang="en-DE" sz="2600" dirty="0" err="1">
                <a:latin typeface="Arial" panose="020B0604020202020204" pitchFamily="34" charset="0"/>
                <a:cs typeface="Arial" panose="020B0604020202020204" pitchFamily="34" charset="0"/>
              </a:rPr>
              <a:t>ongruency</a:t>
            </a:r>
            <a:r>
              <a:rPr lang="en-DE" sz="2600" dirty="0">
                <a:latin typeface="Arial" panose="020B0604020202020204" pitchFamily="34" charset="0"/>
                <a:cs typeface="Arial" panose="020B0604020202020204" pitchFamily="34" charset="0"/>
              </a:rPr>
              <a:t> (congruent vs. incongruent)</a:t>
            </a:r>
            <a:endParaRPr lang="en-US" sz="2600" dirty="0">
              <a:latin typeface="Arial" panose="020B0604020202020204" pitchFamily="34" charset="0"/>
              <a:cs typeface="Arial" panose="020B0604020202020204" pitchFamily="34" charset="0"/>
            </a:endParaRPr>
          </a:p>
          <a:p>
            <a:pPr marL="914400" lvl="1" indent="-457200">
              <a:spcBef>
                <a:spcPts val="0"/>
              </a:spcBef>
              <a:buFont typeface="Arial" panose="020B0604020202020204" pitchFamily="34" charset="0"/>
              <a:buChar char="•"/>
            </a:pPr>
            <a:r>
              <a:rPr lang="en-US" sz="2600" dirty="0">
                <a:latin typeface="Arial" panose="020B0604020202020204" pitchFamily="34" charset="0"/>
                <a:cs typeface="Arial" panose="020B0604020202020204" pitchFamily="34" charset="0"/>
              </a:rPr>
              <a:t>Auditory attention switch </a:t>
            </a:r>
            <a:r>
              <a:rPr lang="en-DE" sz="2600" dirty="0">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repeat</a:t>
            </a:r>
            <a:r>
              <a:rPr lang="en-DE" sz="2600" dirty="0">
                <a:latin typeface="Arial" panose="020B0604020202020204" pitchFamily="34" charset="0"/>
                <a:cs typeface="Arial" panose="020B0604020202020204" pitchFamily="34" charset="0"/>
              </a:rPr>
              <a:t> vs. </a:t>
            </a:r>
            <a:r>
              <a:rPr lang="en-US" sz="2600" dirty="0">
                <a:latin typeface="Arial" panose="020B0604020202020204" pitchFamily="34" charset="0"/>
                <a:cs typeface="Arial" panose="020B0604020202020204" pitchFamily="34" charset="0"/>
              </a:rPr>
              <a:t>switch</a:t>
            </a:r>
            <a:r>
              <a:rPr lang="en-DE" sz="2600" dirty="0">
                <a:latin typeface="Arial" panose="020B0604020202020204" pitchFamily="34" charset="0"/>
                <a:cs typeface="Arial" panose="020B0604020202020204" pitchFamily="34" charset="0"/>
              </a:rPr>
              <a:t>) </a:t>
            </a:r>
            <a:endParaRPr lang="en-US" sz="2600" dirty="0">
              <a:latin typeface="Arial" panose="020B0604020202020204" pitchFamily="34" charset="0"/>
              <a:cs typeface="Arial" panose="020B0604020202020204" pitchFamily="34" charset="0"/>
            </a:endParaRPr>
          </a:p>
          <a:p>
            <a:pPr marL="914400" lvl="1" indent="-457200">
              <a:spcBef>
                <a:spcPts val="0"/>
              </a:spcBef>
              <a:buFont typeface="Arial" panose="020B0604020202020204" pitchFamily="34" charset="0"/>
              <a:buChar char="•"/>
            </a:pPr>
            <a:r>
              <a:rPr lang="en-US" sz="2600" dirty="0">
                <a:latin typeface="Arial" panose="020B0604020202020204" pitchFamily="34" charset="0"/>
                <a:cs typeface="Arial" panose="020B0604020202020204" pitchFamily="34" charset="0"/>
              </a:rPr>
              <a:t>Session </a:t>
            </a:r>
            <a:r>
              <a:rPr lang="en-DE" sz="2600" dirty="0">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1</a:t>
            </a:r>
            <a:r>
              <a:rPr lang="en-DE" sz="2600" dirty="0">
                <a:latin typeface="Arial" panose="020B0604020202020204" pitchFamily="34" charset="0"/>
                <a:cs typeface="Arial" panose="020B0604020202020204" pitchFamily="34" charset="0"/>
              </a:rPr>
              <a:t> vs. </a:t>
            </a:r>
            <a:r>
              <a:rPr lang="en-US" sz="2600" dirty="0">
                <a:latin typeface="Arial" panose="020B0604020202020204" pitchFamily="34" charset="0"/>
                <a:cs typeface="Arial" panose="020B0604020202020204" pitchFamily="34" charset="0"/>
              </a:rPr>
              <a:t>2</a:t>
            </a:r>
            <a:r>
              <a:rPr lang="en-DE" sz="2600" dirty="0">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a:p>
            <a:pPr marL="914400" lvl="1" indent="-457200">
              <a:spcBef>
                <a:spcPts val="0"/>
              </a:spcBef>
              <a:buFont typeface="Arial" panose="020B0604020202020204" pitchFamily="34" charset="0"/>
              <a:buChar char="•"/>
            </a:pPr>
            <a:r>
              <a:rPr lang="en-US" sz="2600" dirty="0">
                <a:latin typeface="Arial" panose="020B0604020202020204" pitchFamily="34" charset="0"/>
                <a:cs typeface="Arial" panose="020B0604020202020204" pitchFamily="34" charset="0"/>
              </a:rPr>
              <a:t>A</a:t>
            </a:r>
            <a:r>
              <a:rPr lang="en-DE" sz="2600" dirty="0" err="1">
                <a:latin typeface="Arial" panose="020B0604020202020204" pitchFamily="34" charset="0"/>
                <a:cs typeface="Arial" panose="020B0604020202020204" pitchFamily="34" charset="0"/>
              </a:rPr>
              <a:t>ge</a:t>
            </a:r>
            <a:r>
              <a:rPr lang="en-DE" sz="2600" dirty="0">
                <a:latin typeface="Arial" panose="020B0604020202020204" pitchFamily="34" charset="0"/>
                <a:cs typeface="Arial" panose="020B0604020202020204" pitchFamily="34" charset="0"/>
              </a:rPr>
              <a:t> group (young vs. old)</a:t>
            </a:r>
            <a:endParaRPr lang="en-US" sz="2600" b="1" dirty="0">
              <a:solidFill>
                <a:prstClr val="black"/>
              </a:solidFill>
              <a:latin typeface="Arial" panose="020B0604020202020204" pitchFamily="34" charset="0"/>
              <a:cs typeface="Arial" panose="020B0604020202020204" pitchFamily="34" charset="0"/>
            </a:endParaRPr>
          </a:p>
        </p:txBody>
      </p:sp>
      <p:sp>
        <p:nvSpPr>
          <p:cNvPr id="7" name="Text Placeholder 61">
            <a:extLst>
              <a:ext uri="{FF2B5EF4-FFF2-40B4-BE49-F238E27FC236}">
                <a16:creationId xmlns:a16="http://schemas.microsoft.com/office/drawing/2014/main" id="{33E3FA62-67F2-B7E7-E6FB-68A30883CEA9}"/>
              </a:ext>
            </a:extLst>
          </p:cNvPr>
          <p:cNvSpPr txBox="1">
            <a:spLocks/>
          </p:cNvSpPr>
          <p:nvPr/>
        </p:nvSpPr>
        <p:spPr>
          <a:xfrm>
            <a:off x="32535611" y="5267154"/>
            <a:ext cx="10142158" cy="615545"/>
          </a:xfrm>
          <a:prstGeom prst="rect">
            <a:avLst/>
          </a:prstGeom>
          <a:solidFill>
            <a:schemeClr val="tx2">
              <a:lumMod val="50000"/>
            </a:schemeClr>
          </a:solidFill>
        </p:spPr>
        <p:txBody>
          <a:bodyPr wrap="square" lIns="91436" tIns="91436" rIns="91436" bIns="91436" anchor="t" anchorCtr="0">
            <a:spAutoFit/>
          </a:bodyPr>
          <a:lstStyle>
            <a:lvl1pPr marL="1429271" indent="-1429271" algn="l" defTabSz="3811389" rtl="0" eaLnBrk="1" latinLnBrk="0" hangingPunct="1">
              <a:spcBef>
                <a:spcPct val="20000"/>
              </a:spcBef>
              <a:buFont typeface="Arial" pitchFamily="34" charset="0"/>
              <a:buChar char="•"/>
              <a:defRPr lang="en-US" sz="2800" b="1" u="none" kern="1200" baseline="0" dirty="0">
                <a:solidFill>
                  <a:schemeClr val="bg1"/>
                </a:solidFill>
                <a:latin typeface="Times New Roman" panose="02020603050405020304" pitchFamily="18" charset="0"/>
                <a:ea typeface="+mn-ea"/>
                <a:cs typeface="Times New Roman" panose="02020603050405020304" pitchFamily="18" charset="0"/>
              </a:defRPr>
            </a:lvl1pPr>
            <a:lvl2pPr marL="3096755" indent="-1191059" algn="l" defTabSz="3811389" rtl="0" eaLnBrk="1" latinLnBrk="0" hangingPunct="1">
              <a:spcBef>
                <a:spcPct val="20000"/>
              </a:spcBef>
              <a:buFont typeface="Arial" pitchFamily="34" charset="0"/>
              <a:buChar char="–"/>
              <a:defRPr sz="11723" kern="1200">
                <a:solidFill>
                  <a:schemeClr val="tx1"/>
                </a:solidFill>
                <a:latin typeface="+mn-lt"/>
                <a:ea typeface="+mn-ea"/>
                <a:cs typeface="+mn-cs"/>
              </a:defRPr>
            </a:lvl2pPr>
            <a:lvl3pPr marL="4764237" indent="-952848" algn="l" defTabSz="3811389" rtl="0" eaLnBrk="1" latinLnBrk="0" hangingPunct="1">
              <a:spcBef>
                <a:spcPct val="20000"/>
              </a:spcBef>
              <a:buFont typeface="Arial" pitchFamily="34" charset="0"/>
              <a:buChar char="•"/>
              <a:defRPr sz="10073" kern="1200">
                <a:solidFill>
                  <a:schemeClr val="tx1"/>
                </a:solidFill>
                <a:latin typeface="+mn-lt"/>
                <a:ea typeface="+mn-ea"/>
                <a:cs typeface="+mn-cs"/>
              </a:defRPr>
            </a:lvl3pPr>
            <a:lvl4pPr marL="6669933"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4pPr>
            <a:lvl5pPr marL="857562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5pPr>
            <a:lvl6pPr marL="10481322"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6pPr>
            <a:lvl7pPr marL="1238701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7pPr>
            <a:lvl8pPr marL="14292711"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8pPr>
            <a:lvl9pPr marL="1619840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9pPr>
          </a:lstStyle>
          <a:p>
            <a:pPr marL="0" indent="0" algn="ctr">
              <a:buFont typeface="Arial" pitchFamily="34" charset="0"/>
              <a:buNone/>
            </a:pPr>
            <a:r>
              <a:rPr lang="en-GB" dirty="0">
                <a:latin typeface="Arial" panose="020B0604020202020204" pitchFamily="34" charset="0"/>
                <a:cs typeface="Arial" panose="020B0604020202020204" pitchFamily="34" charset="0"/>
              </a:rPr>
              <a:t>Median Split Analysis</a:t>
            </a:r>
          </a:p>
        </p:txBody>
      </p:sp>
      <p:sp>
        <p:nvSpPr>
          <p:cNvPr id="32" name="Text Placeholder 48">
            <a:extLst>
              <a:ext uri="{FF2B5EF4-FFF2-40B4-BE49-F238E27FC236}">
                <a16:creationId xmlns:a16="http://schemas.microsoft.com/office/drawing/2014/main" id="{EAF091D0-BA43-9629-39AE-D2863FB58075}"/>
              </a:ext>
            </a:extLst>
          </p:cNvPr>
          <p:cNvSpPr txBox="1">
            <a:spLocks/>
          </p:cNvSpPr>
          <p:nvPr/>
        </p:nvSpPr>
        <p:spPr>
          <a:xfrm>
            <a:off x="11124206" y="14583394"/>
            <a:ext cx="9970428" cy="1661971"/>
          </a:xfrm>
          <a:prstGeom prst="rect">
            <a:avLst/>
          </a:prstGeom>
        </p:spPr>
        <p:txBody>
          <a:bodyPr wrap="square" lIns="228589" tIns="228589" rIns="228589" bIns="228589" anchor="t" anchorCtr="0">
            <a:spAutoFit/>
          </a:bodyPr>
          <a:lstStyle>
            <a:lvl1pPr marL="0" indent="0" algn="l" defTabSz="3811389" rtl="0" eaLnBrk="1" latinLnBrk="0" hangingPunct="1">
              <a:spcBef>
                <a:spcPct val="20000"/>
              </a:spcBef>
              <a:buFont typeface="Arial" pitchFamily="34" charset="0"/>
              <a:buNone/>
              <a:defRPr sz="2400" kern="1200">
                <a:solidFill>
                  <a:schemeClr val="tx1"/>
                </a:solidFill>
                <a:latin typeface="Times New Roman" panose="02020603050405020304" pitchFamily="18" charset="0"/>
                <a:ea typeface="+mn-ea"/>
                <a:cs typeface="Times New Roman" pitchFamily="18" charset="0"/>
              </a:defRPr>
            </a:lvl1pPr>
            <a:lvl2pPr marL="1290314" indent="-496275"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2pPr>
            <a:lvl3pPr marL="1786589" indent="-496275"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3pPr>
            <a:lvl4pPr marL="2332491" indent="-545902"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4pPr>
            <a:lvl5pPr marL="2729511" indent="-397020"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5pPr>
            <a:lvl6pPr marL="10481322"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6pPr>
            <a:lvl7pPr marL="1238701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7pPr>
            <a:lvl8pPr marL="14292711"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8pPr>
            <a:lvl9pPr marL="1619840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9pPr>
          </a:lstStyle>
          <a:p>
            <a:pPr algn="just"/>
            <a:r>
              <a:rPr lang="en-GB" sz="2600" dirty="0">
                <a:latin typeface="Arial" panose="020B0604020202020204" pitchFamily="34" charset="0"/>
                <a:ea typeface="Calibri" panose="020F0502020204030204" pitchFamily="34" charset="0"/>
                <a:cs typeface="Arial" panose="020B0604020202020204" pitchFamily="34" charset="0"/>
              </a:rPr>
              <a:t>In Error Rate (ER), o</a:t>
            </a:r>
            <a:r>
              <a:rPr lang="en-GB" sz="2600" dirty="0">
                <a:effectLst/>
                <a:latin typeface="Arial" panose="020B0604020202020204" pitchFamily="34" charset="0"/>
                <a:ea typeface="Calibri" panose="020F0502020204030204" pitchFamily="34" charset="0"/>
                <a:cs typeface="Arial" panose="020B0604020202020204" pitchFamily="34" charset="0"/>
              </a:rPr>
              <a:t>lder adults </a:t>
            </a:r>
            <a:r>
              <a:rPr lang="en-US" sz="2600" dirty="0">
                <a:effectLst/>
                <a:latin typeface="Arial" panose="020B0604020202020204" pitchFamily="34" charset="0"/>
                <a:ea typeface="Times New Roman" panose="02020603050405020304" pitchFamily="18" charset="0"/>
                <a:cs typeface="Arial" panose="020B0604020202020204" pitchFamily="34" charset="0"/>
              </a:rPr>
              <a:t>showed larger switch cost (1.4%) relative to younger adults (0.3%), </a:t>
            </a:r>
            <a:r>
              <a:rPr lang="en-GB" sz="2600" i="1" dirty="0">
                <a:effectLst/>
                <a:latin typeface="Arial" panose="020B0604020202020204" pitchFamily="34" charset="0"/>
                <a:ea typeface="Calibri" panose="020F0502020204030204" pitchFamily="34" charset="0"/>
                <a:cs typeface="Arial" panose="020B0604020202020204" pitchFamily="34" charset="0"/>
              </a:rPr>
              <a:t>F(1, 88)</a:t>
            </a:r>
            <a:r>
              <a:rPr lang="en-GB" sz="2600" dirty="0">
                <a:effectLst/>
                <a:latin typeface="Arial" panose="020B0604020202020204" pitchFamily="34" charset="0"/>
                <a:ea typeface="Calibri" panose="020F0502020204030204" pitchFamily="34" charset="0"/>
                <a:cs typeface="Arial" panose="020B0604020202020204" pitchFamily="34" charset="0"/>
              </a:rPr>
              <a:t> = 39.14, </a:t>
            </a:r>
            <a:r>
              <a:rPr lang="en-GB" sz="2600" i="1" dirty="0">
                <a:effectLst/>
                <a:latin typeface="Arial" panose="020B0604020202020204" pitchFamily="34" charset="0"/>
                <a:ea typeface="Calibri" panose="020F0502020204030204" pitchFamily="34" charset="0"/>
                <a:cs typeface="Arial" panose="020B0604020202020204" pitchFamily="34" charset="0"/>
              </a:rPr>
              <a:t>p</a:t>
            </a:r>
            <a:r>
              <a:rPr lang="en-GB" sz="2600" dirty="0">
                <a:effectLst/>
                <a:latin typeface="Arial" panose="020B0604020202020204" pitchFamily="34" charset="0"/>
                <a:ea typeface="Calibri" panose="020F0502020204030204" pitchFamily="34" charset="0"/>
                <a:cs typeface="Arial" panose="020B0604020202020204" pitchFamily="34" charset="0"/>
              </a:rPr>
              <a:t> &lt; .001, </a:t>
            </a:r>
            <a:r>
              <a:rPr lang="en-GB" sz="2600" i="1" dirty="0">
                <a:effectLst/>
                <a:latin typeface="Arial" panose="020B0604020202020204" pitchFamily="34" charset="0"/>
                <a:ea typeface="Calibri" panose="020F0502020204030204" pitchFamily="34" charset="0"/>
                <a:cs typeface="Arial" panose="020B0604020202020204" pitchFamily="34" charset="0"/>
              </a:rPr>
              <a:t>η</a:t>
            </a:r>
            <a:r>
              <a:rPr lang="en-GB" sz="2600" i="1" baseline="30000" dirty="0">
                <a:effectLst/>
                <a:latin typeface="Arial" panose="020B0604020202020204" pitchFamily="34" charset="0"/>
                <a:ea typeface="Calibri" panose="020F0502020204030204" pitchFamily="34" charset="0"/>
                <a:cs typeface="Arial" panose="020B0604020202020204" pitchFamily="34" charset="0"/>
              </a:rPr>
              <a:t>2</a:t>
            </a:r>
            <a:r>
              <a:rPr lang="en-GB" sz="2600" i="1" dirty="0">
                <a:effectLst/>
                <a:latin typeface="Arial" panose="020B0604020202020204" pitchFamily="34" charset="0"/>
                <a:ea typeface="Calibri" panose="020F0502020204030204" pitchFamily="34" charset="0"/>
                <a:cs typeface="Arial" panose="020B0604020202020204" pitchFamily="34" charset="0"/>
              </a:rPr>
              <a:t>p</a:t>
            </a:r>
            <a:r>
              <a:rPr lang="en-GB" sz="2600" dirty="0">
                <a:effectLst/>
                <a:latin typeface="Arial" panose="020B0604020202020204" pitchFamily="34" charset="0"/>
                <a:ea typeface="Calibri" panose="020F0502020204030204" pitchFamily="34" charset="0"/>
                <a:cs typeface="Arial" panose="020B0604020202020204" pitchFamily="34" charset="0"/>
              </a:rPr>
              <a:t> = .31.</a:t>
            </a:r>
            <a:endParaRPr lang="en-US" sz="2600" b="1" dirty="0">
              <a:solidFill>
                <a:srgbClr val="000000"/>
              </a:solidFill>
              <a:latin typeface="Arial" panose="020B0604020202020204" pitchFamily="34" charset="0"/>
              <a:ea typeface="Arial Unicode MS"/>
              <a:cs typeface="Arial" panose="020B0604020202020204" pitchFamily="34" charset="0"/>
            </a:endParaRPr>
          </a:p>
        </p:txBody>
      </p:sp>
      <p:sp>
        <p:nvSpPr>
          <p:cNvPr id="36" name="Text Placeholder 35">
            <a:extLst>
              <a:ext uri="{FF2B5EF4-FFF2-40B4-BE49-F238E27FC236}">
                <a16:creationId xmlns:a16="http://schemas.microsoft.com/office/drawing/2014/main" id="{812A0860-1E85-A20A-045E-D556E7760695}"/>
              </a:ext>
            </a:extLst>
          </p:cNvPr>
          <p:cNvSpPr>
            <a:spLocks noGrp="1"/>
          </p:cNvSpPr>
          <p:nvPr>
            <p:ph type="body" sz="quarter" idx="11"/>
          </p:nvPr>
        </p:nvSpPr>
        <p:spPr>
          <a:xfrm>
            <a:off x="465990" y="5191297"/>
            <a:ext cx="9799907" cy="615545"/>
          </a:xfrm>
          <a:solidFill>
            <a:schemeClr val="tx2">
              <a:lumMod val="50000"/>
            </a:schemeClr>
          </a:solidFill>
          <a:ln>
            <a:solidFill>
              <a:schemeClr val="bg1"/>
            </a:solidFill>
          </a:ln>
        </p:spPr>
        <p:txBody>
          <a:bodyPr/>
          <a:lstStyle/>
          <a:p>
            <a:r>
              <a:rPr lang="en-US" dirty="0">
                <a:latin typeface="Arial" panose="020B0604020202020204" pitchFamily="34" charset="0"/>
                <a:cs typeface="Arial" panose="020B0604020202020204" pitchFamily="34" charset="0"/>
              </a:rPr>
              <a:t>Age-Related Changes in Selective Listening</a:t>
            </a:r>
          </a:p>
        </p:txBody>
      </p:sp>
      <p:sp>
        <p:nvSpPr>
          <p:cNvPr id="41" name="Text Placeholder 17">
            <a:extLst>
              <a:ext uri="{FF2B5EF4-FFF2-40B4-BE49-F238E27FC236}">
                <a16:creationId xmlns:a16="http://schemas.microsoft.com/office/drawing/2014/main" id="{FC2B3C30-7117-6C0D-2E98-15EB15934402}"/>
              </a:ext>
            </a:extLst>
          </p:cNvPr>
          <p:cNvSpPr txBox="1">
            <a:spLocks/>
          </p:cNvSpPr>
          <p:nvPr/>
        </p:nvSpPr>
        <p:spPr>
          <a:xfrm>
            <a:off x="497661" y="5664257"/>
            <a:ext cx="9828901" cy="6924950"/>
          </a:xfrm>
          <a:prstGeom prst="rect">
            <a:avLst/>
          </a:prstGeom>
        </p:spPr>
        <p:txBody>
          <a:bodyPr wrap="square" lIns="228589" tIns="228589" rIns="228589" bIns="228589" anchor="t" anchorCtr="0">
            <a:spAutoFit/>
          </a:bodyPr>
          <a:lstStyle>
            <a:lvl1pPr marL="0" indent="0" algn="l" defTabSz="3811389" rtl="0" eaLnBrk="1" latinLnBrk="0" hangingPunct="1">
              <a:spcBef>
                <a:spcPct val="20000"/>
              </a:spcBef>
              <a:buFont typeface="Arial" pitchFamily="34" charset="0"/>
              <a:buNone/>
              <a:defRPr sz="2400" kern="1200">
                <a:solidFill>
                  <a:schemeClr val="tx1"/>
                </a:solidFill>
                <a:latin typeface="Times New Roman" panose="02020603050405020304" pitchFamily="18" charset="0"/>
                <a:ea typeface="+mn-ea"/>
                <a:cs typeface="Times New Roman" pitchFamily="18" charset="0"/>
              </a:defRPr>
            </a:lvl1pPr>
            <a:lvl2pPr marL="1290314" indent="-496275"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2pPr>
            <a:lvl3pPr marL="1786589" indent="-496275"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3pPr>
            <a:lvl4pPr marL="2332491" indent="-545902"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4pPr>
            <a:lvl5pPr marL="2729511" indent="-397020"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5pPr>
            <a:lvl6pPr marL="10481322"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6pPr>
            <a:lvl7pPr marL="1238701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7pPr>
            <a:lvl8pPr marL="14292711"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8pPr>
            <a:lvl9pPr marL="1619840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9pPr>
          </a:lstStyle>
          <a:p>
            <a:pPr algn="just"/>
            <a:r>
              <a:rPr lang="en-GB" sz="2600" dirty="0">
                <a:latin typeface="Arial" panose="020B0604020202020204" pitchFamily="34" charset="0"/>
                <a:cs typeface="Arial" panose="020B0604020202020204" pitchFamily="34" charset="0"/>
              </a:rPr>
              <a:t>In complex auditory environments, multiple sound sources generate interfering acoustic information.</a:t>
            </a:r>
          </a:p>
          <a:p>
            <a:pPr algn="just"/>
            <a:endParaRPr lang="en-GB" sz="1600" dirty="0">
              <a:latin typeface="Arial" panose="020B0604020202020204" pitchFamily="34" charset="0"/>
              <a:cs typeface="Arial" panose="020B0604020202020204" pitchFamily="34" charset="0"/>
            </a:endParaRPr>
          </a:p>
          <a:p>
            <a:pPr algn="just"/>
            <a:r>
              <a:rPr lang="en-GB" sz="2600" dirty="0">
                <a:latin typeface="Arial" panose="020B0604020202020204" pitchFamily="34" charset="0"/>
                <a:cs typeface="Arial" panose="020B0604020202020204" pitchFamily="34" charset="0"/>
              </a:rPr>
              <a:t>Auditory attention allows </a:t>
            </a:r>
            <a:r>
              <a:rPr lang="en-GB" sz="2600" dirty="0">
                <a:effectLst/>
                <a:latin typeface="Arial" panose="020B0604020202020204" pitchFamily="34" charset="0"/>
                <a:ea typeface="Calibri" panose="020F0502020204030204" pitchFamily="34" charset="0"/>
                <a:cs typeface="Arial" panose="020B0604020202020204" pitchFamily="34" charset="0"/>
              </a:rPr>
              <a:t>to selectively listen and prioritize the relevant sensory input </a:t>
            </a:r>
            <a:r>
              <a:rPr lang="en-GB" sz="2600" dirty="0">
                <a:latin typeface="Arial" panose="020B0604020202020204" pitchFamily="34" charset="0"/>
                <a:cs typeface="Arial" panose="020B0604020202020204" pitchFamily="34" charset="0"/>
              </a:rPr>
              <a:t>while filtering out competing information.</a:t>
            </a:r>
          </a:p>
          <a:p>
            <a:pPr algn="just"/>
            <a:endParaRPr lang="en-GB" sz="1600" dirty="0">
              <a:latin typeface="Arial" panose="020B0604020202020204" pitchFamily="34" charset="0"/>
              <a:cs typeface="Arial" panose="020B0604020202020204" pitchFamily="34" charset="0"/>
            </a:endParaRPr>
          </a:p>
          <a:p>
            <a:pPr algn="just"/>
            <a:r>
              <a:rPr lang="en-GB" sz="2600" dirty="0">
                <a:latin typeface="Arial" panose="020B0604020202020204" pitchFamily="34" charset="0"/>
                <a:cs typeface="Arial" panose="020B0604020202020204" pitchFamily="34" charset="0"/>
              </a:rPr>
              <a:t>This ability </a:t>
            </a:r>
            <a:r>
              <a:rPr lang="en-GB" sz="2600" dirty="0">
                <a:effectLst/>
                <a:latin typeface="Arial" panose="020B0604020202020204" pitchFamily="34" charset="0"/>
                <a:ea typeface="Calibri" panose="020F0502020204030204" pitchFamily="34" charset="0"/>
                <a:cs typeface="Arial" panose="020B0604020202020204" pitchFamily="34" charset="0"/>
              </a:rPr>
              <a:t>depends both on:</a:t>
            </a:r>
          </a:p>
          <a:p>
            <a:pPr marL="457200" indent="-457200" algn="just">
              <a:buFont typeface="Arial" panose="020B0604020202020204" pitchFamily="34" charset="0"/>
              <a:buChar char="•"/>
            </a:pPr>
            <a:r>
              <a:rPr lang="en-GB" sz="2600" dirty="0">
                <a:effectLst/>
                <a:latin typeface="Arial" panose="020B0604020202020204" pitchFamily="34" charset="0"/>
                <a:ea typeface="Calibri" panose="020F0502020204030204" pitchFamily="34" charset="0"/>
                <a:cs typeface="Arial" panose="020B0604020202020204" pitchFamily="34" charset="0"/>
              </a:rPr>
              <a:t>The quality of raw sensory inputs transmitted from the periphery</a:t>
            </a:r>
          </a:p>
          <a:p>
            <a:pPr marL="457200" indent="-457200" algn="just">
              <a:buFont typeface="Arial" panose="020B0604020202020204" pitchFamily="34" charset="0"/>
              <a:buChar char="•"/>
            </a:pPr>
            <a:r>
              <a:rPr lang="en-GB" sz="2600" dirty="0">
                <a:effectLst/>
                <a:latin typeface="Arial" panose="020B0604020202020204" pitchFamily="34" charset="0"/>
                <a:ea typeface="Calibri" panose="020F0502020204030204" pitchFamily="34" charset="0"/>
                <a:cs typeface="Arial" panose="020B0604020202020204" pitchFamily="34" charset="0"/>
              </a:rPr>
              <a:t>The efficiency of top-down attentional processes</a:t>
            </a:r>
          </a:p>
          <a:p>
            <a:pPr marL="457200" indent="-457200" algn="just">
              <a:buFont typeface="Arial" panose="020B0604020202020204" pitchFamily="34" charset="0"/>
              <a:buChar char="•"/>
            </a:pPr>
            <a:endParaRPr lang="en-GB" sz="1600" dirty="0">
              <a:latin typeface="Arial" panose="020B0604020202020204" pitchFamily="34" charset="0"/>
              <a:ea typeface="Calibri" panose="020F0502020204030204" pitchFamily="34" charset="0"/>
              <a:cs typeface="Arial" panose="020B0604020202020204" pitchFamily="34" charset="0"/>
            </a:endParaRPr>
          </a:p>
          <a:p>
            <a:pPr algn="just" defTabSz="3811389">
              <a:spcBef>
                <a:spcPct val="20000"/>
              </a:spcBef>
              <a:defRPr/>
            </a:pPr>
            <a:r>
              <a:rPr lang="en-US" sz="2600" dirty="0">
                <a:latin typeface="Arial" panose="020B0604020202020204" pitchFamily="34" charset="0"/>
                <a:cs typeface="Arial" panose="020B0604020202020204" pitchFamily="34" charset="0"/>
              </a:rPr>
              <a:t>During healthy aging, a mixture of sensory and attentional factors can negatively affect listening performance.</a:t>
            </a:r>
          </a:p>
          <a:p>
            <a:pPr algn="just" defTabSz="3811389">
              <a:spcBef>
                <a:spcPct val="20000"/>
              </a:spcBef>
              <a:defRPr/>
            </a:pPr>
            <a:endParaRPr lang="en-US" sz="1600" dirty="0">
              <a:latin typeface="Arial" panose="020B0604020202020204" pitchFamily="34" charset="0"/>
              <a:cs typeface="Arial" panose="020B0604020202020204" pitchFamily="34" charset="0"/>
            </a:endParaRPr>
          </a:p>
          <a:p>
            <a:pPr algn="just" defTabSz="3811389">
              <a:spcBef>
                <a:spcPct val="20000"/>
              </a:spcBef>
              <a:defRPr/>
            </a:pPr>
            <a:r>
              <a:rPr lang="en-US" sz="2600" dirty="0">
                <a:latin typeface="Arial" panose="020B0604020202020204" pitchFamily="34" charset="0"/>
                <a:cs typeface="Arial" panose="020B0604020202020204" pitchFamily="34" charset="0"/>
              </a:rPr>
              <a:t>Our study investigates how sensory decline and cognitive aging contribute to age-related impairments in selective listening.</a:t>
            </a:r>
            <a:endParaRPr lang="en-GB" sz="2600" b="1" dirty="0">
              <a:latin typeface="Arial" panose="020B0604020202020204" pitchFamily="34" charset="0"/>
              <a:cs typeface="Arial" panose="020B0604020202020204" pitchFamily="34" charset="0"/>
            </a:endParaRPr>
          </a:p>
        </p:txBody>
      </p:sp>
      <p:graphicFrame>
        <p:nvGraphicFramePr>
          <p:cNvPr id="133" name="Chart 132">
            <a:extLst>
              <a:ext uri="{FF2B5EF4-FFF2-40B4-BE49-F238E27FC236}">
                <a16:creationId xmlns:a16="http://schemas.microsoft.com/office/drawing/2014/main" id="{C3BD1CB4-039F-B96A-442D-DDC99E25B5FF}"/>
              </a:ext>
            </a:extLst>
          </p:cNvPr>
          <p:cNvGraphicFramePr/>
          <p:nvPr>
            <p:extLst>
              <p:ext uri="{D42A27DB-BD31-4B8C-83A1-F6EECF244321}">
                <p14:modId xmlns:p14="http://schemas.microsoft.com/office/powerpoint/2010/main" val="470568034"/>
              </p:ext>
            </p:extLst>
          </p:nvPr>
        </p:nvGraphicFramePr>
        <p:xfrm>
          <a:off x="16416237" y="22223475"/>
          <a:ext cx="2975981" cy="2546382"/>
        </p:xfrm>
        <a:graphic>
          <a:graphicData uri="http://schemas.openxmlformats.org/drawingml/2006/chart">
            <c:chart xmlns:c="http://schemas.openxmlformats.org/drawingml/2006/chart" xmlns:r="http://schemas.openxmlformats.org/officeDocument/2006/relationships" r:id="rId5"/>
          </a:graphicData>
        </a:graphic>
      </p:graphicFrame>
      <p:sp>
        <p:nvSpPr>
          <p:cNvPr id="322" name="Text Placeholder 53">
            <a:extLst>
              <a:ext uri="{FF2B5EF4-FFF2-40B4-BE49-F238E27FC236}">
                <a16:creationId xmlns:a16="http://schemas.microsoft.com/office/drawing/2014/main" id="{99BD5FA9-CC2E-41D3-97A2-CAFA744C067D}"/>
              </a:ext>
            </a:extLst>
          </p:cNvPr>
          <p:cNvSpPr txBox="1">
            <a:spLocks/>
          </p:cNvSpPr>
          <p:nvPr/>
        </p:nvSpPr>
        <p:spPr>
          <a:xfrm>
            <a:off x="611857" y="12380524"/>
            <a:ext cx="9801454" cy="615545"/>
          </a:xfrm>
          <a:prstGeom prst="rect">
            <a:avLst/>
          </a:prstGeom>
          <a:solidFill>
            <a:schemeClr val="tx2">
              <a:lumMod val="50000"/>
            </a:schemeClr>
          </a:solidFill>
        </p:spPr>
        <p:txBody>
          <a:bodyPr lIns="91436" tIns="91436" rIns="91436" bIns="91436" anchor="t" anchorCtr="0">
            <a:spAutoFit/>
          </a:bodyPr>
          <a:lstStyle>
            <a:lvl1pPr marL="1429271" indent="-1429271" algn="l" defTabSz="3811389" rtl="0" eaLnBrk="1" latinLnBrk="0" hangingPunct="1">
              <a:spcBef>
                <a:spcPct val="20000"/>
              </a:spcBef>
              <a:buFont typeface="Arial" pitchFamily="34" charset="0"/>
              <a:buChar char="•"/>
              <a:defRPr lang="en-US" sz="2800" b="1" u="none" kern="1200" baseline="0" dirty="0">
                <a:solidFill>
                  <a:schemeClr val="bg1"/>
                </a:solidFill>
                <a:latin typeface="Times New Roman" panose="02020603050405020304" pitchFamily="18" charset="0"/>
                <a:ea typeface="+mn-ea"/>
                <a:cs typeface="Times New Roman" panose="02020603050405020304" pitchFamily="18" charset="0"/>
              </a:defRPr>
            </a:lvl1pPr>
            <a:lvl2pPr marL="3096755" indent="-1191059" algn="l" defTabSz="3811389" rtl="0" eaLnBrk="1" latinLnBrk="0" hangingPunct="1">
              <a:spcBef>
                <a:spcPct val="20000"/>
              </a:spcBef>
              <a:buFont typeface="Arial" pitchFamily="34" charset="0"/>
              <a:buChar char="–"/>
              <a:defRPr sz="11723" kern="1200">
                <a:solidFill>
                  <a:schemeClr val="tx1"/>
                </a:solidFill>
                <a:latin typeface="+mn-lt"/>
                <a:ea typeface="+mn-ea"/>
                <a:cs typeface="+mn-cs"/>
              </a:defRPr>
            </a:lvl2pPr>
            <a:lvl3pPr marL="4764237" indent="-952848" algn="l" defTabSz="3811389" rtl="0" eaLnBrk="1" latinLnBrk="0" hangingPunct="1">
              <a:spcBef>
                <a:spcPct val="20000"/>
              </a:spcBef>
              <a:buFont typeface="Arial" pitchFamily="34" charset="0"/>
              <a:buChar char="•"/>
              <a:defRPr sz="10073" kern="1200">
                <a:solidFill>
                  <a:schemeClr val="tx1"/>
                </a:solidFill>
                <a:latin typeface="+mn-lt"/>
                <a:ea typeface="+mn-ea"/>
                <a:cs typeface="+mn-cs"/>
              </a:defRPr>
            </a:lvl3pPr>
            <a:lvl4pPr marL="6669933"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4pPr>
            <a:lvl5pPr marL="857562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5pPr>
            <a:lvl6pPr marL="10481322"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6pPr>
            <a:lvl7pPr marL="1238701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7pPr>
            <a:lvl8pPr marL="14292711"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8pPr>
            <a:lvl9pPr marL="1619840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9pPr>
          </a:lstStyle>
          <a:p>
            <a:pPr marL="0" indent="0" algn="ctr">
              <a:buFont typeface="Arial" pitchFamily="34" charset="0"/>
              <a:buNone/>
            </a:pPr>
            <a:r>
              <a:rPr lang="en-GB" dirty="0">
                <a:latin typeface="Arial" panose="020B0604020202020204" pitchFamily="34" charset="0"/>
                <a:cs typeface="Arial" panose="020B0604020202020204" pitchFamily="34" charset="0"/>
              </a:rPr>
              <a:t>Sensory Decline</a:t>
            </a:r>
          </a:p>
        </p:txBody>
      </p:sp>
      <p:sp>
        <p:nvSpPr>
          <p:cNvPr id="163" name="Text Placeholder 55">
            <a:extLst>
              <a:ext uri="{FF2B5EF4-FFF2-40B4-BE49-F238E27FC236}">
                <a16:creationId xmlns:a16="http://schemas.microsoft.com/office/drawing/2014/main" id="{1D0A0DAE-4AA4-4705-A7CF-393C6AE467ED}"/>
              </a:ext>
            </a:extLst>
          </p:cNvPr>
          <p:cNvSpPr txBox="1">
            <a:spLocks/>
          </p:cNvSpPr>
          <p:nvPr/>
        </p:nvSpPr>
        <p:spPr>
          <a:xfrm>
            <a:off x="635328" y="21755994"/>
            <a:ext cx="9799907" cy="615545"/>
          </a:xfrm>
          <a:prstGeom prst="rect">
            <a:avLst/>
          </a:prstGeom>
          <a:solidFill>
            <a:schemeClr val="tx2">
              <a:lumMod val="50000"/>
            </a:schemeClr>
          </a:solidFill>
        </p:spPr>
        <p:txBody>
          <a:bodyPr lIns="91436" tIns="91436" rIns="91436" bIns="91436" anchor="t" anchorCtr="0">
            <a:spAutoFit/>
          </a:bodyPr>
          <a:lstStyle>
            <a:lvl1pPr marL="1429271" indent="-1429271" algn="l" defTabSz="3811389" rtl="0" eaLnBrk="1" latinLnBrk="0" hangingPunct="1">
              <a:spcBef>
                <a:spcPct val="20000"/>
              </a:spcBef>
              <a:buFont typeface="Arial" pitchFamily="34" charset="0"/>
              <a:buChar char="•"/>
              <a:defRPr lang="en-US" sz="2800" b="1" u="none" kern="1200" baseline="0" dirty="0">
                <a:solidFill>
                  <a:schemeClr val="bg1"/>
                </a:solidFill>
                <a:latin typeface="Times New Roman" panose="02020603050405020304" pitchFamily="18" charset="0"/>
                <a:ea typeface="+mn-ea"/>
                <a:cs typeface="Times New Roman" panose="02020603050405020304" pitchFamily="18" charset="0"/>
              </a:defRPr>
            </a:lvl1pPr>
            <a:lvl2pPr marL="3096755" indent="-1191059" algn="l" defTabSz="3811389" rtl="0" eaLnBrk="1" latinLnBrk="0" hangingPunct="1">
              <a:spcBef>
                <a:spcPct val="20000"/>
              </a:spcBef>
              <a:buFont typeface="Arial" pitchFamily="34" charset="0"/>
              <a:buChar char="–"/>
              <a:defRPr sz="11723" kern="1200">
                <a:solidFill>
                  <a:schemeClr val="tx1"/>
                </a:solidFill>
                <a:latin typeface="+mn-lt"/>
                <a:ea typeface="+mn-ea"/>
                <a:cs typeface="+mn-cs"/>
              </a:defRPr>
            </a:lvl2pPr>
            <a:lvl3pPr marL="4764237" indent="-952848" algn="l" defTabSz="3811389" rtl="0" eaLnBrk="1" latinLnBrk="0" hangingPunct="1">
              <a:spcBef>
                <a:spcPct val="20000"/>
              </a:spcBef>
              <a:buFont typeface="Arial" pitchFamily="34" charset="0"/>
              <a:buChar char="•"/>
              <a:defRPr sz="10073" kern="1200">
                <a:solidFill>
                  <a:schemeClr val="tx1"/>
                </a:solidFill>
                <a:latin typeface="+mn-lt"/>
                <a:ea typeface="+mn-ea"/>
                <a:cs typeface="+mn-cs"/>
              </a:defRPr>
            </a:lvl3pPr>
            <a:lvl4pPr marL="6669933"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4pPr>
            <a:lvl5pPr marL="857562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5pPr>
            <a:lvl6pPr marL="10481322"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6pPr>
            <a:lvl7pPr marL="1238701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7pPr>
            <a:lvl8pPr marL="14292711"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8pPr>
            <a:lvl9pPr marL="1619840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9pPr>
          </a:lstStyle>
          <a:p>
            <a:pPr marL="0" indent="0" algn="ctr">
              <a:buFont typeface="Arial" pitchFamily="34" charset="0"/>
              <a:buNone/>
            </a:pPr>
            <a:r>
              <a:rPr lang="en-GB" dirty="0">
                <a:latin typeface="Arial" panose="020B0604020202020204" pitchFamily="34" charset="0"/>
                <a:cs typeface="Arial" panose="020B0604020202020204" pitchFamily="34" charset="0"/>
              </a:rPr>
              <a:t>Practice Benefit</a:t>
            </a:r>
          </a:p>
        </p:txBody>
      </p:sp>
      <p:sp>
        <p:nvSpPr>
          <p:cNvPr id="169" name="TextBox 168">
            <a:extLst>
              <a:ext uri="{FF2B5EF4-FFF2-40B4-BE49-F238E27FC236}">
                <a16:creationId xmlns:a16="http://schemas.microsoft.com/office/drawing/2014/main" id="{96F45781-0D93-4951-8639-6F0971A3A6F2}"/>
              </a:ext>
            </a:extLst>
          </p:cNvPr>
          <p:cNvSpPr txBox="1"/>
          <p:nvPr/>
        </p:nvSpPr>
        <p:spPr>
          <a:xfrm>
            <a:off x="504124" y="16707761"/>
            <a:ext cx="9722355" cy="4985980"/>
          </a:xfrm>
          <a:prstGeom prst="rect">
            <a:avLst/>
          </a:prstGeom>
          <a:noFill/>
        </p:spPr>
        <p:txBody>
          <a:bodyPr wrap="square" rtlCol="0">
            <a:spAutoFit/>
          </a:bodyPr>
          <a:lstStyle/>
          <a:p>
            <a:pPr algn="just" defTabSz="814273" eaLnBrk="0" fontAlgn="base" hangingPunct="0">
              <a:spcBef>
                <a:spcPct val="0"/>
              </a:spcBef>
              <a:spcAft>
                <a:spcPct val="0"/>
              </a:spcAft>
            </a:pPr>
            <a:r>
              <a:rPr lang="en-GB" sz="2600" dirty="0">
                <a:effectLst/>
                <a:latin typeface="Arial" panose="020B0604020202020204" pitchFamily="34" charset="0"/>
                <a:ea typeface="Calibri" panose="020F0502020204030204" pitchFamily="34" charset="0"/>
                <a:cs typeface="Arial" panose="020B0604020202020204" pitchFamily="34" charset="0"/>
              </a:rPr>
              <a:t>The ability to inhibit irrelevant information is the primary cognitive  function that declines with age (see Rey-</a:t>
            </a:r>
            <a:r>
              <a:rPr lang="en-GB" sz="2600" dirty="0" err="1">
                <a:effectLst/>
                <a:latin typeface="Arial" panose="020B0604020202020204" pitchFamily="34" charset="0"/>
                <a:ea typeface="Calibri" panose="020F0502020204030204" pitchFamily="34" charset="0"/>
                <a:cs typeface="Arial" panose="020B0604020202020204" pitchFamily="34" charset="0"/>
              </a:rPr>
              <a:t>Mermet</a:t>
            </a:r>
            <a:r>
              <a:rPr lang="en-GB" sz="2600" dirty="0">
                <a:effectLst/>
                <a:latin typeface="Arial" panose="020B0604020202020204" pitchFamily="34" charset="0"/>
                <a:ea typeface="Calibri" panose="020F0502020204030204" pitchFamily="34" charset="0"/>
                <a:cs typeface="Arial" panose="020B0604020202020204" pitchFamily="34" charset="0"/>
              </a:rPr>
              <a:t> &amp; </a:t>
            </a:r>
            <a:r>
              <a:rPr lang="en-GB" sz="2600" dirty="0" err="1">
                <a:effectLst/>
                <a:latin typeface="Arial" panose="020B0604020202020204" pitchFamily="34" charset="0"/>
                <a:ea typeface="Calibri" panose="020F0502020204030204" pitchFamily="34" charset="0"/>
                <a:cs typeface="Arial" panose="020B0604020202020204" pitchFamily="34" charset="0"/>
              </a:rPr>
              <a:t>Gade</a:t>
            </a:r>
            <a:r>
              <a:rPr lang="en-GB" sz="2600" dirty="0">
                <a:effectLst/>
                <a:latin typeface="Arial" panose="020B0604020202020204" pitchFamily="34" charset="0"/>
                <a:ea typeface="Calibri" panose="020F0502020204030204" pitchFamily="34" charset="0"/>
                <a:cs typeface="Arial" panose="020B0604020202020204" pitchFamily="34" charset="0"/>
              </a:rPr>
              <a:t>, 2018, for a review)</a:t>
            </a:r>
            <a:r>
              <a:rPr lang="en-GB" sz="2600" dirty="0">
                <a:solidFill>
                  <a:srgbClr val="767171"/>
                </a:solidFill>
                <a:effectLst/>
                <a:latin typeface="Arial" panose="020B0604020202020204" pitchFamily="34" charset="0"/>
                <a:ea typeface="Calibri" panose="020F0502020204030204" pitchFamily="34" charset="0"/>
                <a:cs typeface="Arial" panose="020B0604020202020204" pitchFamily="34" charset="0"/>
              </a:rPr>
              <a:t>. </a:t>
            </a:r>
          </a:p>
          <a:p>
            <a:pPr algn="just" defTabSz="814273" eaLnBrk="0" fontAlgn="base" hangingPunct="0">
              <a:spcBef>
                <a:spcPct val="0"/>
              </a:spcBef>
              <a:spcAft>
                <a:spcPct val="0"/>
              </a:spcAft>
            </a:pPr>
            <a:endParaRPr lang="en-GB" sz="1600" dirty="0">
              <a:solidFill>
                <a:srgbClr val="767171"/>
              </a:solidFill>
              <a:latin typeface="Arial" panose="020B0604020202020204" pitchFamily="34" charset="0"/>
              <a:ea typeface="Calibri" panose="020F0502020204030204" pitchFamily="34" charset="0"/>
              <a:cs typeface="Arial" panose="020B0604020202020204" pitchFamily="34" charset="0"/>
            </a:endParaRPr>
          </a:p>
          <a:p>
            <a:pPr algn="just" defTabSz="814273" eaLnBrk="0" fontAlgn="base" hangingPunct="0">
              <a:spcBef>
                <a:spcPct val="0"/>
              </a:spcBef>
              <a:spcAft>
                <a:spcPct val="0"/>
              </a:spcAft>
            </a:pPr>
            <a:r>
              <a:rPr lang="en-US" sz="2600" dirty="0">
                <a:latin typeface="Arial" panose="020B0604020202020204" pitchFamily="34" charset="0"/>
                <a:cs typeface="Arial" panose="020B0604020202020204" pitchFamily="34" charset="0"/>
              </a:rPr>
              <a:t>Under flexible task requirements, older adults often show increased performance costs (e.g., switch cost), suggesting reduced cognitive flexibility (Hirsch et al., 2016; </a:t>
            </a:r>
            <a:r>
              <a:rPr lang="en-GB" sz="2600" dirty="0" err="1">
                <a:effectLst/>
                <a:latin typeface="Arial" panose="020B0604020202020204" pitchFamily="34" charset="0"/>
                <a:ea typeface="Calibri" panose="020F0502020204030204" pitchFamily="34" charset="0"/>
                <a:cs typeface="Arial" panose="020B0604020202020204" pitchFamily="34" charset="0"/>
              </a:rPr>
              <a:t>Schils</a:t>
            </a:r>
            <a:r>
              <a:rPr lang="en-GB" sz="2600" dirty="0">
                <a:effectLst/>
                <a:latin typeface="Arial" panose="020B0604020202020204" pitchFamily="34" charset="0"/>
                <a:ea typeface="Calibri" panose="020F0502020204030204" pitchFamily="34" charset="0"/>
                <a:cs typeface="Arial" panose="020B0604020202020204" pitchFamily="34" charset="0"/>
              </a:rPr>
              <a:t> et al., 2024)</a:t>
            </a:r>
            <a:endParaRPr lang="en-US" sz="2600" dirty="0">
              <a:latin typeface="Arial" panose="020B0604020202020204" pitchFamily="34" charset="0"/>
              <a:cs typeface="Arial" panose="020B0604020202020204" pitchFamily="34" charset="0"/>
            </a:endParaRPr>
          </a:p>
          <a:p>
            <a:pPr algn="just" defTabSz="814273" eaLnBrk="0" fontAlgn="base" hangingPunct="0">
              <a:spcBef>
                <a:spcPct val="0"/>
              </a:spcBef>
              <a:spcAft>
                <a:spcPct val="0"/>
              </a:spcAft>
            </a:pPr>
            <a:endParaRPr lang="en-US" sz="1600" dirty="0">
              <a:solidFill>
                <a:prstClr val="black"/>
              </a:solidFill>
              <a:latin typeface="Arial" panose="020B0604020202020204" pitchFamily="34" charset="0"/>
              <a:cs typeface="Arial" panose="020B0604020202020204" pitchFamily="34" charset="0"/>
            </a:endParaRPr>
          </a:p>
          <a:p>
            <a:pPr algn="just" defTabSz="814273" eaLnBrk="0" fontAlgn="base" hangingPunct="0">
              <a:spcBef>
                <a:spcPct val="0"/>
              </a:spcBef>
              <a:spcAft>
                <a:spcPct val="0"/>
              </a:spcAft>
            </a:pPr>
            <a:r>
              <a:rPr lang="en-US" sz="2600" dirty="0">
                <a:effectLst/>
                <a:latin typeface="Arial" panose="020B0604020202020204" pitchFamily="34" charset="0"/>
                <a:ea typeface="Calibri" panose="020F0502020204030204" pitchFamily="34" charset="0"/>
                <a:cs typeface="Arial" panose="020B0604020202020204" pitchFamily="34" charset="0"/>
              </a:rPr>
              <a:t>Theories of cognitive control in task switching suggest that inhibitory processes may be critical in determining switch costs, by reducing the interference of the previously relevant task or attention set (Koch et al., 2010).</a:t>
            </a:r>
            <a:endParaRPr lang="en-US" sz="2600" dirty="0">
              <a:solidFill>
                <a:prstClr val="black"/>
              </a:solidFill>
              <a:latin typeface="Arial" panose="020B0604020202020204" pitchFamily="34" charset="0"/>
              <a:cs typeface="Arial" panose="020B0604020202020204" pitchFamily="34" charset="0"/>
            </a:endParaRPr>
          </a:p>
        </p:txBody>
      </p:sp>
      <p:sp>
        <p:nvSpPr>
          <p:cNvPr id="38" name="Rectangle 1">
            <a:extLst>
              <a:ext uri="{FF2B5EF4-FFF2-40B4-BE49-F238E27FC236}">
                <a16:creationId xmlns:a16="http://schemas.microsoft.com/office/drawing/2014/main" id="{1BD0872F-FC4A-4660-AFC7-A390B63009BF}"/>
              </a:ext>
            </a:extLst>
          </p:cNvPr>
          <p:cNvSpPr>
            <a:spLocks noChangeArrowheads="1"/>
          </p:cNvSpPr>
          <p:nvPr/>
        </p:nvSpPr>
        <p:spPr bwMode="auto">
          <a:xfrm>
            <a:off x="0" y="0"/>
            <a:ext cx="428037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DE" sz="1200" b="0" i="0" u="sng" strike="noStrike" cap="none" normalizeH="0" baseline="0">
                <a:ln>
                  <a:noFill/>
                </a:ln>
                <a:solidFill>
                  <a:srgbClr val="008080"/>
                </a:solidFill>
                <a:effectLst/>
                <a:latin typeface="Arial" panose="020B0604020202020204" pitchFamily="34" charset="0"/>
                <a:ea typeface="Times New Roman" panose="02020603050405020304" pitchFamily="18" charset="0"/>
              </a:rPr>
              <a:t>T</a:t>
            </a:r>
            <a:r>
              <a:rPr kumimoji="0" lang="en-GB" altLang="en-DE" sz="1200" b="0" i="0" u="sng" strike="noStrike" cap="none" normalizeH="0" baseline="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he mean audiograms for both participant groups are depicted </a:t>
            </a:r>
            <a:endParaRPr kumimoji="0" lang="en-GB" altLang="en-DE" sz="1800" b="0" i="0" u="none" strike="noStrike" cap="none" normalizeH="0" baseline="0">
              <a:ln>
                <a:noFill/>
              </a:ln>
              <a:solidFill>
                <a:schemeClr val="tx1"/>
              </a:solidFill>
              <a:effectLst/>
              <a:latin typeface="Arial" panose="020B0604020202020204" pitchFamily="34" charset="0"/>
            </a:endParaRPr>
          </a:p>
        </p:txBody>
      </p:sp>
      <p:sp>
        <p:nvSpPr>
          <p:cNvPr id="175" name="TextBox 174">
            <a:extLst>
              <a:ext uri="{FF2B5EF4-FFF2-40B4-BE49-F238E27FC236}">
                <a16:creationId xmlns:a16="http://schemas.microsoft.com/office/drawing/2014/main" id="{CF9B9EB1-EF06-43FC-B156-C5CD51A53525}"/>
              </a:ext>
            </a:extLst>
          </p:cNvPr>
          <p:cNvSpPr txBox="1"/>
          <p:nvPr/>
        </p:nvSpPr>
        <p:spPr>
          <a:xfrm>
            <a:off x="584579" y="13145486"/>
            <a:ext cx="9828900" cy="2739211"/>
          </a:xfrm>
          <a:prstGeom prst="rect">
            <a:avLst/>
          </a:prstGeom>
          <a:noFill/>
        </p:spPr>
        <p:txBody>
          <a:bodyPr wrap="square">
            <a:spAutoFit/>
          </a:bodyPr>
          <a:lstStyle/>
          <a:p>
            <a:pPr algn="just" defTabSz="814273" eaLnBrk="0" fontAlgn="base" hangingPunct="0">
              <a:spcBef>
                <a:spcPct val="0"/>
              </a:spcBef>
              <a:spcAft>
                <a:spcPct val="0"/>
              </a:spcAft>
            </a:pPr>
            <a:r>
              <a:rPr lang="en-US" sz="2600" dirty="0">
                <a:latin typeface="Arial" panose="020B0604020202020204" pitchFamily="34" charset="0"/>
                <a:cs typeface="Arial" panose="020B0604020202020204" pitchFamily="34" charset="0"/>
              </a:rPr>
              <a:t>Age-related hearing loss (ARHL) is a gradual decrease of hearing sensory abilities observed while aging. It </a:t>
            </a:r>
            <a:r>
              <a:rPr lang="en-GB" sz="2600" dirty="0">
                <a:effectLst/>
                <a:latin typeface="Arial" panose="020B0604020202020204" pitchFamily="34" charset="0"/>
                <a:ea typeface="Calibri" panose="020F0502020204030204" pitchFamily="34" charset="0"/>
                <a:cs typeface="Arial" panose="020B0604020202020204" pitchFamily="34" charset="0"/>
              </a:rPr>
              <a:t>impairs </a:t>
            </a:r>
            <a:r>
              <a:rPr lang="en-US" sz="2600" dirty="0">
                <a:effectLst/>
                <a:latin typeface="Arial" panose="020B0604020202020204" pitchFamily="34" charset="0"/>
                <a:ea typeface="Calibri" panose="020F0502020204030204" pitchFamily="34" charset="0"/>
                <a:cs typeface="Arial" panose="020B0604020202020204" pitchFamily="34" charset="0"/>
              </a:rPr>
              <a:t>the detection of sound frequencies, thereby affecting</a:t>
            </a:r>
            <a:r>
              <a:rPr lang="en-GB" sz="2600" dirty="0">
                <a:effectLst/>
                <a:latin typeface="Arial" panose="020B0604020202020204" pitchFamily="34" charset="0"/>
                <a:ea typeface="Calibri" panose="020F0502020204030204" pitchFamily="34" charset="0"/>
                <a:cs typeface="Arial" panose="020B0604020202020204" pitchFamily="34" charset="0"/>
              </a:rPr>
              <a:t> the processing of sensory inputs (Katz et al., 2015)</a:t>
            </a:r>
          </a:p>
          <a:p>
            <a:pPr algn="just" defTabSz="814273" eaLnBrk="0" fontAlgn="base" hangingPunct="0">
              <a:spcBef>
                <a:spcPct val="0"/>
              </a:spcBef>
              <a:spcAft>
                <a:spcPct val="0"/>
              </a:spcAft>
            </a:pPr>
            <a:endParaRPr lang="en-GB" sz="1600" dirty="0">
              <a:latin typeface="Arial" panose="020B0604020202020204" pitchFamily="34" charset="0"/>
              <a:ea typeface="Calibri" panose="020F0502020204030204" pitchFamily="34" charset="0"/>
              <a:cs typeface="Arial" panose="020B0604020202020204" pitchFamily="34" charset="0"/>
            </a:endParaRPr>
          </a:p>
          <a:p>
            <a:pPr algn="just" defTabSz="814273" eaLnBrk="0" fontAlgn="base" hangingPunct="0">
              <a:spcBef>
                <a:spcPct val="0"/>
              </a:spcBef>
              <a:spcAft>
                <a:spcPct val="0"/>
              </a:spcAft>
            </a:pPr>
            <a:r>
              <a:rPr lang="en-GB" sz="2600" dirty="0">
                <a:effectLst/>
                <a:latin typeface="Arial" panose="020B0604020202020204" pitchFamily="34" charset="0"/>
                <a:ea typeface="Calibri" panose="020F0502020204030204" pitchFamily="34" charset="0"/>
                <a:cs typeface="Arial" panose="020B0604020202020204" pitchFamily="34" charset="0"/>
              </a:rPr>
              <a:t>Even mild levels of ARHL </a:t>
            </a:r>
            <a:r>
              <a:rPr lang="en-GB" sz="2600" dirty="0">
                <a:latin typeface="Arial" panose="020B0604020202020204" pitchFamily="34" charset="0"/>
                <a:ea typeface="Calibri" panose="020F0502020204030204" pitchFamily="34" charset="0"/>
                <a:cs typeface="Arial" panose="020B0604020202020204" pitchFamily="34" charset="0"/>
              </a:rPr>
              <a:t>can impair the ability to extract meaning information from complex auditory </a:t>
            </a:r>
            <a:r>
              <a:rPr lang="en-GB" sz="2600" dirty="0">
                <a:effectLst/>
                <a:latin typeface="Arial" panose="020B0604020202020204" pitchFamily="34" charset="0"/>
                <a:ea typeface="Calibri" panose="020F0502020204030204" pitchFamily="34" charset="0"/>
                <a:cs typeface="Arial" panose="020B0604020202020204" pitchFamily="34" charset="0"/>
              </a:rPr>
              <a:t>environments (</a:t>
            </a:r>
            <a:r>
              <a:rPr lang="en-GB" sz="2600" dirty="0">
                <a:solidFill>
                  <a:srgbClr val="000000"/>
                </a:solidFill>
                <a:effectLst/>
                <a:latin typeface="Arial" panose="020B0604020202020204" pitchFamily="34" charset="0"/>
                <a:ea typeface="Calibri" panose="020F0502020204030204" pitchFamily="34" charset="0"/>
                <a:cs typeface="Arial" panose="020B0604020202020204" pitchFamily="34" charset="0"/>
              </a:rPr>
              <a:t>Russell, 2022</a:t>
            </a:r>
            <a:r>
              <a:rPr lang="en-GB" sz="2600" dirty="0">
                <a:effectLst/>
                <a:latin typeface="Arial" panose="020B0604020202020204" pitchFamily="34" charset="0"/>
                <a:ea typeface="Calibri" panose="020F0502020204030204" pitchFamily="34" charset="0"/>
                <a:cs typeface="Arial" panose="020B0604020202020204" pitchFamily="34" charset="0"/>
              </a:rPr>
              <a:t>).</a:t>
            </a:r>
            <a:endParaRPr lang="en-GB" sz="2600" b="1" dirty="0">
              <a:solidFill>
                <a:prstClr val="black"/>
              </a:solidFill>
              <a:latin typeface="Arial" panose="020B0604020202020204" pitchFamily="34" charset="0"/>
              <a:cs typeface="Arial" panose="020B0604020202020204" pitchFamily="34" charset="0"/>
            </a:endParaRPr>
          </a:p>
        </p:txBody>
      </p:sp>
      <p:sp>
        <p:nvSpPr>
          <p:cNvPr id="178" name="CasellaDiTesto 70">
            <a:extLst>
              <a:ext uri="{FF2B5EF4-FFF2-40B4-BE49-F238E27FC236}">
                <a16:creationId xmlns:a16="http://schemas.microsoft.com/office/drawing/2014/main" id="{5BEFF9D8-07AF-4EC6-8F12-C1776C2E6423}"/>
              </a:ext>
            </a:extLst>
          </p:cNvPr>
          <p:cNvSpPr txBox="1"/>
          <p:nvPr/>
        </p:nvSpPr>
        <p:spPr>
          <a:xfrm>
            <a:off x="1260100" y="4022937"/>
            <a:ext cx="6550400" cy="523220"/>
          </a:xfrm>
          <a:prstGeom prst="rect">
            <a:avLst/>
          </a:prstGeom>
          <a:noFill/>
        </p:spPr>
        <p:txBody>
          <a:bodyPr wrap="square">
            <a:spAutoFit/>
          </a:bodyPr>
          <a:lstStyle/>
          <a:p>
            <a:r>
              <a:rPr lang="en-US" sz="2800" b="1" dirty="0">
                <a:solidFill>
                  <a:schemeClr val="bg1"/>
                </a:solidFill>
                <a:latin typeface="Arial" panose="020B0604020202020204" pitchFamily="34" charset="0"/>
                <a:cs typeface="Arial" panose="020B0604020202020204" pitchFamily="34" charset="0"/>
              </a:rPr>
              <a:t>luigi.falanga@psych.rwth-aachen.de</a:t>
            </a:r>
          </a:p>
        </p:txBody>
      </p:sp>
      <p:pic>
        <p:nvPicPr>
          <p:cNvPr id="179" name="Grafik 18">
            <a:extLst>
              <a:ext uri="{FF2B5EF4-FFF2-40B4-BE49-F238E27FC236}">
                <a16:creationId xmlns:a16="http://schemas.microsoft.com/office/drawing/2014/main" id="{5BD26BC0-1384-4ECA-99F1-F35244DA79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4920" y="3949131"/>
            <a:ext cx="969768" cy="726101"/>
          </a:xfrm>
          <a:prstGeom prst="rect">
            <a:avLst/>
          </a:prstGeom>
        </p:spPr>
      </p:pic>
      <p:graphicFrame>
        <p:nvGraphicFramePr>
          <p:cNvPr id="182" name="Chart 181">
            <a:extLst>
              <a:ext uri="{FF2B5EF4-FFF2-40B4-BE49-F238E27FC236}">
                <a16:creationId xmlns:a16="http://schemas.microsoft.com/office/drawing/2014/main" id="{BF69653F-7B24-4A1B-A4B6-F15ABDB943C0}"/>
              </a:ext>
            </a:extLst>
          </p:cNvPr>
          <p:cNvGraphicFramePr>
            <a:graphicFrameLocks/>
          </p:cNvGraphicFramePr>
          <p:nvPr>
            <p:extLst>
              <p:ext uri="{D42A27DB-BD31-4B8C-83A1-F6EECF244321}">
                <p14:modId xmlns:p14="http://schemas.microsoft.com/office/powerpoint/2010/main" val="1958384479"/>
              </p:ext>
            </p:extLst>
          </p:nvPr>
        </p:nvGraphicFramePr>
        <p:xfrm>
          <a:off x="22129769" y="6904520"/>
          <a:ext cx="9478854" cy="4659740"/>
        </p:xfrm>
        <a:graphic>
          <a:graphicData uri="http://schemas.openxmlformats.org/drawingml/2006/chart">
            <c:chart xmlns:c="http://schemas.openxmlformats.org/drawingml/2006/chart" xmlns:r="http://schemas.openxmlformats.org/officeDocument/2006/relationships" r:id="rId7"/>
          </a:graphicData>
        </a:graphic>
      </p:graphicFrame>
      <p:sp>
        <p:nvSpPr>
          <p:cNvPr id="183" name="Text Placeholder 53">
            <a:extLst>
              <a:ext uri="{FF2B5EF4-FFF2-40B4-BE49-F238E27FC236}">
                <a16:creationId xmlns:a16="http://schemas.microsoft.com/office/drawing/2014/main" id="{33B19F55-3F56-490A-95F7-5DBBA5F6F7AF}"/>
              </a:ext>
            </a:extLst>
          </p:cNvPr>
          <p:cNvSpPr txBox="1">
            <a:spLocks/>
          </p:cNvSpPr>
          <p:nvPr/>
        </p:nvSpPr>
        <p:spPr>
          <a:xfrm>
            <a:off x="21698376" y="5268566"/>
            <a:ext cx="10337251" cy="614134"/>
          </a:xfrm>
          <a:prstGeom prst="rect">
            <a:avLst/>
          </a:prstGeom>
          <a:solidFill>
            <a:schemeClr val="tx2">
              <a:lumMod val="50000"/>
            </a:schemeClr>
          </a:solidFill>
        </p:spPr>
        <p:txBody>
          <a:bodyPr wrap="square" lIns="91436" tIns="91436" rIns="91436" bIns="91436" anchor="t" anchorCtr="0">
            <a:spAutoFit/>
          </a:bodyPr>
          <a:lstStyle>
            <a:lvl1pPr marL="1429271" indent="-1429271" algn="l" defTabSz="3811389" rtl="0" eaLnBrk="1" latinLnBrk="0" hangingPunct="1">
              <a:spcBef>
                <a:spcPct val="20000"/>
              </a:spcBef>
              <a:buFont typeface="Arial" pitchFamily="34" charset="0"/>
              <a:buChar char="•"/>
              <a:defRPr lang="en-US" sz="2800" b="1" u="none" kern="1200" baseline="0" dirty="0">
                <a:solidFill>
                  <a:schemeClr val="bg1"/>
                </a:solidFill>
                <a:latin typeface="Times New Roman" panose="02020603050405020304" pitchFamily="18" charset="0"/>
                <a:ea typeface="+mn-ea"/>
                <a:cs typeface="Times New Roman" panose="02020603050405020304" pitchFamily="18" charset="0"/>
              </a:defRPr>
            </a:lvl1pPr>
            <a:lvl2pPr marL="3096755" indent="-1191059" algn="l" defTabSz="3811389" rtl="0" eaLnBrk="1" latinLnBrk="0" hangingPunct="1">
              <a:spcBef>
                <a:spcPct val="20000"/>
              </a:spcBef>
              <a:buFont typeface="Arial" pitchFamily="34" charset="0"/>
              <a:buChar char="–"/>
              <a:defRPr sz="11723" kern="1200">
                <a:solidFill>
                  <a:schemeClr val="tx1"/>
                </a:solidFill>
                <a:latin typeface="+mn-lt"/>
                <a:ea typeface="+mn-ea"/>
                <a:cs typeface="+mn-cs"/>
              </a:defRPr>
            </a:lvl2pPr>
            <a:lvl3pPr marL="4764237" indent="-952848" algn="l" defTabSz="3811389" rtl="0" eaLnBrk="1" latinLnBrk="0" hangingPunct="1">
              <a:spcBef>
                <a:spcPct val="20000"/>
              </a:spcBef>
              <a:buFont typeface="Arial" pitchFamily="34" charset="0"/>
              <a:buChar char="•"/>
              <a:defRPr sz="10073" kern="1200">
                <a:solidFill>
                  <a:schemeClr val="tx1"/>
                </a:solidFill>
                <a:latin typeface="+mn-lt"/>
                <a:ea typeface="+mn-ea"/>
                <a:cs typeface="+mn-cs"/>
              </a:defRPr>
            </a:lvl3pPr>
            <a:lvl4pPr marL="6669933"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4pPr>
            <a:lvl5pPr marL="857562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5pPr>
            <a:lvl6pPr marL="10481322"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6pPr>
            <a:lvl7pPr marL="1238701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7pPr>
            <a:lvl8pPr marL="14292711"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8pPr>
            <a:lvl9pPr marL="1619840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9pPr>
          </a:lstStyle>
          <a:p>
            <a:pPr marL="0" indent="0" algn="ctr">
              <a:buFont typeface="Arial" pitchFamily="34" charset="0"/>
              <a:buNone/>
            </a:pPr>
            <a:r>
              <a:rPr lang="en-GB" dirty="0">
                <a:latin typeface="Arial" panose="020B0604020202020204" pitchFamily="34" charset="0"/>
                <a:cs typeface="Arial" panose="020B0604020202020204" pitchFamily="34" charset="0"/>
              </a:rPr>
              <a:t>Hearing Threshold: Pure Tone Audiometry (PTA)</a:t>
            </a:r>
          </a:p>
        </p:txBody>
      </p:sp>
      <p:sp>
        <p:nvSpPr>
          <p:cNvPr id="323" name="Text Placeholder 53">
            <a:extLst>
              <a:ext uri="{FF2B5EF4-FFF2-40B4-BE49-F238E27FC236}">
                <a16:creationId xmlns:a16="http://schemas.microsoft.com/office/drawing/2014/main" id="{CDE1183A-EE44-48F3-8892-96F2E48495C9}"/>
              </a:ext>
            </a:extLst>
          </p:cNvPr>
          <p:cNvSpPr txBox="1">
            <a:spLocks/>
          </p:cNvSpPr>
          <p:nvPr/>
        </p:nvSpPr>
        <p:spPr>
          <a:xfrm>
            <a:off x="612025" y="15989321"/>
            <a:ext cx="9801454" cy="615545"/>
          </a:xfrm>
          <a:prstGeom prst="rect">
            <a:avLst/>
          </a:prstGeom>
          <a:solidFill>
            <a:schemeClr val="tx2">
              <a:lumMod val="50000"/>
            </a:schemeClr>
          </a:solidFill>
        </p:spPr>
        <p:txBody>
          <a:bodyPr lIns="91436" tIns="91436" rIns="91436" bIns="91436" anchor="t" anchorCtr="0">
            <a:spAutoFit/>
          </a:bodyPr>
          <a:lstStyle>
            <a:lvl1pPr marL="1429271" indent="-1429271" algn="l" defTabSz="3811389" rtl="0" eaLnBrk="1" latinLnBrk="0" hangingPunct="1">
              <a:spcBef>
                <a:spcPct val="20000"/>
              </a:spcBef>
              <a:buFont typeface="Arial" pitchFamily="34" charset="0"/>
              <a:buChar char="•"/>
              <a:defRPr lang="en-US" sz="2800" b="1" u="none" kern="1200" baseline="0" dirty="0">
                <a:solidFill>
                  <a:schemeClr val="bg1"/>
                </a:solidFill>
                <a:latin typeface="Times New Roman" panose="02020603050405020304" pitchFamily="18" charset="0"/>
                <a:ea typeface="+mn-ea"/>
                <a:cs typeface="Times New Roman" panose="02020603050405020304" pitchFamily="18" charset="0"/>
              </a:defRPr>
            </a:lvl1pPr>
            <a:lvl2pPr marL="3096755" indent="-1191059" algn="l" defTabSz="3811389" rtl="0" eaLnBrk="1" latinLnBrk="0" hangingPunct="1">
              <a:spcBef>
                <a:spcPct val="20000"/>
              </a:spcBef>
              <a:buFont typeface="Arial" pitchFamily="34" charset="0"/>
              <a:buChar char="–"/>
              <a:defRPr sz="11723" kern="1200">
                <a:solidFill>
                  <a:schemeClr val="tx1"/>
                </a:solidFill>
                <a:latin typeface="+mn-lt"/>
                <a:ea typeface="+mn-ea"/>
                <a:cs typeface="+mn-cs"/>
              </a:defRPr>
            </a:lvl2pPr>
            <a:lvl3pPr marL="4764237" indent="-952848" algn="l" defTabSz="3811389" rtl="0" eaLnBrk="1" latinLnBrk="0" hangingPunct="1">
              <a:spcBef>
                <a:spcPct val="20000"/>
              </a:spcBef>
              <a:buFont typeface="Arial" pitchFamily="34" charset="0"/>
              <a:buChar char="•"/>
              <a:defRPr sz="10073" kern="1200">
                <a:solidFill>
                  <a:schemeClr val="tx1"/>
                </a:solidFill>
                <a:latin typeface="+mn-lt"/>
                <a:ea typeface="+mn-ea"/>
                <a:cs typeface="+mn-cs"/>
              </a:defRPr>
            </a:lvl3pPr>
            <a:lvl4pPr marL="6669933"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4pPr>
            <a:lvl5pPr marL="857562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5pPr>
            <a:lvl6pPr marL="10481322"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6pPr>
            <a:lvl7pPr marL="1238701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7pPr>
            <a:lvl8pPr marL="14292711"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8pPr>
            <a:lvl9pPr marL="1619840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9pPr>
          </a:lstStyle>
          <a:p>
            <a:pPr marL="0" indent="0" algn="ctr">
              <a:buFont typeface="Arial" pitchFamily="34" charset="0"/>
              <a:buNone/>
            </a:pPr>
            <a:r>
              <a:rPr lang="en-GB" dirty="0">
                <a:latin typeface="Arial" panose="020B0604020202020204" pitchFamily="34" charset="0"/>
                <a:cs typeface="Arial" panose="020B0604020202020204" pitchFamily="34" charset="0"/>
              </a:rPr>
              <a:t>Cognitive Aging</a:t>
            </a:r>
          </a:p>
        </p:txBody>
      </p:sp>
      <p:sp>
        <p:nvSpPr>
          <p:cNvPr id="102" name="TextBox 101">
            <a:extLst>
              <a:ext uri="{FF2B5EF4-FFF2-40B4-BE49-F238E27FC236}">
                <a16:creationId xmlns:a16="http://schemas.microsoft.com/office/drawing/2014/main" id="{991C0187-00F3-4953-B3B9-6AFFF52A272A}"/>
              </a:ext>
            </a:extLst>
          </p:cNvPr>
          <p:cNvSpPr txBox="1"/>
          <p:nvPr/>
        </p:nvSpPr>
        <p:spPr>
          <a:xfrm>
            <a:off x="21288679" y="6155515"/>
            <a:ext cx="11125583" cy="892552"/>
          </a:xfrm>
          <a:prstGeom prst="rect">
            <a:avLst/>
          </a:prstGeom>
          <a:noFill/>
        </p:spPr>
        <p:txBody>
          <a:bodyPr wrap="square" rtlCol="0">
            <a:spAutoFit/>
          </a:bodyPr>
          <a:lstStyle/>
          <a:p>
            <a:pPr marL="457200" lvl="1"/>
            <a:r>
              <a:rPr lang="en-DE" sz="2600" dirty="0">
                <a:effectLst/>
                <a:latin typeface="Arial" panose="020B0604020202020204" pitchFamily="34" charset="0"/>
                <a:ea typeface="Times New Roman" panose="02020603050405020304" pitchFamily="18" charset="0"/>
                <a:cs typeface="Arial" panose="020B0604020202020204" pitchFamily="34" charset="0"/>
              </a:rPr>
              <a:t>Participants’ </a:t>
            </a:r>
            <a:r>
              <a:rPr lang="en-US" sz="2600" dirty="0">
                <a:latin typeface="Arial" panose="020B0604020202020204" pitchFamily="34" charset="0"/>
                <a:ea typeface="Times New Roman" panose="02020603050405020304" pitchFamily="18" charset="0"/>
                <a:cs typeface="Arial" panose="020B0604020202020204" pitchFamily="34" charset="0"/>
              </a:rPr>
              <a:t>hearing abilities was assessed using P</a:t>
            </a:r>
            <a:r>
              <a:rPr lang="en-GB" sz="2600" dirty="0" err="1">
                <a:effectLst/>
                <a:latin typeface="Arial" panose="020B0604020202020204" pitchFamily="34" charset="0"/>
                <a:ea typeface="Calibri" panose="020F0502020204030204" pitchFamily="34" charset="0"/>
                <a:cs typeface="Arial" panose="020B0604020202020204" pitchFamily="34" charset="0"/>
              </a:rPr>
              <a:t>ure</a:t>
            </a:r>
            <a:r>
              <a:rPr lang="en-GB" sz="2600" dirty="0">
                <a:latin typeface="Arial" panose="020B0604020202020204" pitchFamily="34" charset="0"/>
                <a:ea typeface="Calibri" panose="020F0502020204030204" pitchFamily="34" charset="0"/>
                <a:cs typeface="Arial" panose="020B0604020202020204" pitchFamily="34" charset="0"/>
              </a:rPr>
              <a:t> </a:t>
            </a:r>
            <a:r>
              <a:rPr lang="en-GB" sz="2600" dirty="0">
                <a:effectLst/>
                <a:latin typeface="Arial" panose="020B0604020202020204" pitchFamily="34" charset="0"/>
                <a:ea typeface="Calibri" panose="020F0502020204030204" pitchFamily="34" charset="0"/>
                <a:cs typeface="Arial" panose="020B0604020202020204" pitchFamily="34" charset="0"/>
              </a:rPr>
              <a:t>Tone </a:t>
            </a:r>
            <a:r>
              <a:rPr lang="en-GB" sz="2600" dirty="0">
                <a:latin typeface="Arial" panose="020B0604020202020204" pitchFamily="34" charset="0"/>
                <a:ea typeface="Calibri" panose="020F0502020204030204" pitchFamily="34" charset="0"/>
                <a:cs typeface="Arial" panose="020B0604020202020204" pitchFamily="34" charset="0"/>
              </a:rPr>
              <a:t>A</a:t>
            </a:r>
            <a:r>
              <a:rPr lang="en-GB" sz="2600" dirty="0">
                <a:effectLst/>
                <a:latin typeface="Arial" panose="020B0604020202020204" pitchFamily="34" charset="0"/>
                <a:ea typeface="Calibri" panose="020F0502020204030204" pitchFamily="34" charset="0"/>
                <a:cs typeface="Arial" panose="020B0604020202020204" pitchFamily="34" charset="0"/>
              </a:rPr>
              <a:t>udiometry (young adults mean: 8.93 dB; old adults mean: 19.54 dB).</a:t>
            </a:r>
          </a:p>
        </p:txBody>
      </p:sp>
      <p:sp>
        <p:nvSpPr>
          <p:cNvPr id="111" name="TextBox 110">
            <a:extLst>
              <a:ext uri="{FF2B5EF4-FFF2-40B4-BE49-F238E27FC236}">
                <a16:creationId xmlns:a16="http://schemas.microsoft.com/office/drawing/2014/main" id="{15959B00-CAF3-46B1-B83C-B603396738AB}"/>
              </a:ext>
            </a:extLst>
          </p:cNvPr>
          <p:cNvSpPr txBox="1"/>
          <p:nvPr/>
        </p:nvSpPr>
        <p:spPr>
          <a:xfrm>
            <a:off x="21453133" y="13409275"/>
            <a:ext cx="10497040" cy="1292662"/>
          </a:xfrm>
          <a:prstGeom prst="rect">
            <a:avLst/>
          </a:prstGeom>
          <a:noFill/>
        </p:spPr>
        <p:txBody>
          <a:bodyPr wrap="square">
            <a:spAutoFit/>
          </a:bodyPr>
          <a:lstStyle/>
          <a:p>
            <a:pPr marL="457200" lvl="1" algn="just"/>
            <a:r>
              <a:rPr lang="en-US" sz="2600" dirty="0">
                <a:latin typeface="Arial" panose="020B0604020202020204" pitchFamily="34" charset="0"/>
                <a:ea typeface="Times New Roman" panose="02020603050405020304" pitchFamily="18" charset="0"/>
                <a:cs typeface="Arial" panose="020B0604020202020204" pitchFamily="34" charset="0"/>
              </a:rPr>
              <a:t>H</a:t>
            </a:r>
            <a:r>
              <a:rPr lang="en-DE" sz="2600" dirty="0">
                <a:effectLst/>
                <a:latin typeface="Arial" panose="020B0604020202020204" pitchFamily="34" charset="0"/>
                <a:ea typeface="Times New Roman" panose="02020603050405020304" pitchFamily="18" charset="0"/>
                <a:cs typeface="Arial" panose="020B0604020202020204" pitchFamily="34" charset="0"/>
              </a:rPr>
              <a:t>earing thresholds </a:t>
            </a:r>
            <a:r>
              <a:rPr lang="en-US" sz="2600" dirty="0">
                <a:effectLst/>
                <a:latin typeface="Arial" panose="020B0604020202020204" pitchFamily="34" charset="0"/>
                <a:ea typeface="Times New Roman" panose="02020603050405020304" pitchFamily="18" charset="0"/>
                <a:cs typeface="Arial" panose="020B0604020202020204" pitchFamily="34" charset="0"/>
              </a:rPr>
              <a:t>(PTA) </a:t>
            </a:r>
            <a:r>
              <a:rPr lang="en-DE" sz="2600" dirty="0">
                <a:effectLst/>
                <a:latin typeface="Arial" panose="020B0604020202020204" pitchFamily="34" charset="0"/>
                <a:ea typeface="Times New Roman" panose="02020603050405020304" pitchFamily="18" charset="0"/>
                <a:cs typeface="Arial" panose="020B0604020202020204" pitchFamily="34" charset="0"/>
              </a:rPr>
              <a:t>were averaged across three frequencies: 500 Hz, 1000 Hz, and 2000 Hz (WHO, 1991)</a:t>
            </a:r>
            <a:r>
              <a:rPr lang="en-US" sz="2600" dirty="0">
                <a:effectLst/>
                <a:latin typeface="Arial" panose="020B0604020202020204" pitchFamily="34" charset="0"/>
                <a:ea typeface="Times New Roman" panose="02020603050405020304" pitchFamily="18" charset="0"/>
                <a:cs typeface="Arial" panose="020B0604020202020204" pitchFamily="34" charset="0"/>
              </a:rPr>
              <a:t>, </a:t>
            </a:r>
            <a:r>
              <a:rPr lang="en-US" sz="2600" dirty="0">
                <a:latin typeface="Arial" panose="020B0604020202020204" pitchFamily="34" charset="0"/>
                <a:cs typeface="Arial" panose="020B0604020202020204" pitchFamily="34" charset="0"/>
              </a:rPr>
              <a:t>providing a continuous measure indicating participant's sensory hearing ability. </a:t>
            </a:r>
            <a:endParaRPr lang="en-US" sz="2600" b="1" dirty="0">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91DF5707-51C6-46EA-B3F2-6B2AC8A8ED31}"/>
              </a:ext>
            </a:extLst>
          </p:cNvPr>
          <p:cNvSpPr txBox="1"/>
          <p:nvPr/>
        </p:nvSpPr>
        <p:spPr>
          <a:xfrm>
            <a:off x="579822" y="22516805"/>
            <a:ext cx="10185884" cy="3354765"/>
          </a:xfrm>
          <a:prstGeom prst="rect">
            <a:avLst/>
          </a:prstGeom>
          <a:noFill/>
        </p:spPr>
        <p:txBody>
          <a:bodyPr wrap="square">
            <a:spAutoFit/>
          </a:bodyPr>
          <a:lstStyle/>
          <a:p>
            <a:r>
              <a:rPr lang="en-GB" sz="2600" dirty="0">
                <a:effectLst/>
                <a:latin typeface="Arial" panose="020B0604020202020204" pitchFamily="34" charset="0"/>
                <a:ea typeface="Times New Roman" panose="02020603050405020304" pitchFamily="18" charset="0"/>
                <a:cs typeface="Arial" panose="020B0604020202020204" pitchFamily="34" charset="0"/>
              </a:rPr>
              <a:t>Practice can improve participants </a:t>
            </a:r>
            <a:r>
              <a:rPr lang="en-US" sz="2600" dirty="0">
                <a:effectLst/>
                <a:latin typeface="Arial" panose="020B0604020202020204" pitchFamily="34" charset="0"/>
                <a:ea typeface="Times New Roman" panose="02020603050405020304" pitchFamily="18" charset="0"/>
                <a:cs typeface="Arial" panose="020B0604020202020204" pitchFamily="34" charset="0"/>
              </a:rPr>
              <a:t>cognitive </a:t>
            </a:r>
            <a:r>
              <a:rPr lang="en-GB" sz="2600" dirty="0">
                <a:effectLst/>
                <a:latin typeface="Arial" panose="020B0604020202020204" pitchFamily="34" charset="0"/>
                <a:ea typeface="Times New Roman" panose="02020603050405020304" pitchFamily="18" charset="0"/>
                <a:cs typeface="Arial" panose="020B0604020202020204" pitchFamily="34" charset="0"/>
              </a:rPr>
              <a:t>performance </a:t>
            </a:r>
          </a:p>
          <a:p>
            <a:r>
              <a:rPr lang="en-GB" sz="2600" dirty="0">
                <a:effectLst/>
                <a:latin typeface="Arial" panose="020B0604020202020204" pitchFamily="34" charset="0"/>
                <a:ea typeface="Times New Roman" panose="02020603050405020304" pitchFamily="18" charset="0"/>
                <a:cs typeface="Arial" panose="020B0604020202020204" pitchFamily="34" charset="0"/>
              </a:rPr>
              <a:t>	                           (</a:t>
            </a:r>
            <a:r>
              <a:rPr lang="en-GB" sz="2600" dirty="0" err="1">
                <a:effectLst/>
                <a:latin typeface="Arial" panose="020B0604020202020204" pitchFamily="34" charset="0"/>
                <a:ea typeface="Times New Roman" panose="02020603050405020304" pitchFamily="18" charset="0"/>
                <a:cs typeface="Arial" panose="020B0604020202020204" pitchFamily="34" charset="0"/>
              </a:rPr>
              <a:t>Toovey</a:t>
            </a:r>
            <a:r>
              <a:rPr lang="en-GB" sz="2600" dirty="0">
                <a:effectLst/>
                <a:latin typeface="Arial" panose="020B0604020202020204" pitchFamily="34" charset="0"/>
                <a:ea typeface="Times New Roman" panose="02020603050405020304" pitchFamily="18" charset="0"/>
                <a:cs typeface="Arial" panose="020B0604020202020204" pitchFamily="34" charset="0"/>
              </a:rPr>
              <a:t> et. </a:t>
            </a:r>
            <a:r>
              <a:rPr lang="en-GB" sz="2600" dirty="0">
                <a:latin typeface="Arial" panose="020B0604020202020204" pitchFamily="34" charset="0"/>
                <a:ea typeface="Times New Roman" panose="02020603050405020304" pitchFamily="18" charset="0"/>
                <a:cs typeface="Arial" panose="020B0604020202020204" pitchFamily="34" charset="0"/>
              </a:rPr>
              <a:t>a</a:t>
            </a:r>
            <a:r>
              <a:rPr lang="en-GB" sz="2600" dirty="0">
                <a:effectLst/>
                <a:latin typeface="Arial" panose="020B0604020202020204" pitchFamily="34" charset="0"/>
                <a:ea typeface="Times New Roman" panose="02020603050405020304" pitchFamily="18" charset="0"/>
                <a:cs typeface="Arial" panose="020B0604020202020204" pitchFamily="34" charset="0"/>
              </a:rPr>
              <a:t>l., 2021)</a:t>
            </a:r>
          </a:p>
          <a:p>
            <a:endParaRPr lang="en-GB" sz="1050" dirty="0">
              <a:effectLst/>
              <a:latin typeface="Arial" panose="020B0604020202020204" pitchFamily="34" charset="0"/>
              <a:ea typeface="Times New Roman" panose="02020603050405020304" pitchFamily="18" charset="0"/>
              <a:cs typeface="Arial" panose="020B0604020202020204" pitchFamily="34" charset="0"/>
            </a:endParaRPr>
          </a:p>
          <a:p>
            <a:r>
              <a:rPr lang="en-US" sz="2600" dirty="0">
                <a:effectLst/>
                <a:latin typeface="Arial" panose="020B0604020202020204" pitchFamily="34" charset="0"/>
                <a:ea typeface="Calibri" panose="020F0502020204030204" pitchFamily="34" charset="0"/>
                <a:cs typeface="Arial" panose="020B0604020202020204" pitchFamily="34" charset="0"/>
              </a:rPr>
              <a:t>Aging is associated with reduced cognitive plasticity.</a:t>
            </a:r>
            <a:endParaRPr lang="en-DE" sz="2600" dirty="0">
              <a:effectLst/>
              <a:latin typeface="Arial" panose="020B0604020202020204" pitchFamily="34" charset="0"/>
              <a:ea typeface="Calibri" panose="020F0502020204030204" pitchFamily="34" charset="0"/>
              <a:cs typeface="Arial" panose="020B0604020202020204" pitchFamily="34" charset="0"/>
            </a:endParaRPr>
          </a:p>
          <a:p>
            <a:endParaRPr lang="en-GB" sz="1600" dirty="0">
              <a:latin typeface="Arial" panose="020B0604020202020204" pitchFamily="34" charset="0"/>
              <a:cs typeface="Arial" panose="020B0604020202020204" pitchFamily="34" charset="0"/>
            </a:endParaRPr>
          </a:p>
          <a:p>
            <a:r>
              <a:rPr lang="en-US" sz="2600" dirty="0" err="1">
                <a:latin typeface="Arial" panose="020B0604020202020204" pitchFamily="34" charset="0"/>
                <a:ea typeface="Calibri" panose="020F0502020204030204" pitchFamily="34" charset="0"/>
                <a:cs typeface="Arial" panose="020B0604020202020204" pitchFamily="34" charset="0"/>
              </a:rPr>
              <a:t>Toovey</a:t>
            </a:r>
            <a:r>
              <a:rPr lang="en-US" sz="2600" dirty="0">
                <a:latin typeface="Arial" panose="020B0604020202020204" pitchFamily="34" charset="0"/>
                <a:ea typeface="Calibri" panose="020F0502020204030204" pitchFamily="34" charset="0"/>
                <a:cs typeface="Arial" panose="020B0604020202020204" pitchFamily="34" charset="0"/>
              </a:rPr>
              <a:t> et al., (2021) demonstrated that </a:t>
            </a:r>
            <a:r>
              <a:rPr lang="en-GB" sz="2600" dirty="0">
                <a:effectLst/>
                <a:latin typeface="Arial" panose="020B0604020202020204" pitchFamily="34" charset="0"/>
                <a:ea typeface="Calibri" panose="020F0502020204030204" pitchFamily="34" charset="0"/>
                <a:cs typeface="Arial" panose="020B0604020202020204" pitchFamily="34" charset="0"/>
              </a:rPr>
              <a:t>older adults can benefit from r</a:t>
            </a:r>
            <a:r>
              <a:rPr lang="en-GB" sz="2600" dirty="0">
                <a:effectLst/>
                <a:latin typeface="Arial" panose="020B0604020202020204" pitchFamily="34" charset="0"/>
                <a:ea typeface="Times New Roman" panose="02020603050405020304" pitchFamily="18" charset="0"/>
                <a:cs typeface="Arial" panose="020B0604020202020204" pitchFamily="34" charset="0"/>
              </a:rPr>
              <a:t>epeated exposure to environmental demands, but </a:t>
            </a:r>
            <a:r>
              <a:rPr lang="en-GB" sz="2600" dirty="0">
                <a:effectLst/>
                <a:latin typeface="Arial" panose="020B0604020202020204" pitchFamily="34" charset="0"/>
                <a:ea typeface="Calibri" panose="020F0502020204030204" pitchFamily="34" charset="0"/>
                <a:cs typeface="Arial" panose="020B0604020202020204" pitchFamily="34" charset="0"/>
              </a:rPr>
              <a:t>their ability to adjust to more flexible task demands, remains constrained.</a:t>
            </a:r>
            <a:endParaRPr lang="en-DE" sz="2600" dirty="0">
              <a:effectLst/>
              <a:latin typeface="Arial" panose="020B0604020202020204" pitchFamily="34" charset="0"/>
              <a:ea typeface="Calibri" panose="020F0502020204030204" pitchFamily="34" charset="0"/>
              <a:cs typeface="Arial" panose="020B0604020202020204" pitchFamily="34" charset="0"/>
            </a:endParaRPr>
          </a:p>
          <a:p>
            <a:endParaRPr lang="en-DE" sz="2600" dirty="0">
              <a:latin typeface="Arial" panose="020B0604020202020204" pitchFamily="34" charset="0"/>
              <a:cs typeface="Arial" panose="020B0604020202020204" pitchFamily="34" charset="0"/>
            </a:endParaRPr>
          </a:p>
        </p:txBody>
      </p:sp>
      <p:sp>
        <p:nvSpPr>
          <p:cNvPr id="117" name="Text Placeholder 55">
            <a:extLst>
              <a:ext uri="{FF2B5EF4-FFF2-40B4-BE49-F238E27FC236}">
                <a16:creationId xmlns:a16="http://schemas.microsoft.com/office/drawing/2014/main" id="{CB7D1242-5AEA-436B-B3F0-5E13FBADE993}"/>
              </a:ext>
            </a:extLst>
          </p:cNvPr>
          <p:cNvSpPr txBox="1">
            <a:spLocks/>
          </p:cNvSpPr>
          <p:nvPr/>
        </p:nvSpPr>
        <p:spPr>
          <a:xfrm>
            <a:off x="646781" y="25731990"/>
            <a:ext cx="9799907" cy="615545"/>
          </a:xfrm>
          <a:prstGeom prst="rect">
            <a:avLst/>
          </a:prstGeom>
          <a:solidFill>
            <a:schemeClr val="tx2">
              <a:lumMod val="50000"/>
            </a:schemeClr>
          </a:solidFill>
        </p:spPr>
        <p:txBody>
          <a:bodyPr lIns="91436" tIns="91436" rIns="91436" bIns="91436" anchor="t" anchorCtr="0">
            <a:spAutoFit/>
          </a:bodyPr>
          <a:lstStyle>
            <a:lvl1pPr marL="1429271" indent="-1429271" algn="l" defTabSz="3811389" rtl="0" eaLnBrk="1" latinLnBrk="0" hangingPunct="1">
              <a:spcBef>
                <a:spcPct val="20000"/>
              </a:spcBef>
              <a:buFont typeface="Arial" pitchFamily="34" charset="0"/>
              <a:buChar char="•"/>
              <a:defRPr lang="en-US" sz="2800" b="1" u="none" kern="1200" baseline="0" dirty="0">
                <a:solidFill>
                  <a:schemeClr val="bg1"/>
                </a:solidFill>
                <a:latin typeface="Times New Roman" panose="02020603050405020304" pitchFamily="18" charset="0"/>
                <a:ea typeface="+mn-ea"/>
                <a:cs typeface="Times New Roman" panose="02020603050405020304" pitchFamily="18" charset="0"/>
              </a:defRPr>
            </a:lvl1pPr>
            <a:lvl2pPr marL="3096755" indent="-1191059" algn="l" defTabSz="3811389" rtl="0" eaLnBrk="1" latinLnBrk="0" hangingPunct="1">
              <a:spcBef>
                <a:spcPct val="20000"/>
              </a:spcBef>
              <a:buFont typeface="Arial" pitchFamily="34" charset="0"/>
              <a:buChar char="–"/>
              <a:defRPr sz="11723" kern="1200">
                <a:solidFill>
                  <a:schemeClr val="tx1"/>
                </a:solidFill>
                <a:latin typeface="+mn-lt"/>
                <a:ea typeface="+mn-ea"/>
                <a:cs typeface="+mn-cs"/>
              </a:defRPr>
            </a:lvl2pPr>
            <a:lvl3pPr marL="4764237" indent="-952848" algn="l" defTabSz="3811389" rtl="0" eaLnBrk="1" latinLnBrk="0" hangingPunct="1">
              <a:spcBef>
                <a:spcPct val="20000"/>
              </a:spcBef>
              <a:buFont typeface="Arial" pitchFamily="34" charset="0"/>
              <a:buChar char="•"/>
              <a:defRPr sz="10073" kern="1200">
                <a:solidFill>
                  <a:schemeClr val="tx1"/>
                </a:solidFill>
                <a:latin typeface="+mn-lt"/>
                <a:ea typeface="+mn-ea"/>
                <a:cs typeface="+mn-cs"/>
              </a:defRPr>
            </a:lvl3pPr>
            <a:lvl4pPr marL="6669933"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4pPr>
            <a:lvl5pPr marL="857562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5pPr>
            <a:lvl6pPr marL="10481322"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6pPr>
            <a:lvl7pPr marL="1238701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7pPr>
            <a:lvl8pPr marL="14292711"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8pPr>
            <a:lvl9pPr marL="1619840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9pPr>
          </a:lstStyle>
          <a:p>
            <a:pPr marL="0" indent="0" algn="ctr">
              <a:buFont typeface="Arial" pitchFamily="34" charset="0"/>
              <a:buNone/>
            </a:pPr>
            <a:r>
              <a:rPr lang="en-GB" dirty="0">
                <a:latin typeface="Arial" panose="020B0604020202020204" pitchFamily="34" charset="0"/>
                <a:cs typeface="Arial" panose="020B0604020202020204" pitchFamily="34" charset="0"/>
              </a:rPr>
              <a:t>Aim of the Present Study</a:t>
            </a:r>
          </a:p>
        </p:txBody>
      </p:sp>
      <p:sp>
        <p:nvSpPr>
          <p:cNvPr id="118" name="Text Placeholder 62">
            <a:extLst>
              <a:ext uri="{FF2B5EF4-FFF2-40B4-BE49-F238E27FC236}">
                <a16:creationId xmlns:a16="http://schemas.microsoft.com/office/drawing/2014/main" id="{14C6A8F2-1A06-4849-B543-37A1798C7995}"/>
              </a:ext>
            </a:extLst>
          </p:cNvPr>
          <p:cNvSpPr txBox="1">
            <a:spLocks/>
          </p:cNvSpPr>
          <p:nvPr/>
        </p:nvSpPr>
        <p:spPr>
          <a:xfrm>
            <a:off x="32514100" y="16791052"/>
            <a:ext cx="10146706" cy="6518685"/>
          </a:xfrm>
          <a:prstGeom prst="rect">
            <a:avLst/>
          </a:prstGeom>
        </p:spPr>
        <p:txBody>
          <a:bodyPr wrap="square" lIns="228589" tIns="228589" rIns="228589" bIns="228589" anchor="t" anchorCtr="0">
            <a:spAutoFit/>
          </a:bodyPr>
          <a:lstStyle>
            <a:lvl1pPr marL="0" indent="0" algn="l" defTabSz="3811389" rtl="0" eaLnBrk="1" latinLnBrk="0" hangingPunct="1">
              <a:spcBef>
                <a:spcPct val="20000"/>
              </a:spcBef>
              <a:buFont typeface="Arial" pitchFamily="34" charset="0"/>
              <a:buNone/>
              <a:defRPr sz="2400" kern="1200">
                <a:solidFill>
                  <a:schemeClr val="tx1"/>
                </a:solidFill>
                <a:latin typeface="Times New Roman" panose="02020603050405020304" pitchFamily="18" charset="0"/>
                <a:ea typeface="+mn-ea"/>
                <a:cs typeface="Times New Roman" pitchFamily="18" charset="0"/>
              </a:defRPr>
            </a:lvl1pPr>
            <a:lvl2pPr marL="1290314" indent="-496275"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2pPr>
            <a:lvl3pPr marL="1786589" indent="-496275"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3pPr>
            <a:lvl4pPr marL="2332491" indent="-545902"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4pPr>
            <a:lvl5pPr marL="2729511" indent="-397020" algn="l" defTabSz="3811389" rtl="0" eaLnBrk="1" latinLnBrk="0" hangingPunct="1">
              <a:spcBef>
                <a:spcPct val="20000"/>
              </a:spcBef>
              <a:buFont typeface="Arial" pitchFamily="34" charset="0"/>
              <a:buChar char="»"/>
              <a:defRPr sz="2171" kern="1200">
                <a:solidFill>
                  <a:schemeClr val="tx1"/>
                </a:solidFill>
                <a:latin typeface="Trebuchet MS" pitchFamily="34" charset="0"/>
                <a:ea typeface="+mn-ea"/>
                <a:cs typeface="+mn-cs"/>
              </a:defRPr>
            </a:lvl5pPr>
            <a:lvl6pPr marL="10481322"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6pPr>
            <a:lvl7pPr marL="1238701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7pPr>
            <a:lvl8pPr marL="14292711"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8pPr>
            <a:lvl9pPr marL="16198406" indent="-952848" algn="l" defTabSz="3811389" rtl="0" eaLnBrk="1" latinLnBrk="0" hangingPunct="1">
              <a:spcBef>
                <a:spcPct val="20000"/>
              </a:spcBef>
              <a:buFont typeface="Arial" pitchFamily="34" charset="0"/>
              <a:buChar char="•"/>
              <a:defRPr sz="8337" kern="1200">
                <a:solidFill>
                  <a:schemeClr val="tx1"/>
                </a:solidFill>
                <a:latin typeface="+mn-lt"/>
                <a:ea typeface="+mn-ea"/>
                <a:cs typeface="+mn-cs"/>
              </a:defRPr>
            </a:lvl9pPr>
          </a:lstStyle>
          <a:p>
            <a:pPr algn="just"/>
            <a:r>
              <a:rPr lang="en-GB" sz="2600" dirty="0">
                <a:effectLst/>
                <a:latin typeface="Arial" panose="020B0604020202020204" pitchFamily="34" charset="0"/>
                <a:ea typeface="Calibri" panose="020F0502020204030204" pitchFamily="34" charset="0"/>
                <a:cs typeface="Arial" panose="020B0604020202020204" pitchFamily="34" charset="0"/>
              </a:rPr>
              <a:t>The greater switch cost observed in older relative to younger adults, indicates that </a:t>
            </a:r>
            <a:r>
              <a:rPr lang="en-US" sz="2600" dirty="0">
                <a:effectLst/>
                <a:latin typeface="Arial" panose="020B0604020202020204" pitchFamily="34" charset="0"/>
                <a:ea typeface="Calibri" panose="020F0502020204030204" pitchFamily="34" charset="0"/>
                <a:cs typeface="Arial" panose="020B0604020202020204" pitchFamily="34" charset="0"/>
              </a:rPr>
              <a:t>older adults experience greater difficulty in reconfiguring their attention set u</a:t>
            </a:r>
            <a:r>
              <a:rPr lang="en-US" sz="2600" dirty="0">
                <a:effectLst/>
                <a:latin typeface="Arial" panose="020B0604020202020204" pitchFamily="34" charset="0"/>
                <a:ea typeface="Times New Roman" panose="02020603050405020304" pitchFamily="18" charset="0"/>
                <a:cs typeface="Arial" panose="020B0604020202020204" pitchFamily="34" charset="0"/>
              </a:rPr>
              <a:t>nder flexible task demands (Hirsch et al., 2016)</a:t>
            </a:r>
            <a:r>
              <a:rPr lang="en-US" sz="2600" dirty="0">
                <a:effectLst/>
                <a:latin typeface="Arial" panose="020B0604020202020204" pitchFamily="34" charset="0"/>
                <a:ea typeface="Calibri" panose="020F0502020204030204" pitchFamily="34" charset="0"/>
                <a:cs typeface="Arial" panose="020B0604020202020204" pitchFamily="34" charset="0"/>
              </a:rPr>
              <a:t>. </a:t>
            </a:r>
            <a:r>
              <a:rPr lang="en-US" sz="2600" dirty="0">
                <a:latin typeface="Arial" panose="020B0604020202020204" pitchFamily="34" charset="0"/>
                <a:ea typeface="Calibri" panose="020F0502020204030204" pitchFamily="34" charset="0"/>
                <a:cs typeface="Arial" panose="020B0604020202020204" pitchFamily="34" charset="0"/>
              </a:rPr>
              <a:t>This </a:t>
            </a:r>
            <a:r>
              <a:rPr lang="en-GB" sz="2600" dirty="0">
                <a:effectLst/>
                <a:latin typeface="Arial" panose="020B0604020202020204" pitchFamily="34" charset="0"/>
                <a:ea typeface="Calibri" panose="020F0502020204030204" pitchFamily="34" charset="0"/>
                <a:cs typeface="Arial" panose="020B0604020202020204" pitchFamily="34" charset="0"/>
              </a:rPr>
              <a:t>performance cost, and the increased congruency effect during switch trials, suggest that listening impairment</a:t>
            </a:r>
            <a:r>
              <a:rPr lang="en-US" sz="2600" dirty="0">
                <a:effectLst/>
                <a:latin typeface="Arial" panose="020B0604020202020204" pitchFamily="34" charset="0"/>
                <a:ea typeface="Calibri" panose="020F0502020204030204" pitchFamily="34" charset="0"/>
                <a:cs typeface="Arial" panose="020B0604020202020204" pitchFamily="34" charset="0"/>
              </a:rPr>
              <a:t> in the older population </a:t>
            </a:r>
            <a:r>
              <a:rPr lang="en-GB" sz="2600" dirty="0">
                <a:effectLst/>
                <a:latin typeface="Arial" panose="020B0604020202020204" pitchFamily="34" charset="0"/>
                <a:ea typeface="Calibri" panose="020F0502020204030204" pitchFamily="34" charset="0"/>
                <a:cs typeface="Arial" panose="020B0604020202020204" pitchFamily="34" charset="0"/>
              </a:rPr>
              <a:t>is not driven entirely by sensory decline.</a:t>
            </a:r>
          </a:p>
          <a:p>
            <a:pPr algn="just"/>
            <a:endParaRPr lang="en-GB" sz="800" dirty="0">
              <a:effectLst/>
              <a:latin typeface="Arial" panose="020B0604020202020204" pitchFamily="34" charset="0"/>
              <a:ea typeface="Calibri" panose="020F0502020204030204" pitchFamily="34" charset="0"/>
              <a:cs typeface="Arial" panose="020B0604020202020204" pitchFamily="34" charset="0"/>
            </a:endParaRPr>
          </a:p>
          <a:p>
            <a:pPr algn="just"/>
            <a:r>
              <a:rPr lang="en-US" sz="2600" dirty="0">
                <a:latin typeface="Arial" panose="020B0604020202020204" pitchFamily="34" charset="0"/>
                <a:cs typeface="Arial" panose="020B0604020202020204" pitchFamily="34" charset="0"/>
              </a:rPr>
              <a:t>While poorer sensory hearing abilities are associated with general processing speed, and partially explains accuracy in the older group, our results indicate </a:t>
            </a:r>
            <a:r>
              <a:rPr lang="en-US" sz="2600" dirty="0">
                <a:effectLst/>
                <a:latin typeface="Arial" panose="020B0604020202020204" pitchFamily="34" charset="0"/>
                <a:ea typeface="Times New Roman" panose="02020603050405020304" pitchFamily="18" charset="0"/>
                <a:cs typeface="Arial" panose="020B0604020202020204" pitchFamily="34" charset="0"/>
              </a:rPr>
              <a:t>that non-pathological sensory decline, does </a:t>
            </a:r>
            <a:r>
              <a:rPr lang="en-US" sz="2600">
                <a:effectLst/>
                <a:latin typeface="Arial" panose="020B0604020202020204" pitchFamily="34" charset="0"/>
                <a:ea typeface="Times New Roman" panose="02020603050405020304" pitchFamily="18" charset="0"/>
                <a:cs typeface="Arial" panose="020B0604020202020204" pitchFamily="34" charset="0"/>
              </a:rPr>
              <a:t>not influence </a:t>
            </a:r>
            <a:r>
              <a:rPr lang="en-US" sz="2600" dirty="0">
                <a:effectLst/>
                <a:latin typeface="Arial" panose="020B0604020202020204" pitchFamily="34" charset="0"/>
                <a:ea typeface="Times New Roman" panose="02020603050405020304" pitchFamily="18" charset="0"/>
                <a:cs typeface="Arial" panose="020B0604020202020204" pitchFamily="34" charset="0"/>
              </a:rPr>
              <a:t>switch cost or congruency effect. </a:t>
            </a:r>
          </a:p>
          <a:p>
            <a:pPr algn="just"/>
            <a:endParaRPr lang="en-US" sz="8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US" sz="2600" dirty="0">
                <a:effectLst/>
                <a:latin typeface="Arial" panose="020B0604020202020204" pitchFamily="34" charset="0"/>
                <a:ea typeface="Times New Roman" panose="02020603050405020304" pitchFamily="18" charset="0"/>
                <a:cs typeface="Arial" panose="020B0604020202020204" pitchFamily="34" charset="0"/>
              </a:rPr>
              <a:t>Therefore, </a:t>
            </a:r>
            <a:r>
              <a:rPr lang="en-US" sz="2600" dirty="0">
                <a:effectLst/>
                <a:latin typeface="Arial" panose="020B0604020202020204" pitchFamily="34" charset="0"/>
                <a:ea typeface="Calibri" panose="020F0502020204030204" pitchFamily="34" charset="0"/>
                <a:cs typeface="Arial" panose="020B0604020202020204" pitchFamily="34" charset="0"/>
              </a:rPr>
              <a:t>cognitive aging, and inhibitory deficit </a:t>
            </a:r>
            <a:r>
              <a:rPr lang="en-US" sz="2600" dirty="0">
                <a:latin typeface="Arial" panose="020B0604020202020204" pitchFamily="34" charset="0"/>
                <a:cs typeface="Arial" panose="020B0604020202020204" pitchFamily="34" charset="0"/>
              </a:rPr>
              <a:t>play a critical role</a:t>
            </a:r>
            <a:r>
              <a:rPr lang="en-US" sz="2600" dirty="0">
                <a:effectLst/>
                <a:latin typeface="Arial" panose="020B0604020202020204" pitchFamily="34" charset="0"/>
                <a:ea typeface="Calibri" panose="020F0502020204030204" pitchFamily="34" charset="0"/>
                <a:cs typeface="Arial" panose="020B0604020202020204" pitchFamily="34" charset="0"/>
              </a:rPr>
              <a:t> in determining age-related impairment during </a:t>
            </a:r>
            <a:r>
              <a:rPr lang="en-GB" sz="2600" dirty="0">
                <a:effectLst/>
                <a:latin typeface="Arial" panose="020B0604020202020204" pitchFamily="34" charset="0"/>
                <a:ea typeface="Calibri" panose="020F0502020204030204" pitchFamily="34" charset="0"/>
                <a:cs typeface="Arial" panose="020B0604020202020204" pitchFamily="34" charset="0"/>
              </a:rPr>
              <a:t>flexible auditory scene analysis (Rey-</a:t>
            </a:r>
            <a:r>
              <a:rPr lang="en-GB" sz="2600" dirty="0" err="1">
                <a:effectLst/>
                <a:latin typeface="Arial" panose="020B0604020202020204" pitchFamily="34" charset="0"/>
                <a:ea typeface="Calibri" panose="020F0502020204030204" pitchFamily="34" charset="0"/>
                <a:cs typeface="Arial" panose="020B0604020202020204" pitchFamily="34" charset="0"/>
              </a:rPr>
              <a:t>Mermet</a:t>
            </a:r>
            <a:r>
              <a:rPr lang="en-GB" sz="2600" dirty="0">
                <a:effectLst/>
                <a:latin typeface="Arial" panose="020B0604020202020204" pitchFamily="34" charset="0"/>
                <a:ea typeface="Calibri" panose="020F0502020204030204" pitchFamily="34" charset="0"/>
                <a:cs typeface="Arial" panose="020B0604020202020204" pitchFamily="34" charset="0"/>
              </a:rPr>
              <a:t> &amp; </a:t>
            </a:r>
            <a:r>
              <a:rPr lang="en-GB" sz="2600" dirty="0" err="1">
                <a:effectLst/>
                <a:latin typeface="Arial" panose="020B0604020202020204" pitchFamily="34" charset="0"/>
                <a:ea typeface="Calibri" panose="020F0502020204030204" pitchFamily="34" charset="0"/>
                <a:cs typeface="Arial" panose="020B0604020202020204" pitchFamily="34" charset="0"/>
              </a:rPr>
              <a:t>Gade</a:t>
            </a:r>
            <a:r>
              <a:rPr lang="en-GB" sz="2600" dirty="0">
                <a:effectLst/>
                <a:latin typeface="Arial" panose="020B0604020202020204" pitchFamily="34" charset="0"/>
                <a:ea typeface="Calibri" panose="020F0502020204030204" pitchFamily="34" charset="0"/>
                <a:cs typeface="Arial" panose="020B0604020202020204" pitchFamily="34" charset="0"/>
              </a:rPr>
              <a:t>, 2018).</a:t>
            </a:r>
            <a:endParaRPr lang="en-US" sz="26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20" name="TextBox 119">
            <a:extLst>
              <a:ext uri="{FF2B5EF4-FFF2-40B4-BE49-F238E27FC236}">
                <a16:creationId xmlns:a16="http://schemas.microsoft.com/office/drawing/2014/main" id="{29DA14B6-683D-4F65-A796-778D815F5150}"/>
              </a:ext>
            </a:extLst>
          </p:cNvPr>
          <p:cNvSpPr txBox="1"/>
          <p:nvPr/>
        </p:nvSpPr>
        <p:spPr>
          <a:xfrm>
            <a:off x="638316" y="26509494"/>
            <a:ext cx="9588163" cy="2739211"/>
          </a:xfrm>
          <a:prstGeom prst="rect">
            <a:avLst/>
          </a:prstGeom>
          <a:noFill/>
        </p:spPr>
        <p:txBody>
          <a:bodyPr wrap="square">
            <a:spAutoFit/>
          </a:bodyPr>
          <a:lstStyle/>
          <a:p>
            <a:r>
              <a:rPr lang="en-US" sz="2600" dirty="0">
                <a:latin typeface="Arial" panose="020B0604020202020204" pitchFamily="34" charset="0"/>
                <a:cs typeface="Arial" panose="020B0604020202020204" pitchFamily="34" charset="0"/>
              </a:rPr>
              <a:t>What explains age-related differences in listening performance? </a:t>
            </a:r>
          </a:p>
          <a:p>
            <a:pPr marL="971550" lvl="1" indent="-514350">
              <a:buFont typeface="+mj-lt"/>
              <a:buAutoNum type="arabicPeriod"/>
            </a:pPr>
            <a:r>
              <a:rPr lang="en-US" sz="2600" dirty="0">
                <a:latin typeface="Arial" panose="020B0604020202020204" pitchFamily="34" charset="0"/>
                <a:cs typeface="Arial" panose="020B0604020202020204" pitchFamily="34" charset="0"/>
              </a:rPr>
              <a:t>Sensory decline</a:t>
            </a:r>
          </a:p>
          <a:p>
            <a:pPr marL="971550" lvl="1" indent="-514350">
              <a:buFont typeface="+mj-lt"/>
              <a:buAutoNum type="arabicPeriod"/>
            </a:pPr>
            <a:r>
              <a:rPr lang="en-US" sz="2600" dirty="0">
                <a:latin typeface="Arial" panose="020B0604020202020204" pitchFamily="34" charset="0"/>
                <a:cs typeface="Arial" panose="020B0604020202020204" pitchFamily="34" charset="0"/>
              </a:rPr>
              <a:t>Cognitive aging</a:t>
            </a:r>
          </a:p>
          <a:p>
            <a:pPr marL="2651649" lvl="2"/>
            <a:endParaRPr lang="en-US" sz="2600" dirty="0">
              <a:latin typeface="Arial" panose="020B0604020202020204" pitchFamily="34" charset="0"/>
              <a:cs typeface="Arial" panose="020B0604020202020204" pitchFamily="34" charset="0"/>
            </a:endParaRPr>
          </a:p>
          <a:p>
            <a:pPr marL="2651649" lvl="2"/>
            <a:endParaRPr lang="en-US" sz="16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Do auditory switch cost and congruency effect differ between age groups?</a:t>
            </a:r>
          </a:p>
        </p:txBody>
      </p:sp>
      <p:graphicFrame>
        <p:nvGraphicFramePr>
          <p:cNvPr id="122" name="Chart 121">
            <a:extLst>
              <a:ext uri="{FF2B5EF4-FFF2-40B4-BE49-F238E27FC236}">
                <a16:creationId xmlns:a16="http://schemas.microsoft.com/office/drawing/2014/main" id="{814EDD53-83C2-4AD4-8065-06912FC84F94}"/>
              </a:ext>
            </a:extLst>
          </p:cNvPr>
          <p:cNvGraphicFramePr>
            <a:graphicFrameLocks/>
          </p:cNvGraphicFramePr>
          <p:nvPr>
            <p:extLst>
              <p:ext uri="{D42A27DB-BD31-4B8C-83A1-F6EECF244321}">
                <p14:modId xmlns:p14="http://schemas.microsoft.com/office/powerpoint/2010/main" val="1121602427"/>
              </p:ext>
            </p:extLst>
          </p:nvPr>
        </p:nvGraphicFramePr>
        <p:xfrm>
          <a:off x="10672966" y="23487086"/>
          <a:ext cx="10692536" cy="453433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3" name="Chart 122">
            <a:extLst>
              <a:ext uri="{FF2B5EF4-FFF2-40B4-BE49-F238E27FC236}">
                <a16:creationId xmlns:a16="http://schemas.microsoft.com/office/drawing/2014/main" id="{565F11B6-625F-4D8B-AF4D-8FEC482E658D}"/>
              </a:ext>
            </a:extLst>
          </p:cNvPr>
          <p:cNvGraphicFramePr>
            <a:graphicFrameLocks noChangeAspect="1"/>
          </p:cNvGraphicFramePr>
          <p:nvPr>
            <p:extLst>
              <p:ext uri="{D42A27DB-BD31-4B8C-83A1-F6EECF244321}">
                <p14:modId xmlns:p14="http://schemas.microsoft.com/office/powerpoint/2010/main" val="2201479192"/>
              </p:ext>
            </p:extLst>
          </p:nvPr>
        </p:nvGraphicFramePr>
        <p:xfrm>
          <a:off x="10696576" y="15992548"/>
          <a:ext cx="10498041" cy="4434234"/>
        </p:xfrm>
        <a:graphic>
          <a:graphicData uri="http://schemas.openxmlformats.org/drawingml/2006/chart">
            <c:chart xmlns:c="http://schemas.openxmlformats.org/drawingml/2006/chart" xmlns:r="http://schemas.openxmlformats.org/officeDocument/2006/relationships" r:id="rId9"/>
          </a:graphicData>
        </a:graphic>
      </p:graphicFrame>
      <p:sp>
        <p:nvSpPr>
          <p:cNvPr id="124" name="TextBox 123">
            <a:extLst>
              <a:ext uri="{FF2B5EF4-FFF2-40B4-BE49-F238E27FC236}">
                <a16:creationId xmlns:a16="http://schemas.microsoft.com/office/drawing/2014/main" id="{A675EE17-DBE0-48B3-B6E2-86A035B4D14F}"/>
              </a:ext>
            </a:extLst>
          </p:cNvPr>
          <p:cNvSpPr txBox="1"/>
          <p:nvPr/>
        </p:nvSpPr>
        <p:spPr>
          <a:xfrm>
            <a:off x="11400497" y="21805582"/>
            <a:ext cx="9751578" cy="1692771"/>
          </a:xfrm>
          <a:prstGeom prst="rect">
            <a:avLst/>
          </a:prstGeom>
          <a:noFill/>
        </p:spPr>
        <p:txBody>
          <a:bodyPr wrap="square">
            <a:spAutoFit/>
          </a:bodyPr>
          <a:lstStyle/>
          <a:p>
            <a:pPr algn="just"/>
            <a:r>
              <a:rPr lang="en-US" sz="2600" dirty="0">
                <a:latin typeface="Arial" panose="020B0604020202020204" pitchFamily="34" charset="0"/>
                <a:ea typeface="Times New Roman" panose="02020603050405020304" pitchFamily="18" charset="0"/>
                <a:cs typeface="Arial" panose="020B0604020202020204" pitchFamily="34" charset="0"/>
              </a:rPr>
              <a:t>In Reaction Time (RT), o</a:t>
            </a:r>
            <a:r>
              <a:rPr lang="en-US" sz="2600" dirty="0">
                <a:effectLst/>
                <a:latin typeface="Arial" panose="020B0604020202020204" pitchFamily="34" charset="0"/>
                <a:ea typeface="Times New Roman" panose="02020603050405020304" pitchFamily="18" charset="0"/>
                <a:cs typeface="Arial" panose="020B0604020202020204" pitchFamily="34" charset="0"/>
              </a:rPr>
              <a:t>lder adults showed general slowing, </a:t>
            </a:r>
            <a:r>
              <a:rPr lang="en-US" sz="2600" i="1" dirty="0">
                <a:effectLst/>
                <a:latin typeface="Arial" panose="020B0604020202020204" pitchFamily="34" charset="0"/>
                <a:ea typeface="Times New Roman" panose="02020603050405020304" pitchFamily="18" charset="0"/>
                <a:cs typeface="Arial" panose="020B0604020202020204" pitchFamily="34" charset="0"/>
              </a:rPr>
              <a:t>F(1,88) </a:t>
            </a:r>
            <a:r>
              <a:rPr lang="en-US" sz="2600" dirty="0">
                <a:effectLst/>
                <a:latin typeface="Arial" panose="020B0604020202020204" pitchFamily="34" charset="0"/>
                <a:ea typeface="Times New Roman" panose="02020603050405020304" pitchFamily="18" charset="0"/>
                <a:cs typeface="Arial" panose="020B0604020202020204" pitchFamily="34" charset="0"/>
              </a:rPr>
              <a:t>= 21.67, </a:t>
            </a:r>
            <a:r>
              <a:rPr lang="en-US" sz="2600" i="1" dirty="0">
                <a:effectLst/>
                <a:latin typeface="Arial" panose="020B0604020202020204" pitchFamily="34" charset="0"/>
                <a:ea typeface="Times New Roman" panose="02020603050405020304" pitchFamily="18" charset="0"/>
                <a:cs typeface="Arial" panose="020B0604020202020204" pitchFamily="34" charset="0"/>
              </a:rPr>
              <a:t>p &lt; </a:t>
            </a:r>
            <a:r>
              <a:rPr lang="en-US" sz="2600" dirty="0">
                <a:effectLst/>
                <a:latin typeface="Arial" panose="020B0604020202020204" pitchFamily="34" charset="0"/>
                <a:ea typeface="Times New Roman" panose="02020603050405020304" pitchFamily="18" charset="0"/>
                <a:cs typeface="Arial" panose="020B0604020202020204" pitchFamily="34" charset="0"/>
              </a:rPr>
              <a:t>.001,</a:t>
            </a:r>
            <a:r>
              <a:rPr lang="en-GB" sz="2600" dirty="0">
                <a:effectLst/>
                <a:latin typeface="Arial" panose="020B0604020202020204" pitchFamily="34" charset="0"/>
                <a:ea typeface="Calibri" panose="020F0502020204030204" pitchFamily="34" charset="0"/>
                <a:cs typeface="Arial" panose="020B0604020202020204" pitchFamily="34" charset="0"/>
              </a:rPr>
              <a:t> </a:t>
            </a:r>
            <a:r>
              <a:rPr lang="en-GB" sz="2600" i="1" dirty="0">
                <a:effectLst/>
                <a:latin typeface="Arial" panose="020B0604020202020204" pitchFamily="34" charset="0"/>
                <a:ea typeface="Calibri" panose="020F0502020204030204" pitchFamily="34" charset="0"/>
                <a:cs typeface="Arial" panose="020B0604020202020204" pitchFamily="34" charset="0"/>
              </a:rPr>
              <a:t>η</a:t>
            </a:r>
            <a:r>
              <a:rPr lang="en-GB" sz="2600" i="1" baseline="30000" dirty="0">
                <a:effectLst/>
                <a:latin typeface="Arial" panose="020B0604020202020204" pitchFamily="34" charset="0"/>
                <a:ea typeface="Calibri" panose="020F0502020204030204" pitchFamily="34" charset="0"/>
                <a:cs typeface="Arial" panose="020B0604020202020204" pitchFamily="34" charset="0"/>
              </a:rPr>
              <a:t>2</a:t>
            </a:r>
            <a:r>
              <a:rPr lang="en-GB" sz="2600" i="1" dirty="0">
                <a:effectLst/>
                <a:latin typeface="Arial" panose="020B0604020202020204" pitchFamily="34" charset="0"/>
                <a:ea typeface="Calibri" panose="020F0502020204030204" pitchFamily="34" charset="0"/>
                <a:cs typeface="Arial" panose="020B0604020202020204" pitchFamily="34" charset="0"/>
              </a:rPr>
              <a:t>p</a:t>
            </a:r>
            <a:r>
              <a:rPr lang="en-GB" sz="2600" dirty="0">
                <a:effectLst/>
                <a:latin typeface="Arial" panose="020B0604020202020204" pitchFamily="34" charset="0"/>
                <a:ea typeface="Calibri" panose="020F0502020204030204" pitchFamily="34" charset="0"/>
                <a:cs typeface="Arial" panose="020B0604020202020204" pitchFamily="34" charset="0"/>
              </a:rPr>
              <a:t> </a:t>
            </a:r>
            <a:r>
              <a:rPr lang="en-GB" sz="2600" i="1" dirty="0">
                <a:effectLst/>
                <a:latin typeface="Arial" panose="020B0604020202020204" pitchFamily="34" charset="0"/>
                <a:ea typeface="Calibri" panose="020F0502020204030204" pitchFamily="34" charset="0"/>
                <a:cs typeface="Arial" panose="020B0604020202020204" pitchFamily="34" charset="0"/>
              </a:rPr>
              <a:t>= </a:t>
            </a:r>
            <a:r>
              <a:rPr lang="en-GB" sz="2600" dirty="0">
                <a:effectLst/>
                <a:latin typeface="Arial" panose="020B0604020202020204" pitchFamily="34" charset="0"/>
                <a:ea typeface="Calibri" panose="020F0502020204030204" pitchFamily="34" charset="0"/>
                <a:cs typeface="Arial" panose="020B0604020202020204" pitchFamily="34" charset="0"/>
              </a:rPr>
              <a:t>.20,</a:t>
            </a:r>
            <a:r>
              <a:rPr lang="en-US" sz="2600" dirty="0">
                <a:effectLst/>
                <a:latin typeface="Arial" panose="020B0604020202020204" pitchFamily="34" charset="0"/>
                <a:ea typeface="Times New Roman" panose="02020603050405020304" pitchFamily="18" charset="0"/>
                <a:cs typeface="Arial" panose="020B0604020202020204" pitchFamily="34" charset="0"/>
              </a:rPr>
              <a:t> and larger switch cost (79 </a:t>
            </a:r>
            <a:r>
              <a:rPr lang="en-US" sz="2600" dirty="0" err="1">
                <a:effectLst/>
                <a:latin typeface="Arial" panose="020B0604020202020204" pitchFamily="34" charset="0"/>
                <a:ea typeface="Times New Roman" panose="02020603050405020304" pitchFamily="18" charset="0"/>
                <a:cs typeface="Arial" panose="020B0604020202020204" pitchFamily="34" charset="0"/>
              </a:rPr>
              <a:t>ms</a:t>
            </a:r>
            <a:r>
              <a:rPr lang="en-US" sz="2600" dirty="0">
                <a:effectLst/>
                <a:latin typeface="Arial" panose="020B0604020202020204" pitchFamily="34" charset="0"/>
                <a:ea typeface="Times New Roman" panose="02020603050405020304" pitchFamily="18" charset="0"/>
                <a:cs typeface="Arial" panose="020B0604020202020204" pitchFamily="34" charset="0"/>
              </a:rPr>
              <a:t>) relative to young adults (49 </a:t>
            </a:r>
            <a:r>
              <a:rPr lang="en-US" sz="2600" dirty="0" err="1">
                <a:effectLst/>
                <a:latin typeface="Arial" panose="020B0604020202020204" pitchFamily="34" charset="0"/>
                <a:ea typeface="Times New Roman" panose="02020603050405020304" pitchFamily="18" charset="0"/>
                <a:cs typeface="Arial" panose="020B0604020202020204" pitchFamily="34" charset="0"/>
              </a:rPr>
              <a:t>ms</a:t>
            </a:r>
            <a:r>
              <a:rPr lang="en-US" sz="2600" dirty="0">
                <a:effectLst/>
                <a:latin typeface="Arial" panose="020B0604020202020204" pitchFamily="34" charset="0"/>
                <a:ea typeface="Times New Roman" panose="02020603050405020304" pitchFamily="18" charset="0"/>
                <a:cs typeface="Arial" panose="020B0604020202020204" pitchFamily="34" charset="0"/>
              </a:rPr>
              <a:t>), </a:t>
            </a:r>
            <a:r>
              <a:rPr lang="en-GB" sz="2600" i="1" dirty="0">
                <a:effectLst/>
                <a:latin typeface="Arial" panose="020B0604020202020204" pitchFamily="34" charset="0"/>
                <a:ea typeface="Calibri" panose="020F0502020204030204" pitchFamily="34" charset="0"/>
                <a:cs typeface="Arial" panose="020B0604020202020204" pitchFamily="34" charset="0"/>
              </a:rPr>
              <a:t>F(1, 88) </a:t>
            </a:r>
            <a:r>
              <a:rPr lang="en-GB" sz="2600" dirty="0">
                <a:effectLst/>
                <a:latin typeface="Arial" panose="020B0604020202020204" pitchFamily="34" charset="0"/>
                <a:ea typeface="Calibri" panose="020F0502020204030204" pitchFamily="34" charset="0"/>
                <a:cs typeface="Arial" panose="020B0604020202020204" pitchFamily="34" charset="0"/>
              </a:rPr>
              <a:t>= 15.92, </a:t>
            </a:r>
            <a:r>
              <a:rPr lang="en-GB" sz="2600" i="1" dirty="0">
                <a:effectLst/>
                <a:latin typeface="Arial" panose="020B0604020202020204" pitchFamily="34" charset="0"/>
                <a:ea typeface="Calibri" panose="020F0502020204030204" pitchFamily="34" charset="0"/>
                <a:cs typeface="Arial" panose="020B0604020202020204" pitchFamily="34" charset="0"/>
              </a:rPr>
              <a:t>p</a:t>
            </a:r>
            <a:r>
              <a:rPr lang="en-GB" sz="2600" dirty="0">
                <a:effectLst/>
                <a:latin typeface="Arial" panose="020B0604020202020204" pitchFamily="34" charset="0"/>
                <a:ea typeface="Calibri" panose="020F0502020204030204" pitchFamily="34" charset="0"/>
                <a:cs typeface="Arial" panose="020B0604020202020204" pitchFamily="34" charset="0"/>
              </a:rPr>
              <a:t> &lt; .001, </a:t>
            </a:r>
            <a:r>
              <a:rPr lang="en-GB" sz="2600" i="1" dirty="0">
                <a:effectLst/>
                <a:latin typeface="Arial" panose="020B0604020202020204" pitchFamily="34" charset="0"/>
                <a:ea typeface="Calibri" panose="020F0502020204030204" pitchFamily="34" charset="0"/>
                <a:cs typeface="Arial" panose="020B0604020202020204" pitchFamily="34" charset="0"/>
              </a:rPr>
              <a:t>η</a:t>
            </a:r>
            <a:r>
              <a:rPr lang="en-GB" sz="2600" i="1" baseline="30000" dirty="0">
                <a:effectLst/>
                <a:latin typeface="Arial" panose="020B0604020202020204" pitchFamily="34" charset="0"/>
                <a:ea typeface="Calibri" panose="020F0502020204030204" pitchFamily="34" charset="0"/>
                <a:cs typeface="Arial" panose="020B0604020202020204" pitchFamily="34" charset="0"/>
              </a:rPr>
              <a:t>2</a:t>
            </a:r>
            <a:r>
              <a:rPr lang="en-GB" sz="2600" i="1" dirty="0">
                <a:effectLst/>
                <a:latin typeface="Arial" panose="020B0604020202020204" pitchFamily="34" charset="0"/>
                <a:ea typeface="Calibri" panose="020F0502020204030204" pitchFamily="34" charset="0"/>
                <a:cs typeface="Arial" panose="020B0604020202020204" pitchFamily="34" charset="0"/>
              </a:rPr>
              <a:t>p</a:t>
            </a:r>
            <a:r>
              <a:rPr lang="en-GB" sz="2600" dirty="0">
                <a:effectLst/>
                <a:latin typeface="Arial" panose="020B0604020202020204" pitchFamily="34" charset="0"/>
                <a:ea typeface="Calibri" panose="020F0502020204030204" pitchFamily="34" charset="0"/>
                <a:cs typeface="Arial" panose="020B0604020202020204" pitchFamily="34" charset="0"/>
              </a:rPr>
              <a:t> = .15</a:t>
            </a:r>
            <a:endParaRPr lang="en-US" sz="2600" dirty="0">
              <a:solidFill>
                <a:srgbClr val="000000"/>
              </a:solidFill>
              <a:latin typeface="Arial" panose="020B0604020202020204" pitchFamily="34" charset="0"/>
              <a:ea typeface="Arial Unicode MS"/>
              <a:cs typeface="Arial" panose="020B0604020202020204" pitchFamily="34" charset="0"/>
            </a:endParaRPr>
          </a:p>
        </p:txBody>
      </p:sp>
      <p:sp>
        <p:nvSpPr>
          <p:cNvPr id="125" name="TextBox 124">
            <a:extLst>
              <a:ext uri="{FF2B5EF4-FFF2-40B4-BE49-F238E27FC236}">
                <a16:creationId xmlns:a16="http://schemas.microsoft.com/office/drawing/2014/main" id="{E15855A8-68FD-4C75-B77C-D5B255197256}"/>
              </a:ext>
            </a:extLst>
          </p:cNvPr>
          <p:cNvSpPr txBox="1"/>
          <p:nvPr/>
        </p:nvSpPr>
        <p:spPr>
          <a:xfrm>
            <a:off x="32556251" y="6137296"/>
            <a:ext cx="10247511" cy="2092881"/>
          </a:xfrm>
          <a:prstGeom prst="rect">
            <a:avLst/>
          </a:prstGeom>
          <a:noFill/>
        </p:spPr>
        <p:txBody>
          <a:bodyPr wrap="square">
            <a:spAutoFit/>
          </a:bodyPr>
          <a:lstStyle/>
          <a:p>
            <a:r>
              <a:rPr lang="en-US" sz="2600" dirty="0">
                <a:effectLst/>
                <a:latin typeface="Arial" panose="020B0604020202020204" pitchFamily="34" charset="0"/>
                <a:ea typeface="Times New Roman" panose="02020603050405020304" pitchFamily="18" charset="0"/>
                <a:cs typeface="Arial" panose="020B0604020202020204" pitchFamily="34" charset="0"/>
              </a:rPr>
              <a:t>PTA was a nonsignificant covariate in RT, </a:t>
            </a:r>
            <a:r>
              <a:rPr lang="en-US" sz="2600" i="1" dirty="0">
                <a:effectLst/>
                <a:latin typeface="Arial" panose="020B0604020202020204" pitchFamily="34" charset="0"/>
                <a:ea typeface="Times New Roman" panose="02020603050405020304" pitchFamily="18" charset="0"/>
                <a:cs typeface="Arial" panose="020B0604020202020204" pitchFamily="34" charset="0"/>
              </a:rPr>
              <a:t>F </a:t>
            </a:r>
            <a:r>
              <a:rPr lang="en-US" sz="2600" dirty="0">
                <a:effectLst/>
                <a:latin typeface="Arial" panose="020B0604020202020204" pitchFamily="34" charset="0"/>
                <a:ea typeface="Times New Roman" panose="02020603050405020304" pitchFamily="18" charset="0"/>
                <a:cs typeface="Arial" panose="020B0604020202020204" pitchFamily="34" charset="0"/>
              </a:rPr>
              <a:t>&lt; 1, but was significant </a:t>
            </a:r>
            <a:r>
              <a:rPr lang="en-US" sz="2600" dirty="0">
                <a:latin typeface="Arial" panose="020B0604020202020204" pitchFamily="34" charset="0"/>
                <a:ea typeface="Times New Roman" panose="02020603050405020304" pitchFamily="18" charset="0"/>
                <a:cs typeface="Arial" panose="020B0604020202020204" pitchFamily="34" charset="0"/>
              </a:rPr>
              <a:t>in</a:t>
            </a:r>
            <a:r>
              <a:rPr lang="en-US" sz="2600" dirty="0">
                <a:effectLst/>
                <a:latin typeface="Arial" panose="020B0604020202020204" pitchFamily="34" charset="0"/>
                <a:ea typeface="Times New Roman" panose="02020603050405020304" pitchFamily="18" charset="0"/>
                <a:cs typeface="Arial" panose="020B0604020202020204" pitchFamily="34" charset="0"/>
              </a:rPr>
              <a:t> ER analysis, </a:t>
            </a:r>
            <a:r>
              <a:rPr lang="en-GB" sz="2600" i="1" dirty="0">
                <a:effectLst/>
                <a:latin typeface="Arial" panose="020B0604020202020204" pitchFamily="34" charset="0"/>
                <a:ea typeface="Calibri" panose="020F0502020204030204" pitchFamily="34" charset="0"/>
                <a:cs typeface="Arial" panose="020B0604020202020204" pitchFamily="34" charset="0"/>
              </a:rPr>
              <a:t>F(1, 89)</a:t>
            </a:r>
            <a:r>
              <a:rPr lang="en-GB" sz="2600" dirty="0">
                <a:effectLst/>
                <a:latin typeface="Arial" panose="020B0604020202020204" pitchFamily="34" charset="0"/>
                <a:ea typeface="Calibri" panose="020F0502020204030204" pitchFamily="34" charset="0"/>
                <a:cs typeface="Arial" panose="020B0604020202020204" pitchFamily="34" charset="0"/>
              </a:rPr>
              <a:t> = 3.84, </a:t>
            </a:r>
            <a:r>
              <a:rPr lang="en-GB" sz="2600" i="1" dirty="0">
                <a:effectLst/>
                <a:latin typeface="Arial" panose="020B0604020202020204" pitchFamily="34" charset="0"/>
                <a:ea typeface="Calibri" panose="020F0502020204030204" pitchFamily="34" charset="0"/>
                <a:cs typeface="Arial" panose="020B0604020202020204" pitchFamily="34" charset="0"/>
              </a:rPr>
              <a:t>p</a:t>
            </a:r>
            <a:r>
              <a:rPr lang="en-GB" sz="2600" dirty="0">
                <a:effectLst/>
                <a:latin typeface="Arial" panose="020B0604020202020204" pitchFamily="34" charset="0"/>
                <a:ea typeface="Calibri" panose="020F0502020204030204" pitchFamily="34" charset="0"/>
                <a:cs typeface="Arial" panose="020B0604020202020204" pitchFamily="34" charset="0"/>
              </a:rPr>
              <a:t> = .05, </a:t>
            </a:r>
            <a:r>
              <a:rPr lang="en-GB" sz="2600" i="1" dirty="0">
                <a:effectLst/>
                <a:latin typeface="Arial" panose="020B0604020202020204" pitchFamily="34" charset="0"/>
                <a:ea typeface="Calibri" panose="020F0502020204030204" pitchFamily="34" charset="0"/>
                <a:cs typeface="Arial" panose="020B0604020202020204" pitchFamily="34" charset="0"/>
              </a:rPr>
              <a:t>η</a:t>
            </a:r>
            <a:r>
              <a:rPr lang="en-GB" sz="2600" i="1" baseline="30000" dirty="0">
                <a:effectLst/>
                <a:latin typeface="Arial" panose="020B0604020202020204" pitchFamily="34" charset="0"/>
                <a:ea typeface="Calibri" panose="020F0502020204030204" pitchFamily="34" charset="0"/>
                <a:cs typeface="Arial" panose="020B0604020202020204" pitchFamily="34" charset="0"/>
              </a:rPr>
              <a:t>2</a:t>
            </a:r>
            <a:r>
              <a:rPr lang="en-GB" sz="2400" i="1" dirty="0">
                <a:effectLst/>
                <a:latin typeface="Arial" panose="020B0604020202020204" pitchFamily="34" charset="0"/>
                <a:ea typeface="Calibri" panose="020F0502020204030204" pitchFamily="34" charset="0"/>
                <a:cs typeface="Arial" panose="020B0604020202020204" pitchFamily="34" charset="0"/>
              </a:rPr>
              <a:t>p</a:t>
            </a:r>
            <a:r>
              <a:rPr lang="en-GB" sz="2600" i="1" dirty="0">
                <a:effectLst/>
                <a:latin typeface="Arial" panose="020B0604020202020204" pitchFamily="34" charset="0"/>
                <a:ea typeface="Calibri" panose="020F0502020204030204" pitchFamily="34" charset="0"/>
                <a:cs typeface="Arial" panose="020B0604020202020204" pitchFamily="34" charset="0"/>
              </a:rPr>
              <a:t> </a:t>
            </a:r>
            <a:r>
              <a:rPr lang="en-GB" sz="2600" dirty="0">
                <a:effectLst/>
                <a:latin typeface="Arial" panose="020B0604020202020204" pitchFamily="34" charset="0"/>
                <a:ea typeface="Calibri" panose="020F0502020204030204" pitchFamily="34" charset="0"/>
                <a:cs typeface="Arial" panose="020B0604020202020204" pitchFamily="34" charset="0"/>
              </a:rPr>
              <a:t>= .04</a:t>
            </a:r>
            <a:r>
              <a:rPr lang="en-US" sz="2600" dirty="0">
                <a:effectLst/>
                <a:latin typeface="Arial" panose="020B0604020202020204" pitchFamily="34" charset="0"/>
                <a:ea typeface="Times New Roman" panose="02020603050405020304" pitchFamily="18" charset="0"/>
                <a:cs typeface="Arial" panose="020B0604020202020204" pitchFamily="34" charset="0"/>
              </a:rPr>
              <a:t>.</a:t>
            </a:r>
          </a:p>
          <a:p>
            <a:r>
              <a:rPr lang="en-GB" sz="2600" dirty="0">
                <a:effectLst/>
                <a:latin typeface="Arial" panose="020B0604020202020204" pitchFamily="34" charset="0"/>
                <a:ea typeface="Calibri" panose="020F0502020204030204" pitchFamily="34" charset="0"/>
                <a:cs typeface="Arial" panose="020B0604020202020204" pitchFamily="34" charset="0"/>
              </a:rPr>
              <a:t>To further explore the impact of sensory decline on listening performance, older participants were divided based on the group’s median hearing threshold (</a:t>
            </a:r>
            <a:r>
              <a:rPr lang="en-GB" sz="2600" dirty="0">
                <a:latin typeface="Arial" panose="020B0604020202020204" pitchFamily="34" charset="0"/>
                <a:ea typeface="Calibri" panose="020F0502020204030204" pitchFamily="34" charset="0"/>
                <a:cs typeface="Arial" panose="020B0604020202020204" pitchFamily="34" charset="0"/>
              </a:rPr>
              <a:t>g</a:t>
            </a:r>
            <a:r>
              <a:rPr lang="en-GB" sz="2600" dirty="0">
                <a:effectLst/>
                <a:latin typeface="Arial" panose="020B0604020202020204" pitchFamily="34" charset="0"/>
                <a:ea typeface="Calibri" panose="020F0502020204030204" pitchFamily="34" charset="0"/>
                <a:cs typeface="Arial" panose="020B0604020202020204" pitchFamily="34" charset="0"/>
              </a:rPr>
              <a:t>ood vs. </a:t>
            </a:r>
            <a:r>
              <a:rPr lang="en-GB" sz="2600" dirty="0">
                <a:latin typeface="Arial" panose="020B0604020202020204" pitchFamily="34" charset="0"/>
                <a:ea typeface="Calibri" panose="020F0502020204030204" pitchFamily="34" charset="0"/>
                <a:cs typeface="Arial" panose="020B0604020202020204" pitchFamily="34" charset="0"/>
              </a:rPr>
              <a:t>p</a:t>
            </a:r>
            <a:r>
              <a:rPr lang="en-GB" sz="2600" dirty="0">
                <a:effectLst/>
                <a:latin typeface="Arial" panose="020B0604020202020204" pitchFamily="34" charset="0"/>
                <a:ea typeface="Calibri" panose="020F0502020204030204" pitchFamily="34" charset="0"/>
                <a:cs typeface="Arial" panose="020B0604020202020204" pitchFamily="34" charset="0"/>
              </a:rPr>
              <a:t>oor hearing)</a:t>
            </a:r>
            <a:endParaRPr lang="en-US" sz="26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27" name="TextBox 126">
            <a:extLst>
              <a:ext uri="{FF2B5EF4-FFF2-40B4-BE49-F238E27FC236}">
                <a16:creationId xmlns:a16="http://schemas.microsoft.com/office/drawing/2014/main" id="{5CEC3247-583D-4EE8-BFA9-4358F9D29384}"/>
              </a:ext>
            </a:extLst>
          </p:cNvPr>
          <p:cNvSpPr txBox="1"/>
          <p:nvPr/>
        </p:nvSpPr>
        <p:spPr>
          <a:xfrm>
            <a:off x="11230541" y="27358816"/>
            <a:ext cx="10757486" cy="2092881"/>
          </a:xfrm>
          <a:prstGeom prst="rect">
            <a:avLst/>
          </a:prstGeom>
          <a:noFill/>
        </p:spPr>
        <p:txBody>
          <a:bodyPr wrap="square">
            <a:spAutoFit/>
          </a:bodyPr>
          <a:lstStyle/>
          <a:p>
            <a:r>
              <a:rPr lang="en-GB" sz="2600" i="1" dirty="0">
                <a:effectLst/>
                <a:latin typeface="Arial" panose="020B0604020202020204" pitchFamily="34" charset="0"/>
                <a:ea typeface="Calibri" panose="020F0502020204030204" pitchFamily="34" charset="0"/>
                <a:cs typeface="Arial" panose="020B0604020202020204" pitchFamily="34" charset="0"/>
              </a:rPr>
              <a:t>Greater</a:t>
            </a:r>
            <a:r>
              <a:rPr lang="en-GB" sz="2600" i="1" dirty="0">
                <a:solidFill>
                  <a:srgbClr val="4472C4"/>
                </a:solidFill>
                <a:effectLst/>
                <a:latin typeface="Arial" panose="020B0604020202020204" pitchFamily="34" charset="0"/>
                <a:ea typeface="Calibri" panose="020F0502020204030204" pitchFamily="34" charset="0"/>
                <a:cs typeface="Arial" panose="020B0604020202020204" pitchFamily="34" charset="0"/>
              </a:rPr>
              <a:t> </a:t>
            </a:r>
            <a:r>
              <a:rPr lang="en-GB" sz="2600" i="1" dirty="0">
                <a:effectLst/>
                <a:latin typeface="Arial" panose="020B0604020202020204" pitchFamily="34" charset="0"/>
                <a:ea typeface="Calibri" panose="020F0502020204030204" pitchFamily="34" charset="0"/>
                <a:cs typeface="Arial" panose="020B0604020202020204" pitchFamily="34" charset="0"/>
              </a:rPr>
              <a:t>reduction of switch costs across sessions for younger individuals compared to older ones (31 </a:t>
            </a:r>
            <a:r>
              <a:rPr lang="en-GB" sz="2600" i="1" dirty="0" err="1">
                <a:effectLst/>
                <a:latin typeface="Arial" panose="020B0604020202020204" pitchFamily="34" charset="0"/>
                <a:ea typeface="Calibri" panose="020F0502020204030204" pitchFamily="34" charset="0"/>
                <a:cs typeface="Arial" panose="020B0604020202020204" pitchFamily="34" charset="0"/>
              </a:rPr>
              <a:t>ms</a:t>
            </a:r>
            <a:r>
              <a:rPr lang="en-GB" sz="2600" i="1" dirty="0">
                <a:effectLst/>
                <a:latin typeface="Arial" panose="020B0604020202020204" pitchFamily="34" charset="0"/>
                <a:ea typeface="Calibri" panose="020F0502020204030204" pitchFamily="34" charset="0"/>
                <a:cs typeface="Arial" panose="020B0604020202020204" pitchFamily="34" charset="0"/>
              </a:rPr>
              <a:t> vs. 12 </a:t>
            </a:r>
            <a:r>
              <a:rPr lang="en-GB" sz="2600" i="1" dirty="0" err="1">
                <a:effectLst/>
                <a:latin typeface="Arial" panose="020B0604020202020204" pitchFamily="34" charset="0"/>
                <a:ea typeface="Calibri" panose="020F0502020204030204" pitchFamily="34" charset="0"/>
                <a:cs typeface="Arial" panose="020B0604020202020204" pitchFamily="34" charset="0"/>
              </a:rPr>
              <a:t>ms</a:t>
            </a:r>
            <a:r>
              <a:rPr lang="en-GB" sz="2600" i="1" dirty="0">
                <a:effectLst/>
                <a:latin typeface="Arial" panose="020B0604020202020204" pitchFamily="34" charset="0"/>
                <a:ea typeface="Calibri" panose="020F0502020204030204" pitchFamily="34" charset="0"/>
                <a:cs typeface="Arial" panose="020B0604020202020204" pitchFamily="34" charset="0"/>
              </a:rPr>
              <a:t>, respectively)</a:t>
            </a:r>
            <a:r>
              <a:rPr lang="en-GB" sz="2600" b="1" i="1" dirty="0">
                <a:effectLst/>
                <a:latin typeface="Arial" panose="020B0604020202020204" pitchFamily="34" charset="0"/>
                <a:ea typeface="Calibri" panose="020F0502020204030204" pitchFamily="34" charset="0"/>
                <a:cs typeface="Arial" panose="020B0604020202020204" pitchFamily="34" charset="0"/>
              </a:rPr>
              <a:t>, </a:t>
            </a:r>
          </a:p>
          <a:p>
            <a:r>
              <a:rPr lang="en-GB" sz="2600" i="1" dirty="0">
                <a:effectLst/>
                <a:latin typeface="Arial" panose="020B0604020202020204" pitchFamily="34" charset="0"/>
                <a:ea typeface="Calibri" panose="020F0502020204030204" pitchFamily="34" charset="0"/>
                <a:cs typeface="Arial" panose="020B0604020202020204" pitchFamily="34" charset="0"/>
              </a:rPr>
              <a:t>F(1, 88) = 3.77, p = .056, η</a:t>
            </a:r>
            <a:r>
              <a:rPr lang="en-GB" sz="2600" i="1" baseline="30000" dirty="0">
                <a:effectLst/>
                <a:latin typeface="Arial" panose="020B0604020202020204" pitchFamily="34" charset="0"/>
                <a:ea typeface="Calibri" panose="020F0502020204030204" pitchFamily="34" charset="0"/>
                <a:cs typeface="Arial" panose="020B0604020202020204" pitchFamily="34" charset="0"/>
              </a:rPr>
              <a:t>2</a:t>
            </a:r>
            <a:r>
              <a:rPr lang="en-GB" sz="2600" i="1" dirty="0">
                <a:effectLst/>
                <a:latin typeface="Arial" panose="020B0604020202020204" pitchFamily="34" charset="0"/>
                <a:ea typeface="Calibri" panose="020F0502020204030204" pitchFamily="34" charset="0"/>
                <a:cs typeface="Arial" panose="020B0604020202020204" pitchFamily="34" charset="0"/>
              </a:rPr>
              <a:t>p = .04. This three-way interaction was significant only when using log-transformed reaction time as the dependent variable, F(1, 88) = 4.98, p = .027, η</a:t>
            </a:r>
            <a:r>
              <a:rPr lang="en-GB" sz="2600" i="1" baseline="30000" dirty="0">
                <a:effectLst/>
                <a:latin typeface="Arial" panose="020B0604020202020204" pitchFamily="34" charset="0"/>
                <a:ea typeface="Calibri" panose="020F0502020204030204" pitchFamily="34" charset="0"/>
                <a:cs typeface="Arial" panose="020B0604020202020204" pitchFamily="34" charset="0"/>
              </a:rPr>
              <a:t>2</a:t>
            </a:r>
            <a:r>
              <a:rPr lang="en-GB" sz="2600" i="1" dirty="0">
                <a:effectLst/>
                <a:latin typeface="Arial" panose="020B0604020202020204" pitchFamily="34" charset="0"/>
                <a:ea typeface="Calibri" panose="020F0502020204030204" pitchFamily="34" charset="0"/>
                <a:cs typeface="Arial" panose="020B0604020202020204" pitchFamily="34" charset="0"/>
              </a:rPr>
              <a:t>p = .05</a:t>
            </a:r>
            <a:r>
              <a:rPr lang="en-GB" sz="2600" b="1" i="1" dirty="0">
                <a:effectLst/>
                <a:latin typeface="Arial" panose="020B0604020202020204" pitchFamily="34" charset="0"/>
                <a:ea typeface="Calibri" panose="020F0502020204030204" pitchFamily="34" charset="0"/>
                <a:cs typeface="Arial" panose="020B0604020202020204" pitchFamily="34" charset="0"/>
              </a:rPr>
              <a:t>. </a:t>
            </a:r>
            <a:endParaRPr lang="en-DE" sz="2600" i="1" dirty="0">
              <a:effectLst/>
              <a:latin typeface="Arial" panose="020B0604020202020204" pitchFamily="34" charset="0"/>
              <a:ea typeface="Calibri" panose="020F0502020204030204" pitchFamily="34" charset="0"/>
              <a:cs typeface="Arial" panose="020B0604020202020204" pitchFamily="34" charset="0"/>
            </a:endParaRPr>
          </a:p>
        </p:txBody>
      </p:sp>
      <p:sp>
        <p:nvSpPr>
          <p:cNvPr id="128" name="TextBox 127">
            <a:extLst>
              <a:ext uri="{FF2B5EF4-FFF2-40B4-BE49-F238E27FC236}">
                <a16:creationId xmlns:a16="http://schemas.microsoft.com/office/drawing/2014/main" id="{A3CB0462-06F7-41DF-B335-5C300DFEE6C1}"/>
              </a:ext>
            </a:extLst>
          </p:cNvPr>
          <p:cNvSpPr txBox="1"/>
          <p:nvPr/>
        </p:nvSpPr>
        <p:spPr>
          <a:xfrm>
            <a:off x="11322197" y="19859960"/>
            <a:ext cx="9712311" cy="1292662"/>
          </a:xfrm>
          <a:prstGeom prst="rect">
            <a:avLst/>
          </a:prstGeom>
          <a:noFill/>
        </p:spPr>
        <p:txBody>
          <a:bodyPr wrap="square">
            <a:spAutoFit/>
          </a:bodyPr>
          <a:lstStyle/>
          <a:p>
            <a:pPr algn="just"/>
            <a:r>
              <a:rPr lang="en-US" sz="2600" i="1" dirty="0">
                <a:effectLst/>
                <a:latin typeface="Arial" panose="020B0604020202020204" pitchFamily="34" charset="0"/>
                <a:ea typeface="Times New Roman" panose="02020603050405020304" pitchFamily="18" charset="0"/>
                <a:cs typeface="Arial" panose="020B0604020202020204" pitchFamily="34" charset="0"/>
              </a:rPr>
              <a:t>Greater </a:t>
            </a:r>
            <a:r>
              <a:rPr lang="en-GB" sz="2600" i="1" dirty="0">
                <a:effectLst/>
                <a:latin typeface="Arial" panose="020B0604020202020204" pitchFamily="34" charset="0"/>
                <a:ea typeface="Calibri" panose="020F0502020204030204" pitchFamily="34" charset="0"/>
                <a:cs typeface="Arial" panose="020B0604020202020204" pitchFamily="34" charset="0"/>
              </a:rPr>
              <a:t>congruency effect during switch relative to repeat trials in the older (3.9% vs. 2.2%), but not in the younger group (2.4% vs. 2.0%), F(1,88) = 10.10, p = 0.02, η</a:t>
            </a:r>
            <a:r>
              <a:rPr lang="en-GB" sz="2600" i="1" baseline="30000" dirty="0">
                <a:effectLst/>
                <a:latin typeface="Arial" panose="020B0604020202020204" pitchFamily="34" charset="0"/>
                <a:ea typeface="Calibri" panose="020F0502020204030204" pitchFamily="34" charset="0"/>
                <a:cs typeface="Arial" panose="020B0604020202020204" pitchFamily="34" charset="0"/>
              </a:rPr>
              <a:t>2</a:t>
            </a:r>
            <a:r>
              <a:rPr lang="en-GB" sz="2600" i="1" dirty="0">
                <a:effectLst/>
                <a:latin typeface="Arial" panose="020B0604020202020204" pitchFamily="34" charset="0"/>
                <a:ea typeface="Calibri" panose="020F0502020204030204" pitchFamily="34" charset="0"/>
                <a:cs typeface="Arial" panose="020B0604020202020204" pitchFamily="34" charset="0"/>
              </a:rPr>
              <a:t>p &lt; .01</a:t>
            </a:r>
            <a:r>
              <a:rPr lang="en-US" sz="2600" i="1" dirty="0">
                <a:effectLst/>
                <a:latin typeface="Arial" panose="020B0604020202020204" pitchFamily="34" charset="0"/>
                <a:ea typeface="Times New Roman" panose="02020603050405020304" pitchFamily="18" charset="0"/>
                <a:cs typeface="Arial" panose="020B0604020202020204" pitchFamily="34" charset="0"/>
              </a:rPr>
              <a:t>.</a:t>
            </a:r>
            <a:endParaRPr lang="en-US" sz="2600"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2" name="TextBox 1">
            <a:extLst>
              <a:ext uri="{FF2B5EF4-FFF2-40B4-BE49-F238E27FC236}">
                <a16:creationId xmlns:a16="http://schemas.microsoft.com/office/drawing/2014/main" id="{2A4944D3-096C-456B-86D6-B5280FCB577C}"/>
              </a:ext>
            </a:extLst>
          </p:cNvPr>
          <p:cNvSpPr txBox="1"/>
          <p:nvPr/>
        </p:nvSpPr>
        <p:spPr>
          <a:xfrm>
            <a:off x="2302052" y="3445356"/>
            <a:ext cx="1077989" cy="444354"/>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Old</a:t>
            </a:r>
            <a:endParaRPr lang="en-DE" sz="1800" dirty="0">
              <a:latin typeface="Times New Roman" panose="02020603050405020304" pitchFamily="18" charset="0"/>
              <a:cs typeface="Times New Roman" panose="02020603050405020304" pitchFamily="18" charset="0"/>
            </a:endParaRPr>
          </a:p>
        </p:txBody>
      </p:sp>
      <p:graphicFrame>
        <p:nvGraphicFramePr>
          <p:cNvPr id="85" name="Chart 84">
            <a:extLst>
              <a:ext uri="{FF2B5EF4-FFF2-40B4-BE49-F238E27FC236}">
                <a16:creationId xmlns:a16="http://schemas.microsoft.com/office/drawing/2014/main" id="{FB4E2E5E-7381-4881-8BF8-A5C7076E694B}"/>
              </a:ext>
            </a:extLst>
          </p:cNvPr>
          <p:cNvGraphicFramePr>
            <a:graphicFrameLocks noChangeAspect="1"/>
          </p:cNvGraphicFramePr>
          <p:nvPr>
            <p:extLst>
              <p:ext uri="{D42A27DB-BD31-4B8C-83A1-F6EECF244321}">
                <p14:modId xmlns:p14="http://schemas.microsoft.com/office/powerpoint/2010/main" val="386658210"/>
              </p:ext>
            </p:extLst>
          </p:nvPr>
        </p:nvGraphicFramePr>
        <p:xfrm>
          <a:off x="32791354" y="12410981"/>
          <a:ext cx="9440529" cy="3013509"/>
        </p:xfrm>
        <a:graphic>
          <a:graphicData uri="http://schemas.openxmlformats.org/drawingml/2006/chart">
            <c:chart xmlns:c="http://schemas.openxmlformats.org/drawingml/2006/chart" xmlns:r="http://schemas.openxmlformats.org/officeDocument/2006/relationships" r:id="rId10"/>
          </a:graphicData>
        </a:graphic>
      </p:graphicFrame>
      <p:sp>
        <p:nvSpPr>
          <p:cNvPr id="89" name="Rectangle 88">
            <a:extLst>
              <a:ext uri="{FF2B5EF4-FFF2-40B4-BE49-F238E27FC236}">
                <a16:creationId xmlns:a16="http://schemas.microsoft.com/office/drawing/2014/main" id="{3256CDBE-7B69-4CB9-A73C-0FD806DF201B}"/>
              </a:ext>
            </a:extLst>
          </p:cNvPr>
          <p:cNvSpPr/>
          <p:nvPr/>
        </p:nvSpPr>
        <p:spPr>
          <a:xfrm>
            <a:off x="33614562" y="14904290"/>
            <a:ext cx="6473506" cy="3226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latin typeface="Arial" panose="020B0604020202020204" pitchFamily="34" charset="0"/>
                <a:cs typeface="Arial" panose="020B0604020202020204" pitchFamily="34" charset="0"/>
              </a:rPr>
              <a:t>Poor hearing</a:t>
            </a:r>
            <a:endParaRPr lang="en-DE" sz="1400" dirty="0">
              <a:solidFill>
                <a:schemeClr val="tx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C3774B32-F4C2-4A53-A656-C2F08818A4F8}"/>
              </a:ext>
            </a:extLst>
          </p:cNvPr>
          <p:cNvSpPr txBox="1"/>
          <p:nvPr/>
        </p:nvSpPr>
        <p:spPr>
          <a:xfrm>
            <a:off x="34682270" y="10674272"/>
            <a:ext cx="1268296"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Good hearing</a:t>
            </a:r>
            <a:endParaRPr lang="en-DE" sz="1400" dirty="0">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7CE939FB-C8D2-4916-9BD5-D51838A5D262}"/>
              </a:ext>
            </a:extLst>
          </p:cNvPr>
          <p:cNvSpPr txBox="1"/>
          <p:nvPr/>
        </p:nvSpPr>
        <p:spPr>
          <a:xfrm>
            <a:off x="39056591" y="10679399"/>
            <a:ext cx="114646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Poor</a:t>
            </a:r>
            <a:r>
              <a:rPr lang="en-US" sz="1400" dirty="0">
                <a:latin typeface="Times New Roman" panose="02020603050405020304" pitchFamily="18" charset="0"/>
                <a:cs typeface="Times New Roman" panose="02020603050405020304" pitchFamily="18" charset="0"/>
              </a:rPr>
              <a:t> hearing</a:t>
            </a:r>
            <a:endParaRPr lang="en-DE"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5A24A74-0C3F-4255-8B9E-EA28976D4BAF}"/>
              </a:ext>
            </a:extLst>
          </p:cNvPr>
          <p:cNvSpPr txBox="1"/>
          <p:nvPr/>
        </p:nvSpPr>
        <p:spPr>
          <a:xfrm>
            <a:off x="34682269" y="14933667"/>
            <a:ext cx="1205779" cy="492443"/>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Good</a:t>
            </a:r>
            <a:r>
              <a:rPr lang="en-US" sz="1400" dirty="0">
                <a:latin typeface="Times New Roman" panose="02020603050405020304" pitchFamily="18" charset="0"/>
                <a:cs typeface="Times New Roman" panose="02020603050405020304" pitchFamily="18" charset="0"/>
              </a:rPr>
              <a:t> hearing</a:t>
            </a:r>
          </a:p>
          <a:p>
            <a:endParaRPr lang="en-DE"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E5BA81E-F343-4583-8819-4391DB1A1AF7}"/>
              </a:ext>
            </a:extLst>
          </p:cNvPr>
          <p:cNvSpPr txBox="1"/>
          <p:nvPr/>
        </p:nvSpPr>
        <p:spPr>
          <a:xfrm>
            <a:off x="37247805" y="12385487"/>
            <a:ext cx="530915" cy="369332"/>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Old</a:t>
            </a:r>
            <a:endParaRPr lang="en-DE" sz="25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89F2EF4-6708-4F95-B96E-B7984F96B877}"/>
              </a:ext>
            </a:extLst>
          </p:cNvPr>
          <p:cNvSpPr/>
          <p:nvPr/>
        </p:nvSpPr>
        <p:spPr>
          <a:xfrm>
            <a:off x="34869120" y="10615728"/>
            <a:ext cx="236220" cy="10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5" name="Rectangle 94">
            <a:extLst>
              <a:ext uri="{FF2B5EF4-FFF2-40B4-BE49-F238E27FC236}">
                <a16:creationId xmlns:a16="http://schemas.microsoft.com/office/drawing/2014/main" id="{E24D11E7-86E1-4984-9CD8-39B5F032E9F1}"/>
              </a:ext>
            </a:extLst>
          </p:cNvPr>
          <p:cNvSpPr/>
          <p:nvPr/>
        </p:nvSpPr>
        <p:spPr>
          <a:xfrm>
            <a:off x="39189825" y="10219769"/>
            <a:ext cx="236220" cy="10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6" name="TextBox 95">
            <a:extLst>
              <a:ext uri="{FF2B5EF4-FFF2-40B4-BE49-F238E27FC236}">
                <a16:creationId xmlns:a16="http://schemas.microsoft.com/office/drawing/2014/main" id="{BCE15FDA-6847-4124-9591-D96ACF4061F2}"/>
              </a:ext>
            </a:extLst>
          </p:cNvPr>
          <p:cNvSpPr txBox="1"/>
          <p:nvPr/>
        </p:nvSpPr>
        <p:spPr>
          <a:xfrm>
            <a:off x="32612380" y="11049739"/>
            <a:ext cx="9794018" cy="1692771"/>
          </a:xfrm>
          <a:prstGeom prst="rect">
            <a:avLst/>
          </a:prstGeom>
          <a:noFill/>
        </p:spPr>
        <p:txBody>
          <a:bodyPr wrap="square">
            <a:spAutoFit/>
          </a:bodyPr>
          <a:lstStyle/>
          <a:p>
            <a:r>
              <a:rPr lang="en-US" sz="2600" dirty="0">
                <a:effectLst/>
                <a:latin typeface="Arial" panose="020B0604020202020204" pitchFamily="34" charset="0"/>
                <a:ea typeface="Times New Roman" panose="02020603050405020304" pitchFamily="18" charset="0"/>
                <a:cs typeface="Arial" panose="020B0604020202020204" pitchFamily="34" charset="0"/>
              </a:rPr>
              <a:t>Older individuals with poor hearing abilities were more error prone (3.1%), relative to those with good hearing abilities (1.6%), </a:t>
            </a:r>
            <a:r>
              <a:rPr lang="en-GB" sz="2600" dirty="0">
                <a:effectLst/>
                <a:latin typeface="Arial" panose="020B0604020202020204" pitchFamily="34" charset="0"/>
                <a:ea typeface="Calibri" panose="020F0502020204030204" pitchFamily="34" charset="0"/>
                <a:cs typeface="Arial" panose="020B0604020202020204" pitchFamily="34" charset="0"/>
              </a:rPr>
              <a:t>F(1, 43) = 5.21, p = .028, η</a:t>
            </a:r>
            <a:r>
              <a:rPr lang="en-GB" sz="2600" baseline="30000" dirty="0">
                <a:effectLst/>
                <a:latin typeface="Arial" panose="020B0604020202020204" pitchFamily="34" charset="0"/>
                <a:ea typeface="Calibri" panose="020F0502020204030204" pitchFamily="34" charset="0"/>
                <a:cs typeface="Arial" panose="020B0604020202020204" pitchFamily="34" charset="0"/>
              </a:rPr>
              <a:t>2</a:t>
            </a:r>
            <a:r>
              <a:rPr lang="en-GB" sz="2600" dirty="0">
                <a:effectLst/>
                <a:latin typeface="Arial" panose="020B0604020202020204" pitchFamily="34" charset="0"/>
                <a:ea typeface="Calibri" panose="020F0502020204030204" pitchFamily="34" charset="0"/>
                <a:cs typeface="Arial" panose="020B0604020202020204" pitchFamily="34" charset="0"/>
              </a:rPr>
              <a:t>p = .108</a:t>
            </a:r>
            <a:r>
              <a:rPr lang="en-US" sz="2600" dirty="0">
                <a:effectLst/>
                <a:latin typeface="Arial" panose="020B0604020202020204" pitchFamily="34" charset="0"/>
                <a:ea typeface="Times New Roman" panose="02020603050405020304" pitchFamily="18" charset="0"/>
                <a:cs typeface="Arial" panose="020B0604020202020204" pitchFamily="34" charset="0"/>
              </a:rPr>
              <a:t>.</a:t>
            </a:r>
          </a:p>
          <a:p>
            <a:endParaRPr lang="en-US" sz="2600"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115" name="TextBox 114">
            <a:extLst>
              <a:ext uri="{FF2B5EF4-FFF2-40B4-BE49-F238E27FC236}">
                <a16:creationId xmlns:a16="http://schemas.microsoft.com/office/drawing/2014/main" id="{D6840B94-4384-468A-AF7D-11E10B99FC09}"/>
              </a:ext>
            </a:extLst>
          </p:cNvPr>
          <p:cNvSpPr txBox="1"/>
          <p:nvPr/>
        </p:nvSpPr>
        <p:spPr>
          <a:xfrm>
            <a:off x="32588456" y="15269439"/>
            <a:ext cx="9737652" cy="892552"/>
          </a:xfrm>
          <a:prstGeom prst="rect">
            <a:avLst/>
          </a:prstGeom>
          <a:noFill/>
        </p:spPr>
        <p:txBody>
          <a:bodyPr wrap="square">
            <a:spAutoFit/>
          </a:bodyPr>
          <a:lstStyle/>
          <a:p>
            <a:r>
              <a:rPr lang="en-US" sz="2600" i="1" dirty="0">
                <a:effectLst/>
                <a:latin typeface="Arial" panose="020B0604020202020204" pitchFamily="34" charset="0"/>
                <a:ea typeface="Times New Roman" panose="02020603050405020304" pitchFamily="18" charset="0"/>
                <a:cs typeface="Arial" panose="020B0604020202020204" pitchFamily="34" charset="0"/>
              </a:rPr>
              <a:t>No differences were observed between older individuals with good and poor hearing abilities.</a:t>
            </a:r>
            <a:endParaRPr lang="en-US" sz="2600"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121" name="TextBox 120">
            <a:extLst>
              <a:ext uri="{FF2B5EF4-FFF2-40B4-BE49-F238E27FC236}">
                <a16:creationId xmlns:a16="http://schemas.microsoft.com/office/drawing/2014/main" id="{AC64A9BC-1AE2-4B54-B4CC-D85DA156BB97}"/>
              </a:ext>
            </a:extLst>
          </p:cNvPr>
          <p:cNvSpPr txBox="1"/>
          <p:nvPr/>
        </p:nvSpPr>
        <p:spPr>
          <a:xfrm>
            <a:off x="11167652" y="6098766"/>
            <a:ext cx="9866856" cy="1692771"/>
          </a:xfrm>
          <a:prstGeom prst="rect">
            <a:avLst/>
          </a:prstGeom>
          <a:noFill/>
        </p:spPr>
        <p:txBody>
          <a:bodyPr wrap="square">
            <a:spAutoFit/>
          </a:bodyPr>
          <a:lstStyle/>
          <a:p>
            <a:pPr algn="just"/>
            <a:r>
              <a:rPr lang="en-GB" sz="2600" dirty="0">
                <a:effectLst/>
                <a:latin typeface="Arial" panose="020B0604020202020204" pitchFamily="34" charset="0"/>
                <a:ea typeface="Calibri" panose="020F0502020204030204" pitchFamily="34" charset="0"/>
                <a:cs typeface="Arial" panose="020B0604020202020204" pitchFamily="34" charset="0"/>
              </a:rPr>
              <a:t>Trough a cued selective listening task (Koch et al., 2011) and Pure </a:t>
            </a:r>
            <a:r>
              <a:rPr lang="en-GB" sz="2600" dirty="0">
                <a:latin typeface="Arial" panose="020B0604020202020204" pitchFamily="34" charset="0"/>
                <a:ea typeface="Calibri" panose="020F0502020204030204" pitchFamily="34" charset="0"/>
                <a:cs typeface="Arial" panose="020B0604020202020204" pitchFamily="34" charset="0"/>
              </a:rPr>
              <a:t>T</a:t>
            </a:r>
            <a:r>
              <a:rPr lang="en-GB" sz="2600" dirty="0">
                <a:effectLst/>
                <a:latin typeface="Arial" panose="020B0604020202020204" pitchFamily="34" charset="0"/>
                <a:ea typeface="Calibri" panose="020F0502020204030204" pitchFamily="34" charset="0"/>
                <a:cs typeface="Arial" panose="020B0604020202020204" pitchFamily="34" charset="0"/>
              </a:rPr>
              <a:t>one </a:t>
            </a:r>
            <a:r>
              <a:rPr lang="en-GB" sz="2600" dirty="0">
                <a:latin typeface="Arial" panose="020B0604020202020204" pitchFamily="34" charset="0"/>
                <a:ea typeface="Calibri" panose="020F0502020204030204" pitchFamily="34" charset="0"/>
                <a:cs typeface="Arial" panose="020B0604020202020204" pitchFamily="34" charset="0"/>
              </a:rPr>
              <a:t>A</a:t>
            </a:r>
            <a:r>
              <a:rPr lang="en-GB" sz="2600" dirty="0">
                <a:effectLst/>
                <a:latin typeface="Arial" panose="020B0604020202020204" pitchFamily="34" charset="0"/>
                <a:ea typeface="Calibri" panose="020F0502020204030204" pitchFamily="34" charset="0"/>
                <a:cs typeface="Arial" panose="020B0604020202020204" pitchFamily="34" charset="0"/>
              </a:rPr>
              <a:t>udiometry across two sessions, we assessed age-related differences during flexible auditory scene analysis, while accounting for interindividual differences in hearing sensitivity.</a:t>
            </a:r>
            <a:endParaRPr lang="en-DE" sz="2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FA69A0E8-25B7-4D5E-9FD4-A87247F7DAF6}"/>
              </a:ext>
            </a:extLst>
          </p:cNvPr>
          <p:cNvSpPr/>
          <p:nvPr/>
        </p:nvSpPr>
        <p:spPr>
          <a:xfrm>
            <a:off x="39174585" y="10639408"/>
            <a:ext cx="236220" cy="10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Rectangle 8">
            <a:extLst>
              <a:ext uri="{FF2B5EF4-FFF2-40B4-BE49-F238E27FC236}">
                <a16:creationId xmlns:a16="http://schemas.microsoft.com/office/drawing/2014/main" id="{69AB95B2-5424-4BA2-AFAA-98EA8FD42B01}"/>
              </a:ext>
            </a:extLst>
          </p:cNvPr>
          <p:cNvSpPr>
            <a:spLocks noGrp="1" noChangeArrowheads="1"/>
          </p:cNvSpPr>
          <p:nvPr>
            <p:ph type="body" sz="quarter" idx="30"/>
          </p:nvPr>
        </p:nvSpPr>
        <p:spPr bwMode="auto">
          <a:xfrm>
            <a:off x="32535610" y="24078867"/>
            <a:ext cx="987228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Hirsch, P., </a:t>
            </a:r>
            <a:r>
              <a:rPr kumimoji="0" lang="en-DE" altLang="en-DE" sz="17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Schwarzkopp</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 </a:t>
            </a:r>
            <a:r>
              <a:rPr kumimoji="0" lang="en-DE" altLang="en-DE" sz="17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Declerck</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 Reese, S., &amp; Koch, I. (2016). Age-related differences in </a:t>
            </a:r>
            <a:r>
              <a:rPr kumimoji="0" lang="en-US"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task</a:t>
            </a:r>
            <a:r>
              <a:rPr kumimoji="0" lang="en-US"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switching and task preparation: Exploring the role of task-set competition. </a:t>
            </a:r>
            <a:r>
              <a:rPr kumimoji="0" lang="en-DE"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Acta </a:t>
            </a:r>
            <a:r>
              <a:rPr kumimoji="0" lang="en-US"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DE" altLang="en-DE" sz="1700" b="0"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Psychologica</a:t>
            </a:r>
            <a:r>
              <a:rPr lang="en-US" altLang="en-DE" sz="1700" i="1" dirty="0">
                <a:latin typeface="Arial" panose="020B0604020202020204" pitchFamily="34" charset="0"/>
                <a:cs typeface="Arial" panose="020B0604020202020204" pitchFamily="34" charset="0"/>
              </a:rPr>
              <a:t> </a:t>
            </a:r>
            <a:r>
              <a:rPr kumimoji="0" lang="en-DE"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170</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66–73.</a:t>
            </a:r>
          </a:p>
          <a:p>
            <a:pPr marL="0" marR="0" lvl="0" indent="0" algn="l" defTabSz="914400" rtl="0" eaLnBrk="0" fontAlgn="base" latinLnBrk="0" hangingPunct="0">
              <a:lnSpc>
                <a:spcPct val="100000"/>
              </a:lnSpc>
              <a:spcBef>
                <a:spcPct val="0"/>
              </a:spcBef>
              <a:spcAft>
                <a:spcPct val="0"/>
              </a:spcAft>
              <a:buClrTx/>
              <a:buSzTx/>
              <a:tabLst/>
            </a:pP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Katz, J., </a:t>
            </a:r>
            <a:r>
              <a:rPr kumimoji="0" lang="en-DE" altLang="en-DE" sz="17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Chasin</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 English, K., Hood, L. J., &amp; Tillery, K. L. (2015). </a:t>
            </a:r>
            <a:r>
              <a:rPr kumimoji="0" lang="en-DE"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Handbook of clinical audiology</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7th ed.). Wolters Kluwer Health.</a:t>
            </a:r>
          </a:p>
          <a:p>
            <a:pPr marL="0" marR="0" lvl="0" indent="0" algn="l" defTabSz="914400" rtl="0" eaLnBrk="0" fontAlgn="base" latinLnBrk="0" hangingPunct="0">
              <a:lnSpc>
                <a:spcPct val="100000"/>
              </a:lnSpc>
              <a:spcBef>
                <a:spcPct val="0"/>
              </a:spcBef>
              <a:spcAft>
                <a:spcPct val="0"/>
              </a:spcAft>
              <a:buClrTx/>
              <a:buSzTx/>
              <a:tabLst/>
            </a:pP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Koch, I., </a:t>
            </a:r>
            <a:r>
              <a:rPr kumimoji="0" lang="en-DE" altLang="en-DE" sz="17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Gade</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 </a:t>
            </a:r>
            <a:r>
              <a:rPr kumimoji="0" lang="en-DE" altLang="en-DE" sz="17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Schuch</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 &amp; Philipp, A. M. (2010). The role of inhibition in task switching: A </a:t>
            </a:r>
            <a:r>
              <a:rPr kumimoji="0" lang="en-US"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review. </a:t>
            </a:r>
            <a:r>
              <a:rPr kumimoji="0" lang="en-DE"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Psychonomic Bulletin &amp; Review, 17</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 1–14.</a:t>
            </a:r>
          </a:p>
          <a:p>
            <a:pPr marL="0" marR="0" lvl="0" indent="0" algn="l" defTabSz="914400" rtl="0" eaLnBrk="0" fontAlgn="base" latinLnBrk="0" hangingPunct="0">
              <a:lnSpc>
                <a:spcPct val="100000"/>
              </a:lnSpc>
              <a:spcBef>
                <a:spcPct val="0"/>
              </a:spcBef>
              <a:spcAft>
                <a:spcPct val="0"/>
              </a:spcAft>
              <a:buClrTx/>
              <a:buSzTx/>
              <a:tabLst/>
            </a:pP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Koch, I., </a:t>
            </a:r>
            <a:r>
              <a:rPr kumimoji="0" lang="en-DE" altLang="en-DE" sz="17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Lawo</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 Fels, J., &amp; </a:t>
            </a:r>
            <a:r>
              <a:rPr kumimoji="0" lang="en-DE" altLang="en-DE" sz="17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Vorländer</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 (2011). Switching in the cocktail party: Exploring </a:t>
            </a:r>
            <a:r>
              <a:rPr kumimoji="0" lang="en-US"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intentional control of auditory selective attention. </a:t>
            </a:r>
            <a:r>
              <a:rPr kumimoji="0" lang="en-DE"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Journal of Experimental Psychology: </a:t>
            </a:r>
            <a:r>
              <a:rPr kumimoji="0" lang="en-US"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DE"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Human </a:t>
            </a:r>
            <a:r>
              <a:rPr kumimoji="0" lang="en-US"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DE"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Perception and Performance, 37</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(4), 1140–1147.</a:t>
            </a:r>
          </a:p>
          <a:p>
            <a:pPr marL="0" marR="0" lvl="0" indent="0" algn="l" defTabSz="914400" rtl="0" eaLnBrk="0" fontAlgn="base" latinLnBrk="0" hangingPunct="0">
              <a:lnSpc>
                <a:spcPct val="100000"/>
              </a:lnSpc>
              <a:spcBef>
                <a:spcPct val="0"/>
              </a:spcBef>
              <a:spcAft>
                <a:spcPct val="0"/>
              </a:spcAft>
              <a:buClrTx/>
              <a:buSzTx/>
              <a:tabLst/>
            </a:pP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Rey-</a:t>
            </a:r>
            <a:r>
              <a:rPr kumimoji="0" lang="en-DE" altLang="en-DE" sz="17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Mermet</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 &amp; </a:t>
            </a:r>
            <a:r>
              <a:rPr kumimoji="0" lang="en-DE" altLang="en-DE" sz="17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Gade</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 (2018). Inhibition in aging: What is preserved? What declines? A meta-</a:t>
            </a:r>
            <a:r>
              <a:rPr kumimoji="0" lang="en-US"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analysis. </a:t>
            </a:r>
            <a:r>
              <a:rPr kumimoji="0" lang="en-DE"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Psychonomic Bulletin &amp; Review, 25</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 1695–1716.</a:t>
            </a:r>
          </a:p>
          <a:p>
            <a:pPr marL="0" marR="0" lvl="0" indent="0" algn="l" defTabSz="914400" rtl="0" eaLnBrk="0" fontAlgn="base" latinLnBrk="0" hangingPunct="0">
              <a:lnSpc>
                <a:spcPct val="100000"/>
              </a:lnSpc>
              <a:spcBef>
                <a:spcPct val="0"/>
              </a:spcBef>
              <a:spcAft>
                <a:spcPct val="0"/>
              </a:spcAft>
              <a:buClrTx/>
              <a:buSzTx/>
              <a:tabLst/>
            </a:pP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Russell, M. K. (2022). Age and auditory spatial perception in humans: Review of </a:t>
            </a:r>
            <a:r>
              <a:rPr kumimoji="0" lang="en-DE" altLang="en-DE" sz="17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behavioral</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findings </a:t>
            </a:r>
            <a:r>
              <a:rPr kumimoji="0" lang="en-US"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and</a:t>
            </a:r>
            <a:r>
              <a:rPr kumimoji="0" lang="en-US"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suggestions for future research. </a:t>
            </a:r>
            <a:r>
              <a:rPr kumimoji="0" lang="en-DE"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Frontiers in Psychology, 13</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831670.</a:t>
            </a:r>
          </a:p>
          <a:p>
            <a:pPr marL="0" marR="0" lvl="0" indent="0" algn="l" defTabSz="914400" rtl="0" eaLnBrk="0" fontAlgn="base" latinLnBrk="0" hangingPunct="0">
              <a:lnSpc>
                <a:spcPct val="100000"/>
              </a:lnSpc>
              <a:spcBef>
                <a:spcPct val="0"/>
              </a:spcBef>
              <a:spcAft>
                <a:spcPct val="0"/>
              </a:spcAft>
              <a:buClrTx/>
              <a:buSzTx/>
              <a:tabLst/>
            </a:pPr>
            <a:r>
              <a:rPr kumimoji="0" lang="en-DE" altLang="en-DE" sz="17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Schils</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 A. P., Koch, I., Huang, P.-C., Hsieh, S., &amp; Stephan, D. N. (2024). Impact of aging on </a:t>
            </a:r>
            <a:r>
              <a:rPr kumimoji="0" lang="en-US"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DE" altLang="en-DE" sz="17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crossmodal</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attention switching. </a:t>
            </a:r>
            <a:r>
              <a:rPr kumimoji="0" lang="en-DE"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Psychological Research, 88</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(7), 2149–2159.</a:t>
            </a:r>
          </a:p>
          <a:p>
            <a:pPr marL="0" marR="0" lvl="0" indent="0" algn="l" defTabSz="914400" rtl="0" eaLnBrk="0" fontAlgn="base" latinLnBrk="0" hangingPunct="0">
              <a:lnSpc>
                <a:spcPct val="100000"/>
              </a:lnSpc>
              <a:spcBef>
                <a:spcPct val="0"/>
              </a:spcBef>
              <a:spcAft>
                <a:spcPct val="0"/>
              </a:spcAft>
              <a:buClrTx/>
              <a:buSzTx/>
              <a:tabLst/>
            </a:pPr>
            <a:r>
              <a:rPr kumimoji="0" lang="en-DE" altLang="en-DE" sz="17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Toovey</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 R. W., </a:t>
            </a:r>
            <a:r>
              <a:rPr kumimoji="0" lang="en-DE" altLang="en-DE" sz="17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Kattner</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 &amp; Schubert, T. (2021). Cross-modal transfer following auditory task-</a:t>
            </a:r>
            <a:r>
              <a:rPr kumimoji="0" lang="en-US"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switching training in old adults. </a:t>
            </a:r>
            <a:r>
              <a:rPr kumimoji="0" lang="en-DE"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Frontiers in Psychology, 12</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615518.</a:t>
            </a:r>
          </a:p>
          <a:p>
            <a:pPr marL="0" marR="0" lvl="0" indent="0" algn="l" defTabSz="914400" rtl="0" eaLnBrk="0" fontAlgn="base" latinLnBrk="0" hangingPunct="0">
              <a:lnSpc>
                <a:spcPct val="100000"/>
              </a:lnSpc>
              <a:spcBef>
                <a:spcPct val="0"/>
              </a:spcBef>
              <a:spcAft>
                <a:spcPct val="0"/>
              </a:spcAft>
              <a:buClrTx/>
              <a:buSzTx/>
              <a:tabLst/>
            </a:pP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World Health Organization. (1991). </a:t>
            </a:r>
            <a:r>
              <a:rPr kumimoji="0" lang="en-DE"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Report of the informal working group on prevention of deafness </a:t>
            </a:r>
            <a:r>
              <a:rPr kumimoji="0" lang="en-US"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DE"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an</a:t>
            </a:r>
            <a:r>
              <a:rPr lang="en-US" altLang="en-DE" sz="1700" i="1" dirty="0">
                <a:latin typeface="Arial" panose="020B0604020202020204" pitchFamily="34" charset="0"/>
                <a:cs typeface="Arial" panose="020B0604020202020204" pitchFamily="34" charset="0"/>
              </a:rPr>
              <a:t>d </a:t>
            </a:r>
            <a:r>
              <a:rPr kumimoji="0" lang="en-DE" altLang="en-DE" sz="17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hearing impairment programme planning</a:t>
            </a:r>
            <a:r>
              <a:rPr kumimoji="0" lang="en-DE" altLang="en-DE"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Geneva, 18–21 June 1991.</a:t>
            </a:r>
          </a:p>
        </p:txBody>
      </p:sp>
      <p:pic>
        <p:nvPicPr>
          <p:cNvPr id="27" name="Picture 26">
            <a:extLst>
              <a:ext uri="{FF2B5EF4-FFF2-40B4-BE49-F238E27FC236}">
                <a16:creationId xmlns:a16="http://schemas.microsoft.com/office/drawing/2014/main" id="{C9983196-E7B3-4735-9F91-71B562D0571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67970" y="951187"/>
            <a:ext cx="2796507" cy="2796507"/>
          </a:xfrm>
          <a:prstGeom prst="rect">
            <a:avLst/>
          </a:prstGeom>
        </p:spPr>
      </p:pic>
      <p:pic>
        <p:nvPicPr>
          <p:cNvPr id="5" name="Picture 4">
            <a:extLst>
              <a:ext uri="{FF2B5EF4-FFF2-40B4-BE49-F238E27FC236}">
                <a16:creationId xmlns:a16="http://schemas.microsoft.com/office/drawing/2014/main" id="{C2D9A988-CCA5-4044-8047-FFA70BD436D0}"/>
              </a:ext>
            </a:extLst>
          </p:cNvPr>
          <p:cNvPicPr>
            <a:picLocks noChangeAspect="1"/>
          </p:cNvPicPr>
          <p:nvPr/>
        </p:nvPicPr>
        <p:blipFill rotWithShape="1">
          <a:blip r:embed="rId12">
            <a:extLst>
              <a:ext uri="{28A0092B-C50C-407E-A947-70E740481C1C}">
                <a14:useLocalDpi xmlns:a14="http://schemas.microsoft.com/office/drawing/2010/main" val="0"/>
              </a:ext>
            </a:extLst>
          </a:blip>
          <a:srcRect t="14341"/>
          <a:stretch/>
        </p:blipFill>
        <p:spPr>
          <a:xfrm>
            <a:off x="21973866" y="14818140"/>
            <a:ext cx="9594776" cy="5266203"/>
          </a:xfrm>
          <a:prstGeom prst="rect">
            <a:avLst/>
          </a:prstGeom>
        </p:spPr>
      </p:pic>
      <p:pic>
        <p:nvPicPr>
          <p:cNvPr id="12" name="Picture 11">
            <a:extLst>
              <a:ext uri="{FF2B5EF4-FFF2-40B4-BE49-F238E27FC236}">
                <a16:creationId xmlns:a16="http://schemas.microsoft.com/office/drawing/2014/main" id="{417E0C21-8C4E-44C9-96F3-905FB79242F1}"/>
              </a:ext>
            </a:extLst>
          </p:cNvPr>
          <p:cNvPicPr>
            <a:picLocks noChangeAspect="1"/>
          </p:cNvPicPr>
          <p:nvPr/>
        </p:nvPicPr>
        <p:blipFill rotWithShape="1">
          <a:blip r:embed="rId13">
            <a:extLst>
              <a:ext uri="{28A0092B-C50C-407E-A947-70E740481C1C}">
                <a14:useLocalDpi xmlns:a14="http://schemas.microsoft.com/office/drawing/2010/main" val="0"/>
              </a:ext>
            </a:extLst>
          </a:blip>
          <a:srcRect t="16119"/>
          <a:stretch/>
        </p:blipFill>
        <p:spPr>
          <a:xfrm>
            <a:off x="21887451" y="22471772"/>
            <a:ext cx="9711508" cy="5221879"/>
          </a:xfrm>
          <a:prstGeom prst="rect">
            <a:avLst/>
          </a:prstGeom>
        </p:spPr>
      </p:pic>
      <p:sp>
        <p:nvSpPr>
          <p:cNvPr id="15" name="Rectangle 14">
            <a:extLst>
              <a:ext uri="{FF2B5EF4-FFF2-40B4-BE49-F238E27FC236}">
                <a16:creationId xmlns:a16="http://schemas.microsoft.com/office/drawing/2014/main" id="{6790508E-9C36-446D-9A14-D313158A0200}"/>
              </a:ext>
            </a:extLst>
          </p:cNvPr>
          <p:cNvSpPr/>
          <p:nvPr/>
        </p:nvSpPr>
        <p:spPr>
          <a:xfrm>
            <a:off x="12039600" y="8104629"/>
            <a:ext cx="838200" cy="1574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4" name="Rectangle 133">
            <a:extLst>
              <a:ext uri="{FF2B5EF4-FFF2-40B4-BE49-F238E27FC236}">
                <a16:creationId xmlns:a16="http://schemas.microsoft.com/office/drawing/2014/main" id="{9A8A52EB-2348-40E8-9ADD-0E4A90BB43C2}"/>
              </a:ext>
            </a:extLst>
          </p:cNvPr>
          <p:cNvSpPr/>
          <p:nvPr/>
        </p:nvSpPr>
        <p:spPr>
          <a:xfrm>
            <a:off x="15569386" y="8108420"/>
            <a:ext cx="838200" cy="1574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5" name="Rectangle 134">
            <a:extLst>
              <a:ext uri="{FF2B5EF4-FFF2-40B4-BE49-F238E27FC236}">
                <a16:creationId xmlns:a16="http://schemas.microsoft.com/office/drawing/2014/main" id="{F3257217-FCAA-407B-B809-D80DEE2B566F}"/>
              </a:ext>
            </a:extLst>
          </p:cNvPr>
          <p:cNvSpPr/>
          <p:nvPr/>
        </p:nvSpPr>
        <p:spPr>
          <a:xfrm>
            <a:off x="13854995" y="11612345"/>
            <a:ext cx="838200" cy="1574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6" name="Rectangle 135">
            <a:extLst>
              <a:ext uri="{FF2B5EF4-FFF2-40B4-BE49-F238E27FC236}">
                <a16:creationId xmlns:a16="http://schemas.microsoft.com/office/drawing/2014/main" id="{5494404C-BFFD-49DF-AAEE-57379AF2E7AC}"/>
              </a:ext>
            </a:extLst>
          </p:cNvPr>
          <p:cNvSpPr/>
          <p:nvPr/>
        </p:nvSpPr>
        <p:spPr>
          <a:xfrm>
            <a:off x="17570177" y="11620043"/>
            <a:ext cx="838200" cy="1574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TextBox 13">
            <a:extLst>
              <a:ext uri="{FF2B5EF4-FFF2-40B4-BE49-F238E27FC236}">
                <a16:creationId xmlns:a16="http://schemas.microsoft.com/office/drawing/2014/main" id="{B6B6A7A3-10F7-40D7-9041-FDE100AD7249}"/>
              </a:ext>
            </a:extLst>
          </p:cNvPr>
          <p:cNvSpPr txBox="1"/>
          <p:nvPr/>
        </p:nvSpPr>
        <p:spPr>
          <a:xfrm>
            <a:off x="13729767" y="11357668"/>
            <a:ext cx="1533525"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Repeat</a:t>
            </a:r>
            <a:endParaRPr lang="en-DE" sz="1800"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F4A664DE-1D32-4477-8094-7E958ADCBA4B}"/>
              </a:ext>
            </a:extLst>
          </p:cNvPr>
          <p:cNvSpPr txBox="1"/>
          <p:nvPr/>
        </p:nvSpPr>
        <p:spPr>
          <a:xfrm>
            <a:off x="17756031" y="11378090"/>
            <a:ext cx="1533525"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Switch</a:t>
            </a:r>
            <a:endParaRPr lang="en-DE" sz="1800" dirty="0">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0407C166-CB0B-4D25-924A-A731EC6DF4E7}"/>
              </a:ext>
            </a:extLst>
          </p:cNvPr>
          <p:cNvSpPr txBox="1"/>
          <p:nvPr/>
        </p:nvSpPr>
        <p:spPr>
          <a:xfrm>
            <a:off x="15420663" y="7935227"/>
            <a:ext cx="1533525"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Incongruent</a:t>
            </a:r>
            <a:endParaRPr lang="en-DE" sz="1800" dirty="0">
              <a:latin typeface="Arial" panose="020B0604020202020204" pitchFamily="34" charset="0"/>
              <a:cs typeface="Arial" panose="020B0604020202020204" pitchFamily="34" charset="0"/>
            </a:endParaRPr>
          </a:p>
        </p:txBody>
      </p:sp>
      <p:sp>
        <p:nvSpPr>
          <p:cNvPr id="132" name="TextBox 131">
            <a:extLst>
              <a:ext uri="{FF2B5EF4-FFF2-40B4-BE49-F238E27FC236}">
                <a16:creationId xmlns:a16="http://schemas.microsoft.com/office/drawing/2014/main" id="{4777D565-6711-4F6E-9B31-45DAAB089766}"/>
              </a:ext>
            </a:extLst>
          </p:cNvPr>
          <p:cNvSpPr txBox="1"/>
          <p:nvPr/>
        </p:nvSpPr>
        <p:spPr>
          <a:xfrm>
            <a:off x="11848944" y="7936682"/>
            <a:ext cx="1533525"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Congruent</a:t>
            </a:r>
            <a:endParaRPr lang="en-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8268778"/>
      </p:ext>
    </p:extLst>
  </p:cSld>
  <p:clrMapOvr>
    <a:masterClrMapping/>
  </p:clrMapOvr>
</p:sld>
</file>

<file path=ppt/theme/theme1.xml><?xml version="1.0" encoding="utf-8"?>
<a:theme xmlns:a="http://schemas.openxmlformats.org/drawingml/2006/main" name="36x48-Template">
  <a:themeElements>
    <a:clrScheme name="blues">
      <a:dk1>
        <a:sysClr val="windowText" lastClr="000000"/>
      </a:dk1>
      <a:lt1>
        <a:sysClr val="window" lastClr="FFFFFF"/>
      </a:lt1>
      <a:dk2>
        <a:srgbClr val="0070C0"/>
      </a:dk2>
      <a:lt2>
        <a:srgbClr val="FFFFFF"/>
      </a:lt2>
      <a:accent1>
        <a:srgbClr val="51C3F9"/>
      </a:accent1>
      <a:accent2>
        <a:srgbClr val="66CCFF"/>
      </a:accent2>
      <a:accent3>
        <a:srgbClr val="44C1A3"/>
      </a:accent3>
      <a:accent4>
        <a:srgbClr val="44C1A3"/>
      </a:accent4>
      <a:accent5>
        <a:srgbClr val="4EB3CF"/>
      </a:accent5>
      <a:accent6>
        <a:srgbClr val="51C3F9"/>
      </a:accent6>
      <a:hlink>
        <a:srgbClr val="0070C0"/>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36x48-Template-V2b</Template>
  <TotalTime>3118</TotalTime>
  <Words>1654</Words>
  <Application>Microsoft Office PowerPoint</Application>
  <PresentationFormat>Custom</PresentationFormat>
  <Paragraphs>126</Paragraphs>
  <Slides>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Arial Black</vt:lpstr>
      <vt:lpstr>Calibri</vt:lpstr>
      <vt:lpstr>Calibri Light</vt:lpstr>
      <vt:lpstr>Times New Roman</vt:lpstr>
      <vt:lpstr>Trebuchet MS</vt:lpstr>
      <vt:lpstr>36x48-Template</vt:lpstr>
      <vt:lpstr>Custom Design</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Luigi Falanga</cp:lastModifiedBy>
  <cp:revision>233</cp:revision>
  <dcterms:created xsi:type="dcterms:W3CDTF">2012-02-03T19:11:35Z</dcterms:created>
  <dcterms:modified xsi:type="dcterms:W3CDTF">2024-11-11T17:58:41Z</dcterms:modified>
  <cp:category>Research poster templates</cp:category>
</cp:coreProperties>
</file>