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/>
          <p:nvPr/>
        </p:nvSpPr>
        <p:spPr>
          <a:xfrm>
            <a:off y="0" x="0"/>
            <a:ext cy="3518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y="3496604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buSzPct val="100000"/>
              <a:defRPr sz="7200"/>
            </a:lvl1pPr>
            <a:lvl2pPr rtl="0">
              <a:spcBef>
                <a:spcPts val="0"/>
              </a:spcBef>
              <a:buSzPct val="100000"/>
              <a:defRPr sz="7200"/>
            </a:lvl2pPr>
            <a:lvl3pPr rtl="0">
              <a:spcBef>
                <a:spcPts val="0"/>
              </a:spcBef>
              <a:buSzPct val="100000"/>
              <a:defRPr sz="7200"/>
            </a:lvl3pPr>
            <a:lvl4pPr rtl="0">
              <a:spcBef>
                <a:spcPts val="0"/>
              </a:spcBef>
              <a:buSzPct val="100000"/>
              <a:defRPr sz="7200"/>
            </a:lvl4pPr>
            <a:lvl5pPr rtl="0">
              <a:spcBef>
                <a:spcPts val="0"/>
              </a:spcBef>
              <a:buSzPct val="100000"/>
              <a:defRPr sz="7200"/>
            </a:lvl5pPr>
            <a:lvl6pPr rtl="0">
              <a:spcBef>
                <a:spcPts val="0"/>
              </a:spcBef>
              <a:buSzPct val="100000"/>
              <a:defRPr sz="7200"/>
            </a:lvl6pPr>
            <a:lvl7pPr rtl="0">
              <a:spcBef>
                <a:spcPts val="0"/>
              </a:spcBef>
              <a:buSzPct val="100000"/>
              <a:defRPr sz="7200"/>
            </a:lvl7pPr>
            <a:lvl8pPr rtl="0">
              <a:spcBef>
                <a:spcPts val="0"/>
              </a:spcBef>
              <a:buSzPct val="100000"/>
              <a:defRPr sz="7200"/>
            </a:lvl8pPr>
            <a:lvl9pPr rtl="0"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4" name="Shape 34"/>
          <p:cNvSpPr/>
          <p:nvPr/>
        </p:nvSpPr>
        <p:spPr>
          <a:xfrm>
            <a:off y="0" x="4274"/>
            <a:ext cy="44063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y="4384371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 rtl="0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Milestone 1 - Proof of Concept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2999237" x="457200"/>
            <a:ext cy="17772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Luigi Mortaro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/>
              <a:t>Alessio Baldassarre</a:t>
            </a:r>
          </a:p>
          <a:p>
            <a:pPr algn="ctr">
              <a:spcBef>
                <a:spcPts val="0"/>
              </a:spcBef>
              <a:buNone/>
            </a:pPr>
            <a:r>
              <a:rPr lang="en"/>
              <a:t>Alicja Baszak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35425" x="3537150"/>
            <a:ext cy="1743075" cx="17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/>
          <p:nvPr/>
        </p:nvSpPr>
        <p:spPr>
          <a:xfrm>
            <a:off y="1648075" x="3531375"/>
            <a:ext cy="1279499" cx="1745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3600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SAVE</a:t>
            </a:r>
          </a:p>
          <a:p>
            <a:pPr algn="ctr" rtl="0" lvl="0">
              <a:spcBef>
                <a:spcPts val="0"/>
              </a:spcBef>
              <a:buNone/>
            </a:pPr>
            <a:r>
              <a:rPr b="1" sz="3600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ME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y="4717675" x="190500"/>
            <a:ext cy="246599" cx="5703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Google Technologies for Cloud and Web Development - Rome 2014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/>
        </p:nvSpPr>
        <p:spPr>
          <a:xfrm>
            <a:off y="2835310" x="1463062"/>
            <a:ext cy="1212382" cx="621787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algn="ctr"/>
            <a:r>
              <a:rPr b="0" i="0">
                <a:ln w="19050" cap="flat">
                  <a:solidFill>
                    <a:schemeClr val="dk2"/>
                  </a:solidFill>
                  <a:prstDash val="solid"/>
                  <a:round/>
                  <a:headEnd w="med" len="med" type="none"/>
                  <a:tailEnd w="med" len="med" type="none"/>
                </a:ln>
                <a:solidFill>
                  <a:schemeClr val="lt2"/>
                </a:solidFill>
                <a:latin typeface="Impact"/>
              </a:rPr>
              <a:t>LIVE DEMO!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y="4348075" x="964525"/>
            <a:ext cy="610500" cx="7304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Hold on for a moment...</a:t>
            </a:r>
          </a:p>
        </p:txBody>
      </p:sp>
      <p:sp>
        <p:nvSpPr>
          <p:cNvPr id="51" name="Shape 51"/>
          <p:cNvSpPr/>
          <p:nvPr/>
        </p:nvSpPr>
        <p:spPr>
          <a:xfrm>
            <a:off y="1589000" x="964550"/>
            <a:ext cy="945924" cx="73046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algn="ctr"/>
            <a:r>
              <a:rPr b="0" i="0">
                <a:ln w="19050" cap="flat">
                  <a:solidFill>
                    <a:schemeClr val="dk2"/>
                  </a:solidFill>
                  <a:prstDash val="solid"/>
                  <a:round/>
                  <a:headEnd w="med" len="med" type="none"/>
                  <a:tailEnd w="med" len="med" type="none"/>
                </a:ln>
                <a:solidFill>
                  <a:schemeClr val="lt2"/>
                </a:solidFill>
                <a:latin typeface="Comic Sans MS"/>
              </a:rPr>
              <a:t>Let's Start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OUR PROGRESS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1200150" x="1557625"/>
            <a:ext cy="3725699" cx="7541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>
                <a:latin typeface="Verdana"/>
                <a:ea typeface="Verdana"/>
                <a:cs typeface="Verdana"/>
                <a:sym typeface="Verdana"/>
              </a:rPr>
              <a:t>We started by learning the basics of application building.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latin typeface="Verdana"/>
                <a:ea typeface="Verdana"/>
                <a:cs typeface="Verdana"/>
                <a:sym typeface="Verdana"/>
              </a:rPr>
              <a:t>Alicja took care of creating a simple and friendly user interface.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rtl="0">
              <a:spcBef>
                <a:spcPts val="0"/>
              </a:spcBef>
              <a:buNone/>
            </a:pPr>
            <a:r>
              <a:rPr sz="1800" lang="en">
                <a:latin typeface="Verdana"/>
                <a:ea typeface="Verdana"/>
                <a:cs typeface="Verdana"/>
                <a:sym typeface="Verdana"/>
              </a:rPr>
              <a:t>Luigi and Alessio worked on connecting the application to the device’s calendar and sync it with the user’s Google account. They also dealt with adding exams and study sessions.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rtl="0">
              <a:spcBef>
                <a:spcPts val="0"/>
              </a:spcBef>
              <a:buNone/>
            </a:pPr>
            <a:r>
              <a:rPr sz="1800" lang="en">
                <a:latin typeface="Verdana"/>
                <a:ea typeface="Verdana"/>
                <a:cs typeface="Verdana"/>
                <a:sym typeface="Verdana"/>
              </a:rPr>
              <a:t>We completed some issues and fixed some problems. 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latin typeface="Verdana"/>
                <a:ea typeface="Verdana"/>
                <a:cs typeface="Verdana"/>
                <a:sym typeface="Verdana"/>
              </a:rPr>
              <a:t>We also asked some people if they could be 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latin typeface="Verdana"/>
                <a:ea typeface="Verdana"/>
                <a:cs typeface="Verdana"/>
                <a:sym typeface="Verdana"/>
              </a:rPr>
              <a:t>interested in our application, and we’re planning to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latin typeface="Verdana"/>
                <a:ea typeface="Verdana"/>
                <a:cs typeface="Verdana"/>
                <a:sym typeface="Verdana"/>
              </a:rPr>
              <a:t>get their feedbacks as soon as we can.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y="1423150" x="257725"/>
            <a:ext cy="672299" cx="1176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Week 1-2</a:t>
            </a:r>
          </a:p>
        </p:txBody>
      </p:sp>
      <p:cxnSp>
        <p:nvCxnSpPr>
          <p:cNvPr id="59" name="Shape 59"/>
          <p:cNvCxnSpPr/>
          <p:nvPr/>
        </p:nvCxnSpPr>
        <p:spPr>
          <a:xfrm>
            <a:off y="2218750" x="336150"/>
            <a:ext cy="0" cx="8471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w="lg" len="lg" type="none"/>
            <a:tailEnd w="lg" len="lg" type="none"/>
          </a:ln>
        </p:spPr>
      </p:cxnSp>
      <p:cxnSp>
        <p:nvCxnSpPr>
          <p:cNvPr id="60" name="Shape 60"/>
          <p:cNvCxnSpPr/>
          <p:nvPr/>
        </p:nvCxnSpPr>
        <p:spPr>
          <a:xfrm>
            <a:off y="3514150" x="336150"/>
            <a:ext cy="0" cx="8471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w="lg" len="lg" type="none"/>
            <a:tailEnd w="lg" len="lg" type="none"/>
          </a:ln>
        </p:spPr>
      </p:cxnSp>
      <p:sp>
        <p:nvSpPr>
          <p:cNvPr id="61" name="Shape 61"/>
          <p:cNvSpPr txBox="1"/>
          <p:nvPr/>
        </p:nvSpPr>
        <p:spPr>
          <a:xfrm>
            <a:off y="2615475" x="257725"/>
            <a:ext cy="672299" cx="1176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Week 2-3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y="3969125" x="257725"/>
            <a:ext cy="672299" cx="1176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Week 4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935250" x="7826775"/>
            <a:ext cy="990600" cx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OUR PROGRESS </a:t>
            </a:r>
            <a:r>
              <a:rPr sz="1800" lang="en">
                <a:latin typeface="Verdana"/>
                <a:ea typeface="Verdana"/>
                <a:cs typeface="Verdana"/>
                <a:sym typeface="Verdana"/>
              </a:rPr>
              <a:t>ANNOTATIONS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935250" x="7826775"/>
            <a:ext cy="990600" cx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>
                <a:latin typeface="Verdana"/>
                <a:ea typeface="Verdana"/>
                <a:cs typeface="Verdana"/>
                <a:sym typeface="Verdana"/>
              </a:rPr>
              <a:t>For some of us, the Android environment was something new, so at first we had to study it. After a while, we found out it was actually quite simple. We’re still learning though.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rtl="0">
              <a:spcBef>
                <a:spcPts val="0"/>
              </a:spcBef>
              <a:buNone/>
            </a:pPr>
            <a:r>
              <a:rPr sz="1800" lang="en">
                <a:latin typeface="Verdana"/>
                <a:ea typeface="Verdana"/>
                <a:cs typeface="Verdana"/>
                <a:sym typeface="Verdana"/>
              </a:rPr>
              <a:t>Fortunately, we found that what we need is already included in the Android Standard API (14+). More precisely, the functions we need are in the </a:t>
            </a:r>
            <a:r>
              <a:rPr b="1" sz="1800" lang="en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</a:rPr>
              <a:t>CalendarContract</a:t>
            </a:r>
            <a:r>
              <a:rPr sz="1800" lang="en">
                <a:latin typeface="Verdana"/>
                <a:ea typeface="Verdana"/>
                <a:cs typeface="Verdana"/>
                <a:sym typeface="Verdana"/>
              </a:rPr>
              <a:t> manager.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rtl="0">
              <a:spcBef>
                <a:spcPts val="0"/>
              </a:spcBef>
              <a:buNone/>
            </a:pPr>
            <a:r>
              <a:rPr sz="1800" lang="en">
                <a:latin typeface="Verdana"/>
                <a:ea typeface="Verdana"/>
                <a:cs typeface="Verdana"/>
                <a:sym typeface="Verdana"/>
              </a:rPr>
              <a:t>The main difficulty is to use the </a:t>
            </a:r>
            <a:r>
              <a:rPr b="1" sz="1800" lang="en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</a:rPr>
              <a:t>Android Support</a:t>
            </a:r>
            <a:r>
              <a:rPr sz="1800" lang="en">
                <a:latin typeface="Verdana"/>
                <a:ea typeface="Verdana"/>
                <a:cs typeface="Verdana"/>
                <a:sym typeface="Verdana"/>
              </a:rPr>
              <a:t> library, 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latin typeface="Verdana"/>
                <a:ea typeface="Verdana"/>
                <a:cs typeface="Verdana"/>
                <a:sym typeface="Verdana"/>
              </a:rPr>
              <a:t>in order to include the Materials Design look and feel on older </a:t>
            </a:r>
          </a:p>
          <a:p>
            <a:pPr>
              <a:spcBef>
                <a:spcPts val="0"/>
              </a:spcBef>
              <a:buNone/>
            </a:pPr>
            <a:r>
              <a:rPr sz="1800" lang="en">
                <a:latin typeface="Verdana"/>
                <a:ea typeface="Verdana"/>
                <a:cs typeface="Verdana"/>
                <a:sym typeface="Verdana"/>
              </a:rPr>
              <a:t>operating systems.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885779" x="8011200"/>
            <a:ext cy="743944" cx="744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EXISTING FEATURES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7350" marL="457200">
              <a:spcBef>
                <a:spcPts val="0"/>
              </a:spcBef>
              <a:buClr>
                <a:srgbClr val="4A86E8"/>
              </a:buClr>
              <a:buSzPct val="100000"/>
              <a:buFont typeface="Arial"/>
              <a:buChar char="●"/>
            </a:pPr>
            <a:r>
              <a:rPr b="1" sz="2500" lang="en">
                <a:solidFill>
                  <a:srgbClr val="4A86E8"/>
                </a:solidFill>
              </a:rPr>
              <a:t>Infrastructure 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Android abilities and standard libraries (API 14+)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Android CalendarContract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Use of Android Support Libraries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Use Google Accounts</a:t>
            </a:r>
          </a:p>
          <a:p>
            <a:pPr rtl="0" lvl="0" indent="-387350" marL="457200">
              <a:spcBef>
                <a:spcPts val="0"/>
              </a:spcBef>
              <a:buClr>
                <a:srgbClr val="4A86E8"/>
              </a:buClr>
              <a:buSzPct val="100000"/>
              <a:buFont typeface="Arial"/>
              <a:buChar char="●"/>
            </a:pPr>
            <a:r>
              <a:rPr b="1" sz="2500" lang="en">
                <a:solidFill>
                  <a:srgbClr val="4A86E8"/>
                </a:solidFill>
              </a:rPr>
              <a:t>Demo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Ability to manage Exams </a:t>
            </a:r>
          </a:p>
          <a:p>
            <a:pPr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Generate an effective study plan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935250" x="7826775"/>
            <a:ext cy="990600" cx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ROADMAP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4A86E8"/>
              </a:buClr>
              <a:buSzPct val="100000"/>
              <a:buFont typeface="Arial"/>
              <a:buChar char="●"/>
            </a:pPr>
            <a:r>
              <a:rPr b="1" sz="2400" lang="en">
                <a:solidFill>
                  <a:srgbClr val="4A86E8"/>
                </a:solidFill>
              </a:rPr>
              <a:t>Milestone 2:</a:t>
            </a:r>
          </a:p>
          <a:p>
            <a:pPr rtl="0" lvl="1" indent="-36195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100" lang="en"/>
              <a:t>Error handling </a:t>
            </a:r>
          </a:p>
          <a:p>
            <a:pPr rtl="0" lvl="1" indent="-36195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100" lang="en"/>
              <a:t>Construct and effective scheduling</a:t>
            </a:r>
          </a:p>
          <a:p>
            <a:pPr rtl="0" lvl="1" indent="-36195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100" lang="en"/>
              <a:t>Managing exams (CRUD)</a:t>
            </a:r>
          </a:p>
          <a:p>
            <a:pPr rtl="0" lvl="1" indent="-36195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100" lang="en"/>
              <a:t>Improve features and GUI using Material Design</a:t>
            </a:r>
          </a:p>
          <a:p>
            <a:pPr rtl="0" lvl="0" indent="-381000" marL="457200">
              <a:spcBef>
                <a:spcPts val="0"/>
              </a:spcBef>
              <a:buClr>
                <a:srgbClr val="4A86E8"/>
              </a:buClr>
              <a:buSzPct val="100000"/>
              <a:buFont typeface="Arial"/>
              <a:buChar char="●"/>
            </a:pPr>
            <a:r>
              <a:rPr b="1" sz="2400" lang="en">
                <a:solidFill>
                  <a:srgbClr val="4A86E8"/>
                </a:solidFill>
              </a:rPr>
              <a:t>Milestone 3 - Final Submission</a:t>
            </a:r>
          </a:p>
          <a:p>
            <a:pPr rtl="0" lvl="1" indent="-36195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100" lang="en"/>
              <a:t>Error Handling </a:t>
            </a:r>
          </a:p>
          <a:p>
            <a:pPr rtl="0" lvl="1" indent="-36195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100" lang="en"/>
              <a:t>Prioritizing exams</a:t>
            </a:r>
          </a:p>
          <a:p>
            <a:pPr rtl="0" lvl="1" indent="-36195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100" lang="en"/>
              <a:t>Reschedule undone tasks</a:t>
            </a:r>
          </a:p>
          <a:p>
            <a:pPr rtl="0" lvl="1" indent="-36195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100" lang="en"/>
              <a:t>Schedule with user’s preferences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935250" x="7826775"/>
            <a:ext cy="990600" cx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