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319540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4813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228322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29008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151734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0E90260-EBE6-41AD-A5B3-5E233474546C}" type="datetimeFigureOut">
              <a:rPr lang="pt-BR" smtClean="0"/>
              <a:t>27/04/2022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340069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0E90260-EBE6-41AD-A5B3-5E233474546C}" type="datetimeFigureOut">
              <a:rPr lang="pt-BR" smtClean="0"/>
              <a:t>27/04/2022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369502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0E90260-EBE6-41AD-A5B3-5E233474546C}" type="datetimeFigureOut">
              <a:rPr lang="pt-BR" smtClean="0"/>
              <a:t>27/04/2022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44629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0E90260-EBE6-41AD-A5B3-5E233474546C}" type="datetimeFigureOut">
              <a:rPr lang="pt-BR" smtClean="0"/>
              <a:t>27/04/2022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379922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0E90260-EBE6-41AD-A5B3-5E233474546C}" type="datetimeFigureOut">
              <a:rPr lang="pt-BR" smtClean="0"/>
              <a:t>27/04/2022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389879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0E90260-EBE6-41AD-A5B3-5E233474546C}" type="datetimeFigureOut">
              <a:rPr lang="pt-BR" smtClean="0"/>
              <a:t>27/04/2022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FBA1EEB-495A-4CDE-A567-2AD43FF25146}" type="slidenum">
              <a:rPr lang="pt-BR" smtClean="0"/>
              <a:t>‹nº›</a:t>
            </a:fld>
            <a:endParaRPr lang="pt-BR"/>
          </a:p>
        </p:txBody>
      </p:sp>
    </p:spTree>
    <p:extLst>
      <p:ext uri="{BB962C8B-B14F-4D97-AF65-F5344CB8AC3E}">
        <p14:creationId xmlns:p14="http://schemas.microsoft.com/office/powerpoint/2010/main" val="63842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90260-EBE6-41AD-A5B3-5E233474546C}" type="datetimeFigureOut">
              <a:rPr lang="pt-BR" smtClean="0"/>
              <a:t>27/04/2022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A1EEB-495A-4CDE-A567-2AD43FF25146}" type="slidenum">
              <a:rPr lang="pt-BR" smtClean="0"/>
              <a:t>‹nº›</a:t>
            </a:fld>
            <a:endParaRPr lang="pt-BR"/>
          </a:p>
        </p:txBody>
      </p:sp>
    </p:spTree>
    <p:extLst>
      <p:ext uri="{BB962C8B-B14F-4D97-AF65-F5344CB8AC3E}">
        <p14:creationId xmlns:p14="http://schemas.microsoft.com/office/powerpoint/2010/main" val="79694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659929"/>
          </a:xfrm>
        </p:spPr>
        <p:txBody>
          <a:bodyPr>
            <a:normAutofit/>
          </a:bodyPr>
          <a:lstStyle/>
          <a:p>
            <a:r>
              <a:rPr lang="pt-BR" sz="4800" dirty="0">
                <a:latin typeface="Arial" panose="020B0604020202020204" pitchFamily="34" charset="0"/>
                <a:cs typeface="Arial" panose="020B0604020202020204" pitchFamily="34" charset="0"/>
              </a:rPr>
              <a:t>GÊNEROS TEXTUAIS ACADÊMICOS</a:t>
            </a:r>
            <a:br>
              <a:rPr lang="pt-BR" sz="4800" dirty="0">
                <a:latin typeface="Arial" panose="020B0604020202020204" pitchFamily="34" charset="0"/>
                <a:cs typeface="Arial" panose="020B0604020202020204" pitchFamily="34" charset="0"/>
              </a:rPr>
            </a:br>
            <a:r>
              <a:rPr lang="pt-BR" sz="4800" dirty="0">
                <a:latin typeface="Arial" panose="020B0604020202020204" pitchFamily="34" charset="0"/>
                <a:cs typeface="Arial" panose="020B0604020202020204" pitchFamily="34" charset="0"/>
              </a:rPr>
              <a:t>RESUMO E RESENHA</a:t>
            </a:r>
          </a:p>
        </p:txBody>
      </p:sp>
      <p:sp>
        <p:nvSpPr>
          <p:cNvPr id="3" name="Subtítulo 2"/>
          <p:cNvSpPr>
            <a:spLocks noGrp="1"/>
          </p:cNvSpPr>
          <p:nvPr>
            <p:ph type="subTitle" idx="1"/>
          </p:nvPr>
        </p:nvSpPr>
        <p:spPr>
          <a:xfrm>
            <a:off x="1524000" y="4006734"/>
            <a:ext cx="9144000" cy="1251065"/>
          </a:xfrm>
        </p:spPr>
        <p:txBody>
          <a:bodyPr/>
          <a:lstStyle/>
          <a:p>
            <a:r>
              <a:rPr lang="pt-BR" dirty="0">
                <a:latin typeface="Arial" panose="020B0604020202020204" pitchFamily="34" charset="0"/>
                <a:cs typeface="Arial" panose="020B0604020202020204" pitchFamily="34" charset="0"/>
              </a:rPr>
              <a:t>Profª Ma. Mariana Vieira Ribeiro Fredi</a:t>
            </a:r>
          </a:p>
        </p:txBody>
      </p:sp>
    </p:spTree>
    <p:extLst>
      <p:ext uri="{BB962C8B-B14F-4D97-AF65-F5344CB8AC3E}">
        <p14:creationId xmlns:p14="http://schemas.microsoft.com/office/powerpoint/2010/main" val="34855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515389"/>
            <a:ext cx="10515600" cy="5661574"/>
          </a:xfrm>
        </p:spPr>
        <p:txBody>
          <a:bodyPr>
            <a:normAutofit/>
          </a:bodyPr>
          <a:lstStyle/>
          <a:p>
            <a:pPr marL="0" indent="0" algn="ctr">
              <a:buNone/>
            </a:pPr>
            <a:r>
              <a:rPr lang="pt-BR" sz="2000" b="1" dirty="0">
                <a:latin typeface="Arial" panose="020B0604020202020204" pitchFamily="34" charset="0"/>
                <a:cs typeface="Arial" panose="020B0604020202020204" pitchFamily="34" charset="0"/>
              </a:rPr>
              <a:t>RESUMO</a:t>
            </a:r>
          </a:p>
          <a:p>
            <a:pPr marL="0" indent="0" algn="ctr">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É a apresentação concisa dos pontos mais importantes de um texto. Sua característica principal é a fidelidade ao conteúdo. Deve revelar o fio condutor traçado pelo autor: introdução, desenvolvimento e conclusão. O resumo deve ter, ainda, um cunho pessoal que permita mostrar os conceitos fundamentais do texto a partir da assimilação individual de quem o redige.</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De acordo com a NBR 6028 da ABNT, o resumo pode ser </a:t>
            </a:r>
            <a:r>
              <a:rPr lang="pt-BR" sz="2000" b="1" dirty="0">
                <a:latin typeface="Arial" panose="020B0604020202020204" pitchFamily="34" charset="0"/>
                <a:cs typeface="Arial" panose="020B0604020202020204" pitchFamily="34" charset="0"/>
              </a:rPr>
              <a:t>indicativo</a:t>
            </a: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informativo</a:t>
            </a:r>
            <a:r>
              <a:rPr lang="pt-BR" sz="2000" dirty="0">
                <a:latin typeface="Arial" panose="020B0604020202020204" pitchFamily="34" charset="0"/>
                <a:cs typeface="Arial" panose="020B0604020202020204" pitchFamily="34" charset="0"/>
              </a:rPr>
              <a:t> ou </a:t>
            </a:r>
            <a:r>
              <a:rPr lang="pt-BR" sz="2000" b="1" dirty="0">
                <a:latin typeface="Arial" panose="020B0604020202020204" pitchFamily="34" charset="0"/>
                <a:cs typeface="Arial" panose="020B0604020202020204" pitchFamily="34" charset="0"/>
              </a:rPr>
              <a:t>crítico</a:t>
            </a:r>
            <a:r>
              <a:rPr lang="pt-BR" sz="2000" dirty="0">
                <a:latin typeface="Arial" panose="020B0604020202020204" pitchFamily="34" charset="0"/>
                <a:cs typeface="Arial" panose="020B0604020202020204" pitchFamily="34" charset="0"/>
              </a:rPr>
              <a:t>.</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O resumo </a:t>
            </a:r>
            <a:r>
              <a:rPr lang="pt-BR" sz="2000" b="1" dirty="0">
                <a:latin typeface="Arial" panose="020B0604020202020204" pitchFamily="34" charset="0"/>
                <a:cs typeface="Arial" panose="020B0604020202020204" pitchFamily="34" charset="0"/>
              </a:rPr>
              <a:t>indicativo </a:t>
            </a:r>
            <a:r>
              <a:rPr lang="pt-BR" sz="2000" dirty="0">
                <a:latin typeface="Arial" panose="020B0604020202020204" pitchFamily="34" charset="0"/>
                <a:cs typeface="Arial" panose="020B0604020202020204" pitchFamily="34" charset="0"/>
              </a:rPr>
              <a:t>indica os pontos principais do texto, não apresentando dados qualitativos ou quantitativos. Já o resumo </a:t>
            </a:r>
            <a:r>
              <a:rPr lang="pt-BR" sz="2000" b="1" dirty="0">
                <a:latin typeface="Arial" panose="020B0604020202020204" pitchFamily="34" charset="0"/>
                <a:cs typeface="Arial" panose="020B0604020202020204" pitchFamily="34" charset="0"/>
              </a:rPr>
              <a:t>informativo </a:t>
            </a:r>
            <a:r>
              <a:rPr lang="pt-BR" sz="2000" dirty="0">
                <a:latin typeface="Arial" panose="020B0604020202020204" pitchFamily="34" charset="0"/>
                <a:cs typeface="Arial" panose="020B0604020202020204" pitchFamily="34" charset="0"/>
              </a:rPr>
              <a:t>se caracteriza por informar sobre finalidade, metodologia, resultados e conclusões do texto original. E por fim, o resumo </a:t>
            </a:r>
            <a:r>
              <a:rPr lang="pt-BR" sz="2000" b="1" dirty="0">
                <a:latin typeface="Arial" panose="020B0604020202020204" pitchFamily="34" charset="0"/>
                <a:cs typeface="Arial" panose="020B0604020202020204" pitchFamily="34" charset="0"/>
              </a:rPr>
              <a:t>crítico</a:t>
            </a:r>
            <a:r>
              <a:rPr lang="pt-BR" sz="2000" dirty="0">
                <a:latin typeface="Arial" panose="020B0604020202020204" pitchFamily="34" charset="0"/>
                <a:cs typeface="Arial" panose="020B0604020202020204" pitchFamily="34" charset="0"/>
              </a:rPr>
              <a:t> é redigido por especialistas, com análise crítica do texto. É também chamado de </a:t>
            </a:r>
            <a:r>
              <a:rPr lang="pt-BR" sz="2000" i="1" dirty="0">
                <a:latin typeface="Arial" panose="020B0604020202020204" pitchFamily="34" charset="0"/>
                <a:cs typeface="Arial" panose="020B0604020202020204" pitchFamily="34" charset="0"/>
              </a:rPr>
              <a:t>resenha.</a:t>
            </a:r>
            <a:endParaRPr lang="pt-BR" sz="2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38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365760"/>
            <a:ext cx="10515600" cy="5811203"/>
          </a:xfrm>
        </p:spPr>
        <p:txBody>
          <a:bodyPr>
            <a:normAutofit/>
          </a:bodyPr>
          <a:lstStyle/>
          <a:p>
            <a:pPr marL="0" indent="0">
              <a:buNone/>
            </a:pPr>
            <a:r>
              <a:rPr lang="pt-BR" sz="2000" dirty="0">
                <a:latin typeface="Arial" panose="020B0604020202020204" pitchFamily="34" charset="0"/>
                <a:cs typeface="Arial" panose="020B0604020202020204" pitchFamily="34" charset="0"/>
              </a:rPr>
              <a:t>	Recomenda-se que os resumos tenham as seguintes extensões:</a:t>
            </a:r>
          </a:p>
          <a:p>
            <a:pPr marL="0" indent="0">
              <a:buNone/>
            </a:pPr>
            <a:r>
              <a:rPr lang="pt-BR" sz="2000" dirty="0">
                <a:latin typeface="Arial" panose="020B0604020202020204" pitchFamily="34" charset="0"/>
                <a:cs typeface="Arial" panose="020B0604020202020204" pitchFamily="34" charset="0"/>
              </a:rPr>
              <a:t>→ para notas e comunicações breves, os resumos devem ter até 100 palavras;</a:t>
            </a:r>
          </a:p>
          <a:p>
            <a:pPr marL="0" indent="0">
              <a:buNone/>
            </a:pPr>
            <a:r>
              <a:rPr lang="pt-BR" sz="2000" dirty="0">
                <a:latin typeface="Arial" panose="020B0604020202020204" pitchFamily="34" charset="0"/>
                <a:cs typeface="Arial" panose="020B0604020202020204" pitchFamily="34" charset="0"/>
              </a:rPr>
              <a:t>→ para artigos de periódicos, até 250 palavras;</a:t>
            </a:r>
          </a:p>
          <a:p>
            <a:pPr marL="0" indent="0">
              <a:buNone/>
            </a:pPr>
            <a:r>
              <a:rPr lang="pt-BR" sz="2000" dirty="0">
                <a:latin typeface="Arial" panose="020B0604020202020204" pitchFamily="34" charset="0"/>
                <a:cs typeface="Arial" panose="020B0604020202020204" pitchFamily="34" charset="0"/>
              </a:rPr>
              <a:t>→ para trabalhos acadêmicos (teses, dissertações e outros) e relatórios técnico-científicos, até 500 palavras.</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O resumo deve ser conciso (breve), mas não uma enumeração de tópicos. Deve-se dar preferência ao uso de terceira pessoa do singular e verbo na voz ativa. O uso de parágrafos é indispensável, bem como de frases negativas, símbolos e contrações.</a:t>
            </a:r>
          </a:p>
        </p:txBody>
      </p:sp>
    </p:spTree>
    <p:extLst>
      <p:ext uri="{BB962C8B-B14F-4D97-AF65-F5344CB8AC3E}">
        <p14:creationId xmlns:p14="http://schemas.microsoft.com/office/powerpoint/2010/main" val="41410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340822"/>
            <a:ext cx="10515600" cy="5836141"/>
          </a:xfrm>
        </p:spPr>
        <p:txBody>
          <a:bodyPr>
            <a:normAutofit lnSpcReduction="10000"/>
          </a:bodyPr>
          <a:lstStyle/>
          <a:p>
            <a:pPr marL="0" indent="0" algn="ctr">
              <a:buNone/>
            </a:pPr>
            <a:r>
              <a:rPr lang="pt-BR" sz="2000" b="1" dirty="0">
                <a:latin typeface="Arial" panose="020B0604020202020204" pitchFamily="34" charset="0"/>
                <a:cs typeface="Arial" panose="020B0604020202020204" pitchFamily="34" charset="0"/>
              </a:rPr>
              <a:t>RESENHA</a:t>
            </a:r>
          </a:p>
          <a:p>
            <a:pPr marL="0" indent="0" algn="ctr">
              <a:buNone/>
            </a:pPr>
            <a:endParaRPr lang="pt-BR" sz="2000" b="1"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É um tipo de texto usado para descrever e analisar outra produção textual – que pode variar de obras literárias até tratados de anatomia. Todos os livros, de modo geral, podem ser resenhados. Além disso, há também as chamadas resenhas temáticas, que reúnem informações de diversos livros e autores que abordam um mesmo assunto.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As informações escritas em uma resenha vão além do que foi apresentado na obra. Nesse ponto, vale ressaltar que existem dois tipos de resenhas:</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resenha crítica</a:t>
            </a:r>
            <a:r>
              <a:rPr lang="pt-BR" sz="2000" dirty="0">
                <a:latin typeface="Arial" panose="020B0604020202020204" pitchFamily="34" charset="0"/>
                <a:cs typeface="Arial" panose="020B0604020202020204" pitchFamily="34" charset="0"/>
              </a:rPr>
              <a:t>: apresenta opiniões sobre a obra, com o ponto de vista do resenhista, destacando pontos positivos e negativos;</a:t>
            </a:r>
          </a:p>
          <a:p>
            <a:pPr marL="0" indent="0">
              <a:buNone/>
            </a:pP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resenha descritiva</a:t>
            </a:r>
            <a:r>
              <a:rPr lang="pt-BR" sz="2000" dirty="0">
                <a:latin typeface="Arial" panose="020B0604020202020204" pitchFamily="34" charset="0"/>
                <a:cs typeface="Arial" panose="020B0604020202020204" pitchFamily="34" charset="0"/>
              </a:rPr>
              <a:t>: faz um resumo, apresentando dados adicionais que não estão na obra propriamente dita. Também é possível fazer comparações com outras obras similares.</a:t>
            </a:r>
          </a:p>
          <a:p>
            <a:pPr marL="0" indent="0">
              <a:buNone/>
            </a:pPr>
            <a:r>
              <a:rPr lang="pt-BR" sz="2000" dirty="0">
                <a:latin typeface="Arial" panose="020B0604020202020204" pitchFamily="34" charset="0"/>
                <a:cs typeface="Arial" panose="020B0604020202020204" pitchFamily="34" charset="0"/>
              </a:rPr>
              <a:t>	Assim, quem produz uma resenha precisa ter um domínio maior sobre o assunto. Afinal, ele não vai apenas descrever os fatos, mas também fazer uma avaliação e pesquisas com informações adicionais, e isso demanda do resenhista conhecimentos mais aprofundados — não somente da obra analisada, mas também de outras relacionadas ao mesmo campo de conhecimento.</a:t>
            </a:r>
          </a:p>
        </p:txBody>
      </p:sp>
    </p:spTree>
    <p:extLst>
      <p:ext uri="{BB962C8B-B14F-4D97-AF65-F5344CB8AC3E}">
        <p14:creationId xmlns:p14="http://schemas.microsoft.com/office/powerpoint/2010/main" val="5617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473825"/>
            <a:ext cx="10515600" cy="5703138"/>
          </a:xfrm>
        </p:spPr>
        <p:txBody>
          <a:bodyPr>
            <a:normAutofit lnSpcReduction="10000"/>
          </a:bodyPr>
          <a:lstStyle/>
          <a:p>
            <a:pPr marL="0" indent="0">
              <a:buNone/>
            </a:pPr>
            <a:r>
              <a:rPr lang="pt-BR" sz="2000" dirty="0">
                <a:latin typeface="Arial" panose="020B0604020202020204" pitchFamily="34" charset="0"/>
                <a:cs typeface="Arial" panose="020B0604020202020204" pitchFamily="34" charset="0"/>
              </a:rPr>
              <a:t> 	Uma </a:t>
            </a:r>
            <a:r>
              <a:rPr lang="pt-BR" sz="2000" b="1" dirty="0">
                <a:latin typeface="Arial" panose="020B0604020202020204" pitchFamily="34" charset="0"/>
                <a:cs typeface="Arial" panose="020B0604020202020204" pitchFamily="34" charset="0"/>
              </a:rPr>
              <a:t>resenha crítica</a:t>
            </a:r>
            <a:r>
              <a:rPr lang="pt-BR" sz="2000" dirty="0">
                <a:latin typeface="Arial" panose="020B0604020202020204" pitchFamily="34" charset="0"/>
                <a:cs typeface="Arial" panose="020B0604020202020204" pitchFamily="34" charset="0"/>
              </a:rPr>
              <a:t> tem a seguinte estrutura:</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dados da obra, com título completo, autor (diretor ou escritor), ano de lançamento, meio de publicação (editora ou produtora), número de páginas etc.;</a:t>
            </a:r>
          </a:p>
          <a:p>
            <a:pPr marL="0" indent="0">
              <a:buNone/>
            </a:pPr>
            <a:r>
              <a:rPr lang="pt-BR" sz="2000" dirty="0">
                <a:latin typeface="Arial" panose="020B0604020202020204" pitchFamily="34" charset="0"/>
                <a:cs typeface="Arial" panose="020B0604020202020204" pitchFamily="34" charset="0"/>
              </a:rPr>
              <a:t>→ descrição do conteúdo, resumindo os fatos mais importantes — aqui poderia entrar um resumo;</a:t>
            </a:r>
          </a:p>
          <a:p>
            <a:pPr marL="0" indent="0">
              <a:buNone/>
            </a:pPr>
            <a:r>
              <a:rPr lang="pt-BR" sz="2000" dirty="0">
                <a:latin typeface="Arial" panose="020B0604020202020204" pitchFamily="34" charset="0"/>
                <a:cs typeface="Arial" panose="020B0604020202020204" pitchFamily="34" charset="0"/>
              </a:rPr>
              <a:t>→ avaliação crítica com as opiniões do resenhista, apresentando a base para a sua argumentação.</a:t>
            </a:r>
          </a:p>
          <a:p>
            <a:pPr marL="0" indent="0">
              <a:buNone/>
            </a:pPr>
            <a:r>
              <a:rPr lang="pt-BR" sz="2000" dirty="0">
                <a:latin typeface="Arial" panose="020B0604020202020204" pitchFamily="34" charset="0"/>
                <a:cs typeface="Arial" panose="020B0604020202020204" pitchFamily="34" charset="0"/>
              </a:rPr>
              <a:t>	</a:t>
            </a:r>
          </a:p>
          <a:p>
            <a:pPr marL="0" indent="0">
              <a:buNone/>
            </a:pPr>
            <a:r>
              <a:rPr lang="pt-BR" sz="2000" dirty="0">
                <a:latin typeface="Arial" panose="020B0604020202020204" pitchFamily="34" charset="0"/>
                <a:cs typeface="Arial" panose="020B0604020202020204" pitchFamily="34" charset="0"/>
              </a:rPr>
              <a:t>	Já numa </a:t>
            </a:r>
            <a:r>
              <a:rPr lang="pt-BR" sz="2000" b="1" dirty="0">
                <a:latin typeface="Arial" panose="020B0604020202020204" pitchFamily="34" charset="0"/>
                <a:cs typeface="Arial" panose="020B0604020202020204" pitchFamily="34" charset="0"/>
              </a:rPr>
              <a:t>resenha descritiva</a:t>
            </a:r>
            <a:r>
              <a:rPr lang="pt-BR" sz="2000" dirty="0">
                <a:latin typeface="Arial" panose="020B0604020202020204" pitchFamily="34" charset="0"/>
                <a:cs typeface="Arial" panose="020B0604020202020204" pitchFamily="34" charset="0"/>
              </a:rPr>
              <a:t>, a estrutura pode ser feita desta maneira:</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dados da obra, com título completo, autor (diretor ou escritor), ano de lançamento, meio de publicação (editora ou produtora), número de páginas etc.;</a:t>
            </a:r>
          </a:p>
          <a:p>
            <a:pPr marL="0" indent="0">
              <a:buNone/>
            </a:pPr>
            <a:r>
              <a:rPr lang="pt-BR" sz="2000" dirty="0">
                <a:latin typeface="Arial" panose="020B0604020202020204" pitchFamily="34" charset="0"/>
                <a:cs typeface="Arial" panose="020B0604020202020204" pitchFamily="34" charset="0"/>
              </a:rPr>
              <a:t>→ resumo, destacando fatos mais importantes;</a:t>
            </a:r>
          </a:p>
          <a:p>
            <a:pPr marL="0" indent="0">
              <a:buNone/>
            </a:pPr>
            <a:r>
              <a:rPr lang="pt-BR" sz="2000" dirty="0">
                <a:latin typeface="Arial" panose="020B0604020202020204" pitchFamily="34" charset="0"/>
                <a:cs typeface="Arial" panose="020B0604020202020204" pitchFamily="34" charset="0"/>
              </a:rPr>
              <a:t>→ análise das informações apresentadas, como tipo de linguagem e conceitos defendidos na obra etc., sem apresentar um juízo de valor ou opiniões do resenhista.</a:t>
            </a:r>
          </a:p>
        </p:txBody>
      </p:sp>
    </p:spTree>
    <p:extLst>
      <p:ext uri="{BB962C8B-B14F-4D97-AF65-F5344CB8AC3E}">
        <p14:creationId xmlns:p14="http://schemas.microsoft.com/office/powerpoint/2010/main" val="27322479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8F5D89119D318469AB4802A6FF6AAD5" ma:contentTypeVersion="2" ma:contentTypeDescription="Crie um novo documento." ma:contentTypeScope="" ma:versionID="38ff6b674d23463506606adb2014a9a1">
  <xsd:schema xmlns:xsd="http://www.w3.org/2001/XMLSchema" xmlns:xs="http://www.w3.org/2001/XMLSchema" xmlns:p="http://schemas.microsoft.com/office/2006/metadata/properties" xmlns:ns2="ee5e846d-780a-40d5-ab7e-a3ddc87c92b4" targetNamespace="http://schemas.microsoft.com/office/2006/metadata/properties" ma:root="true" ma:fieldsID="b07477a67bbcced81b572779539ed33e" ns2:_="">
    <xsd:import namespace="ee5e846d-780a-40d5-ab7e-a3ddc87c92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e846d-780a-40d5-ab7e-a3ddc87c9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5D6B8F-80FE-47B1-9244-B74F308BA022}"/>
</file>

<file path=customXml/itemProps2.xml><?xml version="1.0" encoding="utf-8"?>
<ds:datastoreItem xmlns:ds="http://schemas.openxmlformats.org/officeDocument/2006/customXml" ds:itemID="{C8649145-0E12-4A79-9B58-717C528B0833}"/>
</file>

<file path=customXml/itemProps3.xml><?xml version="1.0" encoding="utf-8"?>
<ds:datastoreItem xmlns:ds="http://schemas.openxmlformats.org/officeDocument/2006/customXml" ds:itemID="{DAFE5CBA-42AA-476C-A798-253A777C0BD6}"/>
</file>

<file path=docProps/app.xml><?xml version="1.0" encoding="utf-8"?>
<Properties xmlns="http://schemas.openxmlformats.org/officeDocument/2006/extended-properties" xmlns:vt="http://schemas.openxmlformats.org/officeDocument/2006/docPropsVTypes">
  <TotalTime>25</TotalTime>
  <Words>631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GÊNEROS TEXTUAIS ACADÊMICOS RESUMO E RESENHA</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GÊNEROS TEXTUAIS ACADÊMICOS RESUMO E RESENHA</dc:title>
  <dc:creator>Professor</dc:creator>
  <cp:lastModifiedBy>MARIANA VIEIRA RIBEIRO FREDI</cp:lastModifiedBy>
  <cp:revision>4</cp:revision>
  <dcterms:created xsi:type="dcterms:W3CDTF">2022-04-27T14:09:23Z</dcterms:created>
  <dcterms:modified xsi:type="dcterms:W3CDTF">2022-04-27T23:56:00Z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0x010100D8F5D89119D318469AB4802A6FF6AAD5</vt:lpwstr>
  </property>
</Properties>
</file>