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7"/>
  </p:notesMasterIdLst>
  <p:sldIdLst>
    <p:sldId id="370" r:id="rId2"/>
    <p:sldId id="371" r:id="rId3"/>
    <p:sldId id="309" r:id="rId4"/>
    <p:sldId id="310" r:id="rId5"/>
    <p:sldId id="311" r:id="rId6"/>
    <p:sldId id="312" r:id="rId7"/>
    <p:sldId id="313" r:id="rId8"/>
    <p:sldId id="315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257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8" r:id="rId58"/>
    <p:sldId id="279" r:id="rId59"/>
    <p:sldId id="280" r:id="rId60"/>
    <p:sldId id="281" r:id="rId61"/>
    <p:sldId id="282" r:id="rId62"/>
    <p:sldId id="283" r:id="rId63"/>
    <p:sldId id="284" r:id="rId64"/>
    <p:sldId id="285" r:id="rId65"/>
    <p:sldId id="286" r:id="rId66"/>
    <p:sldId id="287" r:id="rId67"/>
    <p:sldId id="288" r:id="rId68"/>
    <p:sldId id="289" r:id="rId69"/>
    <p:sldId id="290" r:id="rId70"/>
    <p:sldId id="291" r:id="rId71"/>
    <p:sldId id="292" r:id="rId72"/>
    <p:sldId id="293" r:id="rId73"/>
    <p:sldId id="294" r:id="rId74"/>
    <p:sldId id="295" r:id="rId75"/>
    <p:sldId id="296" r:id="rId7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032DE-1B6B-468C-A328-82E63BE665C6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5F957-1CE1-4559-B07A-CF207E0B622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3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C4585-A84D-416B-BAD8-84F9B20AFA19}" type="slidenum">
              <a:rPr lang="pt-BR"/>
              <a:pPr/>
              <a:t>8</a:t>
            </a:fld>
            <a:endParaRPr lang="pt-BR"/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181277-4F2C-4261-B2AF-BCF768DD97C8}" type="slidenum">
              <a:rPr lang="pt-BR" sz="1200">
                <a:latin typeface="Calibri" pitchFamily="34" charset="0"/>
              </a:rPr>
              <a:pPr algn="r"/>
              <a:t>8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/>
              <a:t>… são exemplos simples de como nossa interação com computadores é afetada pelos nossos mecanismos perceptuais, cognitivos e motores.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Card, Moran e Newell foram os primeiros autores a desenvolver um Modelo do Usuário de Computadores, com base em seu funcionamento psicológico, para entender...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38522-C1EE-42EE-95EC-1AB34BC16C9A}" type="slidenum">
              <a:rPr lang="pt-BR"/>
              <a:pPr/>
              <a:t>18</a:t>
            </a:fld>
            <a:endParaRPr lang="pt-BR"/>
          </a:p>
        </p:txBody>
      </p:sp>
      <p:sp>
        <p:nvSpPr>
          <p:cNvPr id="1054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319A5-0A3A-4BAC-823E-E5DC55D4BD72}" type="slidenum">
              <a:rPr lang="pt-BR"/>
              <a:pPr/>
              <a:t>19</a:t>
            </a:fld>
            <a:endParaRPr lang="pt-BR"/>
          </a:p>
        </p:txBody>
      </p:sp>
      <p:sp>
        <p:nvSpPr>
          <p:cNvPr id="1075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490E60-052B-4449-8E4F-4F10933E5FB6}" type="slidenum">
              <a:rPr lang="pt-BR"/>
              <a:pPr/>
              <a:t>20</a:t>
            </a:fld>
            <a:endParaRPr lang="pt-BR"/>
          </a:p>
        </p:txBody>
      </p:sp>
      <p:sp>
        <p:nvSpPr>
          <p:cNvPr id="1095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F7892-1EC4-4A5A-9603-3443CA3F93C6}" type="slidenum">
              <a:rPr lang="pt-BR"/>
              <a:pPr/>
              <a:t>21</a:t>
            </a:fld>
            <a:endParaRPr lang="pt-BR"/>
          </a:p>
        </p:txBody>
      </p:sp>
      <p:sp>
        <p:nvSpPr>
          <p:cNvPr id="1116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883F6-10E7-4D20-A233-76579DF1D0BE}" type="slidenum">
              <a:rPr lang="pt-BR"/>
              <a:pPr/>
              <a:t>22</a:t>
            </a:fld>
            <a:endParaRPr lang="pt-BR"/>
          </a:p>
        </p:txBody>
      </p:sp>
      <p:sp>
        <p:nvSpPr>
          <p:cNvPr id="1136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9FE059-792B-4187-9633-1AF0030D8801}" type="slidenum">
              <a:rPr lang="pt-BR"/>
              <a:pPr/>
              <a:t>23</a:t>
            </a:fld>
            <a:endParaRPr lang="pt-BR"/>
          </a:p>
        </p:txBody>
      </p:sp>
      <p:sp>
        <p:nvSpPr>
          <p:cNvPr id="1157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6014C-5127-49BB-8D04-D36C625FFCC6}" type="slidenum">
              <a:rPr lang="pt-BR"/>
              <a:pPr/>
              <a:t>24</a:t>
            </a:fld>
            <a:endParaRPr lang="pt-BR"/>
          </a:p>
        </p:txBody>
      </p:sp>
      <p:sp>
        <p:nvSpPr>
          <p:cNvPr id="1177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214DC-3A6F-4267-9237-07AAADFD7DB3}" type="slidenum">
              <a:rPr lang="pt-BR"/>
              <a:pPr/>
              <a:t>25</a:t>
            </a:fld>
            <a:endParaRPr lang="pt-BR"/>
          </a:p>
        </p:txBody>
      </p:sp>
      <p:sp>
        <p:nvSpPr>
          <p:cNvPr id="1198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B6F48-54B0-4DF1-9604-7C8814972E9E}" type="slidenum">
              <a:rPr lang="pt-BR"/>
              <a:pPr/>
              <a:t>26</a:t>
            </a:fld>
            <a:endParaRPr lang="pt-BR"/>
          </a:p>
        </p:txBody>
      </p:sp>
      <p:sp>
        <p:nvSpPr>
          <p:cNvPr id="1218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F6F33-C93A-48C6-8C1B-E771DEC2A5FC}" type="slidenum">
              <a:rPr lang="pt-BR"/>
              <a:pPr/>
              <a:t>27</a:t>
            </a:fld>
            <a:endParaRPr lang="pt-BR"/>
          </a:p>
        </p:txBody>
      </p:sp>
      <p:sp>
        <p:nvSpPr>
          <p:cNvPr id="1239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76F17-EEDD-4C9D-B79C-1A412B31E054}" type="slidenum">
              <a:rPr lang="pt-BR"/>
              <a:pPr/>
              <a:t>9</a:t>
            </a:fld>
            <a:endParaRPr lang="pt-BR"/>
          </a:p>
        </p:txBody>
      </p:sp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C524D21-D7F8-4B92-BFBE-A73F932C0253}" type="slidenum">
              <a:rPr lang="pt-BR" sz="1200">
                <a:latin typeface="Calibri" pitchFamily="34" charset="0"/>
              </a:rPr>
              <a:pPr algn="r"/>
              <a:t>9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/>
              <a:t>informação sensorial capatada pelos órgãos dos sentidos - no caso específico visão e audição - flui para a MT (MCD) através do PP.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a MT consiste da ativação de partes da MLD, chamadas Chunks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o princípio básico de operação é o ciclo reconhece-age do PC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o PM é acionado pela ativação de certos chunks da MT, colocando em ação conjuntos de músculos que concretizam a ação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DBAD6-D25E-40C5-8FB7-351B032EFEF6}" type="slidenum">
              <a:rPr lang="pt-BR"/>
              <a:pPr/>
              <a:t>28</a:t>
            </a:fld>
            <a:endParaRPr lang="pt-BR"/>
          </a:p>
        </p:txBody>
      </p:sp>
      <p:sp>
        <p:nvSpPr>
          <p:cNvPr id="2887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87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91A3D2-17CA-430B-9D45-46FEB3C27383}" type="slidenum">
              <a:rPr lang="pt-BR"/>
              <a:pPr/>
              <a:t>29</a:t>
            </a:fld>
            <a:endParaRPr lang="pt-BR"/>
          </a:p>
        </p:txBody>
      </p:sp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4E577E-4692-48C2-9AE6-A49D1A3963E7}" type="slidenum">
              <a:rPr lang="pt-BR" sz="1200">
                <a:latin typeface="Calibri" pitchFamily="34" charset="0"/>
              </a:rPr>
              <a:pPr algn="r"/>
              <a:t>29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63E0E-60BF-4265-9BC7-43AA6C16459A}" type="slidenum">
              <a:rPr lang="pt-BR"/>
              <a:pPr/>
              <a:t>30</a:t>
            </a:fld>
            <a:endParaRPr lang="pt-BR"/>
          </a:p>
        </p:txBody>
      </p:sp>
      <p:sp>
        <p:nvSpPr>
          <p:cNvPr id="1290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9C05-04B5-4006-A6BE-417E84886103}" type="slidenum">
              <a:rPr lang="pt-BR"/>
              <a:pPr/>
              <a:t>31</a:t>
            </a:fld>
            <a:endParaRPr lang="pt-BR"/>
          </a:p>
        </p:txBody>
      </p:sp>
      <p:sp>
        <p:nvSpPr>
          <p:cNvPr id="1310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C469C-1685-47FA-AC6C-6669BC22987E}" type="slidenum">
              <a:rPr lang="pt-BR"/>
              <a:pPr/>
              <a:t>32</a:t>
            </a:fld>
            <a:endParaRPr lang="pt-BR"/>
          </a:p>
        </p:txBody>
      </p:sp>
      <p:sp>
        <p:nvSpPr>
          <p:cNvPr id="1331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ADF02-C0BF-4AFA-9F4C-2CF6B014709D}" type="slidenum">
              <a:rPr lang="pt-BR"/>
              <a:pPr/>
              <a:t>33</a:t>
            </a:fld>
            <a:endParaRPr lang="pt-BR"/>
          </a:p>
        </p:txBody>
      </p:sp>
      <p:sp>
        <p:nvSpPr>
          <p:cNvPr id="1351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78598-D351-4E74-ABEF-720BB312B9B8}" type="slidenum">
              <a:rPr lang="pt-BR"/>
              <a:pPr/>
              <a:t>34</a:t>
            </a:fld>
            <a:endParaRPr lang="pt-BR"/>
          </a:p>
        </p:txBody>
      </p:sp>
      <p:sp>
        <p:nvSpPr>
          <p:cNvPr id="1372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BD239-BD77-40A0-B787-A31074764754}" type="slidenum">
              <a:rPr lang="pt-BR"/>
              <a:pPr/>
              <a:t>35</a:t>
            </a:fld>
            <a:endParaRPr lang="pt-BR"/>
          </a:p>
        </p:txBody>
      </p:sp>
      <p:sp>
        <p:nvSpPr>
          <p:cNvPr id="1392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F95EC6-415C-42FC-974B-419830E81382}" type="slidenum">
              <a:rPr lang="pt-BR"/>
              <a:pPr/>
              <a:t>36</a:t>
            </a:fld>
            <a:endParaRPr lang="pt-BR"/>
          </a:p>
        </p:txBody>
      </p:sp>
      <p:sp>
        <p:nvSpPr>
          <p:cNvPr id="1413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66EEB-03B5-4482-B791-832130153018}" type="slidenum">
              <a:rPr lang="pt-BR"/>
              <a:pPr/>
              <a:t>37</a:t>
            </a:fld>
            <a:endParaRPr lang="pt-BR"/>
          </a:p>
        </p:txBody>
      </p:sp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1A82B79-A08F-4421-B619-88670D2875D9}" type="slidenum">
              <a:rPr lang="pt-BR" sz="1200">
                <a:latin typeface="Calibri" pitchFamily="34" charset="0"/>
              </a:rPr>
              <a:pPr algn="r"/>
              <a:t>37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 dirty="0"/>
          </a:p>
          <a:p>
            <a:pPr eaLnBrk="1" hangingPunct="1">
              <a:spcBef>
                <a:spcPct val="0"/>
              </a:spcBef>
            </a:pPr>
            <a:r>
              <a:rPr lang="pt-BR" dirty="0"/>
              <a:t>Essa imagem era parte de um tutorial realizado em uma grande organização, sobre como usar um novo sistema de software.</a:t>
            </a:r>
          </a:p>
          <a:p>
            <a:pPr eaLnBrk="1" hangingPunct="1">
              <a:spcBef>
                <a:spcPct val="0"/>
              </a:spcBef>
            </a:pPr>
            <a:endParaRPr lang="pt-BR" dirty="0"/>
          </a:p>
          <a:p>
            <a:pPr eaLnBrk="1" hangingPunct="1">
              <a:spcBef>
                <a:spcPct val="0"/>
              </a:spcBef>
            </a:pPr>
            <a:r>
              <a:rPr lang="pt-BR" dirty="0"/>
              <a:t>Note o esforço requerido na leitura...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D4EE8-65BD-462E-BB3B-7821CA7A9B0E}" type="slidenum">
              <a:rPr lang="pt-BR"/>
              <a:pPr/>
              <a:t>11</a:t>
            </a:fld>
            <a:endParaRPr lang="pt-BR"/>
          </a:p>
        </p:txBody>
      </p:sp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2732FD3-89DD-4446-9C79-401B2F0C962D}" type="slidenum">
              <a:rPr lang="pt-BR" sz="1200">
                <a:latin typeface="Calibri" pitchFamily="34" charset="0"/>
              </a:rPr>
              <a:pPr algn="r"/>
              <a:t>11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754DC4-C36A-4257-A9A1-0580E4E32918}" type="slidenum">
              <a:rPr lang="pt-BR"/>
              <a:pPr/>
              <a:t>38</a:t>
            </a:fld>
            <a:endParaRPr lang="pt-BR"/>
          </a:p>
        </p:txBody>
      </p:sp>
      <p:sp>
        <p:nvSpPr>
          <p:cNvPr id="1904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3B6CC-3622-43E5-8654-14186CE3F263}" type="slidenum">
              <a:rPr lang="pt-BR"/>
              <a:pPr/>
              <a:t>39</a:t>
            </a:fld>
            <a:endParaRPr lang="pt-BR"/>
          </a:p>
        </p:txBody>
      </p:sp>
      <p:sp>
        <p:nvSpPr>
          <p:cNvPr id="1925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7E71F-DDC6-4D96-AAF2-48C797D1E363}" type="slidenum">
              <a:rPr lang="pt-BR"/>
              <a:pPr/>
              <a:t>40</a:t>
            </a:fld>
            <a:endParaRPr lang="pt-BR"/>
          </a:p>
        </p:txBody>
      </p:sp>
      <p:sp>
        <p:nvSpPr>
          <p:cNvPr id="1945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519BB-80D1-4BE6-91FF-FD9D5575A7F0}" type="slidenum">
              <a:rPr lang="pt-BR"/>
              <a:pPr/>
              <a:t>41</a:t>
            </a:fld>
            <a:endParaRPr lang="pt-BR"/>
          </a:p>
        </p:txBody>
      </p:sp>
      <p:sp>
        <p:nvSpPr>
          <p:cNvPr id="1966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1B3956-3C58-482C-B11C-D4F36B08D45E}" type="slidenum">
              <a:rPr lang="pt-BR"/>
              <a:pPr/>
              <a:t>42</a:t>
            </a:fld>
            <a:endParaRPr lang="pt-BR"/>
          </a:p>
        </p:txBody>
      </p:sp>
      <p:sp>
        <p:nvSpPr>
          <p:cNvPr id="1986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EE3C-9C5F-416A-8BB0-8FE13B12D1E8}" type="slidenum">
              <a:rPr lang="pt-BR"/>
              <a:pPr/>
              <a:t>43</a:t>
            </a:fld>
            <a:endParaRPr lang="pt-BR"/>
          </a:p>
        </p:txBody>
      </p:sp>
      <p:sp>
        <p:nvSpPr>
          <p:cNvPr id="2007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1D672-7A32-4E2E-A501-57EC1CDDEEE4}" type="slidenum">
              <a:rPr lang="pt-BR"/>
              <a:pPr/>
              <a:t>44</a:t>
            </a:fld>
            <a:endParaRPr lang="pt-BR"/>
          </a:p>
        </p:txBody>
      </p:sp>
      <p:sp>
        <p:nvSpPr>
          <p:cNvPr id="2027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9FED1-135A-4E69-A5CB-6DB3C4C4C4CB}" type="slidenum">
              <a:rPr lang="pt-BR"/>
              <a:pPr/>
              <a:t>45</a:t>
            </a:fld>
            <a:endParaRPr lang="pt-BR"/>
          </a:p>
        </p:txBody>
      </p:sp>
      <p:sp>
        <p:nvSpPr>
          <p:cNvPr id="2048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2B19E-CDB3-474E-8713-D3AFC1193E83}" type="slidenum">
              <a:rPr lang="pt-BR"/>
              <a:pPr/>
              <a:t>46</a:t>
            </a:fld>
            <a:endParaRPr lang="pt-BR"/>
          </a:p>
        </p:txBody>
      </p:sp>
      <p:sp>
        <p:nvSpPr>
          <p:cNvPr id="2068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623248-7AAD-43A5-9927-BE36396FCA20}" type="slidenum">
              <a:rPr lang="pt-BR"/>
              <a:pPr/>
              <a:t>47</a:t>
            </a:fld>
            <a:endParaRPr lang="pt-BR"/>
          </a:p>
        </p:txBody>
      </p:sp>
      <p:sp>
        <p:nvSpPr>
          <p:cNvPr id="2088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6B01D-3DA7-40DA-B9F7-577B9ED2782E}" type="slidenum">
              <a:rPr lang="pt-BR"/>
              <a:pPr/>
              <a:t>12</a:t>
            </a:fld>
            <a:endParaRPr lang="pt-BR"/>
          </a:p>
        </p:txBody>
      </p:sp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0EC3CE-DEE5-4C96-BA41-C42BFBEA99DE}" type="slidenum">
              <a:rPr lang="pt-BR" sz="1200">
                <a:latin typeface="Calibri" pitchFamily="34" charset="0"/>
              </a:rPr>
              <a:pPr algn="r"/>
              <a:t>12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6FD1-2B7D-4DFD-9D38-E1CDBFF3E3F5}" type="slidenum">
              <a:rPr lang="pt-BR"/>
              <a:pPr/>
              <a:t>48</a:t>
            </a:fld>
            <a:endParaRPr lang="pt-BR"/>
          </a:p>
        </p:txBody>
      </p:sp>
      <p:sp>
        <p:nvSpPr>
          <p:cNvPr id="2109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D8A3B-A904-439E-9D3F-964ECBB93221}" type="slidenum">
              <a:rPr lang="pt-BR"/>
              <a:pPr/>
              <a:t>49</a:t>
            </a:fld>
            <a:endParaRPr lang="pt-BR"/>
          </a:p>
        </p:txBody>
      </p:sp>
      <p:sp>
        <p:nvSpPr>
          <p:cNvPr id="2129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01FD1C-E102-4C97-B301-2023838F6F08}" type="slidenum">
              <a:rPr lang="pt-BR"/>
              <a:pPr/>
              <a:t>50</a:t>
            </a:fld>
            <a:endParaRPr lang="pt-BR"/>
          </a:p>
        </p:txBody>
      </p:sp>
      <p:sp>
        <p:nvSpPr>
          <p:cNvPr id="2150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384E-1311-4027-BC82-C311A167B83E}" type="slidenum">
              <a:rPr lang="pt-BR"/>
              <a:pPr/>
              <a:t>51</a:t>
            </a:fld>
            <a:endParaRPr lang="pt-BR"/>
          </a:p>
        </p:txBody>
      </p:sp>
      <p:sp>
        <p:nvSpPr>
          <p:cNvPr id="2170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7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89DDA-3E9E-4165-A1A0-399FB297AD65}" type="slidenum">
              <a:rPr lang="pt-BR"/>
              <a:pPr/>
              <a:t>52</a:t>
            </a:fld>
            <a:endParaRPr lang="pt-BR"/>
          </a:p>
        </p:txBody>
      </p:sp>
      <p:sp>
        <p:nvSpPr>
          <p:cNvPr id="2191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9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8763CA-0889-41A7-B569-46F8665D4423}" type="slidenum">
              <a:rPr lang="pt-BR"/>
              <a:pPr/>
              <a:t>53</a:t>
            </a:fld>
            <a:endParaRPr lang="pt-BR"/>
          </a:p>
        </p:txBody>
      </p:sp>
      <p:sp>
        <p:nvSpPr>
          <p:cNvPr id="22118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1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57727-DF96-4BE5-A13D-4AB8E5D83FB1}" type="slidenum">
              <a:rPr lang="pt-BR"/>
              <a:pPr/>
              <a:t>54</a:t>
            </a:fld>
            <a:endParaRPr lang="pt-BR"/>
          </a:p>
        </p:txBody>
      </p:sp>
      <p:sp>
        <p:nvSpPr>
          <p:cNvPr id="2232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33DC6E-B451-4B4B-AA46-86928E495111}" type="slidenum">
              <a:rPr lang="pt-BR"/>
              <a:pPr/>
              <a:t>55</a:t>
            </a:fld>
            <a:endParaRPr lang="pt-BR"/>
          </a:p>
        </p:txBody>
      </p:sp>
      <p:sp>
        <p:nvSpPr>
          <p:cNvPr id="22528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F797F-E4E1-4DAD-8703-61D989E0460D}" type="slidenum">
              <a:rPr lang="pt-BR"/>
              <a:pPr/>
              <a:t>56</a:t>
            </a:fld>
            <a:endParaRPr lang="pt-BR"/>
          </a:p>
        </p:txBody>
      </p:sp>
      <p:sp>
        <p:nvSpPr>
          <p:cNvPr id="2293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9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CBE29-E359-4A59-A981-A252186E5C82}" type="slidenum">
              <a:rPr lang="pt-BR"/>
              <a:pPr/>
              <a:t>57</a:t>
            </a:fld>
            <a:endParaRPr lang="pt-BR"/>
          </a:p>
        </p:txBody>
      </p:sp>
      <p:sp>
        <p:nvSpPr>
          <p:cNvPr id="2314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C36C7-A6B0-4B8E-8820-8F417EC9C3E0}" type="slidenum">
              <a:rPr lang="pt-BR"/>
              <a:pPr/>
              <a:t>13</a:t>
            </a:fld>
            <a:endParaRPr lang="pt-BR"/>
          </a:p>
        </p:txBody>
      </p:sp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5143B02-2E1C-4E5D-A407-D5F728FFF682}" type="slidenum">
              <a:rPr lang="pt-BR" sz="1200">
                <a:latin typeface="Calibri" pitchFamily="34" charset="0"/>
              </a:rPr>
              <a:pPr algn="r"/>
              <a:t>13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B3911-AB0E-41B3-BFBD-85414EBBF89E}" type="slidenum">
              <a:rPr lang="pt-BR"/>
              <a:pPr/>
              <a:t>58</a:t>
            </a:fld>
            <a:endParaRPr lang="pt-BR"/>
          </a:p>
        </p:txBody>
      </p:sp>
      <p:sp>
        <p:nvSpPr>
          <p:cNvPr id="2334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3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19260-E806-44DE-B2CA-E63A4DB69C09}" type="slidenum">
              <a:rPr lang="pt-BR"/>
              <a:pPr/>
              <a:t>59</a:t>
            </a:fld>
            <a:endParaRPr lang="pt-BR"/>
          </a:p>
        </p:txBody>
      </p:sp>
      <p:sp>
        <p:nvSpPr>
          <p:cNvPr id="2355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E3882-9015-4286-8619-92178B176334}" type="slidenum">
              <a:rPr lang="pt-BR"/>
              <a:pPr/>
              <a:t>60</a:t>
            </a:fld>
            <a:endParaRPr lang="pt-BR"/>
          </a:p>
        </p:txBody>
      </p:sp>
      <p:sp>
        <p:nvSpPr>
          <p:cNvPr id="2375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75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913BE-0883-4230-88E5-072CD59E047A}" type="slidenum">
              <a:rPr lang="pt-BR"/>
              <a:pPr/>
              <a:t>61</a:t>
            </a:fld>
            <a:endParaRPr lang="pt-BR"/>
          </a:p>
        </p:txBody>
      </p:sp>
      <p:sp>
        <p:nvSpPr>
          <p:cNvPr id="2396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9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85EE0-99E9-4AFB-BD03-544619F85AD4}" type="slidenum">
              <a:rPr lang="pt-BR"/>
              <a:pPr/>
              <a:t>62</a:t>
            </a:fld>
            <a:endParaRPr lang="pt-BR"/>
          </a:p>
        </p:txBody>
      </p:sp>
      <p:sp>
        <p:nvSpPr>
          <p:cNvPr id="24166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16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9F502-D441-4337-8F52-2B929DBB8590}" type="slidenum">
              <a:rPr lang="pt-BR"/>
              <a:pPr/>
              <a:t>63</a:t>
            </a:fld>
            <a:endParaRPr lang="pt-BR"/>
          </a:p>
        </p:txBody>
      </p:sp>
      <p:sp>
        <p:nvSpPr>
          <p:cNvPr id="24371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3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B1812-E8B8-4EDF-812D-BD745D12FDB3}" type="slidenum">
              <a:rPr lang="pt-BR"/>
              <a:pPr/>
              <a:t>64</a:t>
            </a:fld>
            <a:endParaRPr lang="pt-BR"/>
          </a:p>
        </p:txBody>
      </p:sp>
      <p:sp>
        <p:nvSpPr>
          <p:cNvPr id="24576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082B7-6B7F-412F-9229-4329973F9C78}" type="slidenum">
              <a:rPr lang="pt-BR"/>
              <a:pPr/>
              <a:t>65</a:t>
            </a:fld>
            <a:endParaRPr lang="pt-BR"/>
          </a:p>
        </p:txBody>
      </p:sp>
      <p:sp>
        <p:nvSpPr>
          <p:cNvPr id="2478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7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DD4DE-2E69-4E4D-AE91-25643D5F5C8C}" type="slidenum">
              <a:rPr lang="pt-BR"/>
              <a:pPr/>
              <a:t>66</a:t>
            </a:fld>
            <a:endParaRPr lang="pt-BR"/>
          </a:p>
        </p:txBody>
      </p:sp>
      <p:sp>
        <p:nvSpPr>
          <p:cNvPr id="24985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98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A9AC3-20E3-4E6C-A275-F8DD83E8C02D}" type="slidenum">
              <a:rPr lang="pt-BR"/>
              <a:pPr/>
              <a:t>67</a:t>
            </a:fld>
            <a:endParaRPr lang="pt-BR"/>
          </a:p>
        </p:txBody>
      </p:sp>
      <p:sp>
        <p:nvSpPr>
          <p:cNvPr id="25190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1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013CF-C3E7-4ADB-9EC8-CCAE90801D3F}" type="slidenum">
              <a:rPr lang="pt-BR"/>
              <a:pPr/>
              <a:t>14</a:t>
            </a:fld>
            <a:endParaRPr lang="pt-BR"/>
          </a:p>
        </p:txBody>
      </p:sp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E535856-0F76-4621-9709-C5B1F827B436}" type="slidenum">
              <a:rPr lang="pt-BR" sz="1200">
                <a:latin typeface="Calibri" pitchFamily="34" charset="0"/>
              </a:rPr>
              <a:pPr algn="r"/>
              <a:t>14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F04B5-8190-4226-97C4-BF7AC4B73DB3}" type="slidenum">
              <a:rPr lang="pt-BR"/>
              <a:pPr/>
              <a:t>68</a:t>
            </a:fld>
            <a:endParaRPr lang="pt-BR"/>
          </a:p>
        </p:txBody>
      </p:sp>
      <p:sp>
        <p:nvSpPr>
          <p:cNvPr id="25395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3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CCBDE-E464-4894-89FB-086C03BBA9CC}" type="slidenum">
              <a:rPr lang="pt-BR"/>
              <a:pPr/>
              <a:t>69</a:t>
            </a:fld>
            <a:endParaRPr lang="pt-BR"/>
          </a:p>
        </p:txBody>
      </p:sp>
      <p:sp>
        <p:nvSpPr>
          <p:cNvPr id="25600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0E18B0-5D4B-4271-A14E-343C29E0F45D}" type="slidenum">
              <a:rPr lang="pt-BR"/>
              <a:pPr/>
              <a:t>70</a:t>
            </a:fld>
            <a:endParaRPr lang="pt-BR"/>
          </a:p>
        </p:txBody>
      </p:sp>
      <p:sp>
        <p:nvSpPr>
          <p:cNvPr id="25805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53FED-F3BC-4FDE-9140-3C6351793070}" type="slidenum">
              <a:rPr lang="pt-BR"/>
              <a:pPr/>
              <a:t>71</a:t>
            </a:fld>
            <a:endParaRPr lang="pt-BR"/>
          </a:p>
        </p:txBody>
      </p:sp>
      <p:sp>
        <p:nvSpPr>
          <p:cNvPr id="26009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00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278D0-F046-48DD-A169-62E9C5D167A5}" type="slidenum">
              <a:rPr lang="pt-BR"/>
              <a:pPr/>
              <a:t>72</a:t>
            </a:fld>
            <a:endParaRPr lang="pt-BR"/>
          </a:p>
        </p:txBody>
      </p:sp>
      <p:sp>
        <p:nvSpPr>
          <p:cNvPr id="26214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2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8E25F-5D62-4150-ACA8-219C395F6222}" type="slidenum">
              <a:rPr lang="pt-BR"/>
              <a:pPr/>
              <a:t>73</a:t>
            </a:fld>
            <a:endParaRPr lang="pt-BR"/>
          </a:p>
        </p:txBody>
      </p:sp>
      <p:sp>
        <p:nvSpPr>
          <p:cNvPr id="26419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19B58-F79F-4F43-9BCA-3CCD30CEA083}" type="slidenum">
              <a:rPr lang="pt-BR"/>
              <a:pPr/>
              <a:t>74</a:t>
            </a:fld>
            <a:endParaRPr lang="pt-BR"/>
          </a:p>
        </p:txBody>
      </p:sp>
      <p:sp>
        <p:nvSpPr>
          <p:cNvPr id="26624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DDAF0-2983-452F-AB72-2D30F6766890}" type="slidenum">
              <a:rPr lang="pt-BR"/>
              <a:pPr/>
              <a:t>75</a:t>
            </a:fld>
            <a:endParaRPr lang="pt-BR"/>
          </a:p>
        </p:txBody>
      </p:sp>
      <p:sp>
        <p:nvSpPr>
          <p:cNvPr id="26829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6038" y="877888"/>
            <a:ext cx="4221162" cy="31654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82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62038" y="4351338"/>
            <a:ext cx="4737100" cy="3513137"/>
          </a:xfrm>
          <a:noFill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27AD6-3D67-4087-AF61-6E82A2E1F536}" type="slidenum">
              <a:rPr lang="pt-BR"/>
              <a:pPr/>
              <a:t>15</a:t>
            </a:fld>
            <a:endParaRPr lang="pt-BR"/>
          </a:p>
        </p:txBody>
      </p:sp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B245C17-383F-4969-9F3A-E8B34F3BF5C2}" type="slidenum">
              <a:rPr lang="pt-BR" sz="1200">
                <a:latin typeface="Calibri" pitchFamily="34" charset="0"/>
              </a:rPr>
              <a:pPr algn="r"/>
              <a:t>15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7ACAA-5685-4F00-A8C3-303B4801FEDE}" type="slidenum">
              <a:rPr lang="pt-BR"/>
              <a:pPr/>
              <a:t>16</a:t>
            </a:fld>
            <a:endParaRPr lang="pt-BR"/>
          </a:p>
        </p:txBody>
      </p:sp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E846B53-8182-4E77-AEE2-989F124C8D41}" type="slidenum">
              <a:rPr lang="pt-BR" sz="1200">
                <a:latin typeface="Calibri" pitchFamily="34" charset="0"/>
              </a:rPr>
              <a:pPr algn="r"/>
              <a:t>16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3ADEA-1256-4067-A1B0-3CA0E0720660}" type="slidenum">
              <a:rPr lang="pt-BR"/>
              <a:pPr/>
              <a:t>17</a:t>
            </a:fld>
            <a:endParaRPr lang="pt-BR"/>
          </a:p>
        </p:txBody>
      </p:sp>
      <p:sp>
        <p:nvSpPr>
          <p:cNvPr id="1034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FB4A992-893C-4D7C-B0C2-B208BFBD6703}" type="slidenum">
              <a:rPr lang="pt-BR" sz="1200">
                <a:latin typeface="Calibri" pitchFamily="34" charset="0"/>
              </a:rPr>
              <a:pPr algn="r"/>
              <a:t>17</a:t>
            </a:fld>
            <a:endParaRPr lang="pt-BR" sz="1200">
              <a:latin typeface="Calibri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Em cada ciclo, o conteúdo da MCD inicia ações de associação na MLD (reconhece),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que por sua vez modifica o conteúdo da MCD (age)</a:t>
            </a:r>
          </a:p>
          <a:p>
            <a:pPr eaLnBrk="1" hangingPunct="1">
              <a:spcBef>
                <a:spcPct val="0"/>
              </a:spcBef>
            </a:pPr>
            <a:r>
              <a:rPr lang="pt-BR"/>
              <a:t>preparando para o próximo ciclo</a:t>
            </a:r>
          </a:p>
          <a:p>
            <a:pPr eaLnBrk="1" hangingPunct="1">
              <a:spcBef>
                <a:spcPct val="0"/>
              </a:spcBef>
            </a:pPr>
            <a:endParaRPr lang="pt-BR"/>
          </a:p>
          <a:p>
            <a:pPr eaLnBrk="1" hangingPunct="1">
              <a:spcBef>
                <a:spcPct val="0"/>
              </a:spcBef>
            </a:pPr>
            <a:r>
              <a:rPr lang="pt-BR"/>
              <a:t>Planos, procedimentos e outras formas de comportamento organizado são construídos a partir de um conjunto organizado de ciclos " reconhece-age"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A9A6F9-0492-4D41-9819-D3160C2BE139}" type="datetime1">
              <a:rPr lang="pt-BR"/>
              <a:pPr/>
              <a:t>09/02/2023</a:t>
            </a:fld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82AD6-8EBC-4845-8023-76B1B5D0738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ítulo e texto em cima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77724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14400" y="3941763"/>
            <a:ext cx="77724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5A1E1-56ED-4BFB-9E46-31C79F1AC19E}" type="datetime1">
              <a:rPr lang="pt-BR"/>
              <a:pPr/>
              <a:t>09/02/2023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Por que estudar IHC ? Heloísa Vieira da Rocha - IHC'2002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C8FD9-D124-4391-946E-039AC110D88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5AAD789-429A-4703-8964-7BACB920B341}" type="datetimeFigureOut">
              <a:rPr lang="pt-BR" smtClean="0"/>
              <a:pPr/>
              <a:t>09/02/2023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475A7D-6516-41C6-9A37-D47952310B2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bCWYjZW-3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DS (cores) horizontal">
            <a:extLst>
              <a:ext uri="{FF2B5EF4-FFF2-40B4-BE49-F238E27FC236}">
                <a16:creationId xmlns:a16="http://schemas.microsoft.com/office/drawing/2014/main" id="{24F6AFE1-608E-3716-AE25-037241E92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9100"/>
            <a:ext cx="18097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CC431063-87C1-A8CE-BC3B-34742AF35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b="1" dirty="0"/>
              <a:t>INTERAÇÃO HUMANO-COMPUTADOR</a:t>
            </a:r>
            <a:endParaRPr lang="pt-BR" sz="4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F94122-F871-2602-9AA0-35BE5F7E66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3188"/>
            <a:ext cx="1584176" cy="756488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774CDEF6-2C65-CA08-AD5D-229A15FAA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5220" y="4077072"/>
            <a:ext cx="6400800" cy="1752600"/>
          </a:xfrm>
        </p:spPr>
        <p:txBody>
          <a:bodyPr/>
          <a:lstStyle/>
          <a:p>
            <a:pPr algn="r"/>
            <a:r>
              <a:rPr lang="pt-BR" dirty="0"/>
              <a:t>Profa. Dra. Daniela </a:t>
            </a:r>
            <a:r>
              <a:rPr lang="pt-BR" dirty="0" err="1"/>
              <a:t>Gibertoni</a:t>
            </a:r>
            <a:endParaRPr lang="pt-BR" dirty="0"/>
          </a:p>
          <a:p>
            <a:pPr algn="r"/>
            <a:r>
              <a:rPr lang="pt-BR" dirty="0"/>
              <a:t>Daniela.gibertoni@fatec.sp.gov.br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UMA TEORIA CLÁSSICA</a:t>
            </a:r>
            <a:b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PARA O PROCESSAMENTO</a:t>
            </a:r>
            <a:b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 INFORMAÇÃO NO HOMEM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Subtítulo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4722812"/>
          </a:xfrm>
        </p:spPr>
        <p:txBody>
          <a:bodyPr>
            <a:normAutofit/>
          </a:bodyPr>
          <a:lstStyle/>
          <a:p>
            <a:pPr marL="26988" algn="just" eaLnBrk="1" hangingPunct="1"/>
            <a:endParaRPr lang="pt-BR">
              <a:solidFill>
                <a:srgbClr val="320E04"/>
              </a:solidFill>
            </a:endParaRPr>
          </a:p>
          <a:p>
            <a:pPr marL="26988" algn="just" eaLnBrk="1" hangingPunct="1"/>
            <a:r>
              <a:rPr lang="pt-BR">
                <a:solidFill>
                  <a:srgbClr val="320E04"/>
                </a:solidFill>
              </a:rPr>
              <a:t>O modelo é constituído por um conjunto de memórias e processadores e um conjunto de  princípios de operação.</a:t>
            </a:r>
          </a:p>
          <a:p>
            <a:pPr marL="26988" algn="just" eaLnBrk="1" hangingPunct="1"/>
            <a:endParaRPr lang="pt-BR">
              <a:solidFill>
                <a:srgbClr val="320E04"/>
              </a:solidFill>
            </a:endParaRPr>
          </a:p>
          <a:p>
            <a:pPr marL="26988" algn="just" eaLnBrk="1" hangingPunct="1"/>
            <a:r>
              <a:rPr lang="pt-BR">
                <a:solidFill>
                  <a:srgbClr val="320E04"/>
                </a:solidFill>
              </a:rPr>
              <a:t>Três subsistemas fazem parte e interagem no </a:t>
            </a:r>
            <a:r>
              <a:rPr lang="pt-BR" b="1">
                <a:solidFill>
                  <a:srgbClr val="232D47"/>
                </a:solidFill>
              </a:rPr>
              <a:t>MPIH</a:t>
            </a:r>
            <a:r>
              <a:rPr lang="pt-BR">
                <a:solidFill>
                  <a:srgbClr val="320E04"/>
                </a:solidFill>
              </a:rPr>
              <a:t>: </a:t>
            </a:r>
          </a:p>
          <a:p>
            <a:pPr marL="26988" algn="just" eaLnBrk="1" hangingPunct="1"/>
            <a:r>
              <a:rPr lang="pt-BR" b="1">
                <a:solidFill>
                  <a:srgbClr val="232D47"/>
                </a:solidFill>
              </a:rPr>
              <a:t>Sistema Perceptual (SP), </a:t>
            </a:r>
          </a:p>
          <a:p>
            <a:pPr marL="26988" algn="just" eaLnBrk="1" hangingPunct="1"/>
            <a:r>
              <a:rPr lang="pt-BR" b="1">
                <a:solidFill>
                  <a:srgbClr val="232D47"/>
                </a:solidFill>
              </a:rPr>
              <a:t>Sistema Motor (SM) </a:t>
            </a:r>
          </a:p>
          <a:p>
            <a:pPr marL="26988" algn="just" eaLnBrk="1" hangingPunct="1"/>
            <a:r>
              <a:rPr lang="pt-BR" b="1">
                <a:solidFill>
                  <a:srgbClr val="232D47"/>
                </a:solidFill>
              </a:rPr>
              <a:t>Sistema Cognitivo (SC). </a:t>
            </a:r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1AE-7FE0-44CD-B489-4ADCAE017032}" type="slidenum">
              <a:rPr lang="pt-BR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/>
            <a:r>
              <a:rPr 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O MPIH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AA66-65B3-4DF2-9EEE-1960F2C5CEAB}" type="slidenum">
              <a:rPr lang="pt-BR"/>
              <a:pPr/>
              <a:t>11</a:t>
            </a:fld>
            <a:endParaRPr lang="pt-BR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1625" y="1628775"/>
            <a:ext cx="7572375" cy="3657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pt-BR" sz="2800" b="1">
                <a:solidFill>
                  <a:srgbClr val="336699"/>
                </a:solidFill>
              </a:rPr>
              <a:t>Sistema Perceptual</a:t>
            </a:r>
          </a:p>
          <a:p>
            <a:pPr lvl="1" eaLnBrk="1" hangingPunct="1">
              <a:lnSpc>
                <a:spcPct val="90000"/>
              </a:lnSpc>
            </a:pPr>
            <a:r>
              <a:rPr lang="pt-BR">
                <a:ea typeface="ＭＳ Ｐゴシック" pitchFamily="34" charset="-128"/>
              </a:rPr>
              <a:t>Guarda saída dos sistemas sensoriais</a:t>
            </a:r>
          </a:p>
          <a:p>
            <a:pPr lvl="2" eaLnBrk="1" hangingPunct="1">
              <a:lnSpc>
                <a:spcPct val="90000"/>
              </a:lnSpc>
            </a:pPr>
            <a:r>
              <a:rPr lang="pt-BR" sz="2800">
                <a:ea typeface="ＭＳ Ｐゴシック" pitchFamily="34" charset="-128"/>
              </a:rPr>
              <a:t>Sensores e </a:t>
            </a:r>
            <a:r>
              <a:rPr lang="pt-BR" sz="2800" i="1">
                <a:ea typeface="ＭＳ Ｐゴシック" pitchFamily="34" charset="-128"/>
              </a:rPr>
              <a:t>buffers</a:t>
            </a:r>
            <a:r>
              <a:rPr lang="pt-BR" sz="2800">
                <a:ea typeface="ＭＳ Ｐゴシック" pitchFamily="34" charset="-128"/>
              </a:rPr>
              <a:t> associados: MIV, MIA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b="1">
                <a:solidFill>
                  <a:srgbClr val="336699"/>
                </a:solidFill>
              </a:rPr>
              <a:t>Sistema Cognitivo</a:t>
            </a:r>
          </a:p>
          <a:p>
            <a:pPr lvl="1" eaLnBrk="1" hangingPunct="1">
              <a:lnSpc>
                <a:spcPct val="90000"/>
              </a:lnSpc>
            </a:pPr>
            <a:r>
              <a:rPr lang="pt-BR">
                <a:ea typeface="ＭＳ Ｐゴシック" pitchFamily="34" charset="-128"/>
              </a:rPr>
              <a:t>Usa informação da MCD e da MLD para tomada de decisão</a:t>
            </a:r>
          </a:p>
          <a:p>
            <a:pPr eaLnBrk="1" hangingPunct="1">
              <a:lnSpc>
                <a:spcPct val="90000"/>
              </a:lnSpc>
            </a:pPr>
            <a:r>
              <a:rPr lang="pt-BR" sz="2800" b="1">
                <a:solidFill>
                  <a:srgbClr val="336699"/>
                </a:solidFill>
              </a:rPr>
              <a:t>Sistema Motor</a:t>
            </a:r>
            <a:r>
              <a:rPr lang="pt-BR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pt-BR">
                <a:ea typeface="ＭＳ Ｐゴシック" pitchFamily="34" charset="-128"/>
              </a:rPr>
              <a:t>Viabiliza resposta do Sistema Cognitivo</a:t>
            </a:r>
          </a:p>
          <a:p>
            <a:pPr eaLnBrk="1" hangingPunct="1">
              <a:lnSpc>
                <a:spcPct val="90000"/>
              </a:lnSpc>
            </a:pPr>
            <a:endParaRPr lang="pt-BR" sz="2800"/>
          </a:p>
          <a:p>
            <a:pPr eaLnBrk="1" hangingPunct="1">
              <a:lnSpc>
                <a:spcPct val="90000"/>
              </a:lnSpc>
            </a:pPr>
            <a:r>
              <a:rPr lang="pt-BR" sz="2800" b="1"/>
              <a:t>Princípio básico</a:t>
            </a:r>
            <a:r>
              <a:rPr lang="pt-BR" sz="2800"/>
              <a:t>: ciclo Reconhece-Age do Processador Cognitivo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COGNITIVO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7103B-CED0-4428-8C4A-49805179D9C1}" type="slidenum">
              <a:rPr lang="pt-BR"/>
              <a:pPr/>
              <a:t>12</a:t>
            </a:fld>
            <a:endParaRPr lang="pt-BR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8813" y="1989138"/>
            <a:ext cx="7215187" cy="3657600"/>
          </a:xfrm>
        </p:spPr>
        <p:txBody>
          <a:bodyPr/>
          <a:lstStyle/>
          <a:p>
            <a:pPr marL="0" indent="0" algn="just" eaLnBrk="1" hangingPunct="1">
              <a:buFont typeface="Wingdings 2" pitchFamily="18" charset="2"/>
              <a:buNone/>
            </a:pPr>
            <a:r>
              <a:rPr lang="pt-BR" sz="2800" dirty="0"/>
              <a:t>Nas tarefas mais simples, </a:t>
            </a:r>
            <a:r>
              <a:rPr lang="pt-BR" sz="2800" b="1" i="1" dirty="0">
                <a:solidFill>
                  <a:srgbClr val="35436A"/>
                </a:solidFill>
              </a:rPr>
              <a:t>o Sistema Cognitivo (SC) serve meramente para conectar entradas do Sistema Perceptual para saídas corretas do Sistema Motor.</a:t>
            </a:r>
            <a:r>
              <a:rPr lang="pt-BR" sz="2800" dirty="0"/>
              <a:t> Entretanto, a maioria das tarefas realizadas pelo humano envolve de forma complexa aprendizado, recuperação de fatos e resolução de problemas.</a:t>
            </a:r>
            <a:endParaRPr lang="pt-BR" sz="2800" b="1" i="1" dirty="0">
              <a:solidFill>
                <a:srgbClr val="35436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9D5B-558A-4009-AB9E-C5C35435B1D2}" type="slidenum">
              <a:rPr lang="pt-BR"/>
              <a:pPr/>
              <a:t>13</a:t>
            </a:fld>
            <a:endParaRPr lang="pt-BR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COGNITIVO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28813" y="1628775"/>
            <a:ext cx="7215187" cy="36576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80000"/>
              </a:lnSpc>
              <a:buFont typeface="Wingdings 2" pitchFamily="18" charset="2"/>
              <a:buNone/>
            </a:pPr>
            <a:r>
              <a:rPr lang="pt-BR" sz="2800"/>
              <a:t>Memória Sensorial</a:t>
            </a:r>
          </a:p>
          <a:p>
            <a:pPr marL="0" indent="0" algn="just">
              <a:lnSpc>
                <a:spcPct val="80000"/>
              </a:lnSpc>
              <a:buFont typeface="Wingdings 2" pitchFamily="18" charset="2"/>
              <a:buNone/>
            </a:pPr>
            <a:endParaRPr lang="pt-BR" sz="2400"/>
          </a:p>
          <a:p>
            <a:pPr marL="0" indent="0" algn="just">
              <a:lnSpc>
                <a:spcPct val="80000"/>
              </a:lnSpc>
              <a:spcAft>
                <a:spcPts val="2838"/>
              </a:spcAft>
              <a:buSzPct val="45000"/>
              <a:buFont typeface="Wingdings" pitchFamily="2" charset="2"/>
              <a:buChar char=""/>
            </a:pPr>
            <a:r>
              <a:rPr lang="pt-BR" sz="2400"/>
              <a:t>Estímulos recebidos pelos canais sensoriais: tudo o que vemos, ouvimos, cheiramos, tocamos...</a:t>
            </a:r>
          </a:p>
          <a:p>
            <a:pPr marL="0" indent="0" algn="just">
              <a:lnSpc>
                <a:spcPct val="80000"/>
              </a:lnSpc>
              <a:spcAft>
                <a:spcPts val="2838"/>
              </a:spcAft>
              <a:buSzPct val="45000"/>
              <a:buFont typeface="Wingdings" pitchFamily="2" charset="2"/>
              <a:buChar char=""/>
            </a:pPr>
            <a:r>
              <a:rPr lang="pt-BR" sz="2400"/>
              <a:t>Impactada pelas características físicas do sinal </a:t>
            </a:r>
          </a:p>
          <a:p>
            <a:pPr marL="0" indent="0" algn="just">
              <a:lnSpc>
                <a:spcPct val="80000"/>
              </a:lnSpc>
              <a:spcAft>
                <a:spcPts val="2838"/>
              </a:spcAft>
              <a:buSzPct val="45000"/>
              <a:buFont typeface="Wingdings" pitchFamily="2" charset="2"/>
              <a:buChar char=""/>
            </a:pPr>
            <a:r>
              <a:rPr lang="pt-BR" sz="2400"/>
              <a:t>(comprimento de onda, frequência, amplitude, …)</a:t>
            </a:r>
          </a:p>
          <a:p>
            <a:pPr marL="0" indent="0" algn="just">
              <a:lnSpc>
                <a:spcPct val="80000"/>
              </a:lnSpc>
              <a:spcAft>
                <a:spcPts val="2838"/>
              </a:spcAft>
              <a:buSzPct val="45000"/>
              <a:buFont typeface="Wingdings" pitchFamily="2" charset="2"/>
              <a:buChar char=""/>
            </a:pPr>
            <a:r>
              <a:rPr lang="pt-BR" sz="2400"/>
              <a:t>Capacidade baixa: armazena toda informação por um período extremamente curto de tempo</a:t>
            </a:r>
          </a:p>
          <a:p>
            <a:pPr marL="0" indent="0" algn="just">
              <a:lnSpc>
                <a:spcPct val="80000"/>
              </a:lnSpc>
              <a:spcAft>
                <a:spcPts val="2838"/>
              </a:spcAft>
              <a:buSzPct val="45000"/>
              <a:buFont typeface="Wingdings" pitchFamily="2" charset="2"/>
              <a:buChar char=""/>
            </a:pPr>
            <a:r>
              <a:rPr lang="pt-BR" sz="2400"/>
              <a:t>Declínio rápido (ms)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EEF9F-6BE3-47B7-910A-D3FA6A871DBE}" type="slidenum">
              <a:rPr lang="pt-BR"/>
              <a:pPr/>
              <a:t>14</a:t>
            </a:fld>
            <a:endParaRPr lang="pt-BR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COGNITIVO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1079500" y="1557338"/>
            <a:ext cx="7885113" cy="467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 algn="just" defTabSz="449263" eaLnBrk="0" hangingPunct="0">
              <a:spcBef>
                <a:spcPts val="600"/>
              </a:spcBef>
              <a:buClr>
                <a:schemeClr val="accent1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>
                <a:latin typeface="Gill Sans MT" pitchFamily="34" charset="0"/>
                <a:ea typeface="ＭＳ Ｐゴシック" pitchFamily="34" charset="-128"/>
              </a:rPr>
              <a:t>Memória de Curta Duração: armazena informação relevante ao momento atual, para auxiliar na resolução de soluções diárias</a:t>
            </a:r>
          </a:p>
          <a:p>
            <a:pPr marL="431800" indent="-323850" algn="just" defTabSz="449263" eaLnBrk="0" hangingPunct="0">
              <a:spcBef>
                <a:spcPts val="600"/>
              </a:spcBef>
              <a:buClr>
                <a:schemeClr val="accent1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b="1" i="1">
                <a:latin typeface="Gill Sans MT" pitchFamily="34" charset="0"/>
                <a:ea typeface="ＭＳ Ｐゴシック" pitchFamily="34" charset="-128"/>
              </a:rPr>
              <a:t>chunks</a:t>
            </a:r>
            <a:endParaRPr lang="pt-BR" sz="3200">
              <a:latin typeface="Gill Sans MT" pitchFamily="34" charset="0"/>
              <a:ea typeface="ＭＳ Ｐゴシック" pitchFamily="34" charset="-128"/>
            </a:endParaRPr>
          </a:p>
          <a:p>
            <a:pPr marL="1727200" lvl="1" indent="-573088" defTabSz="449263" eaLnBrk="0" hangingPunct="0">
              <a:spcBef>
                <a:spcPts val="550"/>
              </a:spcBef>
              <a:buClr>
                <a:schemeClr val="accent1"/>
              </a:buClr>
              <a:buSzPct val="75000"/>
              <a:buFont typeface="Symbol" pitchFamily="18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>
                <a:latin typeface="Gill Sans MT" pitchFamily="34" charset="0"/>
                <a:ea typeface="ＭＳ Ｐゴシック" pitchFamily="34" charset="-128"/>
              </a:rPr>
              <a:t>Constituída por subconjuntos da MLD:</a:t>
            </a:r>
          </a:p>
          <a:p>
            <a:pPr marL="2590800" lvl="2" indent="-430213" algn="just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>
              <a:latin typeface="Gill Sans MT" pitchFamily="34" charset="0"/>
              <a:ea typeface="ＭＳ Ｐゴシック" pitchFamily="34" charset="-128"/>
            </a:endParaRPr>
          </a:p>
          <a:p>
            <a:pPr marL="2590800" lvl="2" indent="-430213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600">
                <a:latin typeface="Gill Sans MT" pitchFamily="34" charset="0"/>
                <a:ea typeface="ＭＳ Ｐゴシック" pitchFamily="34" charset="-128"/>
              </a:rPr>
              <a:t>C-H-T-A-F-N-A-I-C-E</a:t>
            </a:r>
          </a:p>
          <a:p>
            <a:pPr marL="2590800" lvl="2" indent="-430213" algn="just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Gill Sans M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E5CF-5F54-4472-B0A4-552E63C4F0C6}" type="slidenum">
              <a:rPr lang="pt-BR"/>
              <a:pPr/>
              <a:t>15</a:t>
            </a:fld>
            <a:endParaRPr lang="pt-BR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COGNITIVO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079500" y="1557338"/>
            <a:ext cx="8064500" cy="48228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431800" indent="-323850" algn="just" defTabSz="449263" eaLnBrk="0" hangingPunct="0">
              <a:spcBef>
                <a:spcPts val="600"/>
              </a:spcBef>
              <a:buClr>
                <a:schemeClr val="accent1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>
                <a:latin typeface="Gill Sans MT" pitchFamily="34" charset="0"/>
                <a:ea typeface="ＭＳ Ｐゴシック" pitchFamily="34" charset="-128"/>
              </a:rPr>
              <a:t>MCD</a:t>
            </a:r>
            <a:endParaRPr lang="pt-BR" sz="3200" b="1" i="1">
              <a:latin typeface="Gill Sans MT" pitchFamily="34" charset="0"/>
              <a:ea typeface="ＭＳ Ｐゴシック" pitchFamily="34" charset="-128"/>
            </a:endParaRPr>
          </a:p>
          <a:p>
            <a:pPr marL="431800" indent="-323850" algn="just" defTabSz="449263" eaLnBrk="0" hangingPunct="0">
              <a:spcBef>
                <a:spcPts val="600"/>
              </a:spcBef>
              <a:buClr>
                <a:schemeClr val="accent1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b="1" i="1">
                <a:latin typeface="Gill Sans MT" pitchFamily="34" charset="0"/>
                <a:ea typeface="ＭＳ Ｐゴシック" pitchFamily="34" charset="-128"/>
              </a:rPr>
              <a:t>chunks</a:t>
            </a:r>
            <a:endParaRPr lang="pt-BR" sz="3200">
              <a:latin typeface="Gill Sans MT" pitchFamily="34" charset="0"/>
              <a:ea typeface="ＭＳ Ｐゴシック" pitchFamily="34" charset="-128"/>
            </a:endParaRPr>
          </a:p>
          <a:p>
            <a:pPr marL="431800" indent="-323850" algn="just" defTabSz="449263" eaLnBrk="0" hangingPunct="0">
              <a:spcBef>
                <a:spcPts val="600"/>
              </a:spcBef>
              <a:buClr>
                <a:schemeClr val="accent1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>
              <a:latin typeface="Gill Sans MT" pitchFamily="34" charset="0"/>
              <a:ea typeface="ＭＳ Ｐゴシック" pitchFamily="34" charset="-128"/>
            </a:endParaRPr>
          </a:p>
          <a:p>
            <a:pPr marL="2590800" lvl="2" indent="-430213" algn="just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600">
              <a:latin typeface="Gill Sans MT" pitchFamily="34" charset="0"/>
              <a:ea typeface="ＭＳ Ｐゴシック" pitchFamily="34" charset="-128"/>
            </a:endParaRPr>
          </a:p>
          <a:p>
            <a:pPr marL="2590800" lvl="2" indent="-430213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600">
                <a:latin typeface="Gill Sans MT" pitchFamily="34" charset="0"/>
                <a:ea typeface="ＭＳ Ｐゴシック" pitchFamily="34" charset="-128"/>
              </a:rPr>
              <a:t>I-H-C-N-A-F-A-T-E-C</a:t>
            </a:r>
          </a:p>
          <a:p>
            <a:pPr marL="2590800" lvl="2" indent="-430213" algn="just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>
              <a:latin typeface="Gill Sans MT" pitchFamily="34" charset="0"/>
              <a:ea typeface="ＭＳ Ｐゴシック" pitchFamily="34" charset="-128"/>
            </a:endParaRPr>
          </a:p>
          <a:p>
            <a:pPr marL="2590800" lvl="2" indent="-430213" algn="just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>
              <a:latin typeface="Gill Sans MT" pitchFamily="34" charset="0"/>
              <a:ea typeface="ＭＳ Ｐゴシック" pitchFamily="34" charset="-128"/>
            </a:endParaRPr>
          </a:p>
          <a:p>
            <a:pPr marL="2590800" lvl="2" indent="-430213" algn="just" defTabSz="449263" eaLnBrk="0" hangingPunct="0">
              <a:spcBef>
                <a:spcPct val="20000"/>
              </a:spcBef>
              <a:buClr>
                <a:schemeClr val="accent2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400">
              <a:latin typeface="Gill Sans M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B8E6-CD92-458B-9EE6-DD006933C9B8}" type="slidenum">
              <a:rPr lang="pt-BR"/>
              <a:pPr/>
              <a:t>16</a:t>
            </a:fld>
            <a:endParaRPr lang="pt-BR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COGNITIVO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1079500" y="1700213"/>
            <a:ext cx="7885113" cy="4967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>
                <a:latin typeface="Gill Sans MT" pitchFamily="34" charset="0"/>
                <a:ea typeface="ＭＳ Ｐゴシック" pitchFamily="34" charset="-128"/>
              </a:rPr>
              <a:t>O NÚMERO MÁGICO: 7 </a:t>
            </a:r>
            <a:r>
              <a:rPr lang="pt-BR" sz="3200" u="sng">
                <a:latin typeface="Gill Sans MT" pitchFamily="34" charset="0"/>
                <a:ea typeface="ＭＳ Ｐゴシック" pitchFamily="34" charset="-128"/>
              </a:rPr>
              <a:t>+</a:t>
            </a:r>
            <a:r>
              <a:rPr lang="pt-BR" sz="3200">
                <a:latin typeface="Gill Sans MT" pitchFamily="34" charset="0"/>
                <a:ea typeface="ＭＳ Ｐゴシック" pitchFamily="34" charset="-128"/>
              </a:rPr>
              <a:t> 2</a:t>
            </a: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>
                <a:latin typeface="Gill Sans MT" pitchFamily="34" charset="0"/>
                <a:ea typeface="ＭＳ Ｐゴシック" pitchFamily="34" charset="-128"/>
              </a:rPr>
              <a:t>George Miller (1956) propôs a teoria de que a quantidade de </a:t>
            </a:r>
            <a:r>
              <a:rPr lang="pt-BR" sz="3200" i="1">
                <a:latin typeface="Gill Sans MT" pitchFamily="34" charset="0"/>
                <a:ea typeface="ＭＳ Ｐゴシック" pitchFamily="34" charset="-128"/>
              </a:rPr>
              <a:t>chunks</a:t>
            </a:r>
            <a:r>
              <a:rPr lang="pt-BR" sz="3200">
                <a:latin typeface="Gill Sans MT" pitchFamily="34" charset="0"/>
                <a:ea typeface="ＭＳ Ｐゴシック" pitchFamily="34" charset="-128"/>
              </a:rPr>
              <a:t> que podem ser armazenadas na MCD segue a proporção 7 </a:t>
            </a:r>
            <a:r>
              <a:rPr lang="pt-BR" sz="3200" u="sng">
                <a:latin typeface="Gill Sans MT" pitchFamily="34" charset="0"/>
                <a:ea typeface="ＭＳ Ｐゴシック" pitchFamily="34" charset="-128"/>
              </a:rPr>
              <a:t>+</a:t>
            </a:r>
            <a:r>
              <a:rPr lang="pt-BR" sz="3200">
                <a:latin typeface="Gill Sans MT" pitchFamily="34" charset="0"/>
                <a:ea typeface="ＭＳ Ｐゴシック" pitchFamily="34" charset="-128"/>
              </a:rPr>
              <a:t> 2;</a:t>
            </a: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>
                <a:latin typeface="Gill Sans MT" pitchFamily="34" charset="0"/>
                <a:ea typeface="ＭＳ Ｐゴシック" pitchFamily="34" charset="-128"/>
              </a:rPr>
              <a:t>As porções podem ser seqüências que não fazem sentido;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191F-B66A-48B5-BB2C-030A17A0528C}" type="slidenum">
              <a:rPr lang="pt-BR"/>
              <a:pPr/>
              <a:t>17</a:t>
            </a:fld>
            <a:endParaRPr lang="pt-BR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COGNITIVO</a:t>
            </a:r>
            <a:endParaRPr lang="pt-BR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079500" y="1773238"/>
            <a:ext cx="7669213" cy="4894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28224" rIns="0" bIns="0"/>
          <a:lstStyle/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dirty="0">
                <a:latin typeface="Gill Sans MT" pitchFamily="34" charset="0"/>
                <a:ea typeface="ＭＳ Ｐゴシック" pitchFamily="34" charset="-128"/>
              </a:rPr>
              <a:t>Número de telefone da sua casa?</a:t>
            </a: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 dirty="0">
              <a:latin typeface="Gill Sans MT" pitchFamily="34" charset="0"/>
              <a:ea typeface="ＭＳ Ｐゴシック" pitchFamily="34" charset="-128"/>
            </a:endParaRP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 dirty="0">
              <a:latin typeface="Gill Sans MT" pitchFamily="34" charset="0"/>
              <a:ea typeface="ＭＳ Ｐゴシック" pitchFamily="34" charset="-128"/>
            </a:endParaRP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dirty="0">
                <a:latin typeface="Gill Sans MT" pitchFamily="34" charset="0"/>
                <a:ea typeface="ＭＳ Ｐゴシック" pitchFamily="34" charset="-128"/>
              </a:rPr>
              <a:t>Seu C.P.F.? 999.999.999-99</a:t>
            </a: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 dirty="0">
              <a:latin typeface="Gill Sans MT" pitchFamily="34" charset="0"/>
              <a:ea typeface="ＭＳ Ｐゴシック" pitchFamily="34" charset="-128"/>
            </a:endParaRP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3200" dirty="0">
              <a:latin typeface="Gill Sans MT" pitchFamily="34" charset="0"/>
              <a:ea typeface="ＭＳ Ｐゴシック" pitchFamily="34" charset="-128"/>
            </a:endParaRPr>
          </a:p>
          <a:p>
            <a:pPr marL="342900" indent="-342900" algn="just" defTabSz="449263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dirty="0">
                <a:latin typeface="Gill Sans MT" pitchFamily="34" charset="0"/>
                <a:ea typeface="ＭＳ Ｐゴシック" pitchFamily="34" charset="-128"/>
              </a:rPr>
              <a:t>O que compõe um Big Mac?</a:t>
            </a:r>
          </a:p>
          <a:p>
            <a:pPr marL="742950" lvl="1" indent="-285750" algn="just" defTabSz="449263" eaLnBrk="0" hangingPunct="0">
              <a:spcBef>
                <a:spcPts val="550"/>
              </a:spcBef>
              <a:buClr>
                <a:schemeClr val="accent1"/>
              </a:buClr>
              <a:buFont typeface="Verdana" pitchFamily="34" charset="0"/>
              <a:buChar char="◦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>
                <a:latin typeface="Gill Sans MT" pitchFamily="34" charset="0"/>
                <a:ea typeface="ＭＳ Ｐゴシック" pitchFamily="34" charset="-128"/>
              </a:rPr>
              <a:t>Comercial - </a:t>
            </a:r>
            <a:r>
              <a:rPr lang="pt-BR" dirty="0">
                <a:latin typeface="Gill Sans MT" pitchFamily="34" charset="0"/>
                <a:ea typeface="ＭＳ Ｐゴシック" pitchFamily="34" charset="-128"/>
                <a:hlinkClick r:id="rId3" tooltip="Propaganda"/>
              </a:rPr>
              <a:t>propaganda</a:t>
            </a:r>
            <a:endParaRPr lang="pt-BR" dirty="0">
              <a:latin typeface="Gill Sans MT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Sistema Cognitivo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837487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b="1" dirty="0"/>
          </a:p>
          <a:p>
            <a:pPr marL="431800" indent="-32385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/>
              <a:t>Memória de Longa Duração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Principal recurso, onde estão armazenadas…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Fatos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Experiências</a:t>
            </a:r>
          </a:p>
          <a:p>
            <a:pPr marL="1727200" lvl="1" indent="-573088" algn="just" defTabSz="449263">
              <a:spcAft>
                <a:spcPts val="3125"/>
              </a:spcAft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Regras de comportamento (procedimentos)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0DF6-2F20-463B-935A-5C71A0A5545C}" type="slidenum">
              <a:rPr lang="pt-BR"/>
              <a:pPr/>
              <a:t>18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Sistema Cognitivo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837487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/>
              <a:t>MLD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Memória semântica x Memória episódica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Episódica: eventos e experiências de forma serial;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Semântica: registro estruturado de fatos, conceitos e habilidades que adquirimos (rede semântica);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F81EA-77CF-4AB6-AC53-52810F4DA1E8}" type="slidenum">
              <a:rPr lang="pt-BR"/>
              <a:pPr/>
              <a:t>19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pt-BR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Roteiro da aula de hoje</a:t>
            </a:r>
            <a:endParaRPr lang="pt-BR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pt-BR" sz="2800" b="1" dirty="0">
              <a:solidFill>
                <a:srgbClr val="4F4B4B"/>
              </a:solidFill>
            </a:endParaRPr>
          </a:p>
          <a:p>
            <a:pPr eaLnBrk="1" hangingPunct="1">
              <a:buFontTx/>
              <a:buChar char="-"/>
            </a:pPr>
            <a:r>
              <a:rPr lang="pt-BR" sz="2400" b="1" dirty="0">
                <a:solidFill>
                  <a:srgbClr val="4F4B4B"/>
                </a:solidFill>
              </a:rPr>
              <a:t>Psicologia Cognitiva</a:t>
            </a:r>
          </a:p>
          <a:p>
            <a:pPr eaLnBrk="1" hangingPunct="1">
              <a:buFontTx/>
              <a:buChar char="-"/>
            </a:pPr>
            <a:r>
              <a:rPr lang="pt-BR" sz="2400" b="1" dirty="0">
                <a:solidFill>
                  <a:srgbClr val="4F4B4B"/>
                </a:solidFill>
              </a:rPr>
              <a:t>Cores</a:t>
            </a:r>
            <a:endParaRPr lang="pt-BR" sz="2400" dirty="0">
              <a:solidFill>
                <a:srgbClr val="4F4B4B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Sistema Cognitivo</a:t>
            </a:r>
          </a:p>
        </p:txBody>
      </p:sp>
      <p:sp>
        <p:nvSpPr>
          <p:cNvPr id="108547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837487" cy="4637087"/>
          </a:xfrm>
          <a:ln/>
        </p:spPr>
        <p:txBody>
          <a:bodyPr lIns="0" tIns="25602" rIns="0" bIns="0"/>
          <a:lstStyle/>
          <a:p>
            <a:pPr marL="431800" indent="-32385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/>
              <a:t>MLD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Capacidade???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Tempo de acesso?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Declínio???</a:t>
            </a:r>
          </a:p>
          <a:p>
            <a:pPr marL="431800" indent="-323850" algn="just" defTabSz="449263"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431800" indent="-323850" algn="just" defTabSz="449263"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b="1" dirty="0"/>
              <a:t>Recuperação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Recall: informação reproduzida na memória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 err="1">
                <a:ea typeface="ＭＳ Ｐゴシック" pitchFamily="34" charset="-128"/>
              </a:rPr>
              <a:t>Recognition</a:t>
            </a:r>
            <a:r>
              <a:rPr lang="pt-BR" sz="2600" dirty="0">
                <a:ea typeface="ＭＳ Ｐゴシック" pitchFamily="34" charset="-128"/>
              </a:rPr>
              <a:t>: conhecimento de que tal informação já foi vista antes;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>
              <a:ea typeface="ＭＳ Ｐゴシック" pitchFamily="34" charset="-128"/>
            </a:endParaRP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C269-80BA-4908-8FFD-15C12CB10C90}" type="slidenum">
              <a:rPr lang="pt-BR"/>
              <a:pPr/>
              <a:t>20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 bwMode="auto">
          <a:xfrm>
            <a:off x="979488" y="314325"/>
            <a:ext cx="7707312" cy="1062038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Modelo de Usuário</a:t>
            </a:r>
          </a:p>
        </p:txBody>
      </p:sp>
      <p:sp>
        <p:nvSpPr>
          <p:cNvPr id="110595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837487" cy="4443412"/>
          </a:xfrm>
          <a:ln/>
        </p:spPr>
        <p:txBody>
          <a:bodyPr lIns="0" tIns="208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Composto por três subsistemas:</a:t>
            </a:r>
          </a:p>
          <a:p>
            <a:pPr marL="2590800" lvl="2" indent="-430213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Sistema Perceptual</a:t>
            </a:r>
          </a:p>
          <a:p>
            <a:pPr marL="2590800" lvl="2" indent="-430213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Sistema Motor</a:t>
            </a:r>
          </a:p>
          <a:p>
            <a:pPr marL="2590800" lvl="2" indent="-430213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Sistema Cognitivo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Analogia com sistema computacional: três componentes distintos - Entrada/Saída, Memória e Processamento;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O ser humano é um sistema de processamento ´inteligente´… processamento envolve resolver problemas, aprender, errar, …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3BC43-89CD-4044-950E-ABC1FFDA52D4}" type="slidenum">
              <a:rPr lang="pt-BR"/>
              <a:pPr/>
              <a:t>21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>
            <a:normAutofit fontScale="90000"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Usuário - “Dispositivos” de Entrada  e Saída</a:t>
            </a:r>
          </a:p>
        </p:txBody>
      </p:sp>
      <p:sp>
        <p:nvSpPr>
          <p:cNvPr id="112643" name="Rectangle 3"/>
          <p:cNvSpPr>
            <a:spLocks noGrp="1"/>
          </p:cNvSpPr>
          <p:nvPr>
            <p:ph idx="1"/>
          </p:nvPr>
        </p:nvSpPr>
        <p:spPr>
          <a:xfrm>
            <a:off x="979488" y="4572000"/>
            <a:ext cx="7707312" cy="4445000"/>
          </a:xfrm>
          <a:ln/>
        </p:spPr>
        <p:txBody>
          <a:bodyPr lIns="0" tIns="208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/>
              <a:t>Alimentam a memória sensorial;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/>
              <a:t>Saída do usuário é entrada para o computador e vice-versa;</a:t>
            </a:r>
          </a:p>
        </p:txBody>
      </p:sp>
      <p:sp>
        <p:nvSpPr>
          <p:cNvPr id="28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5887-C089-4C6F-B94B-F4F05D5C182C}" type="slidenum">
              <a:rPr lang="pt-BR"/>
              <a:pPr/>
              <a:t>22</a:t>
            </a:fld>
            <a:endParaRPr lang="pt-BR"/>
          </a:p>
        </p:txBody>
      </p:sp>
      <p:graphicFrame>
        <p:nvGraphicFramePr>
          <p:cNvPr id="112644" name="Group 4"/>
          <p:cNvGraphicFramePr>
            <a:graphicFrameLocks noGrp="1"/>
          </p:cNvGraphicFramePr>
          <p:nvPr/>
        </p:nvGraphicFramePr>
        <p:xfrm>
          <a:off x="2684463" y="1706563"/>
          <a:ext cx="5097462" cy="23083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 grid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Entrada/Sa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ＭＳ Ｐゴシック" pitchFamily="34" charset="-128"/>
                          <a:cs typeface="Arial" charset="0"/>
                        </a:rPr>
                        <a:t>í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da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           Atuadores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Visão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Bra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/>
                          <a:ea typeface="ＭＳ Ｐゴシック" pitchFamily="34" charset="-128"/>
                          <a:cs typeface="Arial" charset="0"/>
                        </a:rPr>
                        <a:t>ç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os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Audi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ＭＳ Ｐゴシック" pitchFamily="34" charset="-128"/>
                          <a:cs typeface="Arial" charset="0"/>
                        </a:rPr>
                        <a:t>ç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ão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Dedos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Tato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Sistema vocal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Paladar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Olfato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Implicações para o Design</a:t>
            </a:r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Os sentidos humanos interferem/recebem interferência direta das interfaces produzidas;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São descritos 9 princípios para entender o Modelo do Processador de Informação Humano;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Relacionados aos três subsistemas;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A9C4-5A65-4423-967D-6AF4A151A3A8}" type="slidenum">
              <a:rPr lang="pt-BR"/>
              <a:pPr/>
              <a:t>23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Implicações para o Design</a:t>
            </a:r>
          </a:p>
        </p:txBody>
      </p:sp>
      <p:sp>
        <p:nvSpPr>
          <p:cNvPr id="116739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Percepção de cores, ilusões de ótica, sons, velocidade dos movimentos, frequência de resposta, racionalidade são algumas das “interferências” percebidas;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E8AA2-AFDC-4BDB-8988-8AEFF1E8A4EC}" type="slidenum">
              <a:rPr lang="pt-BR"/>
              <a:pPr/>
              <a:t>24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700F9-BC77-4C56-BC54-2603C25B918D}" type="slidenum">
              <a:rPr lang="pt-BR"/>
              <a:pPr/>
              <a:t>25</a:t>
            </a:fld>
            <a:endParaRPr lang="pt-BR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75" y="327025"/>
            <a:ext cx="6861175" cy="5205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3089275" y="5564188"/>
            <a:ext cx="4418013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58421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</a:tabLst>
            </a:pPr>
            <a:r>
              <a:rPr lang="pt-BR" sz="2000" b="1">
                <a:solidFill>
                  <a:srgbClr val="000000"/>
                </a:solidFill>
              </a:rPr>
              <a:t>Quantas pernas tem esse elefante?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8979-DC5B-479D-8D01-6BE3B8A1164C}" type="slidenum">
              <a:rPr lang="pt-BR"/>
              <a:pPr/>
              <a:t>26</a:t>
            </a:fld>
            <a:endParaRPr lang="pt-BR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979488" y="163513"/>
            <a:ext cx="7837487" cy="441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3220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pt-BR" sz="2500" b="1">
                <a:solidFill>
                  <a:srgbClr val="000000"/>
                </a:solidFill>
              </a:rPr>
              <a:t>Diga as cores, não as palavras.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3917950" y="5780088"/>
            <a:ext cx="2449513" cy="442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63220" rIns="81639" bIns="40820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 sz="2500" b="1">
                <a:solidFill>
                  <a:srgbClr val="000000"/>
                </a:solidFill>
              </a:rPr>
              <a:t>CONFLITO!!!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046163" y="815975"/>
            <a:ext cx="7837487" cy="4900613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143000" y="979488"/>
            <a:ext cx="272891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008000"/>
                </a:solidFill>
              </a:rPr>
              <a:t>AMARELO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4244975" y="979488"/>
            <a:ext cx="15160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FF0000"/>
                </a:solidFill>
              </a:rPr>
              <a:t>AZUL</a:t>
            </a:r>
          </a:p>
        </p:txBody>
      </p:sp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6205538" y="979488"/>
            <a:ext cx="2587625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 sz="4000" b="1">
                <a:solidFill>
                  <a:srgbClr val="0000FF"/>
                </a:solidFill>
              </a:rPr>
              <a:t>LARANJA</a:t>
            </a: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143000" y="1828800"/>
            <a:ext cx="190182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FFFF00"/>
                </a:solidFill>
              </a:rPr>
              <a:t>PRETO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3659188" y="1800225"/>
            <a:ext cx="30400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0000FF"/>
                </a:solidFill>
              </a:rPr>
              <a:t>VERMELHO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6858000" y="1800225"/>
            <a:ext cx="191135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000000"/>
                </a:solidFill>
              </a:rPr>
              <a:t>VERDE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3055938" y="2616200"/>
            <a:ext cx="272891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6B4794"/>
                </a:solidFill>
              </a:rPr>
              <a:t>AMARELO</a:t>
            </a:r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5845175" y="2616200"/>
            <a:ext cx="3040063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008000"/>
                </a:solidFill>
              </a:rPr>
              <a:t>VERMELHO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1077913" y="2581275"/>
            <a:ext cx="1657350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FF0000"/>
                </a:solidFill>
              </a:rPr>
              <a:t>ROXO</a:t>
            </a: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1143000" y="3395663"/>
            <a:ext cx="2587625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 sz="4000" b="1">
                <a:solidFill>
                  <a:srgbClr val="000000"/>
                </a:solidFill>
              </a:rPr>
              <a:t>LARANJA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4244975" y="3395663"/>
            <a:ext cx="1912938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FFFF00"/>
                </a:solidFill>
              </a:rPr>
              <a:t>VERDE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6564313" y="3395663"/>
            <a:ext cx="1900237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008000"/>
                </a:solidFill>
              </a:rPr>
              <a:t>PRETO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>
            <a:off x="1143000" y="4244975"/>
            <a:ext cx="1516063" cy="65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FFFF00"/>
                </a:solidFill>
              </a:rPr>
              <a:t>AZUL</a:t>
            </a:r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3101975" y="4244975"/>
            <a:ext cx="3040063" cy="65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6B4794"/>
                </a:solidFill>
              </a:rPr>
              <a:t>VERMELHO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6997700" y="4244975"/>
            <a:ext cx="1657350" cy="650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FF6633"/>
                </a:solidFill>
              </a:rPr>
              <a:t>ROXO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1143000" y="5062538"/>
            <a:ext cx="272891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008000"/>
                </a:solidFill>
              </a:rPr>
              <a:t>AMARELO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244975" y="5062538"/>
            <a:ext cx="1516063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008000"/>
                </a:solidFill>
              </a:rPr>
              <a:t>AZUL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205538" y="5062538"/>
            <a:ext cx="2587625" cy="6492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 sz="4000" b="1">
                <a:solidFill>
                  <a:srgbClr val="008000"/>
                </a:solidFill>
              </a:rPr>
              <a:t>LARANJA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1143000" y="5064125"/>
            <a:ext cx="2728913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4000" b="1">
                <a:solidFill>
                  <a:srgbClr val="000000"/>
                </a:solidFill>
              </a:rPr>
              <a:t>AMARELO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4246563" y="5064125"/>
            <a:ext cx="1516062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</a:tabLst>
            </a:pPr>
            <a:r>
              <a:rPr lang="pt-BR" sz="4000" b="1">
                <a:solidFill>
                  <a:srgbClr val="008000"/>
                </a:solidFill>
              </a:rPr>
              <a:t>AZUL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6205538" y="5064125"/>
            <a:ext cx="2587625" cy="64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76022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 sz="4000" b="1">
                <a:solidFill>
                  <a:srgbClr val="FF0000"/>
                </a:solidFill>
              </a:rPr>
              <a:t>LARANJA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1042988" y="6216650"/>
            <a:ext cx="607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O lado direito do seu cérebro tenta dizer a cor, mas o lado</a:t>
            </a:r>
          </a:p>
          <a:p>
            <a:r>
              <a:rPr lang="pt-BR"/>
              <a:t>esquerdo insiste em ler a palavra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D167-424F-4147-8CE7-CFF25ED4BECE}" type="slidenum">
              <a:rPr lang="pt-BR"/>
              <a:pPr/>
              <a:t>27</a:t>
            </a:fld>
            <a:endParaRPr lang="pt-BR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143000" y="163513"/>
            <a:ext cx="7346950" cy="5878512"/>
          </a:xfrm>
          <a:prstGeom prst="rect">
            <a:avLst/>
          </a:prstGeom>
          <a:solidFill>
            <a:srgbClr val="B3B3B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0563" y="293688"/>
            <a:ext cx="5876925" cy="5062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143000" y="6042025"/>
            <a:ext cx="7346950" cy="815975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lIns="81639" tIns="58421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</a:tabLst>
            </a:pPr>
            <a:r>
              <a:rPr lang="pt-BR" sz="2000">
                <a:solidFill>
                  <a:srgbClr val="000000"/>
                </a:solidFill>
              </a:rPr>
              <a:t>Focalize o ponto no centro e mova sua cabeça (junto com o corpo) para frente e para trás.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579BE-4EE6-4A44-9123-F72A0B940115}" type="slidenum">
              <a:rPr lang="pt-BR"/>
              <a:pPr/>
              <a:t>28</a:t>
            </a:fld>
            <a:endParaRPr lang="pt-BR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5834063" y="6530975"/>
            <a:ext cx="3309937" cy="31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1639" tIns="55221" rIns="81639" bIns="40820"/>
          <a:lstStyle/>
          <a:p>
            <a:pPr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pt-BR" sz="1600" b="1">
                <a:solidFill>
                  <a:srgbClr val="000000"/>
                </a:solidFill>
              </a:rPr>
              <a:t>Organizando imagens degradas</a:t>
            </a:r>
          </a:p>
        </p:txBody>
      </p:sp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1043305" y="404813"/>
            <a:ext cx="7452995" cy="5996305"/>
            <a:chOff x="1642" y="637"/>
            <a:chExt cx="11737" cy="9443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2" y="734"/>
              <a:ext cx="11567" cy="9346"/>
            </a:xfrm>
            <a:prstGeom prst="rect">
              <a:avLst/>
            </a:prstGeom>
            <a:noFill/>
          </p:spPr>
        </p:pic>
        <p:grpSp>
          <p:nvGrpSpPr>
            <p:cNvPr id="16390" name="Group 6"/>
            <p:cNvGrpSpPr>
              <a:grpSpLocks/>
            </p:cNvGrpSpPr>
            <p:nvPr/>
          </p:nvGrpSpPr>
          <p:grpSpPr bwMode="auto">
            <a:xfrm>
              <a:off x="11962" y="637"/>
              <a:ext cx="1417" cy="567"/>
              <a:chOff x="11962" y="637"/>
              <a:chExt cx="1417" cy="567"/>
            </a:xfrm>
          </p:grpSpPr>
          <p:sp>
            <p:nvSpPr>
              <p:cNvPr id="16391" name="Freeform 7"/>
              <p:cNvSpPr>
                <a:spLocks/>
              </p:cNvSpPr>
              <p:nvPr/>
            </p:nvSpPr>
            <p:spPr bwMode="auto">
              <a:xfrm>
                <a:off x="11962" y="637"/>
                <a:ext cx="1417" cy="567"/>
              </a:xfrm>
              <a:custGeom>
                <a:avLst/>
                <a:gdLst/>
                <a:ahLst/>
                <a:cxnLst>
                  <a:cxn ang="0">
                    <a:pos x="0" y="727"/>
                  </a:cxn>
                  <a:cxn ang="0">
                    <a:pos x="1871" y="727"/>
                  </a:cxn>
                  <a:cxn ang="0">
                    <a:pos x="1871" y="0"/>
                  </a:cxn>
                  <a:cxn ang="0">
                    <a:pos x="0" y="0"/>
                  </a:cxn>
                  <a:cxn ang="0">
                    <a:pos x="0" y="727"/>
                  </a:cxn>
                </a:cxnLst>
                <a:rect l="0" t="0" r="r" b="b"/>
                <a:pathLst>
                  <a:path w="1871" h="727">
                    <a:moveTo>
                      <a:pt x="0" y="727"/>
                    </a:moveTo>
                    <a:lnTo>
                      <a:pt x="1871" y="727"/>
                    </a:lnTo>
                    <a:lnTo>
                      <a:pt x="1871" y="0"/>
                    </a:lnTo>
                    <a:lnTo>
                      <a:pt x="0" y="0"/>
                    </a:lnTo>
                    <a:lnTo>
                      <a:pt x="0" y="72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SISTEMA PERCEPTUAL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4C038-6294-4B76-99D4-523D66EBB2EE}" type="slidenum">
              <a:rPr lang="pt-BR"/>
              <a:pPr/>
              <a:t>29</a:t>
            </a:fld>
            <a:endParaRPr lang="pt-B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7783" y="1628775"/>
            <a:ext cx="7286625" cy="4824413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2400" dirty="0"/>
              <a:t>O Sistema Perceptual transporta sensações do mundo físico, detectadas por sistemas sensoriais do corpo e os transforma em representações internas.</a:t>
            </a:r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pt-BR" sz="2400" dirty="0"/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2400" dirty="0"/>
              <a:t>O usuário deve “perceber” a informação apresentada na interface, através dos sinais que a constituem</a:t>
            </a:r>
            <a:endParaRPr lang="pt-BR" sz="2200" dirty="0"/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</a:pPr>
            <a:endParaRPr lang="pt-BR" sz="2200" dirty="0"/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2400" i="1" dirty="0"/>
              <a:t>O sistema visual</a:t>
            </a:r>
          </a:p>
          <a:p>
            <a:pPr marL="0" indent="0" algn="just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pt-BR" sz="2400" i="1" dirty="0"/>
              <a:t>humano é um exemplo fantástico de vários subsistemas – visão central, visão periférica, movimentação do olho, movimentação da cabeça – operando de forma integrada para prover uma representação contínua da cena visual de interesse do observador.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PSICOLOGIA DA INTERAÇÃO HUMANO-COMPUTADOR</a:t>
            </a:r>
            <a:endParaRPr lang="pt-BR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Subtítulo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407275" cy="4722812"/>
          </a:xfrm>
        </p:spPr>
        <p:txBody>
          <a:bodyPr/>
          <a:lstStyle/>
          <a:p>
            <a:pPr marL="26988" algn="just" eaLnBrk="1" hangingPunct="1"/>
            <a:endParaRPr lang="pt-BR" dirty="0">
              <a:solidFill>
                <a:srgbClr val="320E04"/>
              </a:solidFill>
            </a:endParaRPr>
          </a:p>
          <a:p>
            <a:pPr marL="26988" algn="just" eaLnBrk="1" hangingPunct="1"/>
            <a:r>
              <a:rPr lang="pt-BR" dirty="0">
                <a:solidFill>
                  <a:srgbClr val="320E04"/>
                </a:solidFill>
              </a:rPr>
              <a:t>O conhecimento sobre o ser humano enquanto sistema tem alimentado teorias em várias áreas do conhecimento; ao mesmo tempo usamos da analogia para refletir e construir conhecimento sobre o Homem.</a:t>
            </a:r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7FFE2-2100-43BC-AD9C-17BF798B6BF2}" type="slidenum">
              <a:rPr lang="pt-BR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Sistema Perceptual - Visão</a:t>
            </a: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746625"/>
          </a:xfrm>
          <a:ln/>
        </p:spPr>
        <p:txBody>
          <a:bodyPr lIns="0" tIns="256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O olho humano é a principal fonte de informação para a maioria das pessoas;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Percepção Visual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Reconhecer cenas coerentes, resolver </a:t>
            </a:r>
            <a:r>
              <a:rPr lang="pt-BR" sz="2600" dirty="0" err="1">
                <a:ea typeface="ＭＳ Ｐゴシック" pitchFamily="34" charset="-128"/>
              </a:rPr>
              <a:t>ambigüidades</a:t>
            </a:r>
            <a:r>
              <a:rPr lang="pt-BR" sz="2600" dirty="0">
                <a:ea typeface="ＭＳ Ｐゴシック" pitchFamily="34" charset="-128"/>
              </a:rPr>
              <a:t>, distâncias relativas, diferenciar cores;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Duas etapas: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Receber o estímulo (sinal);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Processar e Interpretar;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87AA1-8AAA-4141-B465-EB2F88B37A3A}" type="slidenum">
              <a:rPr lang="pt-BR"/>
              <a:pPr/>
              <a:t>30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4000">
                <a:effectLst/>
              </a:rPr>
              <a:t>Sistema Perceptual - Visão</a:t>
            </a:r>
          </a:p>
        </p:txBody>
      </p:sp>
      <p:sp>
        <p:nvSpPr>
          <p:cNvPr id="8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7A18-19A2-4671-B749-12C154C6D592}" type="slidenum">
              <a:rPr lang="pt-BR"/>
              <a:pPr/>
              <a:t>31</a:t>
            </a:fld>
            <a:endParaRPr lang="pt-BR"/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1143000" y="1568450"/>
            <a:ext cx="7837488" cy="4572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568450"/>
            <a:ext cx="4459288" cy="414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55825" y="5878513"/>
            <a:ext cx="6661150" cy="31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</a:tabLst>
            </a:pPr>
            <a:r>
              <a:rPr lang="pt-BR" sz="1400">
                <a:solidFill>
                  <a:srgbClr val="000000"/>
                </a:solidFill>
                <a:latin typeface="Bitstream Charter" pitchFamily="16" charset="0"/>
              </a:rPr>
              <a:t>http://pt.wikipedia.org/wiki/Ficheiro:Schematic_diagram_of_the_human_eye_pt.svg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5983288" y="1633538"/>
            <a:ext cx="2932112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just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1600" dirty="0">
                <a:solidFill>
                  <a:srgbClr val="000000"/>
                </a:solidFill>
              </a:rPr>
              <a:t>•</a:t>
            </a:r>
            <a:r>
              <a:rPr lang="pt-BR" sz="1600" dirty="0">
                <a:solidFill>
                  <a:srgbClr val="000000"/>
                </a:solidFill>
                <a:latin typeface="Bitstream Charter" pitchFamily="16" charset="0"/>
              </a:rPr>
              <a:t> Córnea + lentes: focalizam a luz incidente no olho para formar uma imagem da cena</a:t>
            </a: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1600" dirty="0">
                <a:solidFill>
                  <a:srgbClr val="000000"/>
                </a:solidFill>
                <a:latin typeface="Bitstream Charter" pitchFamily="16" charset="0"/>
              </a:rPr>
              <a:t>na retina.</a:t>
            </a: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endParaRPr lang="pt-BR" sz="1600" dirty="0">
              <a:solidFill>
                <a:srgbClr val="000000"/>
              </a:solidFill>
              <a:latin typeface="Bitstream Charter" pitchFamily="16" charset="0"/>
            </a:endParaRP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1600" dirty="0">
                <a:solidFill>
                  <a:srgbClr val="000000"/>
                </a:solidFill>
                <a:latin typeface="Bitstream Charter" pitchFamily="16" charset="0"/>
              </a:rPr>
              <a:t>• Nervo óptico: transmite as informações para o cérebro.</a:t>
            </a: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endParaRPr lang="pt-BR" sz="1600" dirty="0">
              <a:solidFill>
                <a:srgbClr val="000000"/>
              </a:solidFill>
              <a:latin typeface="Bitstream Charter" pitchFamily="16" charset="0"/>
            </a:endParaRP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1600" dirty="0">
                <a:solidFill>
                  <a:srgbClr val="000000"/>
                </a:solidFill>
                <a:latin typeface="Bitstream Charter" pitchFamily="16" charset="0"/>
              </a:rPr>
              <a:t>• Pupila e íris: controlam a quantidade de luz que entra no olho.</a:t>
            </a: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endParaRPr lang="pt-BR" sz="1600" dirty="0">
              <a:solidFill>
                <a:srgbClr val="000000"/>
              </a:solidFill>
              <a:latin typeface="Bitstream Charter" pitchFamily="16" charset="0"/>
            </a:endParaRP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r>
              <a:rPr lang="pt-BR" sz="1600" dirty="0">
                <a:solidFill>
                  <a:srgbClr val="000000"/>
                </a:solidFill>
                <a:latin typeface="Bitstream Charter" pitchFamily="16" charset="0"/>
              </a:rPr>
              <a:t>• Retina: onde a cena é projetada, gerando uma imagem.</a:t>
            </a:r>
          </a:p>
          <a:p>
            <a:pPr algn="just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</a:tabLst>
            </a:pPr>
            <a:endParaRPr lang="pt-BR" sz="1600" dirty="0">
              <a:solidFill>
                <a:srgbClr val="000000"/>
              </a:solidFill>
              <a:latin typeface="Bitstream Charter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Sistema Perceptual - Visão</a:t>
            </a:r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1042988" y="1906588"/>
            <a:ext cx="7435850" cy="5394325"/>
          </a:xfrm>
          <a:ln/>
        </p:spPr>
        <p:txBody>
          <a:bodyPr lIns="0" tIns="25602" rIns="0" bIns="0"/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/>
              <a:t>Foto-receptores</a:t>
            </a:r>
            <a:r>
              <a:rPr lang="pt-BR" b="1" dirty="0"/>
              <a:t>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BASTONETES: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mais numerosos(~ 120 milhões)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sensíveis à intensidade luminosa;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não sensíveis a cor; visão acromática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visão noturna;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periférica;</a:t>
            </a:r>
          </a:p>
          <a:p>
            <a:pPr marL="342900" indent="-342900" defTabSz="449263"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/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524B-DE1E-426D-8BAE-66B0AF13CE42}" type="slidenum">
              <a:rPr lang="pt-BR"/>
              <a:pPr/>
              <a:t>32</a:t>
            </a:fld>
            <a:endParaRPr lang="pt-BR"/>
          </a:p>
        </p:txBody>
      </p:sp>
      <p:pic>
        <p:nvPicPr>
          <p:cNvPr id="132100" name="Picture 4" descr="so-vendo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71550" cy="9715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Sistema Perceptual - Visão</a:t>
            </a:r>
          </a:p>
        </p:txBody>
      </p:sp>
      <p:sp>
        <p:nvSpPr>
          <p:cNvPr id="134147" name="Rectangle 3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386263"/>
          </a:xfrm>
          <a:ln/>
        </p:spPr>
        <p:txBody>
          <a:bodyPr lIns="0" tIns="25602" rIns="0" bIns="0"/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 err="1"/>
              <a:t>Foto-receptores</a:t>
            </a:r>
            <a:r>
              <a:rPr lang="pt-BR" b="1" dirty="0"/>
              <a:t>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CONES: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sensíveis à cor; 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visão diurna;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central;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concentrados em uma pequena região central da retina chamada mácula;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453C2-3B4A-4CE5-A5FB-F59DD9F917C3}" type="slidenum">
              <a:rPr lang="pt-BR"/>
              <a:pPr/>
              <a:t>33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Sistema Perceptual - Visão</a:t>
            </a:r>
          </a:p>
        </p:txBody>
      </p:sp>
      <p:sp>
        <p:nvSpPr>
          <p:cNvPr id="136195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/>
              <a:t>CAMPO DE VISÃO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Ângulo ou ângulos com os quais o olho humano consegue “interagir”;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Importante para o desenvolvimento de interfaces que proporcionem conforto e facilidade de percepção das informações para o usuário;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6184-3DE0-4A4B-8B27-5011F458AF0B}" type="slidenum">
              <a:rPr lang="pt-BR"/>
              <a:pPr/>
              <a:t>34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Sistema Perceptual - Visão</a:t>
            </a:r>
          </a:p>
        </p:txBody>
      </p:sp>
      <p:sp>
        <p:nvSpPr>
          <p:cNvPr id="138243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/>
              <a:t>CAMPO DE VISÃO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42F6-6AF5-4A1A-8598-6EA71C2593AF}" type="slidenum">
              <a:rPr lang="pt-BR"/>
              <a:pPr/>
              <a:t>35</a:t>
            </a:fld>
            <a:endParaRPr lang="pt-BR"/>
          </a:p>
        </p:txBody>
      </p:sp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286000"/>
            <a:ext cx="5227638" cy="359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B1818-49D6-4214-A48B-B7248AE61446}" type="slidenum">
              <a:rPr lang="pt-BR"/>
              <a:pPr/>
              <a:t>36</a:t>
            </a:fld>
            <a:endParaRPr lang="pt-BR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597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989013" y="6589713"/>
            <a:ext cx="3295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Ilusão de movimento periférico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7813"/>
            <a:ext cx="8001000" cy="1143000"/>
          </a:xfrm>
        </p:spPr>
        <p:txBody>
          <a:bodyPr/>
          <a:lstStyle/>
          <a:p>
            <a:pPr eaLnBrk="1" hangingPunct="1"/>
            <a:r>
              <a:rPr lang="pt-BR" sz="3900" b="1">
                <a:effectLst>
                  <a:outerShdw blurRad="38100" dist="38100" dir="2700000" algn="tl">
                    <a:srgbClr val="C0C0C0"/>
                  </a:outerShdw>
                </a:effectLst>
              </a:rPr>
              <a:t>Perceber é muito mais que ver...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63" y="1484313"/>
            <a:ext cx="7575550" cy="2009775"/>
          </a:xfrm>
        </p:spPr>
        <p:txBody>
          <a:bodyPr/>
          <a:lstStyle/>
          <a:p>
            <a:pPr eaLnBrk="1" hangingPunct="1"/>
            <a:r>
              <a:rPr lang="pt-BR" sz="2400" dirty="0"/>
              <a:t>A demanda por memorização e a carga cognitiva exigida pelas interfaces de comandos, nas interfaces gráficas é deslocada para o processamento perceptual e viso-motor</a:t>
            </a:r>
          </a:p>
        </p:txBody>
      </p:sp>
      <p:graphicFrame>
        <p:nvGraphicFramePr>
          <p:cNvPr id="819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85938" y="3440113"/>
          <a:ext cx="614045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9" r:id="rId3" imgW="4114286" imgH="1625397" progId="">
                  <p:embed/>
                </p:oleObj>
              </mc:Choice>
              <mc:Fallback>
                <p:oleObj name="CorelPhotoPaint.Image.9" r:id="rId3" imgW="4114286" imgH="1625397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440113"/>
                        <a:ext cx="6140450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94960F57-BFDF-4245-900F-55BF91109D71}" type="slidenum">
              <a:rPr lang="pt-BR"/>
              <a:pPr/>
              <a:t>37</a:t>
            </a:fld>
            <a:endParaRPr lang="pt-BR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785938" y="6286500"/>
            <a:ext cx="1600200" cy="27463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pt-BR" sz="1200">
                <a:latin typeface="Times New Roman" pitchFamily="18" charset="0"/>
              </a:rPr>
              <a:t>(Shame, 1999)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Brilho e Contraste</a:t>
            </a:r>
          </a:p>
        </p:txBody>
      </p:sp>
      <p:sp>
        <p:nvSpPr>
          <p:cNvPr id="189443" name="Rectangle 3"/>
          <p:cNvSpPr>
            <a:spLocks noGrp="1"/>
          </p:cNvSpPr>
          <p:nvPr>
            <p:ph idx="1"/>
          </p:nvPr>
        </p:nvSpPr>
        <p:spPr>
          <a:xfrm>
            <a:off x="1042988" y="1700213"/>
            <a:ext cx="7435850" cy="4537075"/>
          </a:xfrm>
          <a:ln/>
        </p:spPr>
        <p:txBody>
          <a:bodyPr lIns="0" tIns="256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Brilho: reação subjetiva aos níveis de iluminação</a:t>
            </a:r>
          </a:p>
          <a:p>
            <a:pPr marL="1727200" lvl="1" indent="-57308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Varia em função da iluminação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 err="1"/>
              <a:t>Luminância</a:t>
            </a:r>
            <a:r>
              <a:rPr lang="pt-BR" dirty="0"/>
              <a:t>: quantidade de luz emitida por um objeto (característica física)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Contraste: </a:t>
            </a:r>
            <a:r>
              <a:rPr lang="pt-BR" dirty="0" err="1"/>
              <a:t>luminância</a:t>
            </a:r>
            <a:r>
              <a:rPr lang="pt-BR" dirty="0"/>
              <a:t> do objeto em relação à </a:t>
            </a:r>
            <a:r>
              <a:rPr lang="pt-BR" dirty="0" err="1"/>
              <a:t>luminância</a:t>
            </a:r>
            <a:r>
              <a:rPr lang="pt-BR" dirty="0"/>
              <a:t> do fundo.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E3D1F-BAA8-4508-ACB8-9BBC5119AF45}" type="slidenum">
              <a:rPr lang="pt-BR"/>
              <a:pPr/>
              <a:t>38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5E84E-CDA5-41DC-942F-96BDAC11DE8A}" type="slidenum">
              <a:rPr lang="pt-BR"/>
              <a:pPr/>
              <a:t>39</a:t>
            </a:fld>
            <a:endParaRPr lang="pt-BR"/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80"/>
                </a:solidFill>
              </a:rPr>
              <a:t>LETRAS AZUIS!!!	LETRAS AZUIS!!!		LETRAS AZUIS!!!		LETRAS AZUIS!!!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A PSICOLOGIA DA INTERAÇÃO HUMANO-COMPUTADOR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Subtítulo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4722812"/>
          </a:xfrm>
        </p:spPr>
        <p:txBody>
          <a:bodyPr/>
          <a:lstStyle/>
          <a:p>
            <a:pPr marL="26988" algn="just" eaLnBrk="1" hangingPunct="1"/>
            <a:endParaRPr lang="pt-BR" dirty="0">
              <a:solidFill>
                <a:srgbClr val="320E04"/>
              </a:solidFill>
            </a:endParaRPr>
          </a:p>
          <a:p>
            <a:pPr marL="26988" algn="just" eaLnBrk="1" hangingPunct="1"/>
            <a:r>
              <a:rPr lang="pt-BR" dirty="0">
                <a:solidFill>
                  <a:srgbClr val="320E04"/>
                </a:solidFill>
              </a:rPr>
              <a:t>Só para citar algumas áreas de ciência e tecnologia em que essa relação dialética se estabelece, a  Inteligência Artificial, as Redes Neurais, a Cibernética, a Teoria da Informação, a Engenharia Genética, são exemplos contundentes.</a:t>
            </a:r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B207-A6EC-40F3-AFFA-36B6B2951F7B}" type="slidenum">
              <a:rPr lang="pt-BR"/>
              <a:pPr/>
              <a:t>4</a:t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1B7C-B4B8-4651-AED5-A88A75A40847}" type="slidenum">
              <a:rPr lang="pt-BR"/>
              <a:pPr/>
              <a:t>40</a:t>
            </a:fld>
            <a:endParaRPr lang="pt-BR"/>
          </a:p>
        </p:txBody>
      </p:sp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0" y="0"/>
            <a:ext cx="9791700" cy="68580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>
                <a:solidFill>
                  <a:srgbClr val="000000"/>
                </a:solidFill>
              </a:rPr>
              <a:t>LETRAS PRETAS!!!		LETRAS PRETAS!!!		LETRAS PRETAS!!!		LETRAS PRETAS!!!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ED8E-C6E2-42CF-9C52-32EBDC5117B7}" type="slidenum">
              <a:rPr lang="pt-BR"/>
              <a:pPr/>
              <a:t>41</a:t>
            </a:fld>
            <a:endParaRPr lang="pt-BR"/>
          </a:p>
        </p:txBody>
      </p:sp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-215901" y="319624"/>
            <a:ext cx="9396413" cy="6858000"/>
          </a:xfrm>
          <a:prstGeom prst="rect">
            <a:avLst/>
          </a:prstGeom>
          <a:solidFill>
            <a:srgbClr val="00008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40820" rIns="81639" bIns="40820" anchor="ctr"/>
          <a:lstStyle/>
          <a:p>
            <a:pPr algn="ctr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r>
              <a:rPr lang="pt-BR" sz="1600" b="1" dirty="0">
                <a:solidFill>
                  <a:srgbClr val="FFFFFF"/>
                </a:solidFill>
              </a:rPr>
              <a:t>LETRAS BRANCAS!!!		LETRAS BRANCAS!!!		LETRAS BRANCAS!!!	</a:t>
            </a:r>
            <a:r>
              <a:rPr lang="pt-BR" sz="1600" b="1" dirty="0">
                <a:solidFill>
                  <a:srgbClr val="000000"/>
                </a:solidFill>
              </a:rPr>
              <a:t>	</a:t>
            </a:r>
          </a:p>
          <a:p>
            <a:pPr algn="ctr" defTabSz="407988" hangingPunct="0">
              <a:lnSpc>
                <a:spcPct val="14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  <a:tab pos="8535988" algn="l"/>
              </a:tabLst>
            </a:pPr>
            <a:endParaRPr lang="pt-BR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Percepção de Brilho</a:t>
            </a:r>
          </a:p>
        </p:txBody>
      </p:sp>
      <p:sp>
        <p:nvSpPr>
          <p:cNvPr id="197635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Sistema visual compensa diferenças de brilho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Pouca iluminação:</a:t>
            </a:r>
          </a:p>
          <a:p>
            <a:pPr marL="1727200" lvl="1" indent="-57308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a typeface="ＭＳ Ｐゴシック" pitchFamily="34" charset="-128"/>
              </a:rPr>
              <a:t>Os bastonetes são ativados e a visão periférica predomina;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Condições normais: cones, visão central;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Acuidade visual aumenta com </a:t>
            </a:r>
            <a:r>
              <a:rPr lang="pt-BR" dirty="0" err="1"/>
              <a:t>luminância</a:t>
            </a:r>
            <a:endParaRPr lang="pt-BR" dirty="0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C510-4752-45D4-95EF-B20D007AD9F8}" type="slidenum">
              <a:rPr lang="pt-BR"/>
              <a:pPr/>
              <a:t>42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Cores</a:t>
            </a:r>
          </a:p>
        </p:txBody>
      </p:sp>
      <p:sp>
        <p:nvSpPr>
          <p:cNvPr id="199683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8001000" cy="4902200"/>
          </a:xfrm>
          <a:ln/>
        </p:spPr>
        <p:txBody>
          <a:bodyPr lIns="0" tIns="20802" rIns="0" bIns="0">
            <a:normAutofit lnSpcReduction="10000"/>
          </a:bodyPr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dirty="0"/>
              <a:t>A percepção de cores envolve três fatores principais: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b="1" dirty="0"/>
              <a:t>Matiz</a:t>
            </a:r>
            <a:r>
              <a:rPr lang="pt-BR" sz="2600" dirty="0"/>
              <a:t>: determinado pelo comprimento de onda espectral dominante na luz</a:t>
            </a:r>
          </a:p>
          <a:p>
            <a:pPr marL="1727200" lvl="1" indent="-57308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000" dirty="0">
                <a:ea typeface="ＭＳ Ｐゴシック" pitchFamily="34" charset="-128"/>
              </a:rPr>
              <a:t>Azuis (curtos), verdes (médio), vermelhos (longos)</a:t>
            </a:r>
          </a:p>
          <a:p>
            <a:pPr marL="1727200" lvl="1" indent="-57308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000" dirty="0">
                <a:ea typeface="ＭＳ Ｐゴシック" pitchFamily="34" charset="-128"/>
              </a:rPr>
              <a:t>Em média uma pessoa consegue diferenciar ~150 matizes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b="1" dirty="0"/>
              <a:t>Brilho</a:t>
            </a:r>
            <a:r>
              <a:rPr lang="pt-BR" sz="2600" dirty="0"/>
              <a:t>: intensidade percebida da luz;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b="1" dirty="0"/>
              <a:t>Saturação</a:t>
            </a:r>
            <a:r>
              <a:rPr lang="pt-BR" sz="2600" dirty="0"/>
              <a:t>: determina a quantidade de matiz na cor (diferença entre o comprimento de onda dominante e o da luz branca);</a:t>
            </a:r>
          </a:p>
          <a:p>
            <a:pPr marL="1727200" lvl="1" indent="-573088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000" dirty="0">
                <a:ea typeface="ＭＳ Ｐゴシック" pitchFamily="34" charset="-128"/>
              </a:rPr>
              <a:t>Variando os 2 últimos: pode-se perceber ~7 M de cores diferentes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E703D-C9B2-4EB7-805F-FEEC39F20F34}" type="slidenum">
              <a:rPr lang="pt-BR"/>
              <a:pPr/>
              <a:t>43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Cores</a:t>
            </a:r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AE804-93A0-4F9F-9F07-23573D171D01}" type="slidenum">
              <a:rPr lang="pt-BR"/>
              <a:pPr/>
              <a:t>44</a:t>
            </a:fld>
            <a:endParaRPr lang="pt-BR"/>
          </a:p>
        </p:txBody>
      </p:sp>
      <p:graphicFrame>
        <p:nvGraphicFramePr>
          <p:cNvPr id="201749" name="Group 21"/>
          <p:cNvGraphicFramePr>
            <a:graphicFrameLocks noGrp="1"/>
          </p:cNvGraphicFramePr>
          <p:nvPr/>
        </p:nvGraphicFramePr>
        <p:xfrm>
          <a:off x="1633538" y="2286000"/>
          <a:ext cx="6858000" cy="3043616"/>
        </p:xfrm>
        <a:graphic>
          <a:graphicData uri="http://schemas.openxmlformats.org/drawingml/2006/table">
            <a:tbl>
              <a:tblPr/>
              <a:tblGrid>
                <a:gridCol w="342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  <a:cs typeface="Arial" charset="0"/>
                        </a:rPr>
                        <a:t>CONES</a:t>
                      </a:r>
                    </a:p>
                  </a:txBody>
                  <a:tcPr marL="81639" marR="81639" marT="60054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  <a:cs typeface="Arial" charset="0"/>
                        </a:rPr>
                        <a:t>BASTONETES</a:t>
                      </a:r>
                    </a:p>
                  </a:txBody>
                  <a:tcPr marL="81639" marR="81639" marT="60054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  <a:cs typeface="Arial" charset="0"/>
                        </a:rPr>
                        <a:t>Sensíveis à cores</a:t>
                      </a:r>
                    </a:p>
                  </a:txBody>
                  <a:tcPr marL="81639" marR="81639" marT="60054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  <a:cs typeface="Arial" charset="0"/>
                        </a:rPr>
                        <a:t>Insensíveis à cores</a:t>
                      </a:r>
                    </a:p>
                  </a:txBody>
                  <a:tcPr marL="81639" marR="81639" marT="60054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64% vermelha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Sens</a:t>
                      </a: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/>
                          <a:ea typeface="ＭＳ Ｐゴシック" pitchFamily="34" charset="-128"/>
                          <a:cs typeface="Arial" charset="0"/>
                        </a:rPr>
                        <a:t>í</a:t>
                      </a: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veis a luminosidade</a:t>
                      </a:r>
                    </a:p>
                  </a:txBody>
                  <a:tcPr marL="81639" marR="81639" marT="42452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  <a:cs typeface="Arial" charset="0"/>
                        </a:rPr>
                        <a:t>32% verde</a:t>
                      </a:r>
                    </a:p>
                  </a:txBody>
                  <a:tcPr marL="81639" marR="81639" marT="60054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ＭＳ Ｐゴシック" pitchFamily="34" charset="-128"/>
                          <a:cs typeface="Arial" charset="0"/>
                        </a:rPr>
                        <a:t>4% azul</a:t>
                      </a:r>
                    </a:p>
                  </a:txBody>
                  <a:tcPr marL="81639" marR="81639" marT="60054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pt-B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  <a:cs typeface="Arial" charset="0"/>
                      </a:endParaRPr>
                    </a:p>
                  </a:txBody>
                  <a:tcPr marL="81639" marR="81639" marT="56853" marB="4245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Visão diurna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Centro e periferia do olho</a:t>
                      </a:r>
                    </a:p>
                  </a:txBody>
                  <a:tcPr marL="81639" marR="81639" marT="42452" marB="4245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Visão noturna</a:t>
                      </a:r>
                    </a:p>
                    <a:p>
                      <a:pPr marL="0" marR="0" lvl="0" indent="0" algn="l" defTabSz="449263" rtl="0" eaLnBrk="0" fontAlgn="base" latinLnBrk="0" hangingPunct="0">
                        <a:lnSpc>
                          <a:spcPct val="101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pt-BR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itstream Charter" pitchFamily="16" charset="0"/>
                          <a:ea typeface="ＭＳ Ｐゴシック" pitchFamily="34" charset="-128"/>
                          <a:cs typeface="Arial" charset="0"/>
                        </a:rPr>
                        <a:t>Periferia do olho</a:t>
                      </a:r>
                    </a:p>
                  </a:txBody>
                  <a:tcPr marL="81639" marR="81639" marT="42452" marB="42452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Cores</a:t>
            </a:r>
          </a:p>
        </p:txBody>
      </p:sp>
      <p:sp>
        <p:nvSpPr>
          <p:cNvPr id="203779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Problemas com cones ou células ganglionares podem causar na percepção das cores</a:t>
            </a:r>
          </a:p>
          <a:p>
            <a:pPr marL="431800" indent="-323850" algn="just" defTabSz="449263">
              <a:lnSpc>
                <a:spcPct val="90000"/>
              </a:lnSpc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/>
          </a:p>
          <a:p>
            <a:pPr marL="431800" indent="-323850" algn="just" defTabSz="449263">
              <a:lnSpc>
                <a:spcPct val="90000"/>
              </a:lnSpc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Design????</a:t>
            </a:r>
          </a:p>
          <a:p>
            <a:pPr marL="431800" indent="-323850" algn="just" defTabSz="44926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Evitar cores saturadas</a:t>
            </a:r>
          </a:p>
          <a:p>
            <a:pPr marL="431800" indent="-323850" algn="just" defTabSz="449263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Codificação por cores deve ser redundante sempre que possível. </a:t>
            </a:r>
            <a:r>
              <a:rPr lang="pt-BR" sz="1800" dirty="0"/>
              <a:t>Por exemplo, pode atuar como mais um código para alertar o usuário em relação a certa informação que deve aparecer em foco (especialmente em sistemas de tempo real) 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4FCE6-1AF2-4AC2-9D0C-23B9716CB4A5}" type="slidenum">
              <a:rPr lang="pt-BR"/>
              <a:pPr/>
              <a:t>45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Por que usá-las?</a:t>
            </a:r>
          </a:p>
        </p:txBody>
      </p:sp>
      <p:sp>
        <p:nvSpPr>
          <p:cNvPr id="205827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502150"/>
          </a:xfrm>
          <a:ln/>
        </p:spPr>
        <p:txBody>
          <a:bodyPr lIns="0" tIns="25602" rIns="0" bIns="0">
            <a:normAutofit/>
          </a:bodyPr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Auxilia a visualização da informação, melhorando a legibilidade;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Permite indicar mecanismos de segurança</a:t>
            </a:r>
          </a:p>
          <a:p>
            <a:pPr marL="431800" indent="-323850" algn="just" defTabSz="449263"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rgbClr val="FF0000"/>
                </a:solidFill>
              </a:rPr>
              <a:t>                                      ATENÇÃO!</a:t>
            </a:r>
          </a:p>
          <a:p>
            <a:pPr marL="431800" indent="-323850" algn="just" defTabSz="449263">
              <a:buClrTx/>
              <a:buSzTx/>
              <a:buFontTx/>
              <a:buChar char="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FF0000"/>
              </a:solidFill>
            </a:endParaRP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Possível acrescentar informações através de cores;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A observação da natureza permite a associação entre cores e momentos, lugares e sentimentos;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AD27E-2FE8-42E0-B133-D7A65CE93088}" type="slidenum">
              <a:rPr lang="pt-BR"/>
              <a:pPr/>
              <a:t>46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 additive="repl"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o>
                                        <p:strVal val="-45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69900">
                                          <p:val>
                                            <p:strVal val="-45"/>
                                          </p:val>
                                        </p:tav>
                                        <p:tav tm="100000">
                                          <p:val>
                                            <p:strVal val="45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156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13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Por que usá-las?</a:t>
            </a:r>
          </a:p>
        </p:txBody>
      </p:sp>
      <p:sp>
        <p:nvSpPr>
          <p:cNvPr id="207875" name="Rectangle 3"/>
          <p:cNvSpPr>
            <a:spLocks noGrp="1"/>
          </p:cNvSpPr>
          <p:nvPr>
            <p:ph idx="1"/>
          </p:nvPr>
        </p:nvSpPr>
        <p:spPr>
          <a:xfrm>
            <a:off x="1106488" y="1450975"/>
            <a:ext cx="7710487" cy="4591050"/>
          </a:xfrm>
          <a:ln/>
        </p:spPr>
        <p:txBody>
          <a:bodyPr lIns="81639" tIns="63254" rIns="81639" bIns="42452"/>
          <a:lstStyle/>
          <a:p>
            <a:pPr marL="431800" indent="-323850" algn="just" defTabSz="449263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O uso de cores pode</a:t>
            </a:r>
          </a:p>
          <a:p>
            <a:pPr marL="863600" lvl="1" indent="-28733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determinar um estado de espírito;</a:t>
            </a:r>
          </a:p>
          <a:p>
            <a:pPr marL="863600" lvl="1" indent="-28733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representar associações simbólicas;</a:t>
            </a:r>
          </a:p>
          <a:p>
            <a:pPr marL="863600" lvl="1" indent="-28733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auxiliar na identificação de estruturas e processos;</a:t>
            </a:r>
          </a:p>
          <a:p>
            <a:pPr marL="863600" lvl="1" indent="-287338" algn="just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>
              <a:ea typeface="ＭＳ Ｐゴシック" pitchFamily="34" charset="-128"/>
            </a:endParaRPr>
          </a:p>
          <a:p>
            <a:pPr marL="431800" indent="-323850" algn="just" defTabSz="449263">
              <a:spcBef>
                <a:spcPts val="800"/>
              </a:spcBef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 padronização de cores nas telas de um sistema pode garantir  uma melhor performance e conforto diante do sistema </a:t>
            </a:r>
          </a:p>
          <a:p>
            <a:pPr marL="431800" indent="-323850" algn="just" defTabSz="449263">
              <a:spcBef>
                <a:spcPts val="8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A4F4-43B5-4950-9BF2-BE5343E87A75}" type="slidenum">
              <a:rPr lang="pt-BR"/>
              <a:pPr/>
              <a:t>47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Por que usá-las?</a:t>
            </a:r>
          </a:p>
        </p:txBody>
      </p:sp>
      <p:sp>
        <p:nvSpPr>
          <p:cNvPr id="209923" name="Rectangle 3"/>
          <p:cNvSpPr>
            <a:spLocks noGrp="1"/>
          </p:cNvSpPr>
          <p:nvPr>
            <p:ph idx="1"/>
          </p:nvPr>
        </p:nvSpPr>
        <p:spPr>
          <a:xfrm>
            <a:off x="1106488" y="1601788"/>
            <a:ext cx="7710487" cy="5243512"/>
          </a:xfrm>
          <a:ln/>
        </p:spPr>
        <p:txBody>
          <a:bodyPr lIns="81639" tIns="63254" rIns="81639" bIns="42452"/>
          <a:lstStyle/>
          <a:p>
            <a:pPr marL="342900" indent="-342900" algn="just" defTabSz="449263">
              <a:spcBef>
                <a:spcPts val="8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Cores podem aumentar a eficiência por:</a:t>
            </a:r>
          </a:p>
          <a:p>
            <a:pPr marL="863600" lvl="1" indent="-28733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chamar e direcionar a atenção;</a:t>
            </a:r>
          </a:p>
          <a:p>
            <a:pPr marL="863600" lvl="1" indent="-28733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enfatizar alguns aspectos da interface;</a:t>
            </a:r>
          </a:p>
          <a:p>
            <a:pPr marL="863600" lvl="1" indent="-28733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diminuir a ocorrência de erros ;</a:t>
            </a:r>
          </a:p>
          <a:p>
            <a:pPr marL="863600" lvl="1" indent="-287338" defTabSz="449263">
              <a:buSzPct val="75000"/>
              <a:buFont typeface="Symbol" pitchFamily="18" charset="2"/>
              <a:buChar char="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>
                <a:ea typeface="ＭＳ Ｐゴシック" pitchFamily="34" charset="-128"/>
              </a:rPr>
              <a:t>tornar uma interface mais fácil de ser memorizada;</a:t>
            </a:r>
          </a:p>
          <a:p>
            <a:pPr marL="342900" indent="-342900" defTabSz="449263"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342900" indent="-342900" defTabSz="449263">
              <a:buClrTx/>
              <a:buSzTx/>
              <a:buFontTx/>
              <a:buChar char="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b="1" dirty="0"/>
              <a:t>Cuidado!!!</a:t>
            </a:r>
          </a:p>
          <a:p>
            <a:pPr marL="342900" indent="-342900" defTabSz="449263">
              <a:buClrTx/>
              <a:buSzTx/>
              <a:buFontTx/>
              <a:buChar char=" 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O uso errado das cores pode atrapalhar o usuário e aumentar seu tempo de resposta na manipulação do sistema!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B90FB-E796-4C04-8208-B382D6873DE1}" type="slidenum">
              <a:rPr lang="pt-BR"/>
              <a:pPr/>
              <a:t>48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2.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*0.01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+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8" presetClass="entr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2.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*0.01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+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Cuidados a serem tomados</a:t>
            </a:r>
          </a:p>
        </p:txBody>
      </p:sp>
      <p:sp>
        <p:nvSpPr>
          <p:cNvPr id="211971" name="Rectangle 3"/>
          <p:cNvSpPr>
            <a:spLocks noGrp="1"/>
          </p:cNvSpPr>
          <p:nvPr>
            <p:ph idx="1"/>
          </p:nvPr>
        </p:nvSpPr>
        <p:spPr>
          <a:xfrm>
            <a:off x="1116013" y="1906588"/>
            <a:ext cx="7362825" cy="5394325"/>
          </a:xfrm>
          <a:ln/>
        </p:spPr>
        <p:txBody>
          <a:bodyPr lIns="0" tIns="208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Assegurar o funcionamento da interface em preto e branco e só então adicionar cores;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Analisar o grupo a que se destina;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Algumas comunidades podem reagir negativamente ao uso de algumas cores;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3E65C-1730-4915-9B3E-AC57336EAF5A}" type="slidenum">
              <a:rPr lang="pt-BR"/>
              <a:pPr/>
              <a:t>49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uas33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1560" y="548679"/>
            <a:ext cx="8250039" cy="6178143"/>
          </a:xfrm>
          <a:noFill/>
        </p:spPr>
      </p:pic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05E0952-50EC-4311-A23B-BA38066DC179}" type="slidenum">
              <a:rPr lang="pt-BR"/>
              <a:pPr/>
              <a:t>5</a:t>
            </a:fld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Cuidados a serem tomados</a:t>
            </a:r>
          </a:p>
        </p:txBody>
      </p:sp>
      <p:sp>
        <p:nvSpPr>
          <p:cNvPr id="214019" name="Rectangle 3"/>
          <p:cNvSpPr>
            <a:spLocks noGrp="1"/>
          </p:cNvSpPr>
          <p:nvPr>
            <p:ph idx="1"/>
          </p:nvPr>
        </p:nvSpPr>
        <p:spPr>
          <a:xfrm>
            <a:off x="1116013" y="1906588"/>
            <a:ext cx="7362825" cy="5394325"/>
          </a:xfrm>
          <a:ln/>
        </p:spPr>
        <p:txBody>
          <a:bodyPr lIns="0" tIns="208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As cores devem ser selecionadas de modo a não causarem fadiga nos olhos do usuário e nem deixá-lo confuso; 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938D-DF0C-4270-BE38-96B6BCD5594F}" type="slidenum">
              <a:rPr lang="pt-BR"/>
              <a:pPr/>
              <a:t>50</a:t>
            </a:fld>
            <a:endParaRPr lang="pt-BR"/>
          </a:p>
        </p:txBody>
      </p:sp>
      <p:pic>
        <p:nvPicPr>
          <p:cNvPr id="2140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2488" y="3756025"/>
            <a:ext cx="5184775" cy="1708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Cuidados a serem tomados</a:t>
            </a:r>
          </a:p>
        </p:txBody>
      </p:sp>
      <p:sp>
        <p:nvSpPr>
          <p:cNvPr id="216067" name="Rectangle 3"/>
          <p:cNvSpPr>
            <a:spLocks noGrp="1"/>
          </p:cNvSpPr>
          <p:nvPr>
            <p:ph idx="1"/>
          </p:nvPr>
        </p:nvSpPr>
        <p:spPr>
          <a:xfrm>
            <a:off x="1116013" y="1906588"/>
            <a:ext cx="7362825" cy="4762500"/>
          </a:xfrm>
          <a:ln/>
        </p:spPr>
        <p:txBody>
          <a:bodyPr lIns="0" tIns="20802" rIns="0" bIns="0">
            <a:normAutofit lnSpcReduction="10000"/>
          </a:bodyPr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Cuidado ao agrupar itens de mesma cor para que itens que não se relacionam entre si não estejam no mesmo grupo;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431800" indent="-323850" defTabSz="449263">
              <a:spcBef>
                <a:spcPts val="8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As cores recebem influência direta do ambiente na qual está inserida. Deve-se ter cuidado com a escolha do conjunto de cores a ser usado.</a:t>
            </a:r>
          </a:p>
          <a:p>
            <a:pPr marL="431800" indent="-323850" defTabSz="449263">
              <a:spcBef>
                <a:spcPts val="8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600" dirty="0"/>
          </a:p>
          <a:p>
            <a:pPr marL="431800" indent="-323850" defTabSz="449263">
              <a:spcBef>
                <a:spcPts val="700"/>
              </a:spcBef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As cores de uma interface interagem entre si, cores de frente são afetadas pelas cores de fundo e vice-versa;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9AE29-5DE7-45A6-93FD-B773DCA3BE28}" type="slidenum">
              <a:rPr lang="pt-BR"/>
              <a:pPr/>
              <a:t>51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Uso de Cores Acromáticas</a:t>
            </a:r>
          </a:p>
        </p:txBody>
      </p:sp>
      <p:sp>
        <p:nvSpPr>
          <p:cNvPr id="218115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Há vários tons de cinza entre o branco e o preto que podem ser explorados nas interfaces;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Grandes áreas em branco, em geral, diluem as cores exibidas devido ao brilho resultante;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O fundo branco proporciona alta legibilidade para textos escuros;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4B75B-14AC-4F3D-B2B6-FACC921D987F}" type="slidenum">
              <a:rPr lang="pt-BR"/>
              <a:pPr/>
              <a:t>52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/>
          </p:cNvSpPr>
          <p:nvPr>
            <p:ph idx="1"/>
          </p:nvPr>
        </p:nvSpPr>
        <p:spPr bwMode="auto">
          <a:xfrm>
            <a:off x="620713" y="1633538"/>
            <a:ext cx="7707312" cy="4443412"/>
          </a:xfrm>
          <a:noFill/>
          <a:ln/>
        </p:spPr>
        <p:txBody>
          <a:bodyPr lIns="0" tIns="25602" rIns="0" bIns="0" anchor="t"/>
          <a:lstStyle/>
          <a:p>
            <a:pPr marL="431800" indent="-323850" algn="just" defTabSz="449263">
              <a:spcBef>
                <a:spcPts val="600"/>
              </a:spcBef>
              <a:buClr>
                <a:schemeClr val="accent1"/>
              </a:buClr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3200" dirty="0">
                <a:solidFill>
                  <a:schemeClr val="tx1"/>
                </a:solidFill>
                <a:effectLst/>
              </a:rPr>
              <a:t>Mas a exposição prolongada (por exemplo, o usuário que deve interagir com uma interface durante longos períodos de tempo) pode causar problemas.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F99B-90A9-43C1-A8F6-8336E3653C90}" type="slidenum">
              <a:rPr lang="pt-BR"/>
              <a:pPr/>
              <a:t>53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Branco</a:t>
            </a:r>
          </a:p>
        </p:txBody>
      </p:sp>
      <p:sp>
        <p:nvSpPr>
          <p:cNvPr id="222211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O uso de pequenas margens brancas (aprox. 5 mm) em figuras pode facilitar a visualização, criando uma referência branca para um melhor julgamento da cor exibida;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/>
              <a:t>Evite bordas brancas nas interfaces para não chamar atenção ao campo visual periférico;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E030-CEEA-46C7-A622-9EFF083AD0C5}" type="slidenum">
              <a:rPr lang="pt-BR"/>
              <a:pPr/>
              <a:t>54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9" name="Rectangle 3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Associações de Branco com...</a:t>
            </a:r>
          </a:p>
        </p:txBody>
      </p:sp>
      <p:sp>
        <p:nvSpPr>
          <p:cNvPr id="224260" name="Rectangle 4"/>
          <p:cNvSpPr>
            <a:spLocks noGrp="1"/>
          </p:cNvSpPr>
          <p:nvPr>
            <p:ph idx="1"/>
          </p:nvPr>
        </p:nvSpPr>
        <p:spPr>
          <a:xfrm>
            <a:off x="1763688" y="1700808"/>
            <a:ext cx="5400600" cy="4078287"/>
          </a:xfrm>
          <a:ln/>
        </p:spPr>
        <p:txBody>
          <a:bodyPr lIns="81639" tIns="64853" rIns="81639" bIns="42452">
            <a:normAutofit/>
          </a:bodyPr>
          <a:lstStyle/>
          <a:p>
            <a:pPr marL="342900" indent="-342900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>
                <a:solidFill>
                  <a:srgbClr val="393939"/>
                </a:solidFill>
              </a:rPr>
              <a:t>Neve   </a:t>
            </a:r>
            <a:r>
              <a:rPr lang="pt-PT" sz="2800" dirty="0">
                <a:solidFill>
                  <a:srgbClr val="393939"/>
                </a:solidFill>
                <a:sym typeface="Wingdings" pitchFamily="2" charset="2"/>
              </a:rPr>
              <a:t> Frio </a:t>
            </a:r>
            <a:endParaRPr lang="pt-PT" sz="2800" dirty="0">
              <a:solidFill>
                <a:srgbClr val="393939"/>
              </a:solidFill>
            </a:endParaRPr>
          </a:p>
          <a:p>
            <a:pPr marL="342900" indent="-342900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>
                <a:solidFill>
                  <a:srgbClr val="393939"/>
                </a:solidFill>
              </a:rPr>
              <a:t>Pureza  </a:t>
            </a:r>
            <a:r>
              <a:rPr lang="pt-PT" sz="2800" dirty="0">
                <a:solidFill>
                  <a:srgbClr val="393939"/>
                </a:solidFill>
                <a:sym typeface="Wingdings" pitchFamily="2" charset="2"/>
              </a:rPr>
              <a:t> Hospital</a:t>
            </a:r>
            <a:endParaRPr lang="pt-PT" sz="2800" dirty="0">
              <a:solidFill>
                <a:srgbClr val="393939"/>
              </a:solidFill>
            </a:endParaRPr>
          </a:p>
          <a:p>
            <a:pPr marL="342900" indent="-342900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>
                <a:solidFill>
                  <a:srgbClr val="393939"/>
                </a:solidFill>
              </a:rPr>
              <a:t>Inocência  </a:t>
            </a:r>
            <a:r>
              <a:rPr lang="pt-PT" sz="2800" dirty="0">
                <a:solidFill>
                  <a:srgbClr val="393939"/>
                </a:solidFill>
                <a:sym typeface="Wingdings" pitchFamily="2" charset="2"/>
              </a:rPr>
              <a:t> Vulnerabilidade</a:t>
            </a:r>
            <a:endParaRPr lang="pt-PT" sz="2800" dirty="0">
              <a:solidFill>
                <a:srgbClr val="393939"/>
              </a:solidFill>
            </a:endParaRPr>
          </a:p>
          <a:p>
            <a:pPr marL="342900" indent="-342900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>
                <a:solidFill>
                  <a:srgbClr val="393939"/>
                </a:solidFill>
              </a:rPr>
              <a:t>Paz  </a:t>
            </a:r>
            <a:r>
              <a:rPr lang="pt-PT" sz="2800" dirty="0">
                <a:solidFill>
                  <a:srgbClr val="393939"/>
                </a:solidFill>
                <a:sym typeface="Wingdings" pitchFamily="2" charset="2"/>
              </a:rPr>
              <a:t> Palidez fúnebre</a:t>
            </a:r>
            <a:endParaRPr lang="pt-PT" sz="2800" dirty="0">
              <a:solidFill>
                <a:srgbClr val="393939"/>
              </a:solidFill>
            </a:endParaRPr>
          </a:p>
          <a:p>
            <a:pPr marL="342900" indent="-342900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>
                <a:solidFill>
                  <a:srgbClr val="393939"/>
                </a:solidFill>
              </a:rPr>
              <a:t>Leveza  </a:t>
            </a:r>
            <a:r>
              <a:rPr lang="pt-PT" sz="2800" dirty="0">
                <a:solidFill>
                  <a:srgbClr val="393939"/>
                </a:solidFill>
                <a:sym typeface="Wingdings" pitchFamily="2" charset="2"/>
              </a:rPr>
              <a:t> Rendição</a:t>
            </a:r>
            <a:endParaRPr lang="pt-PT" sz="2800" dirty="0">
              <a:solidFill>
                <a:srgbClr val="393939"/>
              </a:solidFill>
            </a:endParaRPr>
          </a:p>
          <a:p>
            <a:pPr marL="342900" indent="-342900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>
                <a:solidFill>
                  <a:srgbClr val="393939"/>
                </a:solidFill>
              </a:rPr>
              <a:t>Limpeza  </a:t>
            </a:r>
            <a:r>
              <a:rPr lang="pt-PT" sz="2800" dirty="0">
                <a:solidFill>
                  <a:srgbClr val="393939"/>
                </a:solidFill>
                <a:sym typeface="Wingdings" pitchFamily="2" charset="2"/>
              </a:rPr>
              <a:t> Esterilidade</a:t>
            </a:r>
            <a:endParaRPr lang="pt-PT" sz="2800" dirty="0">
              <a:solidFill>
                <a:srgbClr val="393939"/>
              </a:solidFill>
            </a:endParaRPr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684-9137-41F9-9068-434471100D22}" type="slidenum">
              <a:rPr lang="pt-BR"/>
              <a:pPr/>
              <a:t>55</a:t>
            </a:fld>
            <a:endParaRPr lang="pt-BR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815975" y="0"/>
            <a:ext cx="8328025" cy="6858000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Preto</a:t>
            </a:r>
          </a:p>
        </p:txBody>
      </p:sp>
      <p:sp>
        <p:nvSpPr>
          <p:cNvPr id="228355" name="Rectangle 3"/>
          <p:cNvSpPr>
            <a:spLocks noGrp="1"/>
          </p:cNvSpPr>
          <p:nvPr>
            <p:ph idx="1"/>
          </p:nvPr>
        </p:nvSpPr>
        <p:spPr>
          <a:xfrm>
            <a:off x="1116013" y="1906588"/>
            <a:ext cx="7362825" cy="4546600"/>
          </a:xfrm>
          <a:ln/>
        </p:spPr>
        <p:txBody>
          <a:bodyPr lIns="0" tIns="256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O fundo preto “estimula” e harmoniza com as outras cores;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Proporcionam um contraste interessante com cores brilhosas;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São eficientes na delimitação de áreas coloridas;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8D72-53D2-4456-8B48-87A7CBC4985D}" type="slidenum">
              <a:rPr lang="pt-BR"/>
              <a:pPr/>
              <a:t>56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Preto</a:t>
            </a:r>
          </a:p>
        </p:txBody>
      </p:sp>
      <p:sp>
        <p:nvSpPr>
          <p:cNvPr id="230405" name="Rectangle 5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443412"/>
          </a:xfrm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rgbClr val="E67814"/>
                </a:solidFill>
              </a:rPr>
              <a:t>O fundo preto “estimula” e harmoniza bem com as outras cores;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rgbClr val="FF00FF"/>
                </a:solidFill>
              </a:rPr>
              <a:t>Proporcionam um contraste interessante com cores brilhosas;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rgbClr val="FFFFCC"/>
                </a:solidFill>
              </a:rPr>
              <a:t>São eficientes na delimitação de áreas coloridas;</a:t>
            </a:r>
          </a:p>
        </p:txBody>
      </p:sp>
      <p:sp>
        <p:nvSpPr>
          <p:cNvPr id="10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670E-A40F-43E0-88B5-187853DB42F9}" type="slidenum">
              <a:rPr lang="pt-BR"/>
              <a:pPr/>
              <a:t>57</a:t>
            </a:fld>
            <a:endParaRPr lang="pt-BR"/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2286000" y="4899025"/>
            <a:ext cx="2449513" cy="16335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0406" name="Freeform 6"/>
          <p:cNvSpPr>
            <a:spLocks noChangeArrowheads="1"/>
          </p:cNvSpPr>
          <p:nvPr/>
        </p:nvSpPr>
        <p:spPr bwMode="auto">
          <a:xfrm>
            <a:off x="2776538" y="5062538"/>
            <a:ext cx="1468437" cy="1306512"/>
          </a:xfrm>
          <a:custGeom>
            <a:avLst/>
            <a:gdLst/>
            <a:ahLst/>
            <a:cxnLst>
              <a:cxn ang="0">
                <a:pos x="637" y="402"/>
              </a:cxn>
              <a:cxn ang="0">
                <a:pos x="626" y="402"/>
              </a:cxn>
              <a:cxn ang="0">
                <a:pos x="626" y="396"/>
              </a:cxn>
              <a:cxn ang="0">
                <a:pos x="637" y="396"/>
              </a:cxn>
              <a:cxn ang="0">
                <a:pos x="678" y="354"/>
              </a:cxn>
              <a:cxn ang="0">
                <a:pos x="707" y="252"/>
              </a:cxn>
              <a:cxn ang="0">
                <a:pos x="655" y="156"/>
              </a:cxn>
              <a:cxn ang="0">
                <a:pos x="555" y="132"/>
              </a:cxn>
              <a:cxn ang="0">
                <a:pos x="497" y="150"/>
              </a:cxn>
              <a:cxn ang="0">
                <a:pos x="491" y="156"/>
              </a:cxn>
              <a:cxn ang="0">
                <a:pos x="491" y="156"/>
              </a:cxn>
              <a:cxn ang="0">
                <a:pos x="491" y="150"/>
              </a:cxn>
              <a:cxn ang="0">
                <a:pos x="479" y="96"/>
              </a:cxn>
              <a:cxn ang="0">
                <a:pos x="433" y="30"/>
              </a:cxn>
              <a:cxn ang="0">
                <a:pos x="357" y="0"/>
              </a:cxn>
              <a:cxn ang="0">
                <a:pos x="275" y="30"/>
              </a:cxn>
              <a:cxn ang="0">
                <a:pos x="228" y="96"/>
              </a:cxn>
              <a:cxn ang="0">
                <a:pos x="222" y="150"/>
              </a:cxn>
              <a:cxn ang="0">
                <a:pos x="222" y="156"/>
              </a:cxn>
              <a:cxn ang="0">
                <a:pos x="216" y="156"/>
              </a:cxn>
              <a:cxn ang="0">
                <a:pos x="205" y="150"/>
              </a:cxn>
              <a:cxn ang="0">
                <a:pos x="152" y="132"/>
              </a:cxn>
              <a:cxn ang="0">
                <a:pos x="52" y="156"/>
              </a:cxn>
              <a:cxn ang="0">
                <a:pos x="0" y="252"/>
              </a:cxn>
              <a:cxn ang="0">
                <a:pos x="29" y="354"/>
              </a:cxn>
              <a:cxn ang="0">
                <a:pos x="70" y="396"/>
              </a:cxn>
              <a:cxn ang="0">
                <a:pos x="82" y="396"/>
              </a:cxn>
              <a:cxn ang="0">
                <a:pos x="82" y="402"/>
              </a:cxn>
              <a:cxn ang="0">
                <a:pos x="70" y="402"/>
              </a:cxn>
              <a:cxn ang="0">
                <a:pos x="29" y="444"/>
              </a:cxn>
              <a:cxn ang="0">
                <a:pos x="0" y="541"/>
              </a:cxn>
              <a:cxn ang="0">
                <a:pos x="52" y="637"/>
              </a:cxn>
              <a:cxn ang="0">
                <a:pos x="152" y="667"/>
              </a:cxn>
              <a:cxn ang="0">
                <a:pos x="205" y="643"/>
              </a:cxn>
              <a:cxn ang="0">
                <a:pos x="216" y="643"/>
              </a:cxn>
              <a:cxn ang="0">
                <a:pos x="222" y="643"/>
              </a:cxn>
              <a:cxn ang="0">
                <a:pos x="222" y="649"/>
              </a:cxn>
              <a:cxn ang="0">
                <a:pos x="228" y="703"/>
              </a:cxn>
              <a:cxn ang="0">
                <a:pos x="275" y="769"/>
              </a:cxn>
              <a:cxn ang="0">
                <a:pos x="357" y="799"/>
              </a:cxn>
              <a:cxn ang="0">
                <a:pos x="433" y="769"/>
              </a:cxn>
              <a:cxn ang="0">
                <a:pos x="479" y="703"/>
              </a:cxn>
              <a:cxn ang="0">
                <a:pos x="491" y="649"/>
              </a:cxn>
              <a:cxn ang="0">
                <a:pos x="491" y="643"/>
              </a:cxn>
              <a:cxn ang="0">
                <a:pos x="491" y="643"/>
              </a:cxn>
              <a:cxn ang="0">
                <a:pos x="497" y="643"/>
              </a:cxn>
              <a:cxn ang="0">
                <a:pos x="555" y="667"/>
              </a:cxn>
              <a:cxn ang="0">
                <a:pos x="655" y="637"/>
              </a:cxn>
              <a:cxn ang="0">
                <a:pos x="707" y="541"/>
              </a:cxn>
              <a:cxn ang="0">
                <a:pos x="678" y="444"/>
              </a:cxn>
              <a:cxn ang="0">
                <a:pos x="357" y="252"/>
              </a:cxn>
              <a:cxn ang="0">
                <a:pos x="269" y="282"/>
              </a:cxn>
              <a:cxn ang="0">
                <a:pos x="216" y="354"/>
              </a:cxn>
              <a:cxn ang="0">
                <a:pos x="216" y="444"/>
              </a:cxn>
              <a:cxn ang="0">
                <a:pos x="269" y="517"/>
              </a:cxn>
              <a:cxn ang="0">
                <a:pos x="357" y="547"/>
              </a:cxn>
              <a:cxn ang="0">
                <a:pos x="438" y="517"/>
              </a:cxn>
              <a:cxn ang="0">
                <a:pos x="491" y="444"/>
              </a:cxn>
              <a:cxn ang="0">
                <a:pos x="491" y="354"/>
              </a:cxn>
              <a:cxn ang="0">
                <a:pos x="438" y="282"/>
              </a:cxn>
              <a:cxn ang="0">
                <a:pos x="357" y="252"/>
              </a:cxn>
            </a:cxnLst>
            <a:rect l="0" t="0" r="r" b="b"/>
            <a:pathLst>
              <a:path w="707" h="799">
                <a:moveTo>
                  <a:pt x="637" y="408"/>
                </a:moveTo>
                <a:lnTo>
                  <a:pt x="637" y="402"/>
                </a:lnTo>
                <a:lnTo>
                  <a:pt x="631" y="402"/>
                </a:lnTo>
                <a:lnTo>
                  <a:pt x="626" y="402"/>
                </a:lnTo>
                <a:lnTo>
                  <a:pt x="620" y="396"/>
                </a:lnTo>
                <a:lnTo>
                  <a:pt x="626" y="396"/>
                </a:lnTo>
                <a:lnTo>
                  <a:pt x="631" y="396"/>
                </a:lnTo>
                <a:lnTo>
                  <a:pt x="637" y="396"/>
                </a:lnTo>
                <a:lnTo>
                  <a:pt x="637" y="390"/>
                </a:lnTo>
                <a:lnTo>
                  <a:pt x="678" y="354"/>
                </a:lnTo>
                <a:lnTo>
                  <a:pt x="702" y="306"/>
                </a:lnTo>
                <a:lnTo>
                  <a:pt x="707" y="252"/>
                </a:lnTo>
                <a:lnTo>
                  <a:pt x="684" y="198"/>
                </a:lnTo>
                <a:lnTo>
                  <a:pt x="655" y="156"/>
                </a:lnTo>
                <a:lnTo>
                  <a:pt x="608" y="132"/>
                </a:lnTo>
                <a:lnTo>
                  <a:pt x="555" y="132"/>
                </a:lnTo>
                <a:lnTo>
                  <a:pt x="503" y="150"/>
                </a:lnTo>
                <a:lnTo>
                  <a:pt x="497" y="150"/>
                </a:lnTo>
                <a:lnTo>
                  <a:pt x="497" y="156"/>
                </a:lnTo>
                <a:lnTo>
                  <a:pt x="491" y="156"/>
                </a:lnTo>
                <a:lnTo>
                  <a:pt x="491" y="162"/>
                </a:lnTo>
                <a:lnTo>
                  <a:pt x="491" y="156"/>
                </a:lnTo>
                <a:lnTo>
                  <a:pt x="491" y="150"/>
                </a:lnTo>
                <a:lnTo>
                  <a:pt x="491" y="144"/>
                </a:lnTo>
                <a:lnTo>
                  <a:pt x="479" y="96"/>
                </a:lnTo>
                <a:lnTo>
                  <a:pt x="462" y="60"/>
                </a:lnTo>
                <a:lnTo>
                  <a:pt x="433" y="30"/>
                </a:lnTo>
                <a:lnTo>
                  <a:pt x="398" y="6"/>
                </a:lnTo>
                <a:lnTo>
                  <a:pt x="357" y="0"/>
                </a:lnTo>
                <a:lnTo>
                  <a:pt x="310" y="6"/>
                </a:lnTo>
                <a:lnTo>
                  <a:pt x="275" y="30"/>
                </a:lnTo>
                <a:lnTo>
                  <a:pt x="245" y="60"/>
                </a:lnTo>
                <a:lnTo>
                  <a:pt x="228" y="96"/>
                </a:lnTo>
                <a:lnTo>
                  <a:pt x="222" y="144"/>
                </a:lnTo>
                <a:lnTo>
                  <a:pt x="222" y="150"/>
                </a:lnTo>
                <a:lnTo>
                  <a:pt x="222" y="156"/>
                </a:lnTo>
                <a:lnTo>
                  <a:pt x="222" y="162"/>
                </a:lnTo>
                <a:lnTo>
                  <a:pt x="216" y="156"/>
                </a:lnTo>
                <a:lnTo>
                  <a:pt x="210" y="156"/>
                </a:lnTo>
                <a:lnTo>
                  <a:pt x="205" y="150"/>
                </a:lnTo>
                <a:lnTo>
                  <a:pt x="152" y="132"/>
                </a:lnTo>
                <a:lnTo>
                  <a:pt x="99" y="132"/>
                </a:lnTo>
                <a:lnTo>
                  <a:pt x="52" y="156"/>
                </a:lnTo>
                <a:lnTo>
                  <a:pt x="23" y="198"/>
                </a:lnTo>
                <a:lnTo>
                  <a:pt x="0" y="252"/>
                </a:lnTo>
                <a:lnTo>
                  <a:pt x="6" y="306"/>
                </a:lnTo>
                <a:lnTo>
                  <a:pt x="29" y="354"/>
                </a:lnTo>
                <a:lnTo>
                  <a:pt x="70" y="390"/>
                </a:lnTo>
                <a:lnTo>
                  <a:pt x="70" y="396"/>
                </a:lnTo>
                <a:lnTo>
                  <a:pt x="76" y="396"/>
                </a:lnTo>
                <a:lnTo>
                  <a:pt x="82" y="396"/>
                </a:lnTo>
                <a:lnTo>
                  <a:pt x="88" y="396"/>
                </a:lnTo>
                <a:lnTo>
                  <a:pt x="82" y="402"/>
                </a:lnTo>
                <a:lnTo>
                  <a:pt x="76" y="402"/>
                </a:lnTo>
                <a:lnTo>
                  <a:pt x="70" y="402"/>
                </a:lnTo>
                <a:lnTo>
                  <a:pt x="70" y="408"/>
                </a:lnTo>
                <a:lnTo>
                  <a:pt x="29" y="444"/>
                </a:lnTo>
                <a:lnTo>
                  <a:pt x="6" y="493"/>
                </a:lnTo>
                <a:lnTo>
                  <a:pt x="0" y="541"/>
                </a:lnTo>
                <a:lnTo>
                  <a:pt x="23" y="595"/>
                </a:lnTo>
                <a:lnTo>
                  <a:pt x="52" y="637"/>
                </a:lnTo>
                <a:lnTo>
                  <a:pt x="99" y="661"/>
                </a:lnTo>
                <a:lnTo>
                  <a:pt x="152" y="667"/>
                </a:lnTo>
                <a:lnTo>
                  <a:pt x="205" y="649"/>
                </a:lnTo>
                <a:lnTo>
                  <a:pt x="205" y="643"/>
                </a:lnTo>
                <a:lnTo>
                  <a:pt x="210" y="643"/>
                </a:lnTo>
                <a:lnTo>
                  <a:pt x="216" y="643"/>
                </a:lnTo>
                <a:lnTo>
                  <a:pt x="222" y="637"/>
                </a:lnTo>
                <a:lnTo>
                  <a:pt x="222" y="643"/>
                </a:lnTo>
                <a:lnTo>
                  <a:pt x="222" y="649"/>
                </a:lnTo>
                <a:lnTo>
                  <a:pt x="222" y="655"/>
                </a:lnTo>
                <a:lnTo>
                  <a:pt x="228" y="703"/>
                </a:lnTo>
                <a:lnTo>
                  <a:pt x="245" y="739"/>
                </a:lnTo>
                <a:lnTo>
                  <a:pt x="275" y="769"/>
                </a:lnTo>
                <a:lnTo>
                  <a:pt x="310" y="793"/>
                </a:lnTo>
                <a:lnTo>
                  <a:pt x="357" y="799"/>
                </a:lnTo>
                <a:lnTo>
                  <a:pt x="398" y="793"/>
                </a:lnTo>
                <a:lnTo>
                  <a:pt x="433" y="769"/>
                </a:lnTo>
                <a:lnTo>
                  <a:pt x="462" y="739"/>
                </a:lnTo>
                <a:lnTo>
                  <a:pt x="479" y="703"/>
                </a:lnTo>
                <a:lnTo>
                  <a:pt x="491" y="655"/>
                </a:lnTo>
                <a:lnTo>
                  <a:pt x="491" y="649"/>
                </a:lnTo>
                <a:lnTo>
                  <a:pt x="491" y="643"/>
                </a:lnTo>
                <a:lnTo>
                  <a:pt x="491" y="637"/>
                </a:lnTo>
                <a:lnTo>
                  <a:pt x="491" y="643"/>
                </a:lnTo>
                <a:lnTo>
                  <a:pt x="497" y="643"/>
                </a:lnTo>
                <a:lnTo>
                  <a:pt x="503" y="649"/>
                </a:lnTo>
                <a:lnTo>
                  <a:pt x="555" y="667"/>
                </a:lnTo>
                <a:lnTo>
                  <a:pt x="608" y="661"/>
                </a:lnTo>
                <a:lnTo>
                  <a:pt x="655" y="637"/>
                </a:lnTo>
                <a:lnTo>
                  <a:pt x="684" y="595"/>
                </a:lnTo>
                <a:lnTo>
                  <a:pt x="707" y="541"/>
                </a:lnTo>
                <a:lnTo>
                  <a:pt x="702" y="493"/>
                </a:lnTo>
                <a:lnTo>
                  <a:pt x="678" y="444"/>
                </a:lnTo>
                <a:lnTo>
                  <a:pt x="637" y="408"/>
                </a:lnTo>
                <a:close/>
                <a:moveTo>
                  <a:pt x="357" y="252"/>
                </a:moveTo>
                <a:lnTo>
                  <a:pt x="310" y="258"/>
                </a:lnTo>
                <a:lnTo>
                  <a:pt x="269" y="282"/>
                </a:lnTo>
                <a:lnTo>
                  <a:pt x="234" y="312"/>
                </a:lnTo>
                <a:lnTo>
                  <a:pt x="216" y="354"/>
                </a:lnTo>
                <a:lnTo>
                  <a:pt x="210" y="402"/>
                </a:lnTo>
                <a:lnTo>
                  <a:pt x="216" y="444"/>
                </a:lnTo>
                <a:lnTo>
                  <a:pt x="234" y="487"/>
                </a:lnTo>
                <a:lnTo>
                  <a:pt x="269" y="517"/>
                </a:lnTo>
                <a:lnTo>
                  <a:pt x="310" y="541"/>
                </a:lnTo>
                <a:lnTo>
                  <a:pt x="357" y="547"/>
                </a:lnTo>
                <a:lnTo>
                  <a:pt x="398" y="541"/>
                </a:lnTo>
                <a:lnTo>
                  <a:pt x="438" y="517"/>
                </a:lnTo>
                <a:lnTo>
                  <a:pt x="474" y="487"/>
                </a:lnTo>
                <a:lnTo>
                  <a:pt x="491" y="444"/>
                </a:lnTo>
                <a:lnTo>
                  <a:pt x="503" y="402"/>
                </a:lnTo>
                <a:lnTo>
                  <a:pt x="491" y="354"/>
                </a:lnTo>
                <a:lnTo>
                  <a:pt x="474" y="312"/>
                </a:lnTo>
                <a:lnTo>
                  <a:pt x="438" y="282"/>
                </a:lnTo>
                <a:lnTo>
                  <a:pt x="398" y="258"/>
                </a:lnTo>
                <a:lnTo>
                  <a:pt x="357" y="252"/>
                </a:lnTo>
                <a:close/>
              </a:path>
            </a:pathLst>
          </a:custGeom>
          <a:solidFill>
            <a:srgbClr val="E67814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681663" y="4899025"/>
            <a:ext cx="2449512" cy="1633538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0408" name="Freeform 8"/>
          <p:cNvSpPr>
            <a:spLocks noChangeArrowheads="1"/>
          </p:cNvSpPr>
          <p:nvPr/>
        </p:nvSpPr>
        <p:spPr bwMode="auto">
          <a:xfrm>
            <a:off x="6172200" y="5062538"/>
            <a:ext cx="1468438" cy="1306512"/>
          </a:xfrm>
          <a:custGeom>
            <a:avLst/>
            <a:gdLst/>
            <a:ahLst/>
            <a:cxnLst>
              <a:cxn ang="0">
                <a:pos x="637" y="402"/>
              </a:cxn>
              <a:cxn ang="0">
                <a:pos x="626" y="402"/>
              </a:cxn>
              <a:cxn ang="0">
                <a:pos x="626" y="396"/>
              </a:cxn>
              <a:cxn ang="0">
                <a:pos x="637" y="396"/>
              </a:cxn>
              <a:cxn ang="0">
                <a:pos x="678" y="354"/>
              </a:cxn>
              <a:cxn ang="0">
                <a:pos x="707" y="252"/>
              </a:cxn>
              <a:cxn ang="0">
                <a:pos x="655" y="156"/>
              </a:cxn>
              <a:cxn ang="0">
                <a:pos x="555" y="132"/>
              </a:cxn>
              <a:cxn ang="0">
                <a:pos x="497" y="150"/>
              </a:cxn>
              <a:cxn ang="0">
                <a:pos x="491" y="156"/>
              </a:cxn>
              <a:cxn ang="0">
                <a:pos x="491" y="156"/>
              </a:cxn>
              <a:cxn ang="0">
                <a:pos x="491" y="150"/>
              </a:cxn>
              <a:cxn ang="0">
                <a:pos x="479" y="96"/>
              </a:cxn>
              <a:cxn ang="0">
                <a:pos x="433" y="30"/>
              </a:cxn>
              <a:cxn ang="0">
                <a:pos x="357" y="0"/>
              </a:cxn>
              <a:cxn ang="0">
                <a:pos x="275" y="30"/>
              </a:cxn>
              <a:cxn ang="0">
                <a:pos x="228" y="96"/>
              </a:cxn>
              <a:cxn ang="0">
                <a:pos x="222" y="150"/>
              </a:cxn>
              <a:cxn ang="0">
                <a:pos x="222" y="156"/>
              </a:cxn>
              <a:cxn ang="0">
                <a:pos x="216" y="156"/>
              </a:cxn>
              <a:cxn ang="0">
                <a:pos x="205" y="150"/>
              </a:cxn>
              <a:cxn ang="0">
                <a:pos x="152" y="132"/>
              </a:cxn>
              <a:cxn ang="0">
                <a:pos x="52" y="156"/>
              </a:cxn>
              <a:cxn ang="0">
                <a:pos x="0" y="252"/>
              </a:cxn>
              <a:cxn ang="0">
                <a:pos x="29" y="354"/>
              </a:cxn>
              <a:cxn ang="0">
                <a:pos x="70" y="396"/>
              </a:cxn>
              <a:cxn ang="0">
                <a:pos x="82" y="396"/>
              </a:cxn>
              <a:cxn ang="0">
                <a:pos x="82" y="402"/>
              </a:cxn>
              <a:cxn ang="0">
                <a:pos x="70" y="402"/>
              </a:cxn>
              <a:cxn ang="0">
                <a:pos x="29" y="444"/>
              </a:cxn>
              <a:cxn ang="0">
                <a:pos x="0" y="541"/>
              </a:cxn>
              <a:cxn ang="0">
                <a:pos x="52" y="637"/>
              </a:cxn>
              <a:cxn ang="0">
                <a:pos x="152" y="667"/>
              </a:cxn>
              <a:cxn ang="0">
                <a:pos x="205" y="643"/>
              </a:cxn>
              <a:cxn ang="0">
                <a:pos x="216" y="643"/>
              </a:cxn>
              <a:cxn ang="0">
                <a:pos x="222" y="643"/>
              </a:cxn>
              <a:cxn ang="0">
                <a:pos x="222" y="649"/>
              </a:cxn>
              <a:cxn ang="0">
                <a:pos x="228" y="703"/>
              </a:cxn>
              <a:cxn ang="0">
                <a:pos x="275" y="769"/>
              </a:cxn>
              <a:cxn ang="0">
                <a:pos x="357" y="799"/>
              </a:cxn>
              <a:cxn ang="0">
                <a:pos x="433" y="769"/>
              </a:cxn>
              <a:cxn ang="0">
                <a:pos x="479" y="703"/>
              </a:cxn>
              <a:cxn ang="0">
                <a:pos x="491" y="649"/>
              </a:cxn>
              <a:cxn ang="0">
                <a:pos x="491" y="643"/>
              </a:cxn>
              <a:cxn ang="0">
                <a:pos x="491" y="643"/>
              </a:cxn>
              <a:cxn ang="0">
                <a:pos x="497" y="643"/>
              </a:cxn>
              <a:cxn ang="0">
                <a:pos x="555" y="667"/>
              </a:cxn>
              <a:cxn ang="0">
                <a:pos x="655" y="637"/>
              </a:cxn>
              <a:cxn ang="0">
                <a:pos x="707" y="541"/>
              </a:cxn>
              <a:cxn ang="0">
                <a:pos x="678" y="444"/>
              </a:cxn>
              <a:cxn ang="0">
                <a:pos x="357" y="252"/>
              </a:cxn>
              <a:cxn ang="0">
                <a:pos x="269" y="282"/>
              </a:cxn>
              <a:cxn ang="0">
                <a:pos x="216" y="354"/>
              </a:cxn>
              <a:cxn ang="0">
                <a:pos x="216" y="444"/>
              </a:cxn>
              <a:cxn ang="0">
                <a:pos x="269" y="517"/>
              </a:cxn>
              <a:cxn ang="0">
                <a:pos x="357" y="547"/>
              </a:cxn>
              <a:cxn ang="0">
                <a:pos x="438" y="517"/>
              </a:cxn>
              <a:cxn ang="0">
                <a:pos x="491" y="444"/>
              </a:cxn>
              <a:cxn ang="0">
                <a:pos x="491" y="354"/>
              </a:cxn>
              <a:cxn ang="0">
                <a:pos x="438" y="282"/>
              </a:cxn>
              <a:cxn ang="0">
                <a:pos x="357" y="252"/>
              </a:cxn>
            </a:cxnLst>
            <a:rect l="0" t="0" r="r" b="b"/>
            <a:pathLst>
              <a:path w="707" h="799">
                <a:moveTo>
                  <a:pt x="637" y="408"/>
                </a:moveTo>
                <a:lnTo>
                  <a:pt x="637" y="402"/>
                </a:lnTo>
                <a:lnTo>
                  <a:pt x="631" y="402"/>
                </a:lnTo>
                <a:lnTo>
                  <a:pt x="626" y="402"/>
                </a:lnTo>
                <a:lnTo>
                  <a:pt x="620" y="396"/>
                </a:lnTo>
                <a:lnTo>
                  <a:pt x="626" y="396"/>
                </a:lnTo>
                <a:lnTo>
                  <a:pt x="631" y="396"/>
                </a:lnTo>
                <a:lnTo>
                  <a:pt x="637" y="396"/>
                </a:lnTo>
                <a:lnTo>
                  <a:pt x="637" y="390"/>
                </a:lnTo>
                <a:lnTo>
                  <a:pt x="678" y="354"/>
                </a:lnTo>
                <a:lnTo>
                  <a:pt x="702" y="306"/>
                </a:lnTo>
                <a:lnTo>
                  <a:pt x="707" y="252"/>
                </a:lnTo>
                <a:lnTo>
                  <a:pt x="684" y="198"/>
                </a:lnTo>
                <a:lnTo>
                  <a:pt x="655" y="156"/>
                </a:lnTo>
                <a:lnTo>
                  <a:pt x="608" y="132"/>
                </a:lnTo>
                <a:lnTo>
                  <a:pt x="555" y="132"/>
                </a:lnTo>
                <a:lnTo>
                  <a:pt x="503" y="150"/>
                </a:lnTo>
                <a:lnTo>
                  <a:pt x="497" y="150"/>
                </a:lnTo>
                <a:lnTo>
                  <a:pt x="497" y="156"/>
                </a:lnTo>
                <a:lnTo>
                  <a:pt x="491" y="156"/>
                </a:lnTo>
                <a:lnTo>
                  <a:pt x="491" y="162"/>
                </a:lnTo>
                <a:lnTo>
                  <a:pt x="491" y="156"/>
                </a:lnTo>
                <a:lnTo>
                  <a:pt x="491" y="150"/>
                </a:lnTo>
                <a:lnTo>
                  <a:pt x="491" y="144"/>
                </a:lnTo>
                <a:lnTo>
                  <a:pt x="479" y="96"/>
                </a:lnTo>
                <a:lnTo>
                  <a:pt x="462" y="60"/>
                </a:lnTo>
                <a:lnTo>
                  <a:pt x="433" y="30"/>
                </a:lnTo>
                <a:lnTo>
                  <a:pt x="398" y="6"/>
                </a:lnTo>
                <a:lnTo>
                  <a:pt x="357" y="0"/>
                </a:lnTo>
                <a:lnTo>
                  <a:pt x="310" y="6"/>
                </a:lnTo>
                <a:lnTo>
                  <a:pt x="275" y="30"/>
                </a:lnTo>
                <a:lnTo>
                  <a:pt x="245" y="60"/>
                </a:lnTo>
                <a:lnTo>
                  <a:pt x="228" y="96"/>
                </a:lnTo>
                <a:lnTo>
                  <a:pt x="222" y="144"/>
                </a:lnTo>
                <a:lnTo>
                  <a:pt x="222" y="150"/>
                </a:lnTo>
                <a:lnTo>
                  <a:pt x="222" y="156"/>
                </a:lnTo>
                <a:lnTo>
                  <a:pt x="222" y="162"/>
                </a:lnTo>
                <a:lnTo>
                  <a:pt x="216" y="156"/>
                </a:lnTo>
                <a:lnTo>
                  <a:pt x="210" y="156"/>
                </a:lnTo>
                <a:lnTo>
                  <a:pt x="205" y="150"/>
                </a:lnTo>
                <a:lnTo>
                  <a:pt x="152" y="132"/>
                </a:lnTo>
                <a:lnTo>
                  <a:pt x="99" y="132"/>
                </a:lnTo>
                <a:lnTo>
                  <a:pt x="52" y="156"/>
                </a:lnTo>
                <a:lnTo>
                  <a:pt x="23" y="198"/>
                </a:lnTo>
                <a:lnTo>
                  <a:pt x="0" y="252"/>
                </a:lnTo>
                <a:lnTo>
                  <a:pt x="6" y="306"/>
                </a:lnTo>
                <a:lnTo>
                  <a:pt x="29" y="354"/>
                </a:lnTo>
                <a:lnTo>
                  <a:pt x="70" y="390"/>
                </a:lnTo>
                <a:lnTo>
                  <a:pt x="70" y="396"/>
                </a:lnTo>
                <a:lnTo>
                  <a:pt x="76" y="396"/>
                </a:lnTo>
                <a:lnTo>
                  <a:pt x="82" y="396"/>
                </a:lnTo>
                <a:lnTo>
                  <a:pt x="88" y="396"/>
                </a:lnTo>
                <a:lnTo>
                  <a:pt x="82" y="402"/>
                </a:lnTo>
                <a:lnTo>
                  <a:pt x="76" y="402"/>
                </a:lnTo>
                <a:lnTo>
                  <a:pt x="70" y="402"/>
                </a:lnTo>
                <a:lnTo>
                  <a:pt x="70" y="408"/>
                </a:lnTo>
                <a:lnTo>
                  <a:pt x="29" y="444"/>
                </a:lnTo>
                <a:lnTo>
                  <a:pt x="6" y="493"/>
                </a:lnTo>
                <a:lnTo>
                  <a:pt x="0" y="541"/>
                </a:lnTo>
                <a:lnTo>
                  <a:pt x="23" y="595"/>
                </a:lnTo>
                <a:lnTo>
                  <a:pt x="52" y="637"/>
                </a:lnTo>
                <a:lnTo>
                  <a:pt x="99" y="661"/>
                </a:lnTo>
                <a:lnTo>
                  <a:pt x="152" y="667"/>
                </a:lnTo>
                <a:lnTo>
                  <a:pt x="205" y="649"/>
                </a:lnTo>
                <a:lnTo>
                  <a:pt x="205" y="643"/>
                </a:lnTo>
                <a:lnTo>
                  <a:pt x="210" y="643"/>
                </a:lnTo>
                <a:lnTo>
                  <a:pt x="216" y="643"/>
                </a:lnTo>
                <a:lnTo>
                  <a:pt x="222" y="637"/>
                </a:lnTo>
                <a:lnTo>
                  <a:pt x="222" y="643"/>
                </a:lnTo>
                <a:lnTo>
                  <a:pt x="222" y="649"/>
                </a:lnTo>
                <a:lnTo>
                  <a:pt x="222" y="655"/>
                </a:lnTo>
                <a:lnTo>
                  <a:pt x="228" y="703"/>
                </a:lnTo>
                <a:lnTo>
                  <a:pt x="245" y="739"/>
                </a:lnTo>
                <a:lnTo>
                  <a:pt x="275" y="769"/>
                </a:lnTo>
                <a:lnTo>
                  <a:pt x="310" y="793"/>
                </a:lnTo>
                <a:lnTo>
                  <a:pt x="357" y="799"/>
                </a:lnTo>
                <a:lnTo>
                  <a:pt x="398" y="793"/>
                </a:lnTo>
                <a:lnTo>
                  <a:pt x="433" y="769"/>
                </a:lnTo>
                <a:lnTo>
                  <a:pt x="462" y="739"/>
                </a:lnTo>
                <a:lnTo>
                  <a:pt x="479" y="703"/>
                </a:lnTo>
                <a:lnTo>
                  <a:pt x="491" y="655"/>
                </a:lnTo>
                <a:lnTo>
                  <a:pt x="491" y="649"/>
                </a:lnTo>
                <a:lnTo>
                  <a:pt x="491" y="643"/>
                </a:lnTo>
                <a:lnTo>
                  <a:pt x="491" y="637"/>
                </a:lnTo>
                <a:lnTo>
                  <a:pt x="491" y="643"/>
                </a:lnTo>
                <a:lnTo>
                  <a:pt x="497" y="643"/>
                </a:lnTo>
                <a:lnTo>
                  <a:pt x="503" y="649"/>
                </a:lnTo>
                <a:lnTo>
                  <a:pt x="555" y="667"/>
                </a:lnTo>
                <a:lnTo>
                  <a:pt x="608" y="661"/>
                </a:lnTo>
                <a:lnTo>
                  <a:pt x="655" y="637"/>
                </a:lnTo>
                <a:lnTo>
                  <a:pt x="684" y="595"/>
                </a:lnTo>
                <a:lnTo>
                  <a:pt x="707" y="541"/>
                </a:lnTo>
                <a:lnTo>
                  <a:pt x="702" y="493"/>
                </a:lnTo>
                <a:lnTo>
                  <a:pt x="678" y="444"/>
                </a:lnTo>
                <a:lnTo>
                  <a:pt x="637" y="408"/>
                </a:lnTo>
                <a:close/>
                <a:moveTo>
                  <a:pt x="357" y="252"/>
                </a:moveTo>
                <a:lnTo>
                  <a:pt x="310" y="258"/>
                </a:lnTo>
                <a:lnTo>
                  <a:pt x="269" y="282"/>
                </a:lnTo>
                <a:lnTo>
                  <a:pt x="234" y="312"/>
                </a:lnTo>
                <a:lnTo>
                  <a:pt x="216" y="354"/>
                </a:lnTo>
                <a:lnTo>
                  <a:pt x="210" y="402"/>
                </a:lnTo>
                <a:lnTo>
                  <a:pt x="216" y="444"/>
                </a:lnTo>
                <a:lnTo>
                  <a:pt x="234" y="487"/>
                </a:lnTo>
                <a:lnTo>
                  <a:pt x="269" y="517"/>
                </a:lnTo>
                <a:lnTo>
                  <a:pt x="310" y="541"/>
                </a:lnTo>
                <a:lnTo>
                  <a:pt x="357" y="547"/>
                </a:lnTo>
                <a:lnTo>
                  <a:pt x="398" y="541"/>
                </a:lnTo>
                <a:lnTo>
                  <a:pt x="438" y="517"/>
                </a:lnTo>
                <a:lnTo>
                  <a:pt x="474" y="487"/>
                </a:lnTo>
                <a:lnTo>
                  <a:pt x="491" y="444"/>
                </a:lnTo>
                <a:lnTo>
                  <a:pt x="503" y="402"/>
                </a:lnTo>
                <a:lnTo>
                  <a:pt x="491" y="354"/>
                </a:lnTo>
                <a:lnTo>
                  <a:pt x="474" y="312"/>
                </a:lnTo>
                <a:lnTo>
                  <a:pt x="438" y="282"/>
                </a:lnTo>
                <a:lnTo>
                  <a:pt x="398" y="258"/>
                </a:lnTo>
                <a:lnTo>
                  <a:pt x="357" y="252"/>
                </a:lnTo>
                <a:close/>
              </a:path>
            </a:pathLst>
          </a:custGeom>
          <a:solidFill>
            <a:srgbClr val="E67814"/>
          </a:solidFill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2" name="Rectangle 4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  <a:solidFill>
            <a:schemeClr val="tx1"/>
          </a:solidFill>
          <a:ln/>
        </p:spPr>
        <p:txBody>
          <a:bodyPr lIns="0" tIns="25602" rIns="0" bIns="0"/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b="1" dirty="0">
                <a:solidFill>
                  <a:schemeClr val="bg1"/>
                </a:solidFill>
              </a:rPr>
              <a:t>As letras com cores mais intensas e claras aumentam a legibilidade; 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dirty="0">
              <a:solidFill>
                <a:srgbClr val="FFCC99"/>
              </a:solidFill>
            </a:endParaRP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solidFill>
                  <a:srgbClr val="FFFFFF"/>
                </a:solidFill>
              </a:rPr>
              <a:t>Para a fonte branca, as vezes, é necessário usar </a:t>
            </a:r>
            <a:r>
              <a:rPr lang="pt-BR" b="1" dirty="0">
                <a:solidFill>
                  <a:srgbClr val="FFFFFF"/>
                </a:solidFill>
              </a:rPr>
              <a:t> negrito para melhorar a legibilidade</a:t>
            </a:r>
            <a:r>
              <a:rPr lang="pt-BR" dirty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9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2307-B5E4-4FB6-9167-31080B5E78D9}" type="slidenum">
              <a:rPr lang="pt-BR"/>
              <a:pPr/>
              <a:t>58</a:t>
            </a:fld>
            <a:endParaRPr lang="pt-BR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5652120" y="2060848"/>
            <a:ext cx="1306512" cy="63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</a:tabLst>
            </a:pPr>
            <a:r>
              <a:rPr lang="pt-BR" sz="3600" dirty="0">
                <a:solidFill>
                  <a:srgbClr val="FF420E"/>
                </a:solidFill>
                <a:latin typeface="Bitstream Charter" pitchFamily="16" charset="0"/>
              </a:rPr>
              <a:t>Preto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1000" fill="hold"/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Preto</a:t>
            </a:r>
          </a:p>
        </p:txBody>
      </p:sp>
      <p:sp>
        <p:nvSpPr>
          <p:cNvPr id="234500" name="Rectangle 4"/>
          <p:cNvSpPr>
            <a:spLocks noGrp="1"/>
          </p:cNvSpPr>
          <p:nvPr>
            <p:ph idx="1"/>
          </p:nvPr>
        </p:nvSpPr>
        <p:spPr>
          <a:xfrm>
            <a:off x="1109663" y="1514475"/>
            <a:ext cx="7707312" cy="4445000"/>
          </a:xfrm>
          <a:ln/>
        </p:spPr>
        <p:txBody>
          <a:bodyPr lIns="0" tIns="25602" rIns="0" bIns="0"/>
          <a:lstStyle/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/>
              <a:t>Quando usado como fonte, a legibilidade aumenta</a:t>
            </a:r>
          </a:p>
          <a:p>
            <a:pPr marL="431800" indent="-323850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/>
          </a:p>
        </p:txBody>
      </p:sp>
      <p:sp>
        <p:nvSpPr>
          <p:cNvPr id="9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6D6A1-5114-4E34-AA6E-72F85802A98B}" type="slidenum">
              <a:rPr lang="pt-BR"/>
              <a:pPr/>
              <a:t>59</a:t>
            </a:fld>
            <a:endParaRPr lang="pt-BR"/>
          </a:p>
        </p:txBody>
      </p:sp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0" y="0"/>
            <a:ext cx="9142413" cy="6858000"/>
          </a:xfrm>
          <a:prstGeom prst="rect">
            <a:avLst/>
          </a:prstGeom>
          <a:solidFill>
            <a:srgbClr val="00458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938463" y="3140968"/>
            <a:ext cx="3592512" cy="771326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algn="ctr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pt-BR" sz="2500" dirty="0">
                <a:solidFill>
                  <a:srgbClr val="000000"/>
                </a:solidFill>
                <a:latin typeface="Bitstream Charter" pitchFamily="16" charset="0"/>
              </a:rPr>
              <a:t>COM FUNDOS CLAROS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938463" y="4181474"/>
            <a:ext cx="3592512" cy="831701"/>
          </a:xfrm>
          <a:prstGeom prst="rect">
            <a:avLst/>
          </a:prstGeom>
          <a:solidFill>
            <a:srgbClr val="FF9966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algn="ctr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pt-BR" sz="2500" dirty="0">
                <a:solidFill>
                  <a:srgbClr val="000000"/>
                </a:solidFill>
                <a:latin typeface="Bitstream Charter" pitchFamily="16" charset="0"/>
              </a:rPr>
              <a:t>COM FUNDOS CLAROS</a:t>
            </a: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938463" y="5239891"/>
            <a:ext cx="3592512" cy="781397"/>
          </a:xfrm>
          <a:prstGeom prst="rect">
            <a:avLst/>
          </a:prstGeom>
          <a:solidFill>
            <a:srgbClr val="008080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algn="ctr"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</a:tabLst>
            </a:pPr>
            <a:r>
              <a:rPr lang="pt-BR" sz="2500" dirty="0">
                <a:solidFill>
                  <a:srgbClr val="000000"/>
                </a:solidFill>
                <a:latin typeface="Bitstream Charter" pitchFamily="16" charset="0"/>
              </a:rPr>
              <a:t>COM FUNDOS CLAROS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20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8" presetClass="entr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2.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*0.01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+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  <p:tav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.4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.2"/>
                                          </p:val>
                                        </p:tav>
                                        <p:tav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ac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UMA TEORIA CLÁSSICA</a:t>
            </a:r>
            <a:b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PARA O PROCESSAMENTO</a:t>
            </a:r>
            <a:b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 INFORMAÇÃO NO HOMEM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Subtítulo 2"/>
          <p:cNvSpPr>
            <a:spLocks noGrp="1"/>
          </p:cNvSpPr>
          <p:nvPr>
            <p:ph type="subTitle" idx="1"/>
          </p:nvPr>
        </p:nvSpPr>
        <p:spPr>
          <a:xfrm>
            <a:off x="899592" y="1849438"/>
            <a:ext cx="7407275" cy="4722812"/>
          </a:xfrm>
        </p:spPr>
        <p:txBody>
          <a:bodyPr>
            <a:normAutofit/>
          </a:bodyPr>
          <a:lstStyle/>
          <a:p>
            <a:pPr marL="26988" algn="just" eaLnBrk="1" hangingPunct="1"/>
            <a:endParaRPr lang="pt-BR" dirty="0">
              <a:solidFill>
                <a:srgbClr val="320E04"/>
              </a:solidFill>
            </a:endParaRPr>
          </a:p>
          <a:p>
            <a:pPr marL="26988" algn="just" eaLnBrk="1" hangingPunct="1"/>
            <a:r>
              <a:rPr lang="pt-BR" dirty="0">
                <a:solidFill>
                  <a:srgbClr val="320E04"/>
                </a:solidFill>
              </a:rPr>
              <a:t>A facilidade com que palavras da linguagem de interface podem ser lembradas, como o tipo de fontes de caracteres afetam a legibilidade, e a velocidade com que lemos informação na tela, são exemplos simples de como nossa interação com computadores pode ser afetada pelo funcionamento de nossos mecanismos perceptuais, motores e de memória.</a:t>
            </a:r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822B-C296-4BAC-A11F-92EA03298721}" type="slidenum">
              <a:rPr lang="pt-BR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7" name="Rectangle 3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Associações de Preto com...</a:t>
            </a:r>
          </a:p>
        </p:txBody>
      </p:sp>
      <p:sp>
        <p:nvSpPr>
          <p:cNvPr id="236548" name="Rectangle 4"/>
          <p:cNvSpPr>
            <a:spLocks noGrp="1"/>
          </p:cNvSpPr>
          <p:nvPr>
            <p:ph idx="1"/>
          </p:nvPr>
        </p:nvSpPr>
        <p:spPr>
          <a:xfrm>
            <a:off x="1662113" y="1681163"/>
            <a:ext cx="3990007" cy="4628157"/>
          </a:xfrm>
          <a:ln/>
        </p:spPr>
        <p:txBody>
          <a:bodyPr lIns="81639" tIns="64853" rIns="81639" bIns="42452">
            <a:normAutofit fontScale="85000" lnSpcReduction="10000"/>
          </a:bodyPr>
          <a:lstStyle/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/>
              <a:t>Noite	</a:t>
            </a:r>
            <a:r>
              <a:rPr lang="pt-PT" sz="2800" dirty="0">
                <a:sym typeface="Wingdings" pitchFamily="2" charset="2"/>
              </a:rPr>
              <a:t></a:t>
            </a:r>
            <a:r>
              <a:rPr lang="pt-PT" sz="2800" dirty="0">
                <a:solidFill>
                  <a:srgbClr val="000000"/>
                </a:solidFill>
                <a:latin typeface="Times New Roman" pitchFamily="18" charset="0"/>
              </a:rPr>
              <a:t>Anonimato</a:t>
            </a:r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/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/>
              <a:t>Carvão  </a:t>
            </a:r>
            <a:r>
              <a:rPr lang="pt-PT" sz="2800" dirty="0">
                <a:sym typeface="Wingdings" pitchFamily="2" charset="2"/>
              </a:rPr>
              <a:t></a:t>
            </a:r>
            <a:r>
              <a:rPr lang="pt-PT" sz="2800" dirty="0">
                <a:solidFill>
                  <a:srgbClr val="000000"/>
                </a:solidFill>
                <a:latin typeface="Times New Roman" pitchFamily="18" charset="0"/>
              </a:rPr>
              <a:t>Vazio</a:t>
            </a:r>
          </a:p>
          <a:p>
            <a:pPr marL="339725" indent="-339725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/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/>
              <a:t>Poder  </a:t>
            </a:r>
            <a:r>
              <a:rPr lang="pt-PT" sz="2800" dirty="0">
                <a:sym typeface="Wingdings" pitchFamily="2" charset="2"/>
              </a:rPr>
              <a:t></a:t>
            </a:r>
            <a:r>
              <a:rPr lang="pt-PT" sz="2800" dirty="0">
                <a:solidFill>
                  <a:srgbClr val="000000"/>
                </a:solidFill>
                <a:latin typeface="Times New Roman" pitchFamily="18" charset="0"/>
              </a:rPr>
              <a:t>Medo</a:t>
            </a:r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/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/>
              <a:t>Estabilidade  </a:t>
            </a:r>
            <a:r>
              <a:rPr lang="pt-PT" sz="2800" dirty="0">
                <a:sym typeface="Wingdings" pitchFamily="2" charset="2"/>
              </a:rPr>
              <a:t></a:t>
            </a:r>
            <a:r>
              <a:rPr lang="pt-PT" sz="2800" dirty="0">
                <a:solidFill>
                  <a:srgbClr val="000000"/>
                </a:solidFill>
                <a:latin typeface="Times New Roman" pitchFamily="18" charset="0"/>
              </a:rPr>
              <a:t>Morte</a:t>
            </a:r>
          </a:p>
          <a:p>
            <a:pPr marL="339725" indent="-339725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/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/>
              <a:t>Formalidade  </a:t>
            </a:r>
            <a:r>
              <a:rPr lang="pt-PT" sz="2800" dirty="0">
                <a:sym typeface="Wingdings" pitchFamily="2" charset="2"/>
              </a:rPr>
              <a:t> </a:t>
            </a:r>
            <a:r>
              <a:rPr lang="pt-PT" sz="2800" dirty="0">
                <a:solidFill>
                  <a:srgbClr val="000000"/>
                </a:solidFill>
                <a:latin typeface="Times New Roman" pitchFamily="18" charset="0"/>
              </a:rPr>
              <a:t>Segredo</a:t>
            </a:r>
          </a:p>
          <a:p>
            <a:pPr marL="339725" indent="-339725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/>
          </a:p>
          <a:p>
            <a:pPr marL="339725" indent="-339725" defTabSz="449263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pt-PT" sz="2800" dirty="0"/>
              <a:t>Solidez  </a:t>
            </a:r>
            <a:r>
              <a:rPr lang="pt-PT" sz="2800" dirty="0">
                <a:sym typeface="Wingdings" pitchFamily="2" charset="2"/>
              </a:rPr>
              <a:t></a:t>
            </a:r>
            <a:r>
              <a:rPr lang="pt-PT" sz="2800" dirty="0">
                <a:solidFill>
                  <a:srgbClr val="000000"/>
                </a:solidFill>
                <a:latin typeface="Times New Roman" pitchFamily="18" charset="0"/>
              </a:rPr>
              <a:t>Maldição</a:t>
            </a:r>
          </a:p>
          <a:p>
            <a:pPr marL="339725" indent="-339725" defTabSz="449263" hangingPunct="1">
              <a:spcBef>
                <a:spcPts val="7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/>
          </a:p>
          <a:p>
            <a:pPr marL="339725" indent="-339725" defTabSz="449263" hangingPunct="1">
              <a:spcBef>
                <a:spcPts val="700"/>
              </a:spcBef>
              <a:buClr>
                <a:srgbClr val="FFCC66"/>
              </a:buClr>
              <a:buSzPct val="90000"/>
              <a:buFont typeface="Symbol" pitchFamily="18" charset="2"/>
              <a:buChar char="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endParaRPr lang="pt-PT" sz="2800" dirty="0">
              <a:solidFill>
                <a:srgbClr val="FFFFCC"/>
              </a:solidFill>
            </a:endParaRPr>
          </a:p>
        </p:txBody>
      </p:sp>
      <p:sp>
        <p:nvSpPr>
          <p:cNvPr id="7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2BF4-611C-46C2-AA75-95427305DEAD}" type="slidenum">
              <a:rPr lang="pt-BR"/>
              <a:pPr/>
              <a:t>60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Cinza</a:t>
            </a:r>
          </a:p>
        </p:txBody>
      </p:sp>
      <p:sp>
        <p:nvSpPr>
          <p:cNvPr id="238596" name="Rectangle 4"/>
          <p:cNvSpPr>
            <a:spLocks noGrp="1"/>
          </p:cNvSpPr>
          <p:nvPr>
            <p:ph idx="1"/>
          </p:nvPr>
        </p:nvSpPr>
        <p:spPr>
          <a:xfrm>
            <a:off x="979488" y="1604963"/>
            <a:ext cx="7707312" cy="4548187"/>
          </a:xfrm>
          <a:ln/>
        </p:spPr>
        <p:txBody>
          <a:bodyPr lIns="0" tIns="22401" rIns="0" bIns="0">
            <a:normAutofit lnSpcReduction="10000"/>
          </a:bodyPr>
          <a:lstStyle/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Reduz as conotações emocionais;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dirty="0"/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Combina com as demais cores, que apresentam seu colorido ao máximo;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dirty="0"/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Boa cor para fundo de interfaces pois estabelece nível intermediário de adaptação;</a:t>
            </a:r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800" dirty="0"/>
          </a:p>
          <a:p>
            <a:pPr marL="431800" indent="-323850" algn="just" defTabSz="449263">
              <a:buSzPct val="45000"/>
              <a:buFont typeface="Wingdings" pitchFamily="2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Minimiza o choque visual (minimiza o contraste entre  o claro e o escuro);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6D1D8-9E38-4A4C-8D46-7C37681F8573}" type="slidenum">
              <a:rPr lang="pt-BR"/>
              <a:pPr/>
              <a:t>61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Outras associações</a:t>
            </a:r>
          </a:p>
        </p:txBody>
      </p:sp>
      <p:sp>
        <p:nvSpPr>
          <p:cNvPr id="240643" name="Rectangle 3"/>
          <p:cNvSpPr>
            <a:spLocks noGrp="1"/>
          </p:cNvSpPr>
          <p:nvPr>
            <p:ph idx="1"/>
          </p:nvPr>
        </p:nvSpPr>
        <p:spPr>
          <a:xfrm>
            <a:off x="1116013" y="1633538"/>
            <a:ext cx="7570787" cy="5810250"/>
          </a:xfrm>
          <a:ln/>
        </p:spPr>
        <p:txBody>
          <a:bodyPr lIns="0" tIns="25602" rIns="0" bIns="0"/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Muitas culturas promovem a associação de cores a eventos ou sensações: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b="1" dirty="0"/>
              <a:t>Vermelho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China: Boa sorte, celebração, convocação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 err="1"/>
              <a:t>Cherokees</a:t>
            </a:r>
            <a:r>
              <a:rPr lang="pt-BR" sz="2800" dirty="0"/>
              <a:t>: Sucesso, triunfo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Índia: </a:t>
            </a:r>
            <a:r>
              <a:rPr lang="pt-BR" sz="2800" dirty="0" err="1"/>
              <a:t>Oureza</a:t>
            </a:r>
            <a:endParaRPr lang="pt-BR" sz="2800" dirty="0"/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Sul da África: Cor da manhã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Rússia: Bolcheviques e comunismo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800" dirty="0"/>
              <a:t>Oeste: excitação, perigo, amor, paixão, parada, natal (em associação ao verde)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A67E-46AF-4117-AC06-A5D54233FD68}" type="slidenum">
              <a:rPr lang="pt-BR"/>
              <a:pPr/>
              <a:t>62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Outras associações</a:t>
            </a:r>
          </a:p>
        </p:txBody>
      </p:sp>
      <p:sp>
        <p:nvSpPr>
          <p:cNvPr id="242691" name="Rectangle 3"/>
          <p:cNvSpPr>
            <a:spLocks noGrp="1"/>
          </p:cNvSpPr>
          <p:nvPr>
            <p:ph idx="1"/>
          </p:nvPr>
        </p:nvSpPr>
        <p:spPr>
          <a:xfrm>
            <a:off x="979488" y="1341438"/>
            <a:ext cx="7837487" cy="5516562"/>
          </a:xfrm>
          <a:ln/>
        </p:spPr>
        <p:txBody>
          <a:bodyPr lIns="0" tIns="20802" rIns="0" bIns="0"/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Muitas culturas promovem a associação de cores a eventos ou sensações: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b="1" dirty="0"/>
              <a:t>Laranja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Irlanda: Religião (Protestantes)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Oeste: Halloween (em associação ao preto), criatividade, outono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b="1" dirty="0"/>
              <a:t>Amarelo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China: Alimento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Egito: Cor da manhã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Japão: Coragem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Índia: Mercadores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600" dirty="0"/>
              <a:t>Oeste: Esperança, perigos iminentes, covardia</a:t>
            </a:r>
            <a:endParaRPr lang="pt-BR" dirty="0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EF518-2366-4E55-A9C6-108BEBF90FEA}" type="slidenum">
              <a:rPr lang="pt-BR"/>
              <a:pPr/>
              <a:t>63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>
                <a:effectLst/>
              </a:rPr>
              <a:t>Outras associações</a:t>
            </a:r>
          </a:p>
        </p:txBody>
      </p:sp>
      <p:sp>
        <p:nvSpPr>
          <p:cNvPr id="244739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8001000" cy="4443412"/>
          </a:xfrm>
          <a:ln/>
        </p:spPr>
        <p:txBody>
          <a:bodyPr lIns="0" tIns="20802" rIns="0" bIns="0"/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/>
              <a:t>Muitas culturas promovem a associação de cores a eventos ou sensações: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b="1"/>
              <a:t>Verde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/>
              <a:t>China: indica que uma esposa está enganando o marido, exorcismo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/>
              <a:t>Índia: Islã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/>
              <a:t>Irlanda: símbolo do país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/>
              <a:t>Oeste: Primavera, nascimento, seguir, natal (em associação ao vermelho), dia de Saint Patrick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t-BR" sz="2600"/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A8AD8-729F-4AF9-8B48-0B073C0EB2E3}" type="slidenum">
              <a:rPr lang="pt-BR"/>
              <a:pPr/>
              <a:t>64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/>
          </p:cNvSpPr>
          <p:nvPr>
            <p:ph type="title"/>
          </p:nvPr>
        </p:nvSpPr>
        <p:spPr bwMode="auto">
          <a:xfrm>
            <a:off x="1435100" y="274638"/>
            <a:ext cx="7499350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Outras associações</a:t>
            </a:r>
          </a:p>
        </p:txBody>
      </p:sp>
      <p:sp>
        <p:nvSpPr>
          <p:cNvPr id="246787" name="Rectangle 3"/>
          <p:cNvSpPr>
            <a:spLocks noGrp="1"/>
          </p:cNvSpPr>
          <p:nvPr>
            <p:ph idx="1"/>
          </p:nvPr>
        </p:nvSpPr>
        <p:spPr>
          <a:xfrm>
            <a:off x="979488" y="1604963"/>
            <a:ext cx="8001000" cy="4443412"/>
          </a:xfrm>
          <a:ln/>
        </p:spPr>
        <p:txBody>
          <a:bodyPr lIns="0" tIns="20802" rIns="0" bIns="0"/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t-BR" sz="2600" dirty="0"/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t-BR" sz="2600" dirty="0"/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b="1" dirty="0"/>
              <a:t>“Blue”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dirty="0" err="1"/>
              <a:t>Cherokees</a:t>
            </a:r>
            <a:r>
              <a:rPr lang="pt-BR" sz="2600" dirty="0"/>
              <a:t>: derrota, problema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dirty="0"/>
              <a:t>Irã: Cor do paraíso e espiritualidade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t-BR" sz="2600" dirty="0"/>
              <a:t>Oeste: Depressão, tristeza, conservador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917B-949A-4217-911C-AF1BCF305BE2}" type="slidenum">
              <a:rPr lang="pt-BR"/>
              <a:pPr/>
              <a:t>65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/>
          </p:cNvSpPr>
          <p:nvPr>
            <p:ph type="title"/>
          </p:nvPr>
        </p:nvSpPr>
        <p:spPr bwMode="auto">
          <a:xfrm>
            <a:off x="1157288" y="-100013"/>
            <a:ext cx="7807325" cy="1144588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Outras associações</a:t>
            </a:r>
          </a:p>
        </p:txBody>
      </p:sp>
      <p:sp>
        <p:nvSpPr>
          <p:cNvPr id="248836" name="Rectangle 4"/>
          <p:cNvSpPr>
            <a:spLocks noGrp="1"/>
          </p:cNvSpPr>
          <p:nvPr>
            <p:ph idx="1"/>
          </p:nvPr>
        </p:nvSpPr>
        <p:spPr>
          <a:xfrm>
            <a:off x="979488" y="981075"/>
            <a:ext cx="7837487" cy="5607050"/>
          </a:xfrm>
          <a:ln/>
        </p:spPr>
        <p:txBody>
          <a:bodyPr lIns="0" tIns="19201" rIns="0" bIns="0">
            <a:normAutofit lnSpcReduction="10000"/>
          </a:bodyPr>
          <a:lstStyle/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Muitas culturas promovem a associação de cores a eventos ou sensações: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 dirty="0"/>
              <a:t>Púrpura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Tailândia: Cor da manhã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Oeste: Realeza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 dirty="0"/>
              <a:t>Branco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Japão: Cravo branco simboliza a morte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Leste: Funeral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Oeste: Noivas, anjos, pessoas boas, hospitais, médicos, paz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 dirty="0"/>
              <a:t>Preto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China: Cor dos jovens </a:t>
            </a:r>
          </a:p>
          <a:p>
            <a:pPr marL="342900" indent="-342900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Oeste: Funeral, morte, Halloween (em associação ao laranja), pessoas más, rebelião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39B-2FA2-4704-8B74-2677E852FC23}" type="slidenum">
              <a:rPr lang="pt-BR"/>
              <a:pPr/>
              <a:t>66</a:t>
            </a:fld>
            <a:endParaRPr lang="pt-BR"/>
          </a:p>
        </p:txBody>
      </p:sp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979488" y="6446838"/>
            <a:ext cx="8162925" cy="477837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lIns="81639" tIns="55221" rIns="81639" bIns="40820"/>
          <a:lstStyle/>
          <a:p>
            <a:pPr algn="r" defTabSz="407988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sz="1600">
                <a:solidFill>
                  <a:srgbClr val="000000"/>
                </a:solidFill>
              </a:rPr>
              <a:t>http://webdesign.about.com/od/color/a/bl_colorculture.htm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/>
          </p:cNvSpPr>
          <p:nvPr>
            <p:ph type="title"/>
          </p:nvPr>
        </p:nvSpPr>
        <p:spPr bwMode="auto">
          <a:xfrm>
            <a:off x="1085850" y="79375"/>
            <a:ext cx="7807325" cy="1144588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Psicodinâmica das Cores</a:t>
            </a:r>
          </a:p>
        </p:txBody>
      </p:sp>
      <p:sp>
        <p:nvSpPr>
          <p:cNvPr id="250883" name="Rectangle 3"/>
          <p:cNvSpPr>
            <a:spLocks noGrp="1"/>
          </p:cNvSpPr>
          <p:nvPr>
            <p:ph idx="1"/>
          </p:nvPr>
        </p:nvSpPr>
        <p:spPr>
          <a:xfrm>
            <a:off x="1042988" y="1212850"/>
            <a:ext cx="7773987" cy="5218113"/>
          </a:xfrm>
          <a:ln/>
        </p:spPr>
        <p:txBody>
          <a:bodyPr lIns="0" tIns="19201" rIns="0" bIns="0">
            <a:normAutofit lnSpcReduction="10000"/>
          </a:bodyPr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VERMELHO: </a:t>
            </a:r>
            <a:r>
              <a:rPr lang="en-US" sz="2000" dirty="0" err="1"/>
              <a:t>Aumenta</a:t>
            </a:r>
            <a:r>
              <a:rPr lang="en-US" sz="2000" dirty="0"/>
              <a:t> a </a:t>
            </a:r>
            <a:r>
              <a:rPr lang="en-US" sz="2000" dirty="0" err="1"/>
              <a:t>atenção</a:t>
            </a:r>
            <a:r>
              <a:rPr lang="en-US" sz="2000" dirty="0"/>
              <a:t>, é </a:t>
            </a:r>
            <a:r>
              <a:rPr lang="en-US" sz="2000" dirty="0" err="1"/>
              <a:t>estimulante</a:t>
            </a:r>
            <a:r>
              <a:rPr lang="en-US" sz="2000" dirty="0"/>
              <a:t>, </a:t>
            </a:r>
            <a:r>
              <a:rPr lang="en-US" sz="2000" dirty="0" err="1"/>
              <a:t>motivador</a:t>
            </a:r>
            <a:r>
              <a:rPr lang="en-US" sz="2000" dirty="0"/>
              <a:t>. </a:t>
            </a:r>
            <a:r>
              <a:rPr lang="en-US" sz="2000" dirty="0" err="1"/>
              <a:t>Indicado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anúncios</a:t>
            </a:r>
            <a:r>
              <a:rPr lang="en-US" sz="2000" dirty="0"/>
              <a:t> de </a:t>
            </a:r>
            <a:r>
              <a:rPr lang="en-US" sz="2000" dirty="0" err="1"/>
              <a:t>artigos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indicam</a:t>
            </a:r>
            <a:r>
              <a:rPr lang="en-US" sz="2000" dirty="0"/>
              <a:t> </a:t>
            </a:r>
            <a:r>
              <a:rPr lang="en-US" sz="2000" dirty="0" err="1"/>
              <a:t>calor</a:t>
            </a:r>
            <a:r>
              <a:rPr lang="en-US" sz="2000" dirty="0"/>
              <a:t> e </a:t>
            </a:r>
            <a:r>
              <a:rPr lang="en-US" sz="2000" dirty="0" err="1"/>
              <a:t>energia</a:t>
            </a:r>
            <a:r>
              <a:rPr lang="en-US" sz="2000" dirty="0"/>
              <a:t>, </a:t>
            </a:r>
            <a:r>
              <a:rPr lang="en-US" sz="2000" dirty="0" err="1"/>
              <a:t>artigos</a:t>
            </a:r>
            <a:r>
              <a:rPr lang="en-US" sz="2000" dirty="0"/>
              <a:t> </a:t>
            </a:r>
            <a:r>
              <a:rPr lang="en-US" sz="2000" dirty="0" err="1"/>
              <a:t>técnicos</a:t>
            </a:r>
            <a:r>
              <a:rPr lang="en-US" sz="2000" dirty="0"/>
              <a:t> e de </a:t>
            </a:r>
            <a:r>
              <a:rPr lang="en-US" sz="2000" dirty="0" err="1"/>
              <a:t>ginástica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LARANJA: </a:t>
            </a:r>
            <a:r>
              <a:rPr lang="en-US" sz="2000" dirty="0" err="1"/>
              <a:t>Indicado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as </a:t>
            </a:r>
            <a:r>
              <a:rPr lang="en-US" sz="2000" dirty="0" err="1"/>
              <a:t>mesmas</a:t>
            </a:r>
            <a:r>
              <a:rPr lang="en-US" sz="2000" dirty="0"/>
              <a:t> </a:t>
            </a:r>
            <a:r>
              <a:rPr lang="en-US" sz="2000" dirty="0" err="1"/>
              <a:t>aplicações</a:t>
            </a:r>
            <a:r>
              <a:rPr lang="en-US" sz="2000" dirty="0"/>
              <a:t> do </a:t>
            </a:r>
            <a:r>
              <a:rPr lang="en-US" sz="2000" dirty="0" err="1"/>
              <a:t>vermelho</a:t>
            </a:r>
            <a:r>
              <a:rPr lang="en-US" sz="2000" dirty="0"/>
              <a:t>, com </a:t>
            </a:r>
            <a:r>
              <a:rPr lang="en-US" sz="2000" dirty="0" err="1"/>
              <a:t>resultados</a:t>
            </a:r>
            <a:r>
              <a:rPr lang="en-US" sz="2000" dirty="0"/>
              <a:t> um </a:t>
            </a:r>
            <a:r>
              <a:rPr lang="en-US" sz="2000" dirty="0" err="1"/>
              <a:t>pouco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moderados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2000" dirty="0"/>
            </a:br>
            <a:r>
              <a:rPr lang="en-US" sz="2000" dirty="0"/>
              <a:t>AMARELO: </a:t>
            </a:r>
            <a:r>
              <a:rPr lang="en-US" sz="2000" dirty="0" err="1"/>
              <a:t>Visível</a:t>
            </a:r>
            <a:r>
              <a:rPr lang="en-US" sz="2000" dirty="0"/>
              <a:t> a </a:t>
            </a:r>
            <a:r>
              <a:rPr lang="en-US" sz="2000" dirty="0" err="1"/>
              <a:t>distância</a:t>
            </a:r>
            <a:r>
              <a:rPr lang="en-US" sz="2000" dirty="0"/>
              <a:t>, </a:t>
            </a:r>
            <a:r>
              <a:rPr lang="en-US" sz="2000" dirty="0" err="1"/>
              <a:t>estimulante</a:t>
            </a:r>
            <a:r>
              <a:rPr lang="en-US" sz="2000" dirty="0"/>
              <a:t>. </a:t>
            </a:r>
            <a:r>
              <a:rPr lang="en-US" sz="2000" dirty="0" err="1"/>
              <a:t>Cor</a:t>
            </a:r>
            <a:r>
              <a:rPr lang="en-US" sz="2000" dirty="0"/>
              <a:t> </a:t>
            </a:r>
            <a:r>
              <a:rPr lang="en-US" sz="2000" dirty="0" err="1"/>
              <a:t>imprecisa</a:t>
            </a:r>
            <a:r>
              <a:rPr lang="en-US" sz="2000" dirty="0"/>
              <a:t>,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produzir</a:t>
            </a:r>
            <a:r>
              <a:rPr lang="en-US" sz="2000" dirty="0"/>
              <a:t> </a:t>
            </a:r>
            <a:r>
              <a:rPr lang="en-US" sz="2000" dirty="0" err="1"/>
              <a:t>vacilação</a:t>
            </a:r>
            <a:r>
              <a:rPr lang="en-US" sz="2000" dirty="0"/>
              <a:t> no </a:t>
            </a:r>
            <a:r>
              <a:rPr lang="en-US" sz="2000" dirty="0" err="1"/>
              <a:t>indivíduo</a:t>
            </a:r>
            <a:r>
              <a:rPr lang="en-US" sz="2000" dirty="0"/>
              <a:t> e </a:t>
            </a:r>
            <a:r>
              <a:rPr lang="en-US" sz="2000" dirty="0" err="1"/>
              <a:t>dispersar</a:t>
            </a:r>
            <a:r>
              <a:rPr lang="en-US" sz="2000" dirty="0"/>
              <a:t> parte de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atenção</a:t>
            </a:r>
            <a:r>
              <a:rPr lang="en-US" sz="2000" dirty="0"/>
              <a:t>. </a:t>
            </a:r>
            <a:r>
              <a:rPr lang="en-US" sz="2000" dirty="0" err="1"/>
              <a:t>Não</a:t>
            </a:r>
            <a:r>
              <a:rPr lang="en-US" sz="2000" dirty="0"/>
              <a:t> é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</a:t>
            </a:r>
            <a:r>
              <a:rPr lang="en-US" sz="2000" dirty="0"/>
              <a:t> </a:t>
            </a:r>
            <a:r>
              <a:rPr lang="en-US" sz="2000" dirty="0" err="1"/>
              <a:t>motivadora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excelência</a:t>
            </a:r>
            <a:r>
              <a:rPr lang="en-US" sz="2000" dirty="0"/>
              <a:t>. </a:t>
            </a:r>
            <a:r>
              <a:rPr lang="en-US" sz="2000" dirty="0" err="1"/>
              <a:t>Combinada</a:t>
            </a:r>
            <a:r>
              <a:rPr lang="en-US" sz="2000" dirty="0"/>
              <a:t> com o </a:t>
            </a:r>
            <a:r>
              <a:rPr lang="en-US" sz="2000" dirty="0" err="1"/>
              <a:t>preto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resultar</a:t>
            </a:r>
            <a:r>
              <a:rPr lang="en-US" sz="2000" dirty="0"/>
              <a:t> </a:t>
            </a:r>
            <a:r>
              <a:rPr lang="en-US" sz="2000" dirty="0" err="1"/>
              <a:t>eficaz</a:t>
            </a:r>
            <a:r>
              <a:rPr lang="en-US" sz="2000" dirty="0"/>
              <a:t> e </a:t>
            </a:r>
            <a:r>
              <a:rPr lang="en-US" sz="2000" dirty="0" err="1"/>
              <a:t>interessante</a:t>
            </a:r>
            <a:r>
              <a:rPr lang="en-US" sz="2000" dirty="0"/>
              <a:t>. </a:t>
            </a:r>
            <a:r>
              <a:rPr lang="en-US" sz="2000" dirty="0" err="1"/>
              <a:t>Geralmente</a:t>
            </a:r>
            <a:r>
              <a:rPr lang="en-US" sz="2000" dirty="0"/>
              <a:t> </a:t>
            </a:r>
            <a:r>
              <a:rPr lang="en-US" sz="2000" dirty="0" err="1"/>
              <a:t>indicada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aplicação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anúncios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indiquem</a:t>
            </a:r>
            <a:r>
              <a:rPr lang="en-US" sz="2000" dirty="0"/>
              <a:t> </a:t>
            </a:r>
            <a:r>
              <a:rPr lang="en-US" sz="2000" dirty="0" err="1"/>
              <a:t>luz</a:t>
            </a:r>
            <a:r>
              <a:rPr lang="en-US" sz="2000" dirty="0"/>
              <a:t>, é </a:t>
            </a:r>
            <a:r>
              <a:rPr lang="en-US" sz="2000" dirty="0" err="1"/>
              <a:t>desaconselhável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superfícies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extensas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VERDE: </a:t>
            </a:r>
            <a:r>
              <a:rPr lang="en-US" sz="2000" dirty="0" err="1"/>
              <a:t>Estimulante</a:t>
            </a:r>
            <a:r>
              <a:rPr lang="en-US" sz="2000" dirty="0"/>
              <a:t>, mas com </a:t>
            </a:r>
            <a:r>
              <a:rPr lang="en-US" sz="2000" dirty="0" err="1"/>
              <a:t>pouca</a:t>
            </a:r>
            <a:r>
              <a:rPr lang="en-US" sz="2000" dirty="0"/>
              <a:t> </a:t>
            </a:r>
            <a:r>
              <a:rPr lang="en-US" sz="2000" dirty="0" err="1"/>
              <a:t>força</a:t>
            </a:r>
            <a:r>
              <a:rPr lang="en-US" sz="2000" dirty="0"/>
              <a:t> </a:t>
            </a:r>
            <a:r>
              <a:rPr lang="en-US" sz="2000" dirty="0" err="1"/>
              <a:t>sugestiva</a:t>
            </a:r>
            <a:r>
              <a:rPr lang="en-US" sz="2000" dirty="0"/>
              <a:t>; </a:t>
            </a:r>
            <a:r>
              <a:rPr lang="en-US" sz="2000" dirty="0" err="1"/>
              <a:t>oferece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sensação</a:t>
            </a:r>
            <a:r>
              <a:rPr lang="en-US" sz="2000" dirty="0"/>
              <a:t> de </a:t>
            </a:r>
            <a:r>
              <a:rPr lang="en-US" sz="2000" dirty="0" err="1"/>
              <a:t>repouso</a:t>
            </a:r>
            <a:r>
              <a:rPr lang="en-US" sz="2000" dirty="0"/>
              <a:t>. </a:t>
            </a:r>
            <a:r>
              <a:rPr lang="en-US" sz="2000" dirty="0" err="1"/>
              <a:t>Indicado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anúncios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caracterizem</a:t>
            </a:r>
            <a:r>
              <a:rPr lang="en-US" sz="2000" dirty="0"/>
              <a:t> o </a:t>
            </a:r>
            <a:r>
              <a:rPr lang="en-US" sz="2000" dirty="0" err="1"/>
              <a:t>frio</a:t>
            </a:r>
            <a:r>
              <a:rPr lang="en-US" sz="2000" dirty="0"/>
              <a:t>, </a:t>
            </a:r>
            <a:r>
              <a:rPr lang="en-US" sz="2000" dirty="0" err="1"/>
              <a:t>azeites</a:t>
            </a:r>
            <a:r>
              <a:rPr lang="en-US" sz="2000" dirty="0"/>
              <a:t>, </a:t>
            </a:r>
            <a:r>
              <a:rPr lang="en-US" sz="2000" dirty="0" err="1"/>
              <a:t>verduras</a:t>
            </a:r>
            <a:r>
              <a:rPr lang="en-US" sz="2000" dirty="0"/>
              <a:t> e </a:t>
            </a:r>
            <a:r>
              <a:rPr lang="en-US" sz="2000" dirty="0" err="1"/>
              <a:t>semelhantes</a:t>
            </a:r>
            <a:r>
              <a:rPr lang="en-US" sz="2000" dirty="0"/>
              <a:t>. 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D26A5-7785-4F06-9FFF-5FE7126EBDC5}" type="slidenum">
              <a:rPr lang="pt-BR"/>
              <a:pPr/>
              <a:t>67</a:t>
            </a:fld>
            <a:endParaRPr lang="pt-BR"/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6694488" y="6407150"/>
            <a:ext cx="2449512" cy="477838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>
                <a:solidFill>
                  <a:srgbClr val="000000"/>
                </a:solidFill>
                <a:latin typeface="Bitstream Charter" pitchFamily="16" charset="0"/>
              </a:rPr>
              <a:t>(Farina et al., 2006)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/>
          </p:cNvSpPr>
          <p:nvPr>
            <p:ph type="title"/>
          </p:nvPr>
        </p:nvSpPr>
        <p:spPr bwMode="auto">
          <a:xfrm>
            <a:off x="1157288" y="79375"/>
            <a:ext cx="7807325" cy="1144588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Psicodinâmica das Cores</a:t>
            </a:r>
          </a:p>
        </p:txBody>
      </p:sp>
      <p:sp>
        <p:nvSpPr>
          <p:cNvPr id="252931" name="Rectangle 3"/>
          <p:cNvSpPr>
            <a:spLocks noGrp="1"/>
          </p:cNvSpPr>
          <p:nvPr>
            <p:ph idx="1"/>
          </p:nvPr>
        </p:nvSpPr>
        <p:spPr>
          <a:xfrm>
            <a:off x="971550" y="1468438"/>
            <a:ext cx="7715250" cy="4905375"/>
          </a:xfrm>
          <a:ln/>
        </p:spPr>
        <p:txBody>
          <a:bodyPr lIns="0" tIns="19201" rIns="0" bIns="0">
            <a:normAutofit lnSpcReduction="10000"/>
          </a:bodyPr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AZUL: </a:t>
            </a:r>
            <a:r>
              <a:rPr lang="en-US" sz="2000" dirty="0" err="1"/>
              <a:t>Possui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 </a:t>
            </a:r>
            <a:r>
              <a:rPr lang="en-US" sz="2000" dirty="0" err="1"/>
              <a:t>poder</a:t>
            </a:r>
            <a:r>
              <a:rPr lang="en-US" sz="2000" dirty="0"/>
              <a:t> de </a:t>
            </a:r>
            <a:r>
              <a:rPr lang="en-US" sz="2000" dirty="0" err="1"/>
              <a:t>atração</a:t>
            </a:r>
            <a:r>
              <a:rPr lang="en-US" sz="2000" dirty="0"/>
              <a:t>; é </a:t>
            </a:r>
            <a:r>
              <a:rPr lang="en-US" sz="2000" dirty="0" err="1"/>
              <a:t>neutralizante</a:t>
            </a:r>
            <a:r>
              <a:rPr lang="en-US" sz="2000" dirty="0"/>
              <a:t> </a:t>
            </a:r>
            <a:r>
              <a:rPr lang="en-US" sz="2000" dirty="0" err="1"/>
              <a:t>nas</a:t>
            </a:r>
            <a:r>
              <a:rPr lang="en-US" sz="2000" dirty="0"/>
              <a:t> </a:t>
            </a:r>
            <a:r>
              <a:rPr lang="en-US" sz="2000" dirty="0" err="1"/>
              <a:t>inquietações</a:t>
            </a:r>
            <a:r>
              <a:rPr lang="en-US" sz="2000" dirty="0"/>
              <a:t> do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humano</a:t>
            </a:r>
            <a:r>
              <a:rPr lang="en-US" sz="2000" dirty="0"/>
              <a:t>; </a:t>
            </a:r>
            <a:r>
              <a:rPr lang="en-US" sz="2000" dirty="0" err="1"/>
              <a:t>acalma</a:t>
            </a:r>
            <a:r>
              <a:rPr lang="en-US" sz="2000" dirty="0"/>
              <a:t> o </a:t>
            </a:r>
            <a:r>
              <a:rPr lang="en-US" sz="2000" dirty="0" err="1"/>
              <a:t>indivíduo</a:t>
            </a:r>
            <a:r>
              <a:rPr lang="en-US" sz="2000" dirty="0"/>
              <a:t> e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circulatório</a:t>
            </a:r>
            <a:r>
              <a:rPr lang="en-US" sz="2000" dirty="0"/>
              <a:t>. </a:t>
            </a:r>
            <a:r>
              <a:rPr lang="en-US" sz="2000" dirty="0" err="1"/>
              <a:t>Indicado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anúncios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caracterizem</a:t>
            </a:r>
            <a:r>
              <a:rPr lang="en-US" sz="2000" dirty="0"/>
              <a:t> o </a:t>
            </a:r>
            <a:r>
              <a:rPr lang="en-US" sz="2000" dirty="0" err="1"/>
              <a:t>frio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2000" dirty="0"/>
            </a:br>
            <a:r>
              <a:rPr lang="en-US" sz="2000" dirty="0"/>
              <a:t>ROXO: </a:t>
            </a:r>
            <a:r>
              <a:rPr lang="en-US" sz="2000" dirty="0" err="1"/>
              <a:t>Acalma</a:t>
            </a:r>
            <a:r>
              <a:rPr lang="en-US" sz="2000" dirty="0"/>
              <a:t> o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nervoso</a:t>
            </a:r>
            <a:r>
              <a:rPr lang="en-US" sz="2000" dirty="0"/>
              <a:t>. a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utilizado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anúncios</a:t>
            </a:r>
            <a:r>
              <a:rPr lang="en-US" sz="2000" dirty="0"/>
              <a:t> de </a:t>
            </a:r>
            <a:r>
              <a:rPr lang="en-US" sz="2000" dirty="0" err="1"/>
              <a:t>artigos</a:t>
            </a:r>
            <a:r>
              <a:rPr lang="en-US" sz="2000" dirty="0"/>
              <a:t> </a:t>
            </a:r>
            <a:r>
              <a:rPr lang="en-US" sz="2000" dirty="0" err="1"/>
              <a:t>religiosos</a:t>
            </a:r>
            <a:r>
              <a:rPr lang="en-US" sz="2000" dirty="0"/>
              <a:t>,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viaturas</a:t>
            </a:r>
            <a:r>
              <a:rPr lang="en-US" sz="2000" dirty="0"/>
              <a:t>, </a:t>
            </a:r>
            <a:r>
              <a:rPr lang="en-US" sz="2000" dirty="0" err="1"/>
              <a:t>acessórios</a:t>
            </a:r>
            <a:r>
              <a:rPr lang="en-US" sz="2000" dirty="0"/>
              <a:t> </a:t>
            </a:r>
            <a:r>
              <a:rPr lang="en-US" sz="2000" dirty="0" err="1"/>
              <a:t>funerários</a:t>
            </a:r>
            <a:r>
              <a:rPr lang="en-US" sz="2000" dirty="0"/>
              <a:t> etc. Para </a:t>
            </a:r>
            <a:r>
              <a:rPr lang="en-US" sz="2000" dirty="0" err="1"/>
              <a:t>dar</a:t>
            </a:r>
            <a:r>
              <a:rPr lang="en-US" sz="2000" dirty="0"/>
              <a:t> a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cor</a:t>
            </a:r>
            <a:r>
              <a:rPr lang="en-US" sz="2000" dirty="0"/>
              <a:t>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sensação</a:t>
            </a:r>
            <a:r>
              <a:rPr lang="en-US" sz="2000" dirty="0"/>
              <a:t> de </a:t>
            </a:r>
            <a:r>
              <a:rPr lang="en-US" sz="2000" dirty="0" err="1"/>
              <a:t>calor</a:t>
            </a:r>
            <a:r>
              <a:rPr lang="en-US" sz="2000" dirty="0"/>
              <a:t>, </a:t>
            </a:r>
            <a:r>
              <a:rPr lang="en-US" sz="2000" dirty="0" err="1"/>
              <a:t>deve</a:t>
            </a:r>
            <a:r>
              <a:rPr lang="en-US" sz="2000" dirty="0"/>
              <a:t>-se </a:t>
            </a:r>
            <a:r>
              <a:rPr lang="en-US" sz="2000" dirty="0" err="1"/>
              <a:t>acrescentar</a:t>
            </a:r>
            <a:r>
              <a:rPr lang="en-US" sz="2000" dirty="0"/>
              <a:t> </a:t>
            </a:r>
            <a:r>
              <a:rPr lang="en-US" sz="2000" dirty="0" err="1"/>
              <a:t>vermelho</a:t>
            </a:r>
            <a:r>
              <a:rPr lang="en-US" sz="2000" dirty="0"/>
              <a:t>; de </a:t>
            </a:r>
            <a:r>
              <a:rPr lang="en-US" sz="2000" dirty="0" err="1"/>
              <a:t>luminosidade</a:t>
            </a:r>
            <a:r>
              <a:rPr lang="en-US" sz="2000" dirty="0"/>
              <a:t>, o </a:t>
            </a:r>
            <a:r>
              <a:rPr lang="en-US" sz="2000" dirty="0" err="1"/>
              <a:t>amarelo</a:t>
            </a:r>
            <a:r>
              <a:rPr lang="en-US" sz="2000" dirty="0"/>
              <a:t>; de </a:t>
            </a:r>
            <a:r>
              <a:rPr lang="en-US" sz="2000" dirty="0" err="1"/>
              <a:t>calor</a:t>
            </a:r>
            <a:r>
              <a:rPr lang="en-US" sz="2000" dirty="0"/>
              <a:t>, o </a:t>
            </a:r>
            <a:r>
              <a:rPr lang="en-US" sz="2000" dirty="0" err="1"/>
              <a:t>laranja</a:t>
            </a:r>
            <a:r>
              <a:rPr lang="en-US" sz="2000" dirty="0"/>
              <a:t>; de </a:t>
            </a:r>
            <a:r>
              <a:rPr lang="en-US" sz="2000" dirty="0" err="1"/>
              <a:t>frio</a:t>
            </a:r>
            <a:r>
              <a:rPr lang="en-US" sz="2000" dirty="0"/>
              <a:t> o </a:t>
            </a:r>
            <a:r>
              <a:rPr lang="en-US" sz="2000" dirty="0" err="1"/>
              <a:t>azul</a:t>
            </a:r>
            <a:r>
              <a:rPr lang="en-US" sz="2000" dirty="0"/>
              <a:t>; de </a:t>
            </a:r>
            <a:r>
              <a:rPr lang="en-US" sz="2000" dirty="0" err="1"/>
              <a:t>arejado</a:t>
            </a:r>
            <a:r>
              <a:rPr lang="en-US" sz="2000" dirty="0"/>
              <a:t> o </a:t>
            </a:r>
            <a:r>
              <a:rPr lang="en-US" sz="2000" dirty="0" err="1"/>
              <a:t>verde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PÚRPURA E OURO: Cores </a:t>
            </a:r>
            <a:r>
              <a:rPr lang="en-US" sz="2000" dirty="0" err="1"/>
              <a:t>representativas</a:t>
            </a:r>
            <a:r>
              <a:rPr lang="en-US" sz="2000" dirty="0"/>
              <a:t> do valor e </a:t>
            </a:r>
            <a:r>
              <a:rPr lang="en-US" sz="2000" dirty="0" err="1"/>
              <a:t>dignidade</a:t>
            </a:r>
            <a:r>
              <a:rPr lang="en-US" sz="2000" dirty="0"/>
              <a:t>. </a:t>
            </a:r>
            <a:r>
              <a:rPr lang="en-US" sz="2000" dirty="0" err="1"/>
              <a:t>Devem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aplicados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anúncios</a:t>
            </a:r>
            <a:r>
              <a:rPr lang="en-US" sz="2000" dirty="0"/>
              <a:t> de </a:t>
            </a:r>
            <a:r>
              <a:rPr lang="en-US" sz="2000" dirty="0" err="1"/>
              <a:t>artigos</a:t>
            </a:r>
            <a:r>
              <a:rPr lang="en-US" sz="2000" dirty="0"/>
              <a:t> de </a:t>
            </a:r>
            <a:r>
              <a:rPr lang="en-US" sz="2000" dirty="0" err="1"/>
              <a:t>alta</a:t>
            </a:r>
            <a:r>
              <a:rPr lang="en-US" sz="2000" dirty="0"/>
              <a:t> </a:t>
            </a:r>
            <a:r>
              <a:rPr lang="en-US" sz="2000" dirty="0" err="1"/>
              <a:t>categoria</a:t>
            </a:r>
            <a:r>
              <a:rPr lang="en-US" sz="2000" dirty="0"/>
              <a:t> e </a:t>
            </a:r>
            <a:r>
              <a:rPr lang="en-US" sz="2000" dirty="0" err="1"/>
              <a:t>luxo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000" dirty="0"/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MARROM: </a:t>
            </a:r>
            <a:r>
              <a:rPr lang="en-US" sz="2000" dirty="0" err="1"/>
              <a:t>Esconde</a:t>
            </a:r>
            <a:r>
              <a:rPr lang="en-US" sz="2000" dirty="0"/>
              <a:t> </a:t>
            </a:r>
            <a:r>
              <a:rPr lang="en-US" sz="2000" dirty="0" err="1"/>
              <a:t>muito</a:t>
            </a:r>
            <a:r>
              <a:rPr lang="en-US" sz="2000" dirty="0"/>
              <a:t> a </a:t>
            </a:r>
            <a:r>
              <a:rPr lang="en-US" sz="2000" dirty="0" err="1"/>
              <a:t>qualidade</a:t>
            </a:r>
            <a:r>
              <a:rPr lang="en-US" sz="2000" dirty="0"/>
              <a:t> e o valor e, </a:t>
            </a:r>
            <a:r>
              <a:rPr lang="en-US" sz="2000" dirty="0" err="1"/>
              <a:t>portanto</a:t>
            </a:r>
            <a:r>
              <a:rPr lang="en-US" sz="2000" dirty="0"/>
              <a:t>, </a:t>
            </a:r>
            <a:r>
              <a:rPr lang="en-US" sz="2000" dirty="0" err="1"/>
              <a:t>pouco</a:t>
            </a:r>
            <a:r>
              <a:rPr lang="en-US" sz="2000" dirty="0"/>
              <a:t> </a:t>
            </a:r>
            <a:r>
              <a:rPr lang="en-US" sz="2000" dirty="0" err="1"/>
              <a:t>recomendável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publicidade</a:t>
            </a:r>
            <a:r>
              <a:rPr lang="en-US" sz="2400" dirty="0"/>
              <a:t>. 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7B9C-6A10-48B5-9F28-6A1E2557EFF7}" type="slidenum">
              <a:rPr lang="pt-BR"/>
              <a:pPr/>
              <a:t>68</a:t>
            </a:fld>
            <a:endParaRPr lang="pt-BR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6694488" y="6216650"/>
            <a:ext cx="2449512" cy="477838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>
                <a:solidFill>
                  <a:srgbClr val="000000"/>
                </a:solidFill>
                <a:latin typeface="Bitstream Charter" pitchFamily="16" charset="0"/>
              </a:rPr>
              <a:t>(Farina et al., 2006)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/>
          </p:cNvSpPr>
          <p:nvPr>
            <p:ph type="title"/>
          </p:nvPr>
        </p:nvSpPr>
        <p:spPr bwMode="auto">
          <a:xfrm>
            <a:off x="1157288" y="79375"/>
            <a:ext cx="7807325" cy="1144588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Psicodinâmica das Cores</a:t>
            </a:r>
          </a:p>
        </p:txBody>
      </p:sp>
      <p:sp>
        <p:nvSpPr>
          <p:cNvPr id="254979" name="Rectangle 3"/>
          <p:cNvSpPr>
            <a:spLocks noGrp="1"/>
          </p:cNvSpPr>
          <p:nvPr>
            <p:ph idx="1"/>
          </p:nvPr>
        </p:nvSpPr>
        <p:spPr>
          <a:xfrm>
            <a:off x="1042988" y="1246188"/>
            <a:ext cx="7937500" cy="5422900"/>
          </a:xfrm>
          <a:ln/>
        </p:spPr>
        <p:txBody>
          <a:bodyPr lIns="0" tIns="19201" rIns="0" bIns="0"/>
          <a:lstStyle/>
          <a:p>
            <a:pPr marL="342900" indent="-342900" algn="just" defTabSz="449263">
              <a:spcAft>
                <a:spcPts val="19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VIOLETA: </a:t>
            </a:r>
            <a:r>
              <a:rPr lang="en-US" sz="2000" dirty="0" err="1"/>
              <a:t>Entristece</a:t>
            </a:r>
            <a:r>
              <a:rPr lang="en-US" sz="2000" dirty="0"/>
              <a:t> o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humano</a:t>
            </a:r>
            <a:r>
              <a:rPr lang="en-US" sz="2000" dirty="0"/>
              <a:t>,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sendo</a:t>
            </a:r>
            <a:r>
              <a:rPr lang="en-US" sz="2000" dirty="0"/>
              <a:t>, </a:t>
            </a:r>
            <a:r>
              <a:rPr lang="en-US" sz="2000" dirty="0" err="1"/>
              <a:t>portanto</a:t>
            </a:r>
            <a:r>
              <a:rPr lang="en-US" sz="2000" dirty="0"/>
              <a:t>,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bem</a:t>
            </a:r>
            <a:r>
              <a:rPr lang="en-US" sz="2000" dirty="0"/>
              <a:t> </a:t>
            </a:r>
            <a:r>
              <a:rPr lang="en-US" sz="2000" dirty="0" err="1"/>
              <a:t>visto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criação</a:t>
            </a:r>
            <a:r>
              <a:rPr lang="en-US" sz="2000" dirty="0"/>
              <a:t> </a:t>
            </a:r>
            <a:r>
              <a:rPr lang="en-US" sz="2000" dirty="0" err="1"/>
              <a:t>publicitária</a:t>
            </a:r>
            <a:r>
              <a:rPr lang="en-US" sz="2000" dirty="0"/>
              <a:t>.</a:t>
            </a:r>
          </a:p>
          <a:p>
            <a:pPr marL="342900" indent="-342900" algn="just" defTabSz="449263">
              <a:spcAft>
                <a:spcPts val="19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CINZA: </a:t>
            </a:r>
            <a:r>
              <a:rPr lang="en-US" sz="2000" dirty="0" err="1"/>
              <a:t>Indica</a:t>
            </a:r>
            <a:r>
              <a:rPr lang="en-US" sz="2000" dirty="0"/>
              <a:t> </a:t>
            </a:r>
            <a:r>
              <a:rPr lang="en-US" sz="2000" dirty="0" err="1"/>
              <a:t>discrição</a:t>
            </a:r>
            <a:r>
              <a:rPr lang="en-US" sz="2000" dirty="0"/>
              <a:t>. Para </a:t>
            </a:r>
            <a:r>
              <a:rPr lang="en-US" sz="2000" dirty="0" err="1"/>
              <a:t>atitudes</a:t>
            </a:r>
            <a:r>
              <a:rPr lang="en-US" sz="2000" dirty="0"/>
              <a:t> </a:t>
            </a:r>
            <a:r>
              <a:rPr lang="en-US" sz="2000" dirty="0" err="1"/>
              <a:t>neutras</a:t>
            </a:r>
            <a:r>
              <a:rPr lang="en-US" sz="2000" dirty="0"/>
              <a:t> e </a:t>
            </a:r>
            <a:r>
              <a:rPr lang="en-US" sz="2000" dirty="0" err="1"/>
              <a:t>diplomáticas</a:t>
            </a:r>
            <a:r>
              <a:rPr lang="en-US" sz="2000" dirty="0"/>
              <a:t> é </a:t>
            </a:r>
            <a:r>
              <a:rPr lang="en-US" sz="2000" dirty="0" err="1"/>
              <a:t>muito</a:t>
            </a:r>
            <a:r>
              <a:rPr lang="en-US" sz="2000" dirty="0"/>
              <a:t> </a:t>
            </a:r>
            <a:r>
              <a:rPr lang="en-US" sz="2000" dirty="0" err="1"/>
              <a:t>utilizado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publicidade</a:t>
            </a:r>
            <a:r>
              <a:rPr lang="en-US" sz="2000" dirty="0"/>
              <a:t>.</a:t>
            </a:r>
          </a:p>
          <a:p>
            <a:pPr marL="342900" indent="-342900" algn="just" defTabSz="449263">
              <a:spcAft>
                <a:spcPts val="19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PRETO: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ser</a:t>
            </a:r>
            <a:r>
              <a:rPr lang="en-US" sz="2000" dirty="0"/>
              <a:t> </a:t>
            </a:r>
            <a:r>
              <a:rPr lang="en-US" sz="2000" dirty="0" err="1"/>
              <a:t>evitado</a:t>
            </a:r>
            <a:r>
              <a:rPr lang="en-US" sz="2000" dirty="0"/>
              <a:t> o </a:t>
            </a:r>
            <a:r>
              <a:rPr lang="en-US" sz="2000" dirty="0" err="1"/>
              <a:t>excesso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publicações</a:t>
            </a:r>
            <a:r>
              <a:rPr lang="en-US" sz="2000" dirty="0"/>
              <a:t> a cores, </a:t>
            </a:r>
            <a:r>
              <a:rPr lang="en-US" sz="2000" dirty="0" err="1"/>
              <a:t>pois</a:t>
            </a:r>
            <a:r>
              <a:rPr lang="en-US" sz="2000" dirty="0"/>
              <a:t> </a:t>
            </a:r>
            <a:r>
              <a:rPr lang="en-US" sz="2000" dirty="0" err="1"/>
              <a:t>tende</a:t>
            </a:r>
            <a:r>
              <a:rPr lang="en-US" sz="2000" dirty="0"/>
              <a:t> a </a:t>
            </a:r>
            <a:r>
              <a:rPr lang="en-US" sz="2000" dirty="0" err="1"/>
              <a:t>gerar</a:t>
            </a:r>
            <a:r>
              <a:rPr lang="en-US" sz="2000" dirty="0"/>
              <a:t> </a:t>
            </a:r>
            <a:r>
              <a:rPr lang="en-US" sz="2000" dirty="0" err="1"/>
              <a:t>frustração</a:t>
            </a:r>
            <a:r>
              <a:rPr lang="en-US" sz="2000" dirty="0"/>
              <a:t>.</a:t>
            </a:r>
          </a:p>
          <a:p>
            <a:pPr marL="342900" indent="-342900" algn="just" defTabSz="449263">
              <a:spcAft>
                <a:spcPts val="19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AZUL E BRANCO: </a:t>
            </a:r>
            <a:r>
              <a:rPr lang="en-US" sz="2000" dirty="0" err="1"/>
              <a:t>Estimulante</a:t>
            </a:r>
            <a:r>
              <a:rPr lang="en-US" sz="2000" dirty="0"/>
              <a:t>, </a:t>
            </a:r>
            <a:r>
              <a:rPr lang="en-US" sz="2000" dirty="0" err="1"/>
              <a:t>predispõe</a:t>
            </a:r>
            <a:r>
              <a:rPr lang="en-US" sz="2000" dirty="0"/>
              <a:t> à </a:t>
            </a:r>
            <a:r>
              <a:rPr lang="en-US" sz="2000" dirty="0" err="1"/>
              <a:t>simpatia</a:t>
            </a:r>
            <a:r>
              <a:rPr lang="en-US" sz="2000" dirty="0"/>
              <a:t>; </a:t>
            </a:r>
            <a:r>
              <a:rPr lang="en-US" sz="2000" dirty="0" err="1"/>
              <a:t>oferece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sensação</a:t>
            </a:r>
            <a:r>
              <a:rPr lang="en-US" sz="2000" dirty="0"/>
              <a:t> de </a:t>
            </a:r>
            <a:r>
              <a:rPr lang="en-US" sz="2000" dirty="0" err="1"/>
              <a:t>paz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produtos</a:t>
            </a:r>
            <a:r>
              <a:rPr lang="en-US" sz="2000" dirty="0"/>
              <a:t> e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precisam</a:t>
            </a:r>
            <a:r>
              <a:rPr lang="en-US" sz="2000" dirty="0"/>
              <a:t> </a:t>
            </a:r>
            <a:r>
              <a:rPr lang="en-US" sz="2000" dirty="0" err="1"/>
              <a:t>demonstrar</a:t>
            </a:r>
            <a:r>
              <a:rPr lang="en-US" sz="2000" dirty="0"/>
              <a:t> </a:t>
            </a:r>
            <a:r>
              <a:rPr lang="en-US" sz="2000" dirty="0" err="1"/>
              <a:t>sua</a:t>
            </a:r>
            <a:r>
              <a:rPr lang="en-US" sz="2000" dirty="0"/>
              <a:t> </a:t>
            </a:r>
            <a:r>
              <a:rPr lang="en-US" sz="2000" dirty="0" err="1"/>
              <a:t>segurança</a:t>
            </a:r>
            <a:r>
              <a:rPr lang="en-US" sz="2000" dirty="0"/>
              <a:t> e </a:t>
            </a:r>
            <a:r>
              <a:rPr lang="en-US" sz="2000" dirty="0" err="1"/>
              <a:t>estabilidade</a:t>
            </a:r>
            <a:r>
              <a:rPr lang="en-US" sz="2000" dirty="0"/>
              <a:t>.  </a:t>
            </a:r>
          </a:p>
          <a:p>
            <a:pPr marL="342900" indent="-342900" defTabSz="449263">
              <a:spcAft>
                <a:spcPts val="1988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AZUL E VERMELHO: </a:t>
            </a:r>
            <a:r>
              <a:rPr lang="en-US" sz="2000" dirty="0" err="1"/>
              <a:t>Estimulante</a:t>
            </a:r>
            <a:r>
              <a:rPr lang="en-US" sz="2000" dirty="0"/>
              <a:t> da </a:t>
            </a:r>
            <a:r>
              <a:rPr lang="en-US" sz="2000" dirty="0" err="1"/>
              <a:t>espiritualidade</a:t>
            </a:r>
            <a:r>
              <a:rPr lang="en-US" sz="2000" dirty="0"/>
              <a:t>; </a:t>
            </a:r>
            <a:r>
              <a:rPr lang="en-US" sz="2000" dirty="0" err="1"/>
              <a:t>combinação</a:t>
            </a:r>
            <a:r>
              <a:rPr lang="en-US" sz="2000" dirty="0"/>
              <a:t> </a:t>
            </a:r>
            <a:r>
              <a:rPr lang="en-US" sz="2000" dirty="0" err="1"/>
              <a:t>delicada</a:t>
            </a:r>
            <a:r>
              <a:rPr lang="en-US" sz="2000" dirty="0"/>
              <a:t> e de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eficácia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publicidade</a:t>
            </a:r>
            <a:r>
              <a:rPr lang="en-US" sz="2000" dirty="0"/>
              <a:t>. 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B2096-17CA-4F71-8910-B1233B6A672E}" type="slidenum">
              <a:rPr lang="pt-BR"/>
              <a:pPr/>
              <a:t>69</a:t>
            </a:fld>
            <a:endParaRPr lang="pt-BR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6694488" y="6216650"/>
            <a:ext cx="2449512" cy="477838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>
                <a:solidFill>
                  <a:srgbClr val="000000"/>
                </a:solidFill>
                <a:latin typeface="Bitstream Charter" pitchFamily="16" charset="0"/>
              </a:rPr>
              <a:t>(Farina et al., 2006)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hangingPunct="1"/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UMA TEORIA CLÁSSICA</a:t>
            </a:r>
            <a:b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PARA O PROCESSAMENTO</a:t>
            </a:r>
            <a:b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DE INFORMAÇÃO NO HOMEM</a:t>
            </a:r>
            <a:endParaRPr lang="pt-BR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Subtítulo 2"/>
          <p:cNvSpPr>
            <a:spLocks noGrp="1"/>
          </p:cNvSpPr>
          <p:nvPr>
            <p:ph type="subTitle" idx="1"/>
          </p:nvPr>
        </p:nvSpPr>
        <p:spPr>
          <a:xfrm>
            <a:off x="827584" y="1849438"/>
            <a:ext cx="7407275" cy="4722812"/>
          </a:xfrm>
        </p:spPr>
        <p:txBody>
          <a:bodyPr>
            <a:normAutofit/>
          </a:bodyPr>
          <a:lstStyle/>
          <a:p>
            <a:pPr marL="26988" algn="just" eaLnBrk="1" hangingPunct="1"/>
            <a:endParaRPr lang="pt-BR" dirty="0">
              <a:solidFill>
                <a:srgbClr val="320E04"/>
              </a:solidFill>
            </a:endParaRPr>
          </a:p>
          <a:p>
            <a:pPr marL="26988" eaLnBrk="1" hangingPunct="1"/>
            <a:r>
              <a:rPr lang="pt-BR" dirty="0">
                <a:solidFill>
                  <a:srgbClr val="320E04"/>
                </a:solidFill>
              </a:rPr>
              <a:t>Assim como o engenheiro de computação descreve um sistema de processamento de informações em termos de memórias, processadores, seus parâmetros e interconexões, </a:t>
            </a:r>
            <a:r>
              <a:rPr lang="pt-BR" dirty="0" err="1">
                <a:solidFill>
                  <a:srgbClr val="320E04"/>
                </a:solidFill>
              </a:rPr>
              <a:t>Card</a:t>
            </a:r>
            <a:r>
              <a:rPr lang="pt-BR" dirty="0">
                <a:solidFill>
                  <a:srgbClr val="320E04"/>
                </a:solidFill>
              </a:rPr>
              <a:t> </a:t>
            </a:r>
            <a:r>
              <a:rPr lang="pt-BR" i="1" dirty="0" err="1">
                <a:solidFill>
                  <a:srgbClr val="320E04"/>
                </a:solidFill>
              </a:rPr>
              <a:t>et</a:t>
            </a:r>
            <a:r>
              <a:rPr lang="pt-BR" i="1" dirty="0">
                <a:solidFill>
                  <a:srgbClr val="320E04"/>
                </a:solidFill>
              </a:rPr>
              <a:t> </a:t>
            </a:r>
            <a:r>
              <a:rPr lang="pt-BR" i="1" dirty="0" err="1">
                <a:solidFill>
                  <a:srgbClr val="320E04"/>
                </a:solidFill>
              </a:rPr>
              <a:t>al</a:t>
            </a:r>
            <a:r>
              <a:rPr lang="pt-BR" i="1" dirty="0">
                <a:solidFill>
                  <a:srgbClr val="320E04"/>
                </a:solidFill>
              </a:rPr>
              <a:t> (1983) propõem </a:t>
            </a:r>
            <a:r>
              <a:rPr lang="pt-BR" dirty="0">
                <a:solidFill>
                  <a:schemeClr val="tx1"/>
                </a:solidFill>
              </a:rPr>
              <a:t>o</a:t>
            </a:r>
            <a:r>
              <a:rPr lang="pt-BR" b="1" i="1" dirty="0">
                <a:solidFill>
                  <a:srgbClr val="FF0000"/>
                </a:solidFill>
              </a:rPr>
              <a:t> Modelo do Processador de Informação </a:t>
            </a:r>
            <a:r>
              <a:rPr lang="pt-BR" b="1" dirty="0">
                <a:solidFill>
                  <a:srgbClr val="FF0000"/>
                </a:solidFill>
              </a:rPr>
              <a:t>Humano (MPIH)</a:t>
            </a:r>
            <a:r>
              <a:rPr lang="pt-BR" dirty="0">
                <a:solidFill>
                  <a:srgbClr val="320E04"/>
                </a:solidFill>
              </a:rPr>
              <a:t>, como uma descrição aproximada para ajudar a prever a interação usuário-computador, com relação a comportamentos.</a:t>
            </a:r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790CE-7B13-4140-A05A-C42A75C57AEA}" type="slidenum">
              <a:rPr lang="pt-BR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/>
          </p:cNvSpPr>
          <p:nvPr>
            <p:ph type="title"/>
          </p:nvPr>
        </p:nvSpPr>
        <p:spPr bwMode="auto">
          <a:xfrm>
            <a:off x="1157288" y="46038"/>
            <a:ext cx="7807325" cy="1144587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Psicodinâmica das Cores</a:t>
            </a:r>
          </a:p>
        </p:txBody>
      </p:sp>
      <p:sp>
        <p:nvSpPr>
          <p:cNvPr id="257027" name="Rectangle 3"/>
          <p:cNvSpPr>
            <a:spLocks noGrp="1"/>
          </p:cNvSpPr>
          <p:nvPr>
            <p:ph idx="1"/>
          </p:nvPr>
        </p:nvSpPr>
        <p:spPr>
          <a:xfrm>
            <a:off x="1042988" y="1408113"/>
            <a:ext cx="7773987" cy="4468812"/>
          </a:xfrm>
          <a:ln/>
        </p:spPr>
        <p:txBody>
          <a:bodyPr lIns="0" tIns="19201" rIns="0" bIns="0">
            <a:normAutofit lnSpcReduction="10000"/>
          </a:bodyPr>
          <a:lstStyle/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000" dirty="0"/>
              <a:t>AZUL E PRETO: </a:t>
            </a:r>
            <a:r>
              <a:rPr lang="en-US" sz="2000" dirty="0" err="1"/>
              <a:t>Sensação</a:t>
            </a:r>
            <a:r>
              <a:rPr lang="en-US" sz="2000" dirty="0"/>
              <a:t> de </a:t>
            </a:r>
            <a:r>
              <a:rPr lang="en-US" sz="2000" dirty="0" err="1"/>
              <a:t>antipatia</a:t>
            </a:r>
            <a:r>
              <a:rPr lang="en-US" sz="2000" dirty="0"/>
              <a:t>; </a:t>
            </a:r>
            <a:r>
              <a:rPr lang="en-US" sz="2000" dirty="0" err="1"/>
              <a:t>deixa</a:t>
            </a:r>
            <a:r>
              <a:rPr lang="en-US" sz="2000" dirty="0"/>
              <a:t> o </a:t>
            </a:r>
            <a:r>
              <a:rPr lang="en-US" sz="2000" dirty="0" err="1"/>
              <a:t>indivíduo</a:t>
            </a:r>
            <a:r>
              <a:rPr lang="en-US" sz="2000" dirty="0"/>
              <a:t> </a:t>
            </a:r>
            <a:r>
              <a:rPr lang="en-US" sz="2000" dirty="0" err="1"/>
              <a:t>preocupado</a:t>
            </a:r>
            <a:r>
              <a:rPr lang="en-US" sz="2000" dirty="0"/>
              <a:t>; </a:t>
            </a:r>
            <a:r>
              <a:rPr lang="en-US" sz="2000" dirty="0" err="1"/>
              <a:t>desvaloriza</a:t>
            </a:r>
            <a:r>
              <a:rPr lang="en-US" sz="2000" dirty="0"/>
              <a:t> </a:t>
            </a:r>
            <a:r>
              <a:rPr lang="en-US" sz="2000" dirty="0" err="1"/>
              <a:t>completamente</a:t>
            </a:r>
            <a:r>
              <a:rPr lang="en-US" sz="2000" dirty="0"/>
              <a:t> a </a:t>
            </a:r>
            <a:r>
              <a:rPr lang="en-US" sz="2000" dirty="0" err="1"/>
              <a:t>mensagem</a:t>
            </a:r>
            <a:r>
              <a:rPr lang="en-US" sz="2000" dirty="0"/>
              <a:t> </a:t>
            </a:r>
            <a:r>
              <a:rPr lang="en-US" sz="2000" dirty="0" err="1"/>
              <a:t>publicitária</a:t>
            </a:r>
            <a:r>
              <a:rPr lang="en-US" sz="2000" dirty="0"/>
              <a:t> e é </a:t>
            </a:r>
            <a:r>
              <a:rPr lang="en-US" sz="2000" dirty="0" err="1"/>
              <a:t>contraproducente</a:t>
            </a:r>
            <a:r>
              <a:rPr lang="en-US" sz="2000" dirty="0"/>
              <a:t>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VERMELHO E VERDE: </a:t>
            </a:r>
            <a:r>
              <a:rPr lang="en-US" sz="2000" dirty="0" err="1"/>
              <a:t>Estimulante</a:t>
            </a:r>
            <a:r>
              <a:rPr lang="en-US" sz="2000" dirty="0"/>
              <a:t>, mas de </a:t>
            </a:r>
            <a:r>
              <a:rPr lang="en-US" sz="2000" dirty="0" err="1"/>
              <a:t>pouca</a:t>
            </a:r>
            <a:r>
              <a:rPr lang="en-US" sz="2000" dirty="0"/>
              <a:t> </a:t>
            </a:r>
            <a:r>
              <a:rPr lang="en-US" sz="2000" dirty="0" err="1"/>
              <a:t>eficácia</a:t>
            </a:r>
            <a:r>
              <a:rPr lang="en-US" sz="2000" dirty="0"/>
              <a:t> </a:t>
            </a:r>
            <a:r>
              <a:rPr lang="en-US" sz="2000" dirty="0" err="1"/>
              <a:t>publicitária</a:t>
            </a:r>
            <a:r>
              <a:rPr lang="en-US" sz="2000" dirty="0"/>
              <a:t>. </a:t>
            </a:r>
            <a:r>
              <a:rPr lang="en-US" sz="2000" dirty="0" err="1"/>
              <a:t>Geralmente</a:t>
            </a:r>
            <a:r>
              <a:rPr lang="en-US" sz="2000" dirty="0"/>
              <a:t> se </a:t>
            </a:r>
            <a:r>
              <a:rPr lang="en-US" sz="2000" dirty="0" err="1"/>
              <a:t>usa</a:t>
            </a:r>
            <a:r>
              <a:rPr lang="en-US" sz="2000" dirty="0"/>
              <a:t> </a:t>
            </a:r>
            <a:r>
              <a:rPr lang="en-US" sz="2000" dirty="0" err="1"/>
              <a:t>essa</a:t>
            </a:r>
            <a:r>
              <a:rPr lang="en-US" sz="2000" dirty="0"/>
              <a:t> </a:t>
            </a:r>
            <a:r>
              <a:rPr lang="en-US" sz="2000" dirty="0" err="1"/>
              <a:t>combinação</a:t>
            </a:r>
            <a:r>
              <a:rPr lang="en-US" sz="2000" dirty="0"/>
              <a:t> </a:t>
            </a:r>
            <a:r>
              <a:rPr lang="en-US" sz="2000" dirty="0" err="1"/>
              <a:t>para</a:t>
            </a:r>
            <a:r>
              <a:rPr lang="en-US" sz="2000" dirty="0"/>
              <a:t> </a:t>
            </a:r>
            <a:r>
              <a:rPr lang="en-US" sz="2000" dirty="0" err="1"/>
              <a:t>publicidade</a:t>
            </a:r>
            <a:r>
              <a:rPr lang="en-US" sz="2000" dirty="0"/>
              <a:t> rural.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VERMELHO E AMARELO: </a:t>
            </a:r>
            <a:r>
              <a:rPr lang="en-US" sz="2000" dirty="0" err="1"/>
              <a:t>Estimulante</a:t>
            </a:r>
            <a:r>
              <a:rPr lang="en-US" sz="2000" dirty="0"/>
              <a:t> e </a:t>
            </a:r>
            <a:r>
              <a:rPr lang="en-US" sz="2000" dirty="0" err="1"/>
              <a:t>eficaz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publicidade</a:t>
            </a:r>
            <a:r>
              <a:rPr lang="en-US" sz="2000" dirty="0"/>
              <a:t>. </a:t>
            </a:r>
            <a:r>
              <a:rPr lang="en-US" sz="2000" dirty="0" err="1"/>
              <a:t>Por</a:t>
            </a:r>
            <a:r>
              <a:rPr lang="en-US" sz="2000" dirty="0"/>
              <a:t> outro </a:t>
            </a:r>
            <a:r>
              <a:rPr lang="en-US" sz="2000" dirty="0" err="1"/>
              <a:t>lado</a:t>
            </a:r>
            <a:r>
              <a:rPr lang="en-US" sz="2000" dirty="0"/>
              <a:t> as </a:t>
            </a:r>
            <a:r>
              <a:rPr lang="en-US" sz="2000" dirty="0" err="1"/>
              <a:t>pesquisas</a:t>
            </a:r>
            <a:r>
              <a:rPr lang="en-US" sz="2000" dirty="0"/>
              <a:t> </a:t>
            </a:r>
            <a:r>
              <a:rPr lang="en-US" sz="2000" dirty="0" err="1"/>
              <a:t>indicam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</a:t>
            </a:r>
            <a:r>
              <a:rPr lang="en-US" sz="2000" dirty="0" err="1"/>
              <a:t>causar</a:t>
            </a:r>
            <a:r>
              <a:rPr lang="en-US" sz="2000" dirty="0"/>
              <a:t> </a:t>
            </a:r>
            <a:r>
              <a:rPr lang="en-US" sz="2000" dirty="0" err="1"/>
              <a:t>opressão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certas</a:t>
            </a:r>
            <a:r>
              <a:rPr lang="en-US" sz="2000" dirty="0"/>
              <a:t> </a:t>
            </a:r>
            <a:r>
              <a:rPr lang="en-US" sz="2000" dirty="0" err="1"/>
              <a:t>pessoas</a:t>
            </a:r>
            <a:r>
              <a:rPr lang="en-US" sz="2000" dirty="0"/>
              <a:t> e </a:t>
            </a:r>
            <a:r>
              <a:rPr lang="en-US" sz="2000" dirty="0" err="1"/>
              <a:t>insatisfação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outras</a:t>
            </a:r>
            <a:r>
              <a:rPr lang="en-US" sz="2000" dirty="0"/>
              <a:t>.</a:t>
            </a:r>
          </a:p>
          <a:p>
            <a:pPr marL="342900" indent="-342900" algn="just"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br>
              <a:rPr lang="en-US" sz="2000" dirty="0"/>
            </a:br>
            <a:r>
              <a:rPr lang="en-US" sz="2000" dirty="0"/>
              <a:t>AMARELO E VERDE: </a:t>
            </a:r>
            <a:r>
              <a:rPr lang="en-US" sz="2000" dirty="0" err="1"/>
              <a:t>Produz</a:t>
            </a:r>
            <a:r>
              <a:rPr lang="en-US" sz="2000" dirty="0"/>
              <a:t> </a:t>
            </a:r>
            <a:r>
              <a:rPr lang="en-US" sz="2000" dirty="0" err="1"/>
              <a:t>atitude</a:t>
            </a:r>
            <a:r>
              <a:rPr lang="en-US" sz="2000" dirty="0"/>
              <a:t> </a:t>
            </a:r>
            <a:r>
              <a:rPr lang="en-US" sz="2000" dirty="0" err="1"/>
              <a:t>passiva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muitas</a:t>
            </a:r>
            <a:r>
              <a:rPr lang="en-US" sz="2000" dirty="0"/>
              <a:t> </a:t>
            </a:r>
            <a:r>
              <a:rPr lang="en-US" sz="2000" dirty="0" err="1"/>
              <a:t>pessoas</a:t>
            </a:r>
            <a:r>
              <a:rPr lang="en-US" sz="2000" dirty="0"/>
              <a:t>, </a:t>
            </a:r>
            <a:r>
              <a:rPr lang="en-US" sz="2000" dirty="0" err="1"/>
              <a:t>sendo</a:t>
            </a:r>
            <a:r>
              <a:rPr lang="en-US" sz="2000" dirty="0"/>
              <a:t> </a:t>
            </a:r>
            <a:r>
              <a:rPr lang="en-US" sz="2000" dirty="0" err="1"/>
              <a:t>ineficaz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publicidade</a:t>
            </a:r>
            <a:r>
              <a:rPr lang="en-US" sz="2000" dirty="0"/>
              <a:t>.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resultar</a:t>
            </a:r>
            <a:r>
              <a:rPr lang="en-US" sz="2000" dirty="0"/>
              <a:t> </a:t>
            </a:r>
            <a:r>
              <a:rPr lang="en-US" sz="2000" dirty="0" err="1"/>
              <a:t>eficaz</a:t>
            </a:r>
            <a:r>
              <a:rPr lang="en-US" sz="2000" dirty="0"/>
              <a:t> se </a:t>
            </a:r>
            <a:r>
              <a:rPr lang="en-US" sz="2000" dirty="0" err="1"/>
              <a:t>houver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detalhes</a:t>
            </a:r>
            <a:r>
              <a:rPr lang="en-US" sz="2000" dirty="0"/>
              <a:t> </a:t>
            </a:r>
            <a:r>
              <a:rPr lang="en-US" sz="2000" dirty="0" err="1"/>
              <a:t>coloridos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peça</a:t>
            </a:r>
            <a:r>
              <a:rPr lang="en-US" sz="2000" dirty="0"/>
              <a:t>.   </a:t>
            </a: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18FF-4170-432C-A9E5-1911894380EC}" type="slidenum">
              <a:rPr lang="pt-BR"/>
              <a:pPr/>
              <a:t>70</a:t>
            </a:fld>
            <a:endParaRPr lang="pt-BR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6694488" y="6216650"/>
            <a:ext cx="2449512" cy="477838"/>
          </a:xfrm>
          <a:prstGeom prst="rect">
            <a:avLst/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defTabSz="407988" hangingPunct="0">
              <a:lnSpc>
                <a:spcPct val="101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</a:tabLst>
            </a:pPr>
            <a:r>
              <a:rPr lang="pt-BR">
                <a:solidFill>
                  <a:srgbClr val="000000"/>
                </a:solidFill>
                <a:latin typeface="Bitstream Charter" pitchFamily="16" charset="0"/>
              </a:rPr>
              <a:t>(Farina et al., 2006)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/>
          </p:cNvSpPr>
          <p:nvPr>
            <p:ph type="title"/>
          </p:nvPr>
        </p:nvSpPr>
        <p:spPr bwMode="auto">
          <a:xfrm>
            <a:off x="1157288" y="241300"/>
            <a:ext cx="7807325" cy="1146175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Os 10 Mandamentos</a:t>
            </a:r>
          </a:p>
        </p:txBody>
      </p:sp>
      <p:sp>
        <p:nvSpPr>
          <p:cNvPr id="259075" name="Rectangle 3"/>
          <p:cNvSpPr>
            <a:spLocks noGrp="1"/>
          </p:cNvSpPr>
          <p:nvPr>
            <p:ph idx="1"/>
          </p:nvPr>
        </p:nvSpPr>
        <p:spPr>
          <a:xfrm>
            <a:off x="947738" y="1633538"/>
            <a:ext cx="7707312" cy="4443412"/>
          </a:xfrm>
          <a:ln/>
        </p:spPr>
        <p:txBody>
          <a:bodyPr lIns="0" tIns="19201" rIns="0" bIns="0"/>
          <a:lstStyle/>
          <a:p>
            <a:pPr marL="431800" indent="-323850" algn="just" defTabSz="449263">
              <a:buFont typeface="Times New Roman" pitchFamily="18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 dirty="0"/>
              <a:t>Usar um máximo de 5 </a:t>
            </a:r>
            <a:r>
              <a:rPr lang="pt-BR" sz="2400" b="1" u="sng" dirty="0"/>
              <a:t>+</a:t>
            </a:r>
            <a:r>
              <a:rPr lang="pt-BR" sz="2400" b="1" dirty="0"/>
              <a:t> 2 cores</a:t>
            </a:r>
          </a:p>
          <a:p>
            <a:pPr marL="107950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	O ser humano se sente confortável até com 7 cores, mas se o objetivo é transmitir informação, 4 cores, por exemplo, são  um bom número para a exibição de informações/imagens;</a:t>
            </a:r>
          </a:p>
          <a:p>
            <a:pPr marL="107950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b="1" dirty="0"/>
              <a:t>2. Usar cores centrais e periféricas com cuidado</a:t>
            </a:r>
          </a:p>
          <a:p>
            <a:pPr marL="107950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	A fronteira entre as cores pode tornar-se imprecisa;</a:t>
            </a:r>
          </a:p>
          <a:p>
            <a:pPr marL="107950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	Azul, por exemplo, é indicado para áreas grandes (bom para fundo, não para texto – área periférica);</a:t>
            </a:r>
          </a:p>
          <a:p>
            <a:pPr marL="107950" indent="0" algn="just" defTabSz="449263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400" dirty="0"/>
              <a:t>	Vermelho e verde devem ser usadas no centro do campo visual;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31FF4-D1CF-4E72-894B-FB467DF68D46}" type="slidenum">
              <a:rPr lang="pt-BR"/>
              <a:pPr/>
              <a:t>71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/>
          </p:cNvSpPr>
          <p:nvPr>
            <p:ph type="title"/>
          </p:nvPr>
        </p:nvSpPr>
        <p:spPr bwMode="auto">
          <a:xfrm>
            <a:off x="1228725" y="209550"/>
            <a:ext cx="7807325" cy="1146175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Os 10 Mandamentos</a:t>
            </a:r>
          </a:p>
        </p:txBody>
      </p:sp>
      <p:sp>
        <p:nvSpPr>
          <p:cNvPr id="261123" name="Rectangle 3"/>
          <p:cNvSpPr>
            <a:spLocks noGrp="1"/>
          </p:cNvSpPr>
          <p:nvPr>
            <p:ph idx="1"/>
          </p:nvPr>
        </p:nvSpPr>
        <p:spPr>
          <a:xfrm>
            <a:off x="979488" y="1730375"/>
            <a:ext cx="7837487" cy="4445000"/>
          </a:xfrm>
          <a:ln/>
        </p:spPr>
        <p:txBody>
          <a:bodyPr lIns="0" tIns="0" rIns="0" bIns="0"/>
          <a:lstStyle/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Usar cores que exibam pouca varia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ão em cor/tamanho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Se uma região muda de tamanho, ela tamb</a:t>
            </a:r>
            <a:r>
              <a:rPr lang="pt-BR" sz="2000" dirty="0"/>
              <a:t>é</a:t>
            </a:r>
            <a:r>
              <a:rPr lang="pt-BR" sz="2000" dirty="0">
                <a:latin typeface="Century Schoolbook L" pitchFamily="16" charset="0"/>
              </a:rPr>
              <a:t>m parece variar de cor;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A percep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de uma cor </a:t>
            </a:r>
            <a:r>
              <a:rPr lang="pt-BR" sz="2000" dirty="0"/>
              <a:t>é</a:t>
            </a:r>
            <a:r>
              <a:rPr lang="pt-BR" sz="2000" dirty="0">
                <a:latin typeface="Century Schoolbook L" pitchFamily="16" charset="0"/>
              </a:rPr>
              <a:t> diretamente influenciada pela cor das regiões vizinhas;</a:t>
            </a:r>
          </a:p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Não utilizar cores dos extremos do espectro eletromagn</a:t>
            </a:r>
            <a:r>
              <a:rPr lang="pt-BR" sz="2000" b="1" dirty="0"/>
              <a:t>é</a:t>
            </a:r>
            <a:r>
              <a:rPr lang="pt-BR" sz="2000" b="1" dirty="0">
                <a:latin typeface="Century Schoolbook L" pitchFamily="16" charset="0"/>
              </a:rPr>
              <a:t>tico (fortes) simultaneamente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O uso de tal combina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provoca cansa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o visual e pode provocar ilusões de </a:t>
            </a:r>
            <a:r>
              <a:rPr lang="pt-BR" sz="2000" dirty="0"/>
              <a:t>ó</a:t>
            </a:r>
            <a:r>
              <a:rPr lang="pt-BR" sz="2000" dirty="0">
                <a:latin typeface="Century Schoolbook L" pitchFamily="16" charset="0"/>
              </a:rPr>
              <a:t>tica e sombras (vermelho/verde, azul/amarelo, vermelho/azul);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Ideais para dar destaque a informa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ões importantes, em situa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ões espec</a:t>
            </a:r>
            <a:r>
              <a:rPr lang="pt-BR" sz="2000" dirty="0"/>
              <a:t>í</a:t>
            </a:r>
            <a:r>
              <a:rPr lang="pt-BR" sz="2000" dirty="0">
                <a:latin typeface="Century Schoolbook L" pitchFamily="16" charset="0"/>
              </a:rPr>
              <a:t>ficas;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A5B2-0691-4884-85FB-212BD81DDEA6}" type="slidenum">
              <a:rPr lang="pt-BR"/>
              <a:pPr/>
              <a:t>72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/>
          </p:cNvSpPr>
          <p:nvPr>
            <p:ph type="title"/>
          </p:nvPr>
        </p:nvSpPr>
        <p:spPr bwMode="auto">
          <a:xfrm>
            <a:off x="1301750" y="209550"/>
            <a:ext cx="7807325" cy="1146175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Os 10 Mandamentos</a:t>
            </a:r>
          </a:p>
        </p:txBody>
      </p:sp>
      <p:sp>
        <p:nvSpPr>
          <p:cNvPr id="263171" name="Rectangle 3"/>
          <p:cNvSpPr>
            <a:spLocks noGrp="1"/>
          </p:cNvSpPr>
          <p:nvPr>
            <p:ph idx="1"/>
          </p:nvPr>
        </p:nvSpPr>
        <p:spPr>
          <a:xfrm>
            <a:off x="979488" y="1666875"/>
            <a:ext cx="7837487" cy="4443413"/>
          </a:xfrm>
          <a:ln/>
        </p:spPr>
        <p:txBody>
          <a:bodyPr lIns="0" tIns="0" rIns="0" bIns="0"/>
          <a:lstStyle/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5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Usar codifica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ão de cores familiar a consistente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Cores tem conota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ões culturais que podem provocar rea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ões distintas, em diferentes usu</a:t>
            </a:r>
            <a:r>
              <a:rPr lang="pt-BR" sz="2000" dirty="0"/>
              <a:t>á</a:t>
            </a:r>
            <a:r>
              <a:rPr lang="pt-BR" sz="2000" dirty="0">
                <a:latin typeface="Century Schoolbook L" pitchFamily="16" charset="0"/>
              </a:rPr>
              <a:t>rios;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000" dirty="0">
              <a:latin typeface="Century Schoolbook L" pitchFamily="16" charset="0"/>
            </a:endParaRPr>
          </a:p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6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Utilizar a mesma cor para agrupar itens relacionados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O uso de cores deve ser consistente;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Itens não relacionados aos demais não devem ser exibidos em uma cor particular;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9FE2-DF42-4D02-8392-D6C2C31739B2}" type="slidenum">
              <a:rPr lang="pt-BR"/>
              <a:pPr/>
              <a:t>73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/>
          </p:cNvSpPr>
          <p:nvPr>
            <p:ph type="title"/>
          </p:nvPr>
        </p:nvSpPr>
        <p:spPr bwMode="auto">
          <a:xfrm>
            <a:off x="1301750" y="241300"/>
            <a:ext cx="7807325" cy="1146175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Os 10 Mandamentos</a:t>
            </a:r>
          </a:p>
        </p:txBody>
      </p:sp>
      <p:sp>
        <p:nvSpPr>
          <p:cNvPr id="265219" name="Rectangle 3"/>
          <p:cNvSpPr>
            <a:spLocks noGrp="1"/>
          </p:cNvSpPr>
          <p:nvPr>
            <p:ph idx="1"/>
          </p:nvPr>
        </p:nvSpPr>
        <p:spPr>
          <a:xfrm>
            <a:off x="979488" y="1666875"/>
            <a:ext cx="7837487" cy="4443413"/>
          </a:xfrm>
          <a:ln/>
        </p:spPr>
        <p:txBody>
          <a:bodyPr lIns="0" tIns="0" rIns="0" bIns="0"/>
          <a:lstStyle/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7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Usar o mesmo conjunto de cores durante o treinamento, aplica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ão e publica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ão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O uso de cores deve ser consistente durante toda a gera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e dissemina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de um produto;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000" dirty="0">
              <a:latin typeface="Century Schoolbook L" pitchFamily="16" charset="0"/>
            </a:endParaRPr>
          </a:p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8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Utilizar cores com alta satura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ão e brilho para chamar a aten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ão do usu</a:t>
            </a:r>
            <a:r>
              <a:rPr lang="pt-BR" sz="2000" b="1" dirty="0"/>
              <a:t>á</a:t>
            </a:r>
            <a:r>
              <a:rPr lang="pt-BR" sz="2000" b="1" dirty="0">
                <a:latin typeface="Century Schoolbook L" pitchFamily="16" charset="0"/>
              </a:rPr>
              <a:t>rio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O uso de cores brilhantes </a:t>
            </a:r>
            <a:r>
              <a:rPr lang="pt-BR" sz="2000" dirty="0"/>
              <a:t>é</a:t>
            </a:r>
            <a:r>
              <a:rPr lang="pt-BR" sz="2000" dirty="0">
                <a:latin typeface="Century Schoolbook L" pitchFamily="16" charset="0"/>
              </a:rPr>
              <a:t> indicado para sinaliza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ões, indicativos de perigo, lembretes, e outros;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Pessoas idosas necessitam de cores com maior intensidade para </a:t>
            </a:r>
            <a:r>
              <a:rPr lang="pt-BR" sz="2000" dirty="0" err="1">
                <a:latin typeface="Century Schoolbook L" pitchFamily="16" charset="0"/>
              </a:rPr>
              <a:t>distingu</a:t>
            </a:r>
            <a:r>
              <a:rPr lang="pt-BR" sz="2000" dirty="0" err="1"/>
              <a:t>í</a:t>
            </a:r>
            <a:r>
              <a:rPr lang="pt-BR" sz="2000" dirty="0" err="1">
                <a:latin typeface="Century Schoolbook L" pitchFamily="16" charset="0"/>
              </a:rPr>
              <a:t>-las</a:t>
            </a:r>
            <a:r>
              <a:rPr lang="pt-BR" sz="2000" dirty="0">
                <a:latin typeface="Century Schoolbook L" pitchFamily="16" charset="0"/>
              </a:rPr>
              <a:t>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8EEEA-01C1-459B-BA31-28A3CBEFCF64}" type="slidenum">
              <a:rPr lang="pt-BR"/>
              <a:pPr/>
              <a:t>74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/>
          </p:cNvSpPr>
          <p:nvPr>
            <p:ph type="title"/>
          </p:nvPr>
        </p:nvSpPr>
        <p:spPr bwMode="auto">
          <a:xfrm>
            <a:off x="1373188" y="209550"/>
            <a:ext cx="7807325" cy="1146175"/>
          </a:xfrm>
          <a:noFill/>
        </p:spPr>
        <p:txBody>
          <a:bodyPr lIns="0" tIns="35203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dirty="0">
                <a:effectLst/>
              </a:rPr>
              <a:t>Os 10 Mandamentos</a:t>
            </a:r>
          </a:p>
        </p:txBody>
      </p:sp>
      <p:sp>
        <p:nvSpPr>
          <p:cNvPr id="267267" name="Rectangle 3"/>
          <p:cNvSpPr>
            <a:spLocks noGrp="1"/>
          </p:cNvSpPr>
          <p:nvPr>
            <p:ph idx="1"/>
          </p:nvPr>
        </p:nvSpPr>
        <p:spPr>
          <a:xfrm>
            <a:off x="979488" y="1666875"/>
            <a:ext cx="7837487" cy="4443413"/>
          </a:xfrm>
          <a:ln/>
        </p:spPr>
        <p:txBody>
          <a:bodyPr lIns="0" tIns="0" rIns="0" bIns="0"/>
          <a:lstStyle/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9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Utilizar redundância de cor e forma sempre que poss</a:t>
            </a:r>
            <a:r>
              <a:rPr lang="pt-BR" sz="2000" b="1" dirty="0"/>
              <a:t>í</a:t>
            </a:r>
            <a:r>
              <a:rPr lang="pt-BR" sz="2000" b="1" dirty="0">
                <a:latin typeface="Century Schoolbook L" pitchFamily="16" charset="0"/>
              </a:rPr>
              <a:t>vel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Cores e formas padronizadas facilitam a interpreta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da informa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por pessoas com algum tipo de deficiência/dificuldade para a identifica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ão de cores;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pt-BR" sz="2000" dirty="0">
              <a:latin typeface="Century Schoolbook L" pitchFamily="16" charset="0"/>
            </a:endParaRPr>
          </a:p>
          <a:p>
            <a:pPr marL="431800" indent="-323850" algn="just" defTabSz="449263">
              <a:lnSpc>
                <a:spcPct val="109000"/>
              </a:lnSpc>
              <a:buFont typeface="Times New Roman" pitchFamily="18" charset="0"/>
              <a:buAutoNum type="arabicPeriod" startAt="1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b="1" dirty="0">
                <a:latin typeface="Century Schoolbook L" pitchFamily="16" charset="0"/>
              </a:rPr>
              <a:t>Utilizar cores para real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ar informa</a:t>
            </a:r>
            <a:r>
              <a:rPr lang="pt-BR" sz="2000" b="1" dirty="0"/>
              <a:t>ç</a:t>
            </a:r>
            <a:r>
              <a:rPr lang="pt-BR" sz="2000" b="1" dirty="0">
                <a:latin typeface="Century Schoolbook L" pitchFamily="16" charset="0"/>
              </a:rPr>
              <a:t>ões importantes</a:t>
            </a:r>
          </a:p>
          <a:p>
            <a:pPr marL="431800" indent="-323850" algn="just" defTabSz="449263">
              <a:lnSpc>
                <a:spcPct val="109000"/>
              </a:lnSpc>
              <a:buClrTx/>
              <a:buSzTx/>
              <a:buFontTx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pt-BR" sz="2000" dirty="0">
                <a:latin typeface="Century Schoolbook L" pitchFamily="16" charset="0"/>
              </a:rPr>
              <a:t>O processo de aprendizado pode ser facilitado com o uso de cores para real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ar as informa</a:t>
            </a:r>
            <a:r>
              <a:rPr lang="pt-BR" sz="2000" dirty="0"/>
              <a:t>ç</a:t>
            </a:r>
            <a:r>
              <a:rPr lang="pt-BR" sz="2000" dirty="0">
                <a:latin typeface="Century Schoolbook L" pitchFamily="16" charset="0"/>
              </a:rPr>
              <a:t>ões de maior importância;</a:t>
            </a:r>
          </a:p>
        </p:txBody>
      </p:sp>
      <p:sp>
        <p:nvSpPr>
          <p:cNvPr id="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05335-39B2-45E7-ACC7-1D6A3F2C07A9}" type="slidenum">
              <a:rPr lang="pt-BR"/>
              <a:pPr/>
              <a:t>75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pt-BR" sz="3600" b="1">
                <a:solidFill>
                  <a:srgbClr val="71320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Um Modelo do Usuário de Computadores</a:t>
            </a:r>
            <a:endParaRPr lang="pt-BR" sz="4000" b="1">
              <a:solidFill>
                <a:srgbClr val="713204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BC4BF-5DE7-432C-A603-745B1F8C37FF}" type="slidenum">
              <a:rPr lang="pt-BR"/>
              <a:pPr/>
              <a:t>8</a:t>
            </a:fld>
            <a:endParaRPr lang="pt-BR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65200" y="1557338"/>
            <a:ext cx="8178800" cy="46767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/>
              <a:t>Com que facilidade palavras da linguagem de interface podem ser lembradas?</a:t>
            </a:r>
          </a:p>
          <a:p>
            <a:pPr eaLnBrk="1" hangingPunct="1"/>
            <a:r>
              <a:rPr lang="pt-BR" sz="2800"/>
              <a:t>Como o tipo de fonte altera a legibilidade?</a:t>
            </a:r>
          </a:p>
          <a:p>
            <a:pPr eaLnBrk="1" hangingPunct="1"/>
            <a:r>
              <a:rPr lang="pt-BR" sz="2800"/>
              <a:t>Qual a velocidade de leitura na tela?</a:t>
            </a:r>
          </a:p>
          <a:p>
            <a:pPr eaLnBrk="1" hangingPunct="1">
              <a:lnSpc>
                <a:spcPct val="60000"/>
              </a:lnSpc>
            </a:pPr>
            <a:endParaRPr lang="pt-BR" sz="2800"/>
          </a:p>
          <a:p>
            <a:pPr eaLnBrk="1" hangingPunct="1"/>
            <a:r>
              <a:rPr lang="pt-BR" sz="2800"/>
              <a:t>Card, Moran e Newell (1983)</a:t>
            </a:r>
          </a:p>
          <a:p>
            <a:pPr lvl="1" eaLnBrk="1" hangingPunct="1"/>
            <a:r>
              <a:rPr lang="pt-BR">
                <a:ea typeface="ＭＳ Ｐゴシック" pitchFamily="34" charset="-128"/>
              </a:rPr>
              <a:t>Como características do ser humano afetam a maneira como ele interage com computadores</a:t>
            </a:r>
          </a:p>
          <a:p>
            <a:pPr lvl="1" eaLnBrk="1" hangingPunct="1"/>
            <a:r>
              <a:rPr lang="pt-BR">
                <a:ea typeface="ＭＳ Ｐゴシック" pitchFamily="34" charset="-128"/>
              </a:rPr>
              <a:t>Bases para as abordagens cognitivas ao design e avaliação de sistemas computacionais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O </a:t>
            </a:r>
            <a:r>
              <a:rPr lang="pt-BR" sz="32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odelo do </a:t>
            </a:r>
            <a:r>
              <a:rPr lang="pt-BR" sz="32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rocessador de </a:t>
            </a:r>
            <a:r>
              <a:rPr lang="pt-BR" sz="32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nformação </a:t>
            </a:r>
            <a:r>
              <a:rPr lang="pt-BR" sz="32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pt-BR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umano</a:t>
            </a:r>
            <a:endParaRPr lang="pt-BR" sz="4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700213"/>
            <a:ext cx="7499350" cy="4800600"/>
          </a:xfrm>
        </p:spPr>
        <p:txBody>
          <a:bodyPr/>
          <a:lstStyle/>
          <a:p>
            <a:pPr eaLnBrk="1" hangingPunct="1"/>
            <a:r>
              <a:rPr lang="pt-BR"/>
              <a:t>Memórias e Processadores e Princípios de Operação</a:t>
            </a:r>
          </a:p>
        </p:txBody>
      </p:sp>
      <p:sp>
        <p:nvSpPr>
          <p:cNvPr id="25" name="Espaço Reservado para Número de Slid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0F24-F9E8-4F0A-B303-D4A1BA0236FA}" type="slidenum">
              <a:rPr lang="pt-BR"/>
              <a:pPr/>
              <a:t>9</a:t>
            </a:fld>
            <a:endParaRPr lang="pt-BR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14813" y="2895600"/>
            <a:ext cx="4714875" cy="3595688"/>
            <a:chOff x="1701" y="1897"/>
            <a:chExt cx="6120" cy="5373"/>
          </a:xfrm>
        </p:grpSpPr>
        <p:pic>
          <p:nvPicPr>
            <p:cNvPr id="32775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1" y="4777"/>
              <a:ext cx="2461" cy="2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Oval 6"/>
            <p:cNvSpPr>
              <a:spLocks noChangeArrowheads="1"/>
            </p:cNvSpPr>
            <p:nvPr/>
          </p:nvSpPr>
          <p:spPr bwMode="auto">
            <a:xfrm>
              <a:off x="3501" y="4417"/>
              <a:ext cx="108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b="1">
                  <a:latin typeface="Times New Roman" pitchFamily="18" charset="0"/>
                </a:rPr>
                <a:t>PP</a:t>
              </a:r>
            </a:p>
          </p:txBody>
        </p:sp>
        <p:sp>
          <p:nvSpPr>
            <p:cNvPr id="32777" name="Oval 7"/>
            <p:cNvSpPr>
              <a:spLocks noChangeArrowheads="1"/>
            </p:cNvSpPr>
            <p:nvPr/>
          </p:nvSpPr>
          <p:spPr bwMode="auto">
            <a:xfrm>
              <a:off x="4761" y="4057"/>
              <a:ext cx="108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b="1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32778" name="Oval 8"/>
            <p:cNvSpPr>
              <a:spLocks noChangeArrowheads="1"/>
            </p:cNvSpPr>
            <p:nvPr/>
          </p:nvSpPr>
          <p:spPr bwMode="auto">
            <a:xfrm>
              <a:off x="5481" y="4957"/>
              <a:ext cx="1260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b="1">
                  <a:latin typeface="Times New Roman" pitchFamily="18" charset="0"/>
                </a:rPr>
                <a:t>PM</a:t>
              </a:r>
            </a:p>
          </p:txBody>
        </p:sp>
        <p:sp>
          <p:nvSpPr>
            <p:cNvPr id="32779" name="Line 9"/>
            <p:cNvSpPr>
              <a:spLocks noChangeShapeType="1"/>
            </p:cNvSpPr>
            <p:nvPr/>
          </p:nvSpPr>
          <p:spPr bwMode="auto">
            <a:xfrm flipH="1">
              <a:off x="3501" y="5497"/>
              <a:ext cx="252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0" name="AutoShape 10"/>
            <p:cNvSpPr>
              <a:spLocks noChangeArrowheads="1"/>
            </p:cNvSpPr>
            <p:nvPr/>
          </p:nvSpPr>
          <p:spPr bwMode="auto">
            <a:xfrm>
              <a:off x="2961" y="1897"/>
              <a:ext cx="4860" cy="19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pt-BR" b="1">
                  <a:latin typeface="Times New Roman" pitchFamily="18" charset="0"/>
                </a:rPr>
                <a:t>MLD</a:t>
              </a:r>
            </a:p>
          </p:txBody>
        </p:sp>
        <p:sp>
          <p:nvSpPr>
            <p:cNvPr id="32781" name="AutoShape 11"/>
            <p:cNvSpPr>
              <a:spLocks noChangeArrowheads="1"/>
            </p:cNvSpPr>
            <p:nvPr/>
          </p:nvSpPr>
          <p:spPr bwMode="auto">
            <a:xfrm>
              <a:off x="3141" y="2617"/>
              <a:ext cx="4320" cy="108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pt-BR" b="1">
                  <a:latin typeface="Times New Roman" pitchFamily="18" charset="0"/>
                </a:rPr>
                <a:t>MCD/MT</a:t>
              </a:r>
            </a:p>
          </p:txBody>
        </p:sp>
        <p:sp>
          <p:nvSpPr>
            <p:cNvPr id="32782" name="AutoShape 12"/>
            <p:cNvSpPr>
              <a:spLocks noChangeArrowheads="1"/>
            </p:cNvSpPr>
            <p:nvPr/>
          </p:nvSpPr>
          <p:spPr bwMode="auto">
            <a:xfrm>
              <a:off x="4761" y="2797"/>
              <a:ext cx="1260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b="1">
                  <a:latin typeface="Times New Roman" pitchFamily="18" charset="0"/>
                </a:rPr>
                <a:t>MIA</a:t>
              </a:r>
            </a:p>
          </p:txBody>
        </p:sp>
        <p:sp>
          <p:nvSpPr>
            <p:cNvPr id="32783" name="AutoShape 13"/>
            <p:cNvSpPr>
              <a:spLocks noChangeArrowheads="1"/>
            </p:cNvSpPr>
            <p:nvPr/>
          </p:nvSpPr>
          <p:spPr bwMode="auto">
            <a:xfrm>
              <a:off x="3321" y="2797"/>
              <a:ext cx="1260" cy="7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pt-BR" b="1">
                  <a:latin typeface="Times New Roman" pitchFamily="18" charset="0"/>
                </a:rPr>
                <a:t>MIV</a:t>
              </a:r>
            </a:p>
          </p:txBody>
        </p:sp>
        <p:sp>
          <p:nvSpPr>
            <p:cNvPr id="32784" name="Line 14"/>
            <p:cNvSpPr>
              <a:spLocks noChangeShapeType="1"/>
            </p:cNvSpPr>
            <p:nvPr/>
          </p:nvSpPr>
          <p:spPr bwMode="auto">
            <a:xfrm flipV="1">
              <a:off x="4041" y="3517"/>
              <a:ext cx="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5" name="Line 15"/>
            <p:cNvSpPr>
              <a:spLocks noChangeShapeType="1"/>
            </p:cNvSpPr>
            <p:nvPr/>
          </p:nvSpPr>
          <p:spPr bwMode="auto">
            <a:xfrm flipV="1">
              <a:off x="4221" y="3517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6" name="Line 16"/>
            <p:cNvSpPr>
              <a:spLocks noChangeShapeType="1"/>
            </p:cNvSpPr>
            <p:nvPr/>
          </p:nvSpPr>
          <p:spPr bwMode="auto">
            <a:xfrm flipV="1">
              <a:off x="5481" y="3517"/>
              <a:ext cx="90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7" name="Line 17"/>
            <p:cNvSpPr>
              <a:spLocks noChangeShapeType="1"/>
            </p:cNvSpPr>
            <p:nvPr/>
          </p:nvSpPr>
          <p:spPr bwMode="auto">
            <a:xfrm flipH="1">
              <a:off x="5661" y="3877"/>
              <a:ext cx="10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8" name="Line 18"/>
            <p:cNvSpPr>
              <a:spLocks noChangeShapeType="1"/>
            </p:cNvSpPr>
            <p:nvPr/>
          </p:nvSpPr>
          <p:spPr bwMode="auto">
            <a:xfrm flipH="1">
              <a:off x="6381" y="3697"/>
              <a:ext cx="5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89" name="Line 19"/>
            <p:cNvSpPr>
              <a:spLocks noChangeShapeType="1"/>
            </p:cNvSpPr>
            <p:nvPr/>
          </p:nvSpPr>
          <p:spPr bwMode="auto">
            <a:xfrm flipH="1">
              <a:off x="5481" y="3697"/>
              <a:ext cx="108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90" name="Line 20"/>
            <p:cNvSpPr>
              <a:spLocks noChangeShapeType="1"/>
            </p:cNvSpPr>
            <p:nvPr/>
          </p:nvSpPr>
          <p:spPr bwMode="auto">
            <a:xfrm flipV="1">
              <a:off x="2961" y="4837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91" name="Line 21"/>
            <p:cNvSpPr>
              <a:spLocks noChangeShapeType="1"/>
            </p:cNvSpPr>
            <p:nvPr/>
          </p:nvSpPr>
          <p:spPr bwMode="auto">
            <a:xfrm flipV="1">
              <a:off x="3141" y="5017"/>
              <a:ext cx="72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1214438" y="2967038"/>
            <a:ext cx="42862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Memória de Longa Duração (MLD), </a:t>
            </a:r>
            <a:endParaRPr lang="pt-BR" sz="2000" i="1" dirty="0">
              <a:latin typeface="Gill Sans MT" pitchFamily="34" charset="0"/>
            </a:endParaRP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Memória da Imagem Visual (MIV)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Memória da Imagem Auditiva (MIA)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Memória de Curta Duração (MCD),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Memória </a:t>
            </a:r>
            <a:r>
              <a:rPr lang="pt-BR" sz="2000" dirty="0" err="1">
                <a:latin typeface="Gill Sans MT" pitchFamily="34" charset="0"/>
              </a:rPr>
              <a:t>deTrabalho</a:t>
            </a:r>
            <a:r>
              <a:rPr lang="pt-BR" sz="2000" dirty="0">
                <a:latin typeface="Gill Sans MT" pitchFamily="34" charset="0"/>
              </a:rPr>
              <a:t> (MT),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Processador Perceptual (PP).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 err="1">
                <a:latin typeface="Gill Sans MT" pitchFamily="34" charset="0"/>
              </a:rPr>
              <a:t>ProcessadorCognitivo</a:t>
            </a:r>
            <a:r>
              <a:rPr lang="pt-BR" sz="2000" dirty="0">
                <a:latin typeface="Gill Sans MT" pitchFamily="34" charset="0"/>
              </a:rPr>
              <a:t> (PC). </a:t>
            </a:r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pt-BR" sz="2000" dirty="0">
                <a:latin typeface="Gill Sans MT" pitchFamily="34" charset="0"/>
              </a:rPr>
              <a:t>Processador Motor (PM)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71AE378945084CBE6AF2E5DA0D21D2" ma:contentTypeVersion="3" ma:contentTypeDescription="Crie um novo documento." ma:contentTypeScope="" ma:versionID="7b978a2ba13776af34c5c179fb59b8cc">
  <xsd:schema xmlns:xsd="http://www.w3.org/2001/XMLSchema" xmlns:xs="http://www.w3.org/2001/XMLSchema" xmlns:p="http://schemas.microsoft.com/office/2006/metadata/properties" xmlns:ns2="4711a2cd-be98-425c-89e9-39479b8d1aa2" targetNamespace="http://schemas.microsoft.com/office/2006/metadata/properties" ma:root="true" ma:fieldsID="403380c409a10f5b19979822ec01b2b6" ns2:_="">
    <xsd:import namespace="4711a2cd-be98-425c-89e9-39479b8d1a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1a2cd-be98-425c-89e9-39479b8d1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6CD25F-0393-48D2-BADB-64795A670147}"/>
</file>

<file path=customXml/itemProps2.xml><?xml version="1.0" encoding="utf-8"?>
<ds:datastoreItem xmlns:ds="http://schemas.openxmlformats.org/officeDocument/2006/customXml" ds:itemID="{46EB2E46-D3AF-4323-B111-7A05608C06FD}"/>
</file>

<file path=customXml/itemProps3.xml><?xml version="1.0" encoding="utf-8"?>
<ds:datastoreItem xmlns:ds="http://schemas.openxmlformats.org/officeDocument/2006/customXml" ds:itemID="{F12DBA73-DCAC-4E0A-99E9-4CD70F38D73F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1650</TotalTime>
  <Words>5028</Words>
  <Application>Microsoft Office PowerPoint</Application>
  <PresentationFormat>Apresentação na tela (4:3)</PresentationFormat>
  <Paragraphs>721</Paragraphs>
  <Slides>75</Slides>
  <Notes>67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75</vt:i4>
      </vt:variant>
    </vt:vector>
  </HeadingPairs>
  <TitlesOfParts>
    <vt:vector size="87" baseType="lpstr">
      <vt:lpstr>Arial</vt:lpstr>
      <vt:lpstr>Bitstream Charter</vt:lpstr>
      <vt:lpstr>Calibri</vt:lpstr>
      <vt:lpstr>Century Schoolbook L</vt:lpstr>
      <vt:lpstr>Gill Sans MT</vt:lpstr>
      <vt:lpstr>Symbol</vt:lpstr>
      <vt:lpstr>Times New Roman</vt:lpstr>
      <vt:lpstr>Verdana</vt:lpstr>
      <vt:lpstr>Wingdings</vt:lpstr>
      <vt:lpstr>Wingdings 2</vt:lpstr>
      <vt:lpstr>Brilho</vt:lpstr>
      <vt:lpstr>CorelPhotoPaint.Image.9</vt:lpstr>
      <vt:lpstr>INTERAÇÃO HUMANO-COMPUTADOR</vt:lpstr>
      <vt:lpstr>Roteiro da aula de hoje</vt:lpstr>
      <vt:lpstr>A PSICOLOGIA DA INTERAÇÃO HUMANO-COMPUTADOR</vt:lpstr>
      <vt:lpstr>A PSICOLOGIA DA INTERAÇÃO HUMANO-COMPUTADOR</vt:lpstr>
      <vt:lpstr>Apresentação do PowerPoint</vt:lpstr>
      <vt:lpstr>UMA TEORIA CLÁSSICA PARA O PROCESSAMENTO DE INFORMAÇÃO NO HOMEM</vt:lpstr>
      <vt:lpstr>UMA TEORIA CLÁSSICA PARA O PROCESSAMENTO DE INFORMAÇÃO NO HOMEM</vt:lpstr>
      <vt:lpstr>Um Modelo do Usuário de Computadores</vt:lpstr>
      <vt:lpstr>O Modelo do Processador de Informação Humano</vt:lpstr>
      <vt:lpstr>UMA TEORIA CLÁSSICA PARA O PROCESSAMENTO DE INFORMAÇÃO NO HOMEM</vt:lpstr>
      <vt:lpstr>O MPIH</vt:lpstr>
      <vt:lpstr>O SISTEMA COGNITIVO</vt:lpstr>
      <vt:lpstr>O SISTEMA COGNITIVO</vt:lpstr>
      <vt:lpstr>O SISTEMA COGNITIVO</vt:lpstr>
      <vt:lpstr>O SISTEMA COGNITIVO</vt:lpstr>
      <vt:lpstr>O SISTEMA COGNITIVO</vt:lpstr>
      <vt:lpstr>O SISTEMA COGNITIVO</vt:lpstr>
      <vt:lpstr>Sistema Cognitivo</vt:lpstr>
      <vt:lpstr>Sistema Cognitivo</vt:lpstr>
      <vt:lpstr>Sistema Cognitivo</vt:lpstr>
      <vt:lpstr>Modelo de Usuário</vt:lpstr>
      <vt:lpstr>Usuário - “Dispositivos” de Entrada  e Saída</vt:lpstr>
      <vt:lpstr>Implicações para o Design</vt:lpstr>
      <vt:lpstr>Implicações para o Design</vt:lpstr>
      <vt:lpstr>Apresentação do PowerPoint</vt:lpstr>
      <vt:lpstr>Apresentação do PowerPoint</vt:lpstr>
      <vt:lpstr>Apresentação do PowerPoint</vt:lpstr>
      <vt:lpstr>Apresentação do PowerPoint</vt:lpstr>
      <vt:lpstr>O SISTEMA PERCEPTUAL</vt:lpstr>
      <vt:lpstr>Sistema Perceptual - Visão</vt:lpstr>
      <vt:lpstr>Sistema Perceptual - Visão</vt:lpstr>
      <vt:lpstr>Sistema Perceptual - Visão</vt:lpstr>
      <vt:lpstr>Sistema Perceptual - Visão</vt:lpstr>
      <vt:lpstr>Sistema Perceptual - Visão</vt:lpstr>
      <vt:lpstr>Sistema Perceptual - Visão</vt:lpstr>
      <vt:lpstr>Apresentação do PowerPoint</vt:lpstr>
      <vt:lpstr>Perceber é muito mais que ver...</vt:lpstr>
      <vt:lpstr>Brilho e Contraste</vt:lpstr>
      <vt:lpstr>Apresentação do PowerPoint</vt:lpstr>
      <vt:lpstr>Apresentação do PowerPoint</vt:lpstr>
      <vt:lpstr>Apresentação do PowerPoint</vt:lpstr>
      <vt:lpstr>Percepção de Brilho</vt:lpstr>
      <vt:lpstr>Cores</vt:lpstr>
      <vt:lpstr>Cores</vt:lpstr>
      <vt:lpstr>Cores</vt:lpstr>
      <vt:lpstr>Por que usá-las?</vt:lpstr>
      <vt:lpstr>Por que usá-las?</vt:lpstr>
      <vt:lpstr>Por que usá-las?</vt:lpstr>
      <vt:lpstr>Cuidados a serem tomados</vt:lpstr>
      <vt:lpstr>Cuidados a serem tomados</vt:lpstr>
      <vt:lpstr>Cuidados a serem tomados</vt:lpstr>
      <vt:lpstr>Uso de Cores Acromáticas</vt:lpstr>
      <vt:lpstr>Apresentação do PowerPoint</vt:lpstr>
      <vt:lpstr>Branco</vt:lpstr>
      <vt:lpstr>Associações de Branco com...</vt:lpstr>
      <vt:lpstr>Preto</vt:lpstr>
      <vt:lpstr>Preto</vt:lpstr>
      <vt:lpstr>Apresentação do PowerPoint</vt:lpstr>
      <vt:lpstr>Preto</vt:lpstr>
      <vt:lpstr>Associações de Preto com...</vt:lpstr>
      <vt:lpstr>Cinza</vt:lpstr>
      <vt:lpstr>Outras associações</vt:lpstr>
      <vt:lpstr>Outras associações</vt:lpstr>
      <vt:lpstr>Outras associações</vt:lpstr>
      <vt:lpstr>Outras associações</vt:lpstr>
      <vt:lpstr>Outras associações</vt:lpstr>
      <vt:lpstr>Psicodinâmica das Cores</vt:lpstr>
      <vt:lpstr>Psicodinâmica das Cores</vt:lpstr>
      <vt:lpstr>Psicodinâmica das Cores</vt:lpstr>
      <vt:lpstr>Psicodinâmica das Cores</vt:lpstr>
      <vt:lpstr>Os 10 Mandamentos</vt:lpstr>
      <vt:lpstr>Os 10 Mandamentos</vt:lpstr>
      <vt:lpstr>Os 10 Mandamentos</vt:lpstr>
      <vt:lpstr>Os 10 Mandamentos</vt:lpstr>
      <vt:lpstr>Os 10 Mandamentos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Perceber é muito mais que ver...</dc:title>
  <dc:creator>Daniela</dc:creator>
  <cp:lastModifiedBy>DANIELA GIBERTONI</cp:lastModifiedBy>
  <cp:revision>27</cp:revision>
  <dcterms:created xsi:type="dcterms:W3CDTF">2012-01-17T12:11:46Z</dcterms:created>
  <dcterms:modified xsi:type="dcterms:W3CDTF">2023-02-09T20:50:58Z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0x0101004371AE378945084CBE6AF2E5DA0D21D2</vt:lpwstr>
  </property>
</Properties>
</file>