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22"/>
  </p:notesMasterIdLst>
  <p:handoutMasterIdLst>
    <p:handoutMasterId r:id="rId23"/>
  </p:handoutMasterIdLst>
  <p:sldIdLst>
    <p:sldId id="310" r:id="rId2"/>
    <p:sldId id="281" r:id="rId3"/>
    <p:sldId id="301" r:id="rId4"/>
    <p:sldId id="283" r:id="rId5"/>
    <p:sldId id="302" r:id="rId6"/>
    <p:sldId id="303" r:id="rId7"/>
    <p:sldId id="304" r:id="rId8"/>
    <p:sldId id="305" r:id="rId9"/>
    <p:sldId id="306" r:id="rId10"/>
    <p:sldId id="307" r:id="rId11"/>
    <p:sldId id="257" r:id="rId12"/>
    <p:sldId id="277" r:id="rId13"/>
    <p:sldId id="278" r:id="rId14"/>
    <p:sldId id="296" r:id="rId15"/>
    <p:sldId id="297" r:id="rId16"/>
    <p:sldId id="308" r:id="rId17"/>
    <p:sldId id="309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24562-05E5-4E48-8256-6457F8041981}" type="datetimeFigureOut">
              <a:rPr lang="pt-BR" smtClean="0"/>
              <a:pPr/>
              <a:t>02/09/2020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A44B-8732-45BE-8EF3-6E1CF0EB23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00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D8BA-BD31-4139-9CD3-5DF9671635A7}" type="datetimeFigureOut">
              <a:rPr lang="pt-BR" smtClean="0"/>
              <a:pPr/>
              <a:t>02/09/2020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161AF-9614-41D3-9AD7-B3829C3CF8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7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BR" smtClean="0"/>
              <a:pPr/>
              <a:t>02/09/2020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51A2-E962-4FA3-9F84-DFDB72394D40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F8DA-DCAE-4377-86C3-F4127DB97085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7477-2AD8-4BAE-AB1E-A297D0860284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BR" smtClean="0"/>
              <a:pPr/>
              <a:t>02/09/2020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BR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605BAE-E3F5-4765-A2B8-F5D578FE50AC}" type="datetime1">
              <a:rPr lang="pt-BR" smtClean="0"/>
              <a:pPr/>
              <a:t>02/09/2020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27300-A68C-4A84-A73B-AB0C48F9C0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www.acessobrasil.org.b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U_TZPy2hzU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6477000" cy="2717800"/>
          </a:xfrm>
        </p:spPr>
        <p:txBody>
          <a:bodyPr/>
          <a:lstStyle>
            <a:extLst/>
          </a:lstStyle>
          <a:p>
            <a:r>
              <a:rPr lang="pt-BR" sz="4000" dirty="0" smtClean="0">
                <a:solidFill>
                  <a:srgbClr val="C00000"/>
                </a:solidFill>
              </a:rPr>
              <a:t>INTERAÇÃO HUMANO-COMPUTADOR</a:t>
            </a:r>
            <a:r>
              <a:rPr lang="pt-BR" sz="4000" dirty="0" smtClean="0"/>
              <a:t> </a:t>
            </a:r>
            <a:endParaRPr lang="pt-BR" sz="40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123728" y="3980656"/>
            <a:ext cx="6400800" cy="1752600"/>
          </a:xfrm>
        </p:spPr>
        <p:txBody>
          <a:bodyPr>
            <a:normAutofit/>
          </a:bodyPr>
          <a:lstStyle>
            <a:extLst/>
          </a:lstStyle>
          <a:p>
            <a:pPr algn="r"/>
            <a:r>
              <a:rPr lang="pt-BR" dirty="0" smtClean="0"/>
              <a:t>Profa. Dra. Daniela </a:t>
            </a:r>
            <a:r>
              <a:rPr lang="pt-BR" dirty="0" err="1" smtClean="0"/>
              <a:t>Gibertoni</a:t>
            </a:r>
            <a:endParaRPr lang="pt-BR" dirty="0" smtClean="0"/>
          </a:p>
          <a:p>
            <a:pPr algn="r"/>
            <a:r>
              <a:rPr lang="pt-BR" dirty="0"/>
              <a:t>d</a:t>
            </a:r>
            <a:r>
              <a:rPr lang="pt-BR" dirty="0" smtClean="0"/>
              <a:t>aniela.gibertoni@fatec.sp.gov.br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6659"/>
            <a:ext cx="2016224" cy="1008651"/>
          </a:xfrm>
          <a:prstGeom prst="rect">
            <a:avLst/>
          </a:prstGeom>
        </p:spPr>
      </p:pic>
      <p:pic>
        <p:nvPicPr>
          <p:cNvPr id="1026" name="Picture 2" descr="ADS (cores) horizon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1"/>
            <a:ext cx="2115344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073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388" y="188913"/>
            <a:ext cx="4572000" cy="1938337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Times New Roman" charset="0"/>
              </a:rPr>
              <a:t>Segundo a ISO 9241, usabilidade é uma característica da qualidade de software. Está relacionada com:</a:t>
            </a:r>
          </a:p>
          <a:p>
            <a:pPr>
              <a:defRPr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Times New Roman" charset="0"/>
              </a:rPr>
              <a:t> - eficácia, </a:t>
            </a:r>
          </a:p>
          <a:p>
            <a:pPr>
              <a:defRPr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Times New Roman" charset="0"/>
              </a:rPr>
              <a:t>- eficiência, </a:t>
            </a:r>
          </a:p>
          <a:p>
            <a:pPr>
              <a:defRPr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  <a:latin typeface="Times New Roman" charset="0"/>
              </a:rPr>
              <a:t>- satisfação de uso. </a:t>
            </a:r>
          </a:p>
        </p:txBody>
      </p:sp>
    </p:spTree>
    <p:extLst>
      <p:ext uri="{BB962C8B-B14F-4D97-AF65-F5344CB8AC3E}">
        <p14:creationId xmlns:p14="http://schemas.microsoft.com/office/powerpoint/2010/main" val="4468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59688"/>
            <a:ext cx="8354888" cy="1341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+mn-lt"/>
              </a:rPr>
              <a:t>Usabilidade em Sistemas Computacionais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Nielsen (1993) apresenta seus princípios de design através de </a:t>
            </a:r>
            <a:r>
              <a:rPr lang="pt-BR" i="1" dirty="0" smtClean="0"/>
              <a:t>slogans</a:t>
            </a:r>
            <a:r>
              <a:rPr lang="pt-BR" dirty="0" smtClean="0"/>
              <a:t>. Alguns deles são:</a:t>
            </a:r>
          </a:p>
          <a:p>
            <a:pPr marL="1566743" lvl="1" indent="-552968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Sua melhor tentativa não é boa o suficiente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design é sempre melhor se trabalharmos baseados no entendimento do usuário;</a:t>
            </a:r>
          </a:p>
          <a:p>
            <a:pPr marL="1566743" lvl="1" indent="-552968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usuário está sempre certo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designer não pode julgar que o usuário é ignorante ou que não tentou o suficiente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54888" cy="1341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+mn-lt"/>
              </a:rPr>
              <a:t>Usabilidade em Sistemas Computacionais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usuário não está sempre certo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O designer deve discernir o que deve ou não ser adequado ao usuário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Usuários não são designers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A solução de criar uma interface totalmente </a:t>
            </a:r>
            <a:r>
              <a:rPr lang="pt-BR" dirty="0" err="1" smtClean="0"/>
              <a:t>customizável</a:t>
            </a:r>
            <a:r>
              <a:rPr lang="pt-BR" dirty="0" smtClean="0"/>
              <a:t> não é a mais adequada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Designers não são usuários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Designers são humanos e diferem de usuários em diversos aspectos, principalmente na experiência com computadores.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496944" cy="1341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+mn-lt"/>
              </a:rPr>
              <a:t>Usabilidade em Sistemas Computacionais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Menos é mais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Poucas opções, necessárias às tarefas mais usadas, em geral, significam melhor usabilidade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i="1" dirty="0" smtClean="0"/>
              <a:t>Help</a:t>
            </a:r>
            <a:r>
              <a:rPr lang="pt-BR" dirty="0" smtClean="0"/>
              <a:t> não ajuda</a:t>
            </a:r>
          </a:p>
          <a:p>
            <a:pPr marL="2350115" lvl="2" indent="-455047">
              <a:buClr>
                <a:srgbClr val="FFFF00"/>
              </a:buClr>
              <a:buSzPct val="45000"/>
              <a:buFont typeface="Wingdings" pitchFamily="2" charset="2"/>
              <a:buChar char="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Informações confusas, que não ajudam o usuário a resolver seu problema, nem identificar seu erro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7480"/>
            <a:ext cx="8496944" cy="134112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libri" pitchFamily="34" charset="0"/>
              </a:rPr>
              <a:t>Experiência do usuário</a:t>
            </a:r>
            <a:endParaRPr lang="pt-B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 fontScale="92500" lnSpcReduction="20000"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Determina o sucesso comercial de um produto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Determina a produtividade dos usuários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Determina as oportunidades de mudança de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comportamentos, práticas, crenças, disposições,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 indivíduos e grupos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Determina a formação de grupos de usuários que...</a:t>
            </a:r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... conseguem e que não conseguem</a:t>
            </a:r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... sabem e que não sabem</a:t>
            </a:r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... podem e que não podem, etc.</a:t>
            </a:r>
            <a:endParaRPr lang="pt-BR" sz="2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7480"/>
            <a:ext cx="8496944" cy="134112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libri" pitchFamily="34" charset="0"/>
              </a:rPr>
              <a:t>Exemplos de determinação da experiência do usuário</a:t>
            </a:r>
            <a:endParaRPr lang="pt-B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 fontScale="70000" lnSpcReduction="20000"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1. Aplicações disponíveis para uma única plataforma</a:t>
            </a:r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Divide os usuários entre os que podem e os que não podem usá-las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2. Aplicações multiplataforma, com interface não </a:t>
            </a:r>
            <a:r>
              <a:rPr lang="pt-BR" dirty="0" err="1" smtClean="0"/>
              <a:t>customizável</a:t>
            </a:r>
            <a:endParaRPr lang="pt-BR" dirty="0" smtClean="0"/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Divide os usuários entre os que conseguem e os que não conseguem  usá-las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3. Toda aplicação, independente de em quantas plataformas está  disponível ou quantas interfaces alternativas oferece</a:t>
            </a:r>
          </a:p>
          <a:p>
            <a:pPr marL="711726" lvl="1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Divide os usuários entre os que gostam e os que não gostam dela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Esses casos de divisão podem ser um problema? 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Sim</a:t>
            </a:r>
            <a:r>
              <a:rPr lang="pt-BR" dirty="0" smtClean="0"/>
              <a:t>, se o que a aplicação faz é algo que todo cidadão tem de fazer ou deveria poder fazer.</a:t>
            </a:r>
          </a:p>
          <a:p>
            <a:pPr marL="391686" indent="-293764">
              <a:buSzPct val="45000"/>
              <a:buFont typeface="Wingdings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Não</a:t>
            </a:r>
            <a:r>
              <a:rPr lang="pt-BR" dirty="0" smtClean="0"/>
              <a:t>, se o que a aplicação faz é um produto ‘facultativo’ na sociedade</a:t>
            </a:r>
            <a:endParaRPr lang="pt-BR" sz="2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Acessibilidade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54340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724525" y="2565400"/>
            <a:ext cx="2987675" cy="1754326"/>
          </a:xfrm>
          <a:prstGeom prst="rect">
            <a:avLst/>
          </a:prstGeom>
          <a:solidFill>
            <a:srgbClr val="0070C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chemeClr val="bg1">
                    <a:lumMod val="95000"/>
                  </a:schemeClr>
                </a:solidFill>
                <a:latin typeface="Times New Roman" charset="0"/>
              </a:rPr>
              <a:t>Acessibilidade como uma qualidade relativa, que depende do encontro das capacidades funcionais de uma pessoa com o design dos espaços físicos e virtuais </a:t>
            </a:r>
          </a:p>
        </p:txBody>
      </p:sp>
    </p:spTree>
    <p:extLst>
      <p:ext uri="{BB962C8B-B14F-4D97-AF65-F5344CB8AC3E}">
        <p14:creationId xmlns:p14="http://schemas.microsoft.com/office/powerpoint/2010/main" val="20426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Acessibilidade na Web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12875"/>
            <a:ext cx="4606925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tângulo 4"/>
          <p:cNvSpPr>
            <a:spLocks noChangeArrowheads="1"/>
          </p:cNvSpPr>
          <p:nvPr/>
        </p:nvSpPr>
        <p:spPr bwMode="auto">
          <a:xfrm>
            <a:off x="539750" y="1484313"/>
            <a:ext cx="28082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pt-BR" altLang="pt-BR" dirty="0" smtClean="0"/>
          </a:p>
          <a:p>
            <a:pPr eaLnBrk="1" hangingPunct="1"/>
            <a:r>
              <a:rPr lang="pt-BR" altLang="pt-BR" dirty="0" smtClean="0"/>
              <a:t>Pessoas </a:t>
            </a:r>
            <a:r>
              <a:rPr lang="pt-BR" altLang="pt-BR" dirty="0"/>
              <a:t>com deficiências podem perceber, entender, navegar e interagir além de poder contribuir para a web.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4593" y="4724400"/>
            <a:ext cx="8497887" cy="132343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Times New Roman" charset="0"/>
              </a:rPr>
              <a:t>WCAG [Web </a:t>
            </a:r>
            <a:r>
              <a:rPr lang="pt-BR" sz="2000" dirty="0" err="1">
                <a:latin typeface="Times New Roman" charset="0"/>
              </a:rPr>
              <a:t>Content</a:t>
            </a:r>
            <a:r>
              <a:rPr lang="pt-BR" sz="2000" dirty="0">
                <a:latin typeface="Times New Roman" charset="0"/>
              </a:rPr>
              <a:t> </a:t>
            </a:r>
            <a:r>
              <a:rPr lang="pt-BR" sz="2000" dirty="0" err="1">
                <a:latin typeface="Times New Roman" charset="0"/>
              </a:rPr>
              <a:t>Accessibility</a:t>
            </a:r>
            <a:r>
              <a:rPr lang="pt-BR" sz="2000" dirty="0">
                <a:latin typeface="Times New Roman" charset="0"/>
              </a:rPr>
              <a:t> </a:t>
            </a:r>
            <a:r>
              <a:rPr lang="pt-BR" sz="2000" dirty="0" err="1">
                <a:latin typeface="Times New Roman" charset="0"/>
              </a:rPr>
              <a:t>Guidelines</a:t>
            </a:r>
            <a:r>
              <a:rPr lang="pt-BR" sz="2000" dirty="0">
                <a:latin typeface="Times New Roman" charset="0"/>
              </a:rPr>
              <a:t>] do WAI / W3C </a:t>
            </a:r>
          </a:p>
          <a:p>
            <a:pPr>
              <a:defRPr/>
            </a:pPr>
            <a:r>
              <a:rPr lang="pt-BR" sz="2000" dirty="0">
                <a:latin typeface="Times New Roman" charset="0"/>
              </a:rPr>
              <a:t>Versão 1.0 [5 de maio de 1999] http://www.w3.org/TR/WCAG10/ </a:t>
            </a:r>
          </a:p>
          <a:p>
            <a:pPr>
              <a:defRPr/>
            </a:pPr>
            <a:r>
              <a:rPr lang="pt-BR" sz="2000" dirty="0">
                <a:latin typeface="Times New Roman" charset="0"/>
              </a:rPr>
              <a:t>Versão 2.0 [11 de dezembro de 2008] http://www.w3.org/TR/WCAG20/ </a:t>
            </a:r>
          </a:p>
          <a:p>
            <a:pPr>
              <a:defRPr/>
            </a:pPr>
            <a:endParaRPr lang="pt-BR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7480"/>
            <a:ext cx="8496944" cy="134112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  <a:latin typeface="Calibri" pitchFamily="34" charset="0"/>
              </a:rPr>
              <a:t>Acessibilidade</a:t>
            </a:r>
            <a:endParaRPr lang="pt-BR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 fontScale="92500" lnSpcReduction="20000"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• Critério de qualidade relacionado a: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Não discriminar usuários-alvo com necessidades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especiais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Ausência de barreiras na interação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Igual importância a pessoas com e/ou sem limitações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• Permite ao usuário empregar, na interação...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 ... sua habilidade motora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 ... seus sentidos e capacidade de percepção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	 ... sua capacidade cognitiva</a:t>
            </a:r>
            <a:endParaRPr lang="pt-BR" sz="2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7480"/>
            <a:ext cx="8496944" cy="134112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libri" pitchFamily="34" charset="0"/>
              </a:rPr>
              <a:t>Acessibilidade na Web</a:t>
            </a:r>
            <a:endParaRPr lang="pt-B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 lnSpcReduction="10000"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• </a:t>
            </a:r>
            <a:r>
              <a:rPr lang="pt-BR" dirty="0" smtClean="0">
                <a:hlinkClick r:id="rId2"/>
              </a:rPr>
              <a:t>www.acessobrasil.org.br</a:t>
            </a:r>
            <a:endParaRPr lang="pt-BR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8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8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800" dirty="0" smtClean="0"/>
              <a:t>• W3C: World </a:t>
            </a:r>
            <a:r>
              <a:rPr lang="pt-BR" sz="2800" dirty="0" err="1" smtClean="0"/>
              <a:t>Wide</a:t>
            </a:r>
            <a:r>
              <a:rPr lang="pt-BR" sz="2800" dirty="0" smtClean="0"/>
              <a:t> Web Consortium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800" dirty="0" smtClean="0"/>
              <a:t>		Comunidade internacional que trabalha no 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800" dirty="0" smtClean="0"/>
              <a:t>desenvolvimento de padrões Web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2800" dirty="0" smtClean="0"/>
              <a:t>• </a:t>
            </a:r>
            <a:r>
              <a:rPr lang="pt-BR" sz="2800" dirty="0" smtClean="0">
                <a:hlinkClick r:id="rId3"/>
              </a:rPr>
              <a:t>http://www.w3.org/</a:t>
            </a:r>
            <a:endParaRPr lang="pt-BR" sz="28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11560" y="1844824"/>
            <a:ext cx="7490792" cy="435816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Requerem treinamento excessivo</a:t>
            </a:r>
          </a:p>
          <a:p>
            <a:r>
              <a:rPr lang="pt-BR" sz="2400" dirty="0" smtClean="0"/>
              <a:t>Desmotivam a exploração</a:t>
            </a:r>
          </a:p>
          <a:p>
            <a:r>
              <a:rPr lang="pt-BR" sz="2400" dirty="0" smtClean="0"/>
              <a:t>Confundem os usuários</a:t>
            </a:r>
          </a:p>
          <a:p>
            <a:r>
              <a:rPr lang="pt-BR" sz="2400" dirty="0" smtClean="0"/>
              <a:t>Induzem os usuários ao erro</a:t>
            </a:r>
          </a:p>
          <a:p>
            <a:r>
              <a:rPr lang="pt-BR" sz="2400" dirty="0" smtClean="0"/>
              <a:t>Geram insatisfação</a:t>
            </a:r>
          </a:p>
          <a:p>
            <a:r>
              <a:rPr lang="pt-BR" sz="2400" dirty="0" smtClean="0"/>
              <a:t>Diminuem a produtividade</a:t>
            </a:r>
          </a:p>
          <a:p>
            <a:r>
              <a:rPr lang="pt-BR" sz="2400" dirty="0" smtClean="0"/>
              <a:t>Não trazem o retorno de investimento previsto</a:t>
            </a: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ctangle 1"/>
          <p:cNvSpPr txBox="1">
            <a:spLocks/>
          </p:cNvSpPr>
          <p:nvPr/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  <a:latin typeface="+mn-lt"/>
              </a:rPr>
              <a:t>Interfaces de baixa qualidade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57480"/>
            <a:ext cx="8496944" cy="134112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Calibri" pitchFamily="34" charset="0"/>
              </a:rPr>
              <a:t>Comunicabilidade</a:t>
            </a:r>
            <a:endParaRPr lang="pt-BR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850832" cy="4358165"/>
          </a:xfrm>
        </p:spPr>
        <p:txBody>
          <a:bodyPr>
            <a:normAutofit lnSpcReduction="10000"/>
          </a:bodyPr>
          <a:lstStyle/>
          <a:p>
            <a:endParaRPr lang="pt-BR" sz="2400" dirty="0" smtClean="0"/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dirty="0" smtClean="0"/>
              <a:t>Critério de qualidade relacionado a: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3200" dirty="0" smtClean="0"/>
              <a:t>• </a:t>
            </a:r>
            <a:r>
              <a:rPr lang="pt-BR" dirty="0" smtClean="0"/>
              <a:t>	Expressar bem a intenção e a lógica de design dos produtores do sistema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3200" dirty="0" smtClean="0"/>
              <a:t>• </a:t>
            </a:r>
            <a:r>
              <a:rPr lang="pt-BR" dirty="0" smtClean="0"/>
              <a:t>	Permitir ao usuário expressar bem a sua intenção de uso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pt-BR" sz="3200" dirty="0" smtClean="0"/>
              <a:t>• </a:t>
            </a:r>
            <a:r>
              <a:rPr lang="pt-BR" dirty="0" smtClean="0"/>
              <a:t>	Responder às expressões do usuário com comunicações úteis e adequadas ao contexto de uso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 não existissem os sinais de pare...</a:t>
            </a:r>
          </a:p>
          <a:p>
            <a:r>
              <a:rPr lang="pt-BR" dirty="0" smtClean="0">
                <a:hlinkClick r:id="rId2"/>
              </a:rPr>
              <a:t>http://www.youtube.com/watch?v=SU_TZPy2hzU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6" name="Rectangle 1"/>
          <p:cNvSpPr txBox="1">
            <a:spLocks/>
          </p:cNvSpPr>
          <p:nvPr/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  <a:latin typeface="+mn-lt"/>
              </a:rPr>
              <a:t>Para ilustrar</a:t>
            </a:r>
          </a:p>
        </p:txBody>
      </p:sp>
    </p:spTree>
    <p:extLst>
      <p:ext uri="{BB962C8B-B14F-4D97-AF65-F5344CB8AC3E}">
        <p14:creationId xmlns:p14="http://schemas.microsoft.com/office/powerpoint/2010/main" val="2724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  <a:latin typeface="+mn-lt"/>
              </a:rPr>
              <a:t>Critérios de qualidade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609600" y="1803402"/>
            <a:ext cx="7490792" cy="435816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Usabilidade – (critério mais conhecido)</a:t>
            </a:r>
          </a:p>
          <a:p>
            <a:r>
              <a:rPr lang="pt-BR" sz="2400" dirty="0" smtClean="0"/>
              <a:t>Experiência do usuário</a:t>
            </a:r>
          </a:p>
          <a:p>
            <a:r>
              <a:rPr lang="pt-BR" sz="2400" dirty="0" smtClean="0"/>
              <a:t>Acessibilidade</a:t>
            </a:r>
          </a:p>
          <a:p>
            <a:r>
              <a:rPr lang="pt-BR" sz="2400" dirty="0" smtClean="0"/>
              <a:t>Comunicabilidade</a:t>
            </a: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127300-A68C-4A84-A73B-AB0C48F9C01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644008" y="4221088"/>
            <a:ext cx="2956066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Esses quatro conceitos estão </a:t>
            </a:r>
          </a:p>
          <a:p>
            <a:r>
              <a:rPr lang="pt-BR" b="1" dirty="0" smtClean="0"/>
              <a:t>interligados e devem </a:t>
            </a:r>
          </a:p>
          <a:p>
            <a:r>
              <a:rPr lang="pt-BR" b="1" dirty="0" smtClean="0"/>
              <a:t>ser considerados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95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altLang="pt-BR" dirty="0">
                <a:solidFill>
                  <a:srgbClr val="C00000"/>
                </a:solidFill>
                <a:latin typeface="+mn-lt"/>
              </a:rPr>
              <a:t>Definição de Usabilidade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PT" altLang="pt-BR" dirty="0" smtClean="0"/>
              <a:t>Usabilidade é definida na Norma ISO 9241Part 11 como: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dirty="0" smtClean="0"/>
              <a:t>A forma como um produto pode ser utilizado por usuários específicos para atingir objetivos específicos, com eficácia, eficiência e satisfação num contexto de utilização específico [ISO 9241 - Parte 11]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dirty="0" smtClean="0"/>
              <a:t>As características importantes da interação são: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BR" dirty="0" smtClean="0"/>
              <a:t>Eficiência – os recursos necessários e consumidos para atingir o objetivo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BR" dirty="0" smtClean="0"/>
              <a:t>Eficácia – a qualidade com que o usuário atinge os objetivos</a:t>
            </a:r>
          </a:p>
          <a:p>
            <a:pPr lvl="2" eaLnBrk="1" hangingPunct="1">
              <a:lnSpc>
                <a:spcPct val="90000"/>
              </a:lnSpc>
            </a:pPr>
            <a:r>
              <a:rPr lang="pt-PT" altLang="pt-BR" dirty="0" smtClean="0"/>
              <a:t>Satisfação – como o usuário se sente na utilização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192491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PT" altLang="pt-BR" dirty="0">
                <a:solidFill>
                  <a:srgbClr val="C00000"/>
                </a:solidFill>
                <a:latin typeface="+mn-lt"/>
              </a:rPr>
              <a:t>Componentes da Usabilidade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72816"/>
            <a:ext cx="7772400" cy="482381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PT" altLang="pt-BR" sz="2400" dirty="0" smtClean="0"/>
              <a:t>Os componentes da Usabilidade segundo Nielsen são: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b="1" dirty="0" smtClean="0"/>
              <a:t>Facilidade de aprendizagem</a:t>
            </a:r>
            <a:r>
              <a:rPr lang="pt-PT" altLang="pt-BR" sz="2000" dirty="0" smtClean="0"/>
              <a:t> – o sistema deve ser fácil de utilizar, permitindo que mesmo usuários inexperientes executem rapidamente as tarefas suportadas;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b="1" dirty="0" smtClean="0"/>
              <a:t>Eficiência</a:t>
            </a:r>
            <a:r>
              <a:rPr lang="pt-PT" altLang="pt-BR" sz="2000" dirty="0" smtClean="0"/>
              <a:t> – o sistema deve ser eficiente na sua utilização de forma a que, uma vez aprendido, o sistema permita que um alto nível de produtividade seja atingido;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b="1" dirty="0" smtClean="0"/>
              <a:t>Memorabilidade</a:t>
            </a:r>
            <a:r>
              <a:rPr lang="pt-PT" altLang="pt-BR" sz="2000" dirty="0" smtClean="0"/>
              <a:t> – o sistema deve ser fácil de recordar, permitindo que os usuários casuais re-utilizem o sistema sem terem que re-aprender a sua utilização;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b="1" dirty="0" smtClean="0"/>
              <a:t>Prevenção de erros</a:t>
            </a:r>
            <a:r>
              <a:rPr lang="pt-PT" altLang="pt-BR" sz="2000" dirty="0" smtClean="0"/>
              <a:t> – o sistema deve prevenir os usuários de possíveis erros, em particular erros que provoquem danos aos trabalho não devem ocorrer. O sistema deve permitir aos usuários recuperar uma situação antes do erro;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b="1" dirty="0" smtClean="0"/>
              <a:t>Satisfação</a:t>
            </a:r>
            <a:r>
              <a:rPr lang="pt-PT" altLang="pt-BR" sz="2000" dirty="0" smtClean="0"/>
              <a:t> – o sistema deve ser agradável na sua utilização, permitindo uma satisfação subjetiva na utilização.</a:t>
            </a:r>
          </a:p>
        </p:txBody>
      </p:sp>
    </p:spTree>
    <p:extLst>
      <p:ext uri="{BB962C8B-B14F-4D97-AF65-F5344CB8AC3E}">
        <p14:creationId xmlns:p14="http://schemas.microsoft.com/office/powerpoint/2010/main" val="415612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altLang="pt-BR" dirty="0">
                <a:solidFill>
                  <a:srgbClr val="C00000"/>
                </a:solidFill>
                <a:latin typeface="+mn-lt"/>
              </a:rPr>
              <a:t>A Engenharia de Usabilidade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BR" sz="2400" dirty="0" smtClean="0"/>
              <a:t>A definição precisa dos atributos e componentes da usabilidade permite uma aproximação sistemática da usabilidade como uma </a:t>
            </a:r>
            <a:r>
              <a:rPr lang="pt-PT" altLang="pt-BR" sz="2400" b="1" dirty="0" smtClean="0"/>
              <a:t>disciplina de engenharia</a:t>
            </a:r>
            <a:endParaRPr lang="pt-PT" altLang="pt-BR" sz="2400" dirty="0" smtClean="0"/>
          </a:p>
          <a:p>
            <a:pPr lvl="1" eaLnBrk="1" hangingPunct="1"/>
            <a:r>
              <a:rPr lang="pt-PT" altLang="pt-BR" sz="2000" dirty="0" smtClean="0"/>
              <a:t>a aplicação de princípios científicos à construção de produtos.</a:t>
            </a:r>
          </a:p>
          <a:p>
            <a:pPr lvl="1" eaLnBrk="1" hangingPunct="1"/>
            <a:r>
              <a:rPr lang="pt-PT" altLang="pt-BR" sz="2000" dirty="0" smtClean="0"/>
              <a:t>Os vários componentes da usabilidade podem ser medidos, avaliados e testados…</a:t>
            </a:r>
          </a:p>
          <a:p>
            <a:pPr eaLnBrk="1" hangingPunct="1"/>
            <a:r>
              <a:rPr lang="pt-PT" altLang="pt-BR" sz="2400" dirty="0" smtClean="0"/>
              <a:t>Engenharia de Usabilidade</a:t>
            </a:r>
          </a:p>
          <a:p>
            <a:pPr lvl="1" eaLnBrk="1" hangingPunct="1"/>
            <a:r>
              <a:rPr lang="en-GB" altLang="pt-BR" sz="2000" dirty="0" smtClean="0"/>
              <a:t>A </a:t>
            </a:r>
            <a:r>
              <a:rPr lang="en-GB" altLang="pt-BR" sz="2000" dirty="0" err="1" smtClean="0"/>
              <a:t>definição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utilização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princípios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engenharia</a:t>
            </a:r>
            <a:r>
              <a:rPr lang="en-GB" altLang="pt-BR" sz="2000" dirty="0" smtClean="0"/>
              <a:t> de forma a </a:t>
            </a:r>
            <a:r>
              <a:rPr lang="en-GB" altLang="pt-BR" sz="2000" dirty="0" err="1" smtClean="0"/>
              <a:t>obter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produtos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fáceis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utilizar</a:t>
            </a:r>
            <a:r>
              <a:rPr lang="en-GB" altLang="pt-BR" sz="2000" dirty="0" smtClean="0"/>
              <a:t>, </a:t>
            </a:r>
            <a:r>
              <a:rPr lang="en-GB" altLang="pt-BR" sz="2000" dirty="0" err="1" smtClean="0"/>
              <a:t>economicamente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viáveis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que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suportam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trabalho</a:t>
            </a:r>
            <a:r>
              <a:rPr lang="en-GB" altLang="pt-BR" sz="2000" dirty="0" smtClean="0"/>
              <a:t> real de </a:t>
            </a:r>
            <a:r>
              <a:rPr lang="en-GB" altLang="pt-BR" sz="2000" dirty="0" err="1" smtClean="0"/>
              <a:t>uma</a:t>
            </a:r>
            <a:r>
              <a:rPr lang="en-GB" altLang="pt-BR" sz="2000" dirty="0" smtClean="0"/>
              <a:t> forma </a:t>
            </a:r>
            <a:r>
              <a:rPr lang="en-GB" altLang="pt-BR" sz="2000" dirty="0" err="1" smtClean="0"/>
              <a:t>eficaz</a:t>
            </a:r>
            <a:r>
              <a:rPr lang="en-GB" altLang="pt-BR" sz="2000" dirty="0" smtClean="0"/>
              <a:t>, </a:t>
            </a:r>
            <a:r>
              <a:rPr lang="en-GB" altLang="pt-BR" sz="2000" dirty="0" err="1" smtClean="0"/>
              <a:t>eficiente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promovendo</a:t>
            </a:r>
            <a:r>
              <a:rPr lang="en-GB" altLang="pt-BR" sz="2000" dirty="0" smtClean="0"/>
              <a:t> a </a:t>
            </a:r>
            <a:r>
              <a:rPr lang="en-GB" altLang="pt-BR" sz="2000" dirty="0" err="1" smtClean="0"/>
              <a:t>satisfação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subjetiva</a:t>
            </a:r>
            <a:r>
              <a:rPr lang="en-GB" altLang="pt-BR" sz="2000" dirty="0" smtClean="0"/>
              <a:t>.</a:t>
            </a:r>
            <a:endParaRPr lang="pt-PT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5746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pt-PT" altLang="pt-BR" dirty="0">
                <a:solidFill>
                  <a:srgbClr val="C00000"/>
                </a:solidFill>
                <a:latin typeface="+mn-lt"/>
              </a:rPr>
              <a:t>Regras de Usabilidade de Constantine &amp; Lockwood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PT" altLang="pt-BR" sz="2400" dirty="0" smtClean="0"/>
              <a:t>As cinco regras de usabilidade de Larry Constantine &amp; Lucy Lockwood: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dirty="0" smtClean="0"/>
              <a:t>Regra do acesso - o sistema deve ser utilizável sem ajuda, experiência anterior ou instrução, por um usuário experiente no domínio de aplicação.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dirty="0" smtClean="0"/>
              <a:t>Regra da eficácia - o sistema não deve interferir ou impedir a utilização eficiente por um usuário experiente.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dirty="0" smtClean="0"/>
              <a:t>Regra do progresso - o sistema deve acomodar e facilitar um avanço contínuo no conhecimento, técnica e facilidade à medida que o usuário ganha experiência.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dirty="0" smtClean="0"/>
              <a:t>Regra do suporte - o sistema deve suportar trabalho real tornando-o mais rápido, fácil e “divertido” para os usuários que executam as tarefas e criando novas possibilidades.</a:t>
            </a:r>
          </a:p>
          <a:p>
            <a:pPr lvl="1" eaLnBrk="1" hangingPunct="1">
              <a:lnSpc>
                <a:spcPct val="90000"/>
              </a:lnSpc>
            </a:pPr>
            <a:r>
              <a:rPr lang="pt-PT" altLang="pt-BR" sz="2000" dirty="0" smtClean="0"/>
              <a:t>Regra do contexto - o sistema deve integrar o contexto operacional (condições reais e ambientais) em que vai ser implementado.</a:t>
            </a:r>
          </a:p>
        </p:txBody>
      </p:sp>
    </p:spTree>
    <p:extLst>
      <p:ext uri="{BB962C8B-B14F-4D97-AF65-F5344CB8AC3E}">
        <p14:creationId xmlns:p14="http://schemas.microsoft.com/office/powerpoint/2010/main" val="345394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altLang="pt-BR" dirty="0">
                <a:solidFill>
                  <a:srgbClr val="C00000"/>
                </a:solidFill>
                <a:latin typeface="+mn-lt"/>
              </a:rPr>
              <a:t>Usabilidade e Outras Considerações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PT" altLang="pt-BR" dirty="0" smtClean="0"/>
              <a:t>A usabilidade é um conceito estrito em comparação com a aceitação do sistema. A aceitação do sistema engloba o contexto completo em que um sistema satisfaz as necessidades e requisitos do usuário e outros parceiros direta ou indiretamente influenciados pelo sistema.</a:t>
            </a:r>
          </a:p>
          <a:p>
            <a:pPr eaLnBrk="1" hangingPunct="1">
              <a:spcBef>
                <a:spcPct val="0"/>
              </a:spcBef>
            </a:pPr>
            <a:endParaRPr lang="pt-PT" altLang="pt-BR" dirty="0" smtClean="0"/>
          </a:p>
          <a:p>
            <a:pPr eaLnBrk="1" hangingPunct="1">
              <a:spcBef>
                <a:spcPct val="0"/>
              </a:spcBef>
            </a:pPr>
            <a:r>
              <a:rPr lang="pt-PT" altLang="pt-BR" dirty="0" smtClean="0"/>
              <a:t>Aceitabilidade do sistema = atributos sociais + atributos práticos</a:t>
            </a:r>
          </a:p>
        </p:txBody>
      </p:sp>
    </p:spTree>
    <p:extLst>
      <p:ext uri="{BB962C8B-B14F-4D97-AF65-F5344CB8AC3E}">
        <p14:creationId xmlns:p14="http://schemas.microsoft.com/office/powerpoint/2010/main" val="30075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71AE378945084CBE6AF2E5DA0D21D2" ma:contentTypeVersion="3" ma:contentTypeDescription="Crie um novo documento." ma:contentTypeScope="" ma:versionID="7b978a2ba13776af34c5c179fb59b8cc">
  <xsd:schema xmlns:xsd="http://www.w3.org/2001/XMLSchema" xmlns:xs="http://www.w3.org/2001/XMLSchema" xmlns:p="http://schemas.microsoft.com/office/2006/metadata/properties" xmlns:ns2="4711a2cd-be98-425c-89e9-39479b8d1aa2" targetNamespace="http://schemas.microsoft.com/office/2006/metadata/properties" ma:root="true" ma:fieldsID="403380c409a10f5b19979822ec01b2b6" ns2:_="">
    <xsd:import namespace="4711a2cd-be98-425c-89e9-39479b8d1a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1a2cd-be98-425c-89e9-39479b8d1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2107B6-C8E8-4226-865A-5B8728A0514C}"/>
</file>

<file path=customXml/itemProps2.xml><?xml version="1.0" encoding="utf-8"?>
<ds:datastoreItem xmlns:ds="http://schemas.openxmlformats.org/officeDocument/2006/customXml" ds:itemID="{71689385-F6B7-4694-B3AB-AD1963EB09C0}"/>
</file>

<file path=customXml/itemProps3.xml><?xml version="1.0" encoding="utf-8"?>
<ds:datastoreItem xmlns:ds="http://schemas.openxmlformats.org/officeDocument/2006/customXml" ds:itemID="{6BD05CB9-F438-4AD4-9E19-D863227F49CA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5696</TotalTime>
  <Words>1107</Words>
  <Application>Microsoft Office PowerPoint</Application>
  <PresentationFormat>Apresentação na tela (4:3)</PresentationFormat>
  <Paragraphs>150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Brilho</vt:lpstr>
      <vt:lpstr>INTERAÇÃO HUMANO-COMPUTADOR </vt:lpstr>
      <vt:lpstr>Apresentação do PowerPoint</vt:lpstr>
      <vt:lpstr>Apresentação do PowerPoint</vt:lpstr>
      <vt:lpstr>Critérios de qualidade</vt:lpstr>
      <vt:lpstr>Definição de Usabilidade</vt:lpstr>
      <vt:lpstr>Componentes da Usabilidade</vt:lpstr>
      <vt:lpstr>A Engenharia de Usabilidade</vt:lpstr>
      <vt:lpstr>Regras de Usabilidade de Constantine &amp; Lockwood</vt:lpstr>
      <vt:lpstr>Usabilidade e Outras Considerações</vt:lpstr>
      <vt:lpstr>Apresentação do PowerPoint</vt:lpstr>
      <vt:lpstr>Usabilidade em Sistemas Computacionais</vt:lpstr>
      <vt:lpstr>Usabilidade em Sistemas Computacionais</vt:lpstr>
      <vt:lpstr>Usabilidade em Sistemas Computacionais</vt:lpstr>
      <vt:lpstr>Experiência do usuário</vt:lpstr>
      <vt:lpstr>Exemplos de determinação da experiência do usuário</vt:lpstr>
      <vt:lpstr>Acessibilidade</vt:lpstr>
      <vt:lpstr>Acessibilidade na Web</vt:lpstr>
      <vt:lpstr>Acessibilidade</vt:lpstr>
      <vt:lpstr>Acessibilidade na Web</vt:lpstr>
      <vt:lpstr>Comunicabilidade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AVALIAÇÃO DE USABILIDADE EM UM SITE DE UM DJ</dc:title>
  <dc:creator>Gustavo</dc:creator>
  <cp:lastModifiedBy>Daniela</cp:lastModifiedBy>
  <cp:revision>73</cp:revision>
  <dcterms:created xsi:type="dcterms:W3CDTF">2013-05-16T12:11:17Z</dcterms:created>
  <dcterms:modified xsi:type="dcterms:W3CDTF">2020-09-02T21:25:18Z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0x0101004371AE378945084CBE6AF2E5DA0D21D2</vt:lpwstr>
  </property>
</Properties>
</file>