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3"/>
  </p:notesMasterIdLst>
  <p:handoutMasterIdLst>
    <p:handoutMasterId r:id="rId14"/>
  </p:handoutMasterIdLst>
  <p:sldIdLst>
    <p:sldId id="29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24562-05E5-4E48-8256-6457F804198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A44B-8732-45BE-8EF3-6E1CF0EB23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00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D8BA-BD31-4139-9CD3-5DF9671635A7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61AF-9614-41D3-9AD7-B3829C3CF8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7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2F89F-5B32-4E4A-AA7B-94B6A72EAE34}" type="slidenum">
              <a:rPr lang="pt-BR"/>
              <a:pPr/>
              <a:t>10</a:t>
            </a:fld>
            <a:endParaRPr lang="pt-BR"/>
          </a:p>
        </p:txBody>
      </p:sp>
      <p:sp>
        <p:nvSpPr>
          <p:cNvPr id="1617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158D8-617D-4109-A5AA-00E4FBD95507}" type="slidenum">
              <a:rPr lang="pt-BR"/>
              <a:pPr/>
              <a:t>11</a:t>
            </a:fld>
            <a:endParaRPr lang="pt-BR"/>
          </a:p>
        </p:txBody>
      </p:sp>
      <p:sp>
        <p:nvSpPr>
          <p:cNvPr id="1454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158D8-617D-4109-A5AA-00E4FBD95507}" type="slidenum">
              <a:rPr lang="pt-BR"/>
              <a:pPr/>
              <a:t>2</a:t>
            </a:fld>
            <a:endParaRPr lang="pt-BR"/>
          </a:p>
        </p:txBody>
      </p:sp>
      <p:sp>
        <p:nvSpPr>
          <p:cNvPr id="1454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3B8A0-F054-44E8-87D4-98C40CB692DA}" type="slidenum">
              <a:rPr lang="pt-BR"/>
              <a:pPr/>
              <a:t>3</a:t>
            </a:fld>
            <a:endParaRPr lang="pt-BR"/>
          </a:p>
        </p:txBody>
      </p:sp>
      <p:sp>
        <p:nvSpPr>
          <p:cNvPr id="1474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75D18-DD72-4B17-B691-478820952927}" type="slidenum">
              <a:rPr lang="pt-BR"/>
              <a:pPr/>
              <a:t>4</a:t>
            </a:fld>
            <a:endParaRPr lang="pt-BR"/>
          </a:p>
        </p:txBody>
      </p:sp>
      <p:sp>
        <p:nvSpPr>
          <p:cNvPr id="149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93017-917D-45D1-98FA-768C55B6CD36}" type="slidenum">
              <a:rPr lang="pt-BR"/>
              <a:pPr/>
              <a:t>5</a:t>
            </a:fld>
            <a:endParaRPr lang="pt-BR"/>
          </a:p>
        </p:txBody>
      </p:sp>
      <p:sp>
        <p:nvSpPr>
          <p:cNvPr id="1515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CAD72-F3CF-40CF-AC3B-EECDAE78AD43}" type="slidenum">
              <a:rPr lang="pt-BR"/>
              <a:pPr/>
              <a:t>6</a:t>
            </a:fld>
            <a:endParaRPr lang="pt-BR"/>
          </a:p>
        </p:txBody>
      </p:sp>
      <p:sp>
        <p:nvSpPr>
          <p:cNvPr id="1536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E62A0-790D-4992-A8C2-9FB26815BF26}" type="slidenum">
              <a:rPr lang="pt-BR"/>
              <a:pPr/>
              <a:t>7</a:t>
            </a:fld>
            <a:endParaRPr lang="pt-BR"/>
          </a:p>
        </p:txBody>
      </p:sp>
      <p:sp>
        <p:nvSpPr>
          <p:cNvPr id="1556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FC200-DFCF-47FA-A776-67C374373EE3}" type="slidenum">
              <a:rPr lang="pt-BR"/>
              <a:pPr/>
              <a:t>8</a:t>
            </a:fld>
            <a:endParaRPr lang="pt-BR"/>
          </a:p>
        </p:txBody>
      </p:sp>
      <p:sp>
        <p:nvSpPr>
          <p:cNvPr id="1576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CB1D-9487-4815-8110-1811EDE26E1A}" type="slidenum">
              <a:rPr lang="pt-BR"/>
              <a:pPr/>
              <a:t>9</a:t>
            </a:fld>
            <a:endParaRPr lang="pt-BR"/>
          </a:p>
        </p:txBody>
      </p:sp>
      <p:sp>
        <p:nvSpPr>
          <p:cNvPr id="1597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BR" smtClean="0"/>
              <a:pPr/>
              <a:t>09/02/2023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1A2-E962-4FA3-9F84-DFDB72394D40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F8DA-DCAE-4377-86C3-F4127DB97085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7477-2AD8-4BAE-AB1E-A297D0860284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09/02/2023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605BAE-E3F5-4765-A2B8-F5D578FE50AC}" type="datetime1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6477000" cy="2717800"/>
          </a:xfrm>
        </p:spPr>
        <p:txBody>
          <a:bodyPr/>
          <a:lstStyle/>
          <a:p>
            <a:r>
              <a:rPr lang="pt-BR" sz="4000" dirty="0">
                <a:solidFill>
                  <a:srgbClr val="C00000"/>
                </a:solidFill>
              </a:rPr>
              <a:t>INTERAÇÃO HUMANO-COMPUTADOR</a:t>
            </a:r>
            <a:r>
              <a:rPr lang="pt-BR" sz="4000" dirty="0"/>
              <a:t> 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123728" y="398065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Profa. Dra. Daniela </a:t>
            </a:r>
            <a:r>
              <a:rPr lang="pt-BR" dirty="0" err="1"/>
              <a:t>Gibertoni</a:t>
            </a:r>
            <a:endParaRPr lang="pt-BR" dirty="0"/>
          </a:p>
          <a:p>
            <a:pPr algn="r"/>
            <a:r>
              <a:rPr lang="pt-BR" dirty="0"/>
              <a:t>Daniela.gibertoni@fatec.sp.gov.br</a:t>
            </a:r>
          </a:p>
          <a:p>
            <a:pPr algn="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44169"/>
            <a:ext cx="1584176" cy="882569"/>
          </a:xfrm>
          <a:prstGeom prst="rect">
            <a:avLst/>
          </a:prstGeom>
        </p:spPr>
      </p:pic>
      <p:pic>
        <p:nvPicPr>
          <p:cNvPr id="1026" name="Picture 2" descr="ADS (cores) horizon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1"/>
            <a:ext cx="2043336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0B98DD-4998-406A-A9C6-7C32F0772BAE}" type="slidenum">
              <a:rPr lang="pt-BR"/>
              <a:pPr/>
              <a:t>10</a:t>
            </a:fld>
            <a:endParaRPr lang="pt-BR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3375"/>
            <a:ext cx="9067800" cy="619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itchFamily="34" charset="0"/>
              </a:rPr>
              <a:t>Referência bibliográfica</a:t>
            </a:r>
          </a:p>
        </p:txBody>
      </p:sp>
      <p:sp>
        <p:nvSpPr>
          <p:cNvPr id="144387" name="Rectangle 3"/>
          <p:cNvSpPr>
            <a:spLocks noGrp="1"/>
          </p:cNvSpPr>
          <p:nvPr>
            <p:ph idx="1"/>
          </p:nvPr>
        </p:nvSpPr>
        <p:spPr>
          <a:xfrm>
            <a:off x="611560" y="1633538"/>
            <a:ext cx="8075240" cy="4443412"/>
          </a:xfrm>
          <a:ln/>
        </p:spPr>
        <p:txBody>
          <a:bodyPr lIns="0" tIns="20802" rIns="0" bIns="0">
            <a:normAutofit/>
          </a:bodyPr>
          <a:lstStyle/>
          <a:p>
            <a:pPr marL="815975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Barbosa, S. D. J.; Silva, B. S. da. Interação Humano-Computador. Ed. </a:t>
            </a:r>
            <a:r>
              <a:rPr lang="pt-BR" sz="2600" dirty="0" err="1"/>
              <a:t>Elsevier</a:t>
            </a:r>
            <a:r>
              <a:rPr lang="pt-BR" sz="2600" dirty="0"/>
              <a:t>, 2010.</a:t>
            </a:r>
          </a:p>
          <a:p>
            <a:pPr marL="815975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1DF8EA-9ACA-4ADA-99BF-90FA88702D6F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8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effectLst/>
                <a:latin typeface="Calibri" pitchFamily="34" charset="0"/>
              </a:rPr>
              <a:t>Gestalt</a:t>
            </a:r>
            <a:endParaRPr lang="pt-BR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4387" name="Rectangle 3"/>
          <p:cNvSpPr>
            <a:spLocks noGrp="1"/>
          </p:cNvSpPr>
          <p:nvPr>
            <p:ph idx="1"/>
          </p:nvPr>
        </p:nvSpPr>
        <p:spPr>
          <a:xfrm>
            <a:off x="611560" y="1633538"/>
            <a:ext cx="8075240" cy="4443412"/>
          </a:xfrm>
          <a:ln/>
        </p:spPr>
        <p:txBody>
          <a:bodyPr lIns="0" tIns="20802" rIns="0" bIns="0">
            <a:normAutofit/>
          </a:bodyPr>
          <a:lstStyle/>
          <a:p>
            <a:pPr marL="815975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São princípios baseados em fenômenos da percepção:</a:t>
            </a:r>
          </a:p>
          <a:p>
            <a:pPr marL="815975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Proximidade</a:t>
            </a:r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Similaridade</a:t>
            </a:r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Fechamento</a:t>
            </a:r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Continuidade</a:t>
            </a:r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Simetria</a:t>
            </a:r>
          </a:p>
          <a:p>
            <a:pPr marL="1139825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Figura-fundo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1DF8EA-9ACA-4ADA-99BF-90FA88702D6F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4643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696200" cy="815975"/>
          </a:xfrm>
          <a:ln/>
        </p:spPr>
        <p:txBody>
          <a:bodyPr lIns="0" tIns="20802" rIns="0" bIns="0">
            <a:normAutofit fontScale="77500" lnSpcReduction="20000"/>
          </a:bodyPr>
          <a:lstStyle/>
          <a:p>
            <a:pPr marL="342900" indent="-34290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342900" indent="-34290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PROXIMIDADE: as entidades visuais que estão próximas umas das outras não são percebidas como um grupo ou unidade.</a:t>
            </a:r>
            <a:endParaRPr lang="pt-BR" sz="24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</p:txBody>
      </p:sp>
      <p:sp>
        <p:nvSpPr>
          <p:cNvPr id="4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B84E3CA-11CD-4836-BF37-71FE6CD51AD7}" type="slidenum">
              <a:rPr lang="pt-BR"/>
              <a:pPr/>
              <a:t>3</a:t>
            </a:fld>
            <a:endParaRPr lang="pt-BR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1306513" y="286236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1306513" y="286236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1927225" y="345132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1436688" y="345132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1436688" y="3841849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862138" y="2959199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2416175" y="328622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3" name="Oval 11"/>
          <p:cNvSpPr>
            <a:spLocks noChangeArrowheads="1"/>
          </p:cNvSpPr>
          <p:nvPr/>
        </p:nvSpPr>
        <p:spPr bwMode="auto">
          <a:xfrm>
            <a:off x="2416175" y="377676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4" name="Oval 12"/>
          <p:cNvSpPr>
            <a:spLocks noChangeArrowheads="1"/>
          </p:cNvSpPr>
          <p:nvPr/>
        </p:nvSpPr>
        <p:spPr bwMode="auto">
          <a:xfrm>
            <a:off x="1992313" y="4233961"/>
            <a:ext cx="325437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2808288" y="4267299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6" name="Oval 14"/>
          <p:cNvSpPr>
            <a:spLocks noChangeArrowheads="1"/>
          </p:cNvSpPr>
          <p:nvPr/>
        </p:nvSpPr>
        <p:spPr bwMode="auto">
          <a:xfrm>
            <a:off x="2808288" y="286236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7" name="Oval 15"/>
          <p:cNvSpPr>
            <a:spLocks noChangeArrowheads="1"/>
          </p:cNvSpPr>
          <p:nvPr/>
        </p:nvSpPr>
        <p:spPr bwMode="auto">
          <a:xfrm>
            <a:off x="1012825" y="4299049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8" name="Oval 16"/>
          <p:cNvSpPr>
            <a:spLocks noChangeArrowheads="1"/>
          </p:cNvSpPr>
          <p:nvPr/>
        </p:nvSpPr>
        <p:spPr bwMode="auto">
          <a:xfrm>
            <a:off x="4505325" y="46594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49" name="Oval 17"/>
          <p:cNvSpPr>
            <a:spLocks noChangeArrowheads="1"/>
          </p:cNvSpPr>
          <p:nvPr/>
        </p:nvSpPr>
        <p:spPr bwMode="auto">
          <a:xfrm>
            <a:off x="4505325" y="2895699"/>
            <a:ext cx="327025" cy="325437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0" name="Oval 18"/>
          <p:cNvSpPr>
            <a:spLocks noChangeArrowheads="1"/>
          </p:cNvSpPr>
          <p:nvPr/>
        </p:nvSpPr>
        <p:spPr bwMode="auto">
          <a:xfrm>
            <a:off x="4899025" y="2895699"/>
            <a:ext cx="327025" cy="325437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1" name="Oval 19"/>
          <p:cNvSpPr>
            <a:spLocks noChangeArrowheads="1"/>
          </p:cNvSpPr>
          <p:nvPr/>
        </p:nvSpPr>
        <p:spPr bwMode="auto">
          <a:xfrm>
            <a:off x="5291138" y="2895699"/>
            <a:ext cx="327025" cy="325437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2" name="Oval 20"/>
          <p:cNvSpPr>
            <a:spLocks noChangeArrowheads="1"/>
          </p:cNvSpPr>
          <p:nvPr/>
        </p:nvSpPr>
        <p:spPr bwMode="auto">
          <a:xfrm>
            <a:off x="5681663" y="2895699"/>
            <a:ext cx="327025" cy="325437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3" name="Oval 21"/>
          <p:cNvSpPr>
            <a:spLocks noChangeArrowheads="1"/>
          </p:cNvSpPr>
          <p:nvPr/>
        </p:nvSpPr>
        <p:spPr bwMode="auto">
          <a:xfrm>
            <a:off x="4505325" y="37450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4" name="Oval 22"/>
          <p:cNvSpPr>
            <a:spLocks noChangeArrowheads="1"/>
          </p:cNvSpPr>
          <p:nvPr/>
        </p:nvSpPr>
        <p:spPr bwMode="auto">
          <a:xfrm>
            <a:off x="4899025" y="37450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5291138" y="37450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5681663" y="37450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505325" y="46594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8" name="Oval 26"/>
          <p:cNvSpPr>
            <a:spLocks noChangeArrowheads="1"/>
          </p:cNvSpPr>
          <p:nvPr/>
        </p:nvSpPr>
        <p:spPr bwMode="auto">
          <a:xfrm>
            <a:off x="4899025" y="46594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59" name="Oval 27"/>
          <p:cNvSpPr>
            <a:spLocks noChangeArrowheads="1"/>
          </p:cNvSpPr>
          <p:nvPr/>
        </p:nvSpPr>
        <p:spPr bwMode="auto">
          <a:xfrm>
            <a:off x="5291138" y="46594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0" name="Oval 28"/>
          <p:cNvSpPr>
            <a:spLocks noChangeArrowheads="1"/>
          </p:cNvSpPr>
          <p:nvPr/>
        </p:nvSpPr>
        <p:spPr bwMode="auto">
          <a:xfrm>
            <a:off x="5681663" y="46594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1" name="Oval 29"/>
          <p:cNvSpPr>
            <a:spLocks noChangeArrowheads="1"/>
          </p:cNvSpPr>
          <p:nvPr/>
        </p:nvSpPr>
        <p:spPr bwMode="auto">
          <a:xfrm>
            <a:off x="7216775" y="35799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2" name="Oval 30"/>
          <p:cNvSpPr>
            <a:spLocks noChangeArrowheads="1"/>
          </p:cNvSpPr>
          <p:nvPr/>
        </p:nvSpPr>
        <p:spPr bwMode="auto">
          <a:xfrm>
            <a:off x="7608888" y="35799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3" name="Oval 31"/>
          <p:cNvSpPr>
            <a:spLocks noChangeArrowheads="1"/>
          </p:cNvSpPr>
          <p:nvPr/>
        </p:nvSpPr>
        <p:spPr bwMode="auto">
          <a:xfrm>
            <a:off x="8001000" y="3579911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4" name="Oval 32"/>
          <p:cNvSpPr>
            <a:spLocks noChangeArrowheads="1"/>
          </p:cNvSpPr>
          <p:nvPr/>
        </p:nvSpPr>
        <p:spPr bwMode="auto">
          <a:xfrm>
            <a:off x="8393113" y="3579911"/>
            <a:ext cx="325437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5" name="Oval 33"/>
          <p:cNvSpPr>
            <a:spLocks noChangeArrowheads="1"/>
          </p:cNvSpPr>
          <p:nvPr/>
        </p:nvSpPr>
        <p:spPr bwMode="auto">
          <a:xfrm>
            <a:off x="7216775" y="3221136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6" name="Oval 34"/>
          <p:cNvSpPr>
            <a:spLocks noChangeArrowheads="1"/>
          </p:cNvSpPr>
          <p:nvPr/>
        </p:nvSpPr>
        <p:spPr bwMode="auto">
          <a:xfrm>
            <a:off x="7608888" y="3221136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7" name="Oval 35"/>
          <p:cNvSpPr>
            <a:spLocks noChangeArrowheads="1"/>
          </p:cNvSpPr>
          <p:nvPr/>
        </p:nvSpPr>
        <p:spPr bwMode="auto">
          <a:xfrm>
            <a:off x="8001000" y="3221136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8" name="Oval 36"/>
          <p:cNvSpPr>
            <a:spLocks noChangeArrowheads="1"/>
          </p:cNvSpPr>
          <p:nvPr/>
        </p:nvSpPr>
        <p:spPr bwMode="auto">
          <a:xfrm>
            <a:off x="8393113" y="3221136"/>
            <a:ext cx="325437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69" name="Oval 37"/>
          <p:cNvSpPr>
            <a:spLocks noChangeArrowheads="1"/>
          </p:cNvSpPr>
          <p:nvPr/>
        </p:nvSpPr>
        <p:spPr bwMode="auto">
          <a:xfrm>
            <a:off x="7216775" y="394027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70" name="Oval 38"/>
          <p:cNvSpPr>
            <a:spLocks noChangeArrowheads="1"/>
          </p:cNvSpPr>
          <p:nvPr/>
        </p:nvSpPr>
        <p:spPr bwMode="auto">
          <a:xfrm>
            <a:off x="7608888" y="394027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71" name="Oval 39"/>
          <p:cNvSpPr>
            <a:spLocks noChangeArrowheads="1"/>
          </p:cNvSpPr>
          <p:nvPr/>
        </p:nvSpPr>
        <p:spPr bwMode="auto">
          <a:xfrm>
            <a:off x="8001000" y="3940274"/>
            <a:ext cx="327025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72" name="Oval 40"/>
          <p:cNvSpPr>
            <a:spLocks noChangeArrowheads="1"/>
          </p:cNvSpPr>
          <p:nvPr/>
        </p:nvSpPr>
        <p:spPr bwMode="auto">
          <a:xfrm>
            <a:off x="8393113" y="3940274"/>
            <a:ext cx="325437" cy="327025"/>
          </a:xfrm>
          <a:prstGeom prst="ellipse">
            <a:avLst/>
          </a:prstGeom>
          <a:solidFill>
            <a:srgbClr val="5C852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384300" y="5129311"/>
            <a:ext cx="1355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/>
              <a:t>Nenhum grupo</a:t>
            </a:r>
          </a:p>
        </p:txBody>
      </p:sp>
      <p:sp>
        <p:nvSpPr>
          <p:cNvPr id="146475" name="Text Box 43"/>
          <p:cNvSpPr txBox="1">
            <a:spLocks noChangeArrowheads="1"/>
          </p:cNvSpPr>
          <p:nvPr/>
        </p:nvSpPr>
        <p:spPr bwMode="auto">
          <a:xfrm>
            <a:off x="4656138" y="5140424"/>
            <a:ext cx="112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/>
              <a:t>Três grupos</a:t>
            </a: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7319963" y="5140424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/>
              <a:t>Um grupo</a:t>
            </a:r>
          </a:p>
        </p:txBody>
      </p:sp>
      <p:sp>
        <p:nvSpPr>
          <p:cNvPr id="146477" name="Rectangle 45"/>
          <p:cNvSpPr>
            <a:spLocks noChangeArrowheads="1"/>
          </p:cNvSpPr>
          <p:nvPr/>
        </p:nvSpPr>
        <p:spPr bwMode="auto">
          <a:xfrm>
            <a:off x="900113" y="5805488"/>
            <a:ext cx="7737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pt-BR"/>
              <a:t>Os elementos próximos são interpretados como pertencentes a um grupo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979488" y="2108275"/>
            <a:ext cx="7707312" cy="528637"/>
          </a:xfrm>
          <a:ln/>
        </p:spPr>
        <p:txBody>
          <a:bodyPr lIns="0" tIns="20802" rIns="0" bIns="0">
            <a:normAutofit fontScale="70000" lnSpcReduction="20000"/>
          </a:bodyPr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 SIMILARIDADE: elementos com atributos semelhantes (cor ou forma) são interpretados  como de um mesmo grupo ou categoria</a:t>
            </a:r>
          </a:p>
        </p:txBody>
      </p:sp>
      <p:sp>
        <p:nvSpPr>
          <p:cNvPr id="1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C8801ED-77DF-41D9-AB8C-4AD0EFAC9036}" type="slidenum">
              <a:rPr lang="pt-BR"/>
              <a:pPr/>
              <a:t>4</a:t>
            </a:fld>
            <a:endParaRPr lang="pt-BR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429000" y="3124200"/>
            <a:ext cx="327025" cy="3270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429000" y="3778250"/>
            <a:ext cx="327025" cy="325438"/>
          </a:xfrm>
          <a:prstGeom prst="rect">
            <a:avLst/>
          </a:prstGeom>
          <a:solidFill>
            <a:srgbClr val="00CC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3429000" y="4398963"/>
            <a:ext cx="327025" cy="32543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016375" y="3124200"/>
            <a:ext cx="327025" cy="327025"/>
          </a:xfrm>
          <a:prstGeom prst="rect">
            <a:avLst/>
          </a:prstGeom>
          <a:solidFill>
            <a:srgbClr val="00CC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016375" y="3778250"/>
            <a:ext cx="327025" cy="3254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016375" y="4398963"/>
            <a:ext cx="327025" cy="325437"/>
          </a:xfrm>
          <a:prstGeom prst="rect">
            <a:avLst/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603750" y="3124200"/>
            <a:ext cx="327025" cy="327025"/>
          </a:xfrm>
          <a:prstGeom prst="rect">
            <a:avLst/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603750" y="3778250"/>
            <a:ext cx="327025" cy="3254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603750" y="4398963"/>
            <a:ext cx="327025" cy="32543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5159375" y="3124200"/>
            <a:ext cx="327025" cy="327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5159375" y="3778250"/>
            <a:ext cx="327025" cy="325438"/>
          </a:xfrm>
          <a:prstGeom prst="rect">
            <a:avLst/>
          </a:prstGeom>
          <a:solidFill>
            <a:srgbClr val="00CC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5159375" y="4398963"/>
            <a:ext cx="327025" cy="325437"/>
          </a:xfrm>
          <a:prstGeom prst="rect">
            <a:avLst/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Rectangle 6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50535" name="Rectangle 7"/>
          <p:cNvSpPr>
            <a:spLocks noGrp="1"/>
          </p:cNvSpPr>
          <p:nvPr>
            <p:ph idx="1"/>
          </p:nvPr>
        </p:nvSpPr>
        <p:spPr>
          <a:xfrm>
            <a:off x="827584" y="1268760"/>
            <a:ext cx="7707312" cy="384175"/>
          </a:xfrm>
          <a:ln/>
        </p:spPr>
        <p:txBody>
          <a:bodyPr lIns="0" tIns="20802" rIns="0" bIns="0">
            <a:noAutofit/>
          </a:bodyPr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/>
              <a:t> FECHAMENTO: partes incompletas de uma figura são completadas pela mente humana</a:t>
            </a:r>
          </a:p>
        </p:txBody>
      </p:sp>
      <p:sp>
        <p:nvSpPr>
          <p:cNvPr id="1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7C71FD0-77C4-4BF7-B2A6-0A22AFE355DF}" type="slidenum">
              <a:rPr lang="pt-BR"/>
              <a:pPr/>
              <a:t>5</a:t>
            </a:fld>
            <a:endParaRPr lang="pt-BR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1916832"/>
            <a:ext cx="8027988" cy="494116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1109663" y="4662488"/>
            <a:ext cx="1144587" cy="11430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3232150" y="4662488"/>
            <a:ext cx="1144588" cy="11430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2187575" y="2636838"/>
            <a:ext cx="1143000" cy="11445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7975" y="3038475"/>
            <a:ext cx="3267075" cy="255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387975" y="5778500"/>
            <a:ext cx="3267075" cy="3143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>
                <a:solidFill>
                  <a:srgbClr val="000000"/>
                </a:solidFill>
              </a:rPr>
              <a:t>http://www.wwf.org.br/</a:t>
            </a:r>
          </a:p>
        </p:txBody>
      </p: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1633538" y="3160713"/>
            <a:ext cx="2284412" cy="21224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0802" rIns="0" bIns="0"/>
          <a:lstStyle/>
          <a:p>
            <a:pPr marL="342900" indent="-34290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 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CONTINUIDADE: os olhos tendem a seguir as formas da imagem</a:t>
            </a:r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57CF6B-5B60-482A-A9C5-A8C423E9E820}" type="slidenum">
              <a:rPr lang="pt-BR"/>
              <a:pPr/>
              <a:t>6</a:t>
            </a:fld>
            <a:endParaRPr lang="pt-BR"/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4244975" y="3010817"/>
            <a:ext cx="1588" cy="293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2743200" y="4514180"/>
            <a:ext cx="29384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54628" name="Rectangle 4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0802" rIns="0" bIns="0"/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SIMETRIA: partes simétricas são percebidas como figuras coerentes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76E59B-BDB2-4F11-A02F-07CD6631DE64}" type="slidenum">
              <a:rPr lang="pt-BR"/>
              <a:pPr/>
              <a:t>7</a:t>
            </a:fld>
            <a:endParaRPr lang="pt-BR"/>
          </a:p>
        </p:txBody>
      </p:sp>
      <p:sp>
        <p:nvSpPr>
          <p:cNvPr id="154626" name="AutoShape 2"/>
          <p:cNvSpPr>
            <a:spLocks noChangeArrowheads="1"/>
          </p:cNvSpPr>
          <p:nvPr/>
        </p:nvSpPr>
        <p:spPr bwMode="auto">
          <a:xfrm>
            <a:off x="3912947" y="3235623"/>
            <a:ext cx="1795463" cy="1631950"/>
          </a:xfrm>
          <a:prstGeom prst="diamond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3912946" y="4029759"/>
            <a:ext cx="1795463" cy="1633537"/>
          </a:xfrm>
          <a:prstGeom prst="diamond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chemeClr val="tx1"/>
                </a:solidFill>
                <a:latin typeface="Calibri" pitchFamily="34" charset="0"/>
              </a:rPr>
              <a:t>Teoria da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</a:rPr>
              <a:t>Gestalt</a:t>
            </a:r>
            <a:endParaRPr lang="pt-BR" dirty="0">
              <a:effectLst/>
            </a:endParaRP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0802" rIns="0" bIns="0"/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FIGURA-FUNDO: o cérebro tenta separar formas em uma imagem, separando-a do fundo</a:t>
            </a:r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AF84D5-9F8A-4DD8-B068-C8F19CC5EA86}" type="slidenum">
              <a:rPr lang="pt-BR"/>
              <a:pPr/>
              <a:t>8</a:t>
            </a:fld>
            <a:endParaRPr lang="pt-BR"/>
          </a:p>
        </p:txBody>
      </p:sp>
      <p:pic>
        <p:nvPicPr>
          <p:cNvPr id="351236" name="Picture 4" descr="FilesShop Pro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780928"/>
            <a:ext cx="3096344" cy="359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96F79D-C6C8-4F6B-9AC2-F36792496621}" type="slidenum">
              <a:rPr lang="pt-BR"/>
              <a:pPr/>
              <a:t>9</a:t>
            </a:fld>
            <a:endParaRPr lang="pt-BR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88"/>
            <a:ext cx="9144000" cy="669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71AE378945084CBE6AF2E5DA0D21D2" ma:contentTypeVersion="3" ma:contentTypeDescription="Crie um novo documento." ma:contentTypeScope="" ma:versionID="7b978a2ba13776af34c5c179fb59b8cc">
  <xsd:schema xmlns:xsd="http://www.w3.org/2001/XMLSchema" xmlns:xs="http://www.w3.org/2001/XMLSchema" xmlns:p="http://schemas.microsoft.com/office/2006/metadata/properties" xmlns:ns2="4711a2cd-be98-425c-89e9-39479b8d1aa2" targetNamespace="http://schemas.microsoft.com/office/2006/metadata/properties" ma:root="true" ma:fieldsID="403380c409a10f5b19979822ec01b2b6" ns2:_="">
    <xsd:import namespace="4711a2cd-be98-425c-89e9-39479b8d1a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1a2cd-be98-425c-89e9-39479b8d1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14B392-A9EC-4D45-BE24-2D7D1C29AD78}"/>
</file>

<file path=customXml/itemProps2.xml><?xml version="1.0" encoding="utf-8"?>
<ds:datastoreItem xmlns:ds="http://schemas.openxmlformats.org/officeDocument/2006/customXml" ds:itemID="{3114F85E-BEB8-4701-9397-31FD858A87D3}"/>
</file>

<file path=customXml/itemProps3.xml><?xml version="1.0" encoding="utf-8"?>
<ds:datastoreItem xmlns:ds="http://schemas.openxmlformats.org/officeDocument/2006/customXml" ds:itemID="{255B133A-8534-4540-A550-20A6359B1427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7189</TotalTime>
  <Words>217</Words>
  <Application>Microsoft Office PowerPoint</Application>
  <PresentationFormat>Apresentação na tela (4:3)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Wingdings 2</vt:lpstr>
      <vt:lpstr>Brilho</vt:lpstr>
      <vt:lpstr>INTERAÇÃO HUMANO-COMPUTADOR </vt:lpstr>
      <vt:lpstr>Teoria da Gestalt</vt:lpstr>
      <vt:lpstr>Teoria da Gestalt</vt:lpstr>
      <vt:lpstr>Teoria da Gestalt</vt:lpstr>
      <vt:lpstr>Teoria da Gestalt</vt:lpstr>
      <vt:lpstr>Teoria da Gestalt</vt:lpstr>
      <vt:lpstr>Teoria da Gestalt</vt:lpstr>
      <vt:lpstr>Teoria da Gestalt</vt:lpstr>
      <vt:lpstr>Apresentação do PowerPoint</vt:lpstr>
      <vt:lpstr>Apresentação do PowerPoint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AVALIAÇÃO DE USABILIDADE EM UM SITE DE UM DJ</dc:title>
  <dc:creator>Gustavo</dc:creator>
  <cp:lastModifiedBy>DANIELA GIBERTONI</cp:lastModifiedBy>
  <cp:revision>72</cp:revision>
  <dcterms:created xsi:type="dcterms:W3CDTF">2013-05-16T12:11:17Z</dcterms:created>
  <dcterms:modified xsi:type="dcterms:W3CDTF">2023-02-09T20:52:38Z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0x0101004371AE378945084CBE6AF2E5DA0D21D2</vt:lpwstr>
  </property>
</Properties>
</file>