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4" r:id="rId4"/>
    <p:sldId id="265" r:id="rId5"/>
    <p:sldId id="257" r:id="rId6"/>
    <p:sldId id="258" r:id="rId7"/>
    <p:sldId id="267" r:id="rId8"/>
    <p:sldId id="259" r:id="rId9"/>
    <p:sldId id="268" r:id="rId10"/>
    <p:sldId id="260" r:id="rId11"/>
    <p:sldId id="261" r:id="rId12"/>
    <p:sldId id="262" r:id="rId13"/>
    <p:sldId id="263"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EECCB-9A9A-4C25-B98B-379DD5FF191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F5CE487-39A3-48B5-9C4C-E6D34D6E7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F79FBD-A2E2-423A-8681-D01CEB1E0619}"/>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5" name="Espaço Reservado para Rodapé 4">
            <a:extLst>
              <a:ext uri="{FF2B5EF4-FFF2-40B4-BE49-F238E27FC236}">
                <a16:creationId xmlns:a16="http://schemas.microsoft.com/office/drawing/2014/main" id="{6F1A1A24-0A47-4770-9A47-49E86EB57D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A9A507-9859-4B4B-A650-D591532E0E11}"/>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12255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5424D-E32E-4367-87B5-5660EC4AB8C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7BFE308-E414-4A7C-AA10-B3BA29294C7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0FB451-4B37-45A6-BCE4-3EAD8C0C65CE}"/>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5" name="Espaço Reservado para Rodapé 4">
            <a:extLst>
              <a:ext uri="{FF2B5EF4-FFF2-40B4-BE49-F238E27FC236}">
                <a16:creationId xmlns:a16="http://schemas.microsoft.com/office/drawing/2014/main" id="{EB22C99E-C300-4F17-90BD-9354546080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89B5D01-B85A-42C3-BC07-586712444048}"/>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50355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1408CED-995E-4D4B-96BE-F5E21D7F41D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774ACAD-CEBF-4CDF-9424-4AFF6107B83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E0E7129-80AE-475A-AE70-2AE2C1B3CAC5}"/>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5" name="Espaço Reservado para Rodapé 4">
            <a:extLst>
              <a:ext uri="{FF2B5EF4-FFF2-40B4-BE49-F238E27FC236}">
                <a16:creationId xmlns:a16="http://schemas.microsoft.com/office/drawing/2014/main" id="{FEFE97A3-6797-4FA4-8DCD-73E6D6BF12B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C1AA312-E143-4886-9561-13EB2DBC58B5}"/>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370866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D9B6E-6943-46BD-AD42-5AE6E3583CD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FA05D3D-A15A-4B31-BB16-0B1DEB0332D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080D8A-8BAC-48AE-813B-E5529D2C8976}"/>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5" name="Espaço Reservado para Rodapé 4">
            <a:extLst>
              <a:ext uri="{FF2B5EF4-FFF2-40B4-BE49-F238E27FC236}">
                <a16:creationId xmlns:a16="http://schemas.microsoft.com/office/drawing/2014/main" id="{B46BE0B3-5166-403E-98BE-0CBF22DAA7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869230-6716-40F2-95BD-45E5A71233F4}"/>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388213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066DC-1D22-4C43-97DB-AA8CF1D21D3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F7B13C9-335B-421B-A4FD-CE123A6F9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44BCEBC-E3BF-47BC-8D79-5A068567A826}"/>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5" name="Espaço Reservado para Rodapé 4">
            <a:extLst>
              <a:ext uri="{FF2B5EF4-FFF2-40B4-BE49-F238E27FC236}">
                <a16:creationId xmlns:a16="http://schemas.microsoft.com/office/drawing/2014/main" id="{7E331FE3-2165-42EF-9936-053D6D136B1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23A886E-5AD2-4B78-A277-5880538D4C64}"/>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159575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DF004-BB73-4F0C-AE9C-8BA6F944A8C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4F86B49-84FA-4D5E-9779-EF4001E9764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6581005-6434-430C-B0EB-587AF57D399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E9FB410-BBB4-4575-8179-129D58F26F1D}"/>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6" name="Espaço Reservado para Rodapé 5">
            <a:extLst>
              <a:ext uri="{FF2B5EF4-FFF2-40B4-BE49-F238E27FC236}">
                <a16:creationId xmlns:a16="http://schemas.microsoft.com/office/drawing/2014/main" id="{0BCC622F-78E8-4CE3-A9FA-90E00CC499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AC631EF-B26F-42E9-82FD-8BC2156595FC}"/>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346437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EC58E-EC20-4E8A-ACC2-2CC4C260057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E3773FB-C09A-4422-A831-B613B6699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4F90DBB-B01C-4FE1-851F-CF3E61F17C3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C1F2802-B672-4575-8C56-26EAF2887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BBA1276-36A7-4295-8E1A-EDD57A31278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27A4FB1-F7B9-46A4-B6E0-A31685C9367A}"/>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8" name="Espaço Reservado para Rodapé 7">
            <a:extLst>
              <a:ext uri="{FF2B5EF4-FFF2-40B4-BE49-F238E27FC236}">
                <a16:creationId xmlns:a16="http://schemas.microsoft.com/office/drawing/2014/main" id="{1C5917F2-2DAD-4034-B68E-9EE256D4E0F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A7B1885-00E6-48C2-8CE8-D3BACC9404A9}"/>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264419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4E601-E1BA-42CD-B15A-3F5A5E71E72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5EDB719-177D-4C45-A32B-EA67175512D4}"/>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4" name="Espaço Reservado para Rodapé 3">
            <a:extLst>
              <a:ext uri="{FF2B5EF4-FFF2-40B4-BE49-F238E27FC236}">
                <a16:creationId xmlns:a16="http://schemas.microsoft.com/office/drawing/2014/main" id="{47D9494C-78CB-4A04-9D2D-2963B3783B9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880E841-4BD8-40B3-8DC6-BD1F61805CB2}"/>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320008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7F3F0ED-7718-41E8-A3C6-098A7300ABFF}"/>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3" name="Espaço Reservado para Rodapé 2">
            <a:extLst>
              <a:ext uri="{FF2B5EF4-FFF2-40B4-BE49-F238E27FC236}">
                <a16:creationId xmlns:a16="http://schemas.microsoft.com/office/drawing/2014/main" id="{FB6E737D-229B-424B-B4A6-CD328821ACB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B862F88-90E7-4589-8696-E11EEE236BE1}"/>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166514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123959-6B90-43C9-92AA-33890BD6518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5DB4006-BE2D-4B50-9B39-EC0AC304B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BD18358-66C4-4E62-AF5C-AA2FCC0C3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CDD6F12-30F8-43D0-8A0A-4F6F6A1B1C75}"/>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6" name="Espaço Reservado para Rodapé 5">
            <a:extLst>
              <a:ext uri="{FF2B5EF4-FFF2-40B4-BE49-F238E27FC236}">
                <a16:creationId xmlns:a16="http://schemas.microsoft.com/office/drawing/2014/main" id="{9F215BD6-C67D-4999-8B82-98AF4DDBDFB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7F4B631-DC5D-434A-9B09-DEC3F70A0A9E}"/>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253774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39422-27D4-4B0E-8389-D85F1D4A097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93A19CE-B5C0-4B79-9926-EC86BD510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4C3517B-9813-43DE-97D4-E3B107B04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86F80C0-DD78-4EB5-AA04-E3003BAC9A80}"/>
              </a:ext>
            </a:extLst>
          </p:cNvPr>
          <p:cNvSpPr>
            <a:spLocks noGrp="1"/>
          </p:cNvSpPr>
          <p:nvPr>
            <p:ph type="dt" sz="half" idx="10"/>
          </p:nvPr>
        </p:nvSpPr>
        <p:spPr/>
        <p:txBody>
          <a:bodyPr/>
          <a:lstStyle/>
          <a:p>
            <a:fld id="{4ECE22DE-4B13-4FD1-A52D-E6FB10CF29C3}" type="datetimeFigureOut">
              <a:rPr lang="pt-BR" smtClean="0"/>
              <a:t>04/03/2022</a:t>
            </a:fld>
            <a:endParaRPr lang="pt-BR"/>
          </a:p>
        </p:txBody>
      </p:sp>
      <p:sp>
        <p:nvSpPr>
          <p:cNvPr id="6" name="Espaço Reservado para Rodapé 5">
            <a:extLst>
              <a:ext uri="{FF2B5EF4-FFF2-40B4-BE49-F238E27FC236}">
                <a16:creationId xmlns:a16="http://schemas.microsoft.com/office/drawing/2014/main" id="{E21F117C-78D7-46A3-A484-88C0617AD77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6F60EF8-341B-4358-BE3E-2D69941209E0}"/>
              </a:ext>
            </a:extLst>
          </p:cNvPr>
          <p:cNvSpPr>
            <a:spLocks noGrp="1"/>
          </p:cNvSpPr>
          <p:nvPr>
            <p:ph type="sldNum" sz="quarter" idx="12"/>
          </p:nvPr>
        </p:nvSpPr>
        <p:spPr/>
        <p:txBody>
          <a:bodyPr/>
          <a:lstStyle/>
          <a:p>
            <a:fld id="{C662BFE6-4CCE-4EBC-8A81-367A107C717B}" type="slidenum">
              <a:rPr lang="pt-BR" smtClean="0"/>
              <a:t>‹nº›</a:t>
            </a:fld>
            <a:endParaRPr lang="pt-BR"/>
          </a:p>
        </p:txBody>
      </p:sp>
    </p:spTree>
    <p:extLst>
      <p:ext uri="{BB962C8B-B14F-4D97-AF65-F5344CB8AC3E}">
        <p14:creationId xmlns:p14="http://schemas.microsoft.com/office/powerpoint/2010/main" val="61769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80428B8-1673-434F-950B-16B1A71028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BECFE4D-95F1-4EF9-8D1C-2BE360ADC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28A917-1E92-46C5-A3BD-5AC462E6F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E22DE-4B13-4FD1-A52D-E6FB10CF29C3}" type="datetimeFigureOut">
              <a:rPr lang="pt-BR" smtClean="0"/>
              <a:t>04/03/2022</a:t>
            </a:fld>
            <a:endParaRPr lang="pt-BR"/>
          </a:p>
        </p:txBody>
      </p:sp>
      <p:sp>
        <p:nvSpPr>
          <p:cNvPr id="5" name="Espaço Reservado para Rodapé 4">
            <a:extLst>
              <a:ext uri="{FF2B5EF4-FFF2-40B4-BE49-F238E27FC236}">
                <a16:creationId xmlns:a16="http://schemas.microsoft.com/office/drawing/2014/main" id="{BAC998CC-C09D-497C-96E3-8D204FD44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32CD6F6-BB9C-452E-9C51-3678C4E92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BFE6-4CCE-4EBC-8A81-367A107C717B}" type="slidenum">
              <a:rPr lang="pt-BR" smtClean="0"/>
              <a:t>‹nº›</a:t>
            </a:fld>
            <a:endParaRPr lang="pt-BR"/>
          </a:p>
        </p:txBody>
      </p:sp>
    </p:spTree>
    <p:extLst>
      <p:ext uri="{BB962C8B-B14F-4D97-AF65-F5344CB8AC3E}">
        <p14:creationId xmlns:p14="http://schemas.microsoft.com/office/powerpoint/2010/main" val="181754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Letras do alfabeto branco colocadas planas e empilhadas">
            <a:extLst>
              <a:ext uri="{FF2B5EF4-FFF2-40B4-BE49-F238E27FC236}">
                <a16:creationId xmlns:a16="http://schemas.microsoft.com/office/drawing/2014/main" id="{EBB9DF42-E22F-4B80-8BC8-108B53C00744}"/>
              </a:ext>
            </a:extLst>
          </p:cNvPr>
          <p:cNvPicPr>
            <a:picLocks noChangeAspect="1"/>
          </p:cNvPicPr>
          <p:nvPr/>
        </p:nvPicPr>
        <p:blipFill rotWithShape="1">
          <a:blip r:embed="rId2">
            <a:duotone>
              <a:prstClr val="black"/>
              <a:schemeClr val="bg1">
                <a:tint val="45000"/>
                <a:satMod val="400000"/>
              </a:schemeClr>
            </a:duotone>
            <a:alphaModFix amt="25000"/>
          </a:blip>
          <a:srcRect t="14396" r="-1" b="-1"/>
          <a:stretch/>
        </p:blipFill>
        <p:spPr>
          <a:xfrm>
            <a:off x="749021" y="-2704"/>
            <a:ext cx="10731726" cy="6132211"/>
          </a:xfrm>
          <a:prstGeom prst="rect">
            <a:avLst/>
          </a:prstGeom>
        </p:spPr>
      </p:pic>
      <p:sp>
        <p:nvSpPr>
          <p:cNvPr id="2" name="Título 1">
            <a:extLst>
              <a:ext uri="{FF2B5EF4-FFF2-40B4-BE49-F238E27FC236}">
                <a16:creationId xmlns:a16="http://schemas.microsoft.com/office/drawing/2014/main" id="{A23A41B9-9675-4667-A823-21508604D64D}"/>
              </a:ext>
            </a:extLst>
          </p:cNvPr>
          <p:cNvSpPr>
            <a:spLocks noGrp="1"/>
          </p:cNvSpPr>
          <p:nvPr>
            <p:ph type="ctrTitle"/>
          </p:nvPr>
        </p:nvSpPr>
        <p:spPr>
          <a:xfrm>
            <a:off x="2618173" y="630936"/>
            <a:ext cx="7315200" cy="2702018"/>
          </a:xfrm>
          <a:noFill/>
        </p:spPr>
        <p:txBody>
          <a:bodyPr anchor="b">
            <a:normAutofit/>
          </a:bodyPr>
          <a:lstStyle/>
          <a:p>
            <a:r>
              <a:rPr lang="pt-BR" sz="4800">
                <a:solidFill>
                  <a:schemeClr val="bg1"/>
                </a:solidFill>
              </a:rPr>
              <a:t>TIPOLOGIA TEXTUAL</a:t>
            </a:r>
          </a:p>
        </p:txBody>
      </p:sp>
      <p:sp>
        <p:nvSpPr>
          <p:cNvPr id="3" name="Subtítulo 2">
            <a:extLst>
              <a:ext uri="{FF2B5EF4-FFF2-40B4-BE49-F238E27FC236}">
                <a16:creationId xmlns:a16="http://schemas.microsoft.com/office/drawing/2014/main" id="{809AEFF4-16D8-4218-AAB7-CDC71C0B9B4F}"/>
              </a:ext>
            </a:extLst>
          </p:cNvPr>
          <p:cNvSpPr>
            <a:spLocks noGrp="1"/>
          </p:cNvSpPr>
          <p:nvPr>
            <p:ph type="subTitle" idx="1"/>
          </p:nvPr>
        </p:nvSpPr>
        <p:spPr>
          <a:xfrm>
            <a:off x="2618174" y="3427487"/>
            <a:ext cx="7315200" cy="2702020"/>
          </a:xfrm>
          <a:noFill/>
        </p:spPr>
        <p:txBody>
          <a:bodyPr anchor="t">
            <a:normAutofit/>
          </a:bodyPr>
          <a:lstStyle/>
          <a:p>
            <a:r>
              <a:rPr lang="pt-BR">
                <a:solidFill>
                  <a:schemeClr val="bg1"/>
                </a:solidFill>
              </a:rPr>
              <a:t>PROFª Ma. MARIANA VIEIRA RIBEIRO FREDI</a:t>
            </a:r>
          </a:p>
        </p:txBody>
      </p:sp>
      <p:sp>
        <p:nvSpPr>
          <p:cNvPr id="25" name="Rectangle 24">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8" name="Straight Connector 27">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89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B553FFF-A140-49A5-81CB-C0B0A122A2C7}"/>
              </a:ext>
            </a:extLst>
          </p:cNvPr>
          <p:cNvSpPr>
            <a:spLocks noGrp="1"/>
          </p:cNvSpPr>
          <p:nvPr>
            <p:ph idx="1"/>
          </p:nvPr>
        </p:nvSpPr>
        <p:spPr>
          <a:xfrm>
            <a:off x="838200" y="426128"/>
            <a:ext cx="10515600" cy="5750835"/>
          </a:xfrm>
        </p:spPr>
        <p:txBody>
          <a:bodyPr>
            <a:noAutofit/>
          </a:bodyPr>
          <a:lstStyle/>
          <a:p>
            <a:pPr marL="0" indent="0" algn="ctr">
              <a:buNone/>
            </a:pPr>
            <a:r>
              <a:rPr lang="pt-BR" sz="1800" b="1" dirty="0">
                <a:latin typeface="Arial" panose="020B0604020202020204" pitchFamily="34" charset="0"/>
                <a:cs typeface="Arial" panose="020B0604020202020204" pitchFamily="34" charset="0"/>
              </a:rPr>
              <a:t>Texto dissertativo</a:t>
            </a:r>
          </a:p>
          <a:p>
            <a:pPr marL="0" indent="0" algn="ctr">
              <a:buNone/>
            </a:pPr>
            <a:endParaRPr lang="pt-BR" sz="1800" b="1"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O tipo textual dissertativo, também chamado de argumentativo, é aquele em que o autor se propõe a apresentar um determinado tema ou assunto, posicionando-se sobre ele, baseado em uma argumentação consistente, com avaliações, justificativas, conceitos e exemplos.</a:t>
            </a:r>
          </a:p>
          <a:p>
            <a:pPr marL="0" indent="0">
              <a:buNone/>
            </a:pPr>
            <a:r>
              <a:rPr lang="pt-BR" sz="1800" dirty="0">
                <a:latin typeface="Arial" panose="020B0604020202020204" pitchFamily="34" charset="0"/>
                <a:cs typeface="Arial" panose="020B0604020202020204" pitchFamily="34" charset="0"/>
              </a:rPr>
              <a:t>	A dissertação fundamenta-se na apresentação de uma tese ou uma opinião sobre determinado tema ou assunto. Essa tese baseia-se em argumentos fundamentados em dados, pesquisas, conceitos, pesquisas científicas etc. Desse modo, uma boa dissertação precisa apresentar uma estratégia de convencimento. Assim, estrutura-se em:</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Apresentação do tema por meio de uma exposição inicial</a:t>
            </a:r>
          </a:p>
          <a:p>
            <a:pPr marL="0" indent="0">
              <a:buNone/>
            </a:pPr>
            <a:r>
              <a:rPr lang="pt-BR" sz="1800" dirty="0">
                <a:latin typeface="Arial" panose="020B0604020202020204" pitchFamily="34" charset="0"/>
                <a:cs typeface="Arial" panose="020B0604020202020204" pitchFamily="34" charset="0"/>
              </a:rPr>
              <a:t>→ Constatação inicial que conduzirá o desenvolvimento do texto</a:t>
            </a:r>
          </a:p>
          <a:p>
            <a:pPr marL="0" indent="0">
              <a:buNone/>
            </a:pPr>
            <a:r>
              <a:rPr lang="pt-BR" sz="1800" dirty="0">
                <a:latin typeface="Arial" panose="020B0604020202020204" pitchFamily="34" charset="0"/>
                <a:cs typeface="Arial" panose="020B0604020202020204" pitchFamily="34" charset="0"/>
              </a:rPr>
              <a:t>→ Problematização do tema e da constatação inicial</a:t>
            </a:r>
          </a:p>
          <a:p>
            <a:pPr marL="0" indent="0">
              <a:buNone/>
            </a:pPr>
            <a:r>
              <a:rPr lang="pt-BR" sz="1800" dirty="0">
                <a:latin typeface="Arial" panose="020B0604020202020204" pitchFamily="34" charset="0"/>
                <a:cs typeface="Arial" panose="020B0604020202020204" pitchFamily="34" charset="0"/>
              </a:rPr>
              <a:t>→ Resolução dos questionamentos</a:t>
            </a:r>
          </a:p>
          <a:p>
            <a:pPr marL="0" indent="0">
              <a:buNone/>
            </a:pPr>
            <a:r>
              <a:rPr lang="pt-BR" sz="1800" dirty="0">
                <a:latin typeface="Arial" panose="020B0604020202020204" pitchFamily="34" charset="0"/>
                <a:cs typeface="Arial" panose="020B0604020202020204" pitchFamily="34" charset="0"/>
              </a:rPr>
              <a:t>→ Conclusão e avaliação final</a:t>
            </a:r>
          </a:p>
          <a:p>
            <a:pPr marL="0" indent="0">
              <a:buNone/>
            </a:pPr>
            <a:r>
              <a:rPr lang="pt-BR" sz="1800" dirty="0">
                <a:latin typeface="Arial" panose="020B0604020202020204" pitchFamily="34" charset="0"/>
                <a:cs typeface="Arial" panose="020B0604020202020204" pitchFamily="34" charset="0"/>
              </a:rPr>
              <a:t>	Resumindo: </a:t>
            </a:r>
            <a:r>
              <a:rPr lang="pt-BR" sz="1800" u="sng" dirty="0">
                <a:latin typeface="Arial" panose="020B0604020202020204" pitchFamily="34" charset="0"/>
                <a:cs typeface="Arial" panose="020B0604020202020204" pitchFamily="34" charset="0"/>
              </a:rPr>
              <a:t>introdução</a:t>
            </a:r>
            <a:r>
              <a:rPr lang="pt-BR" sz="1800" dirty="0">
                <a:latin typeface="Arial" panose="020B0604020202020204" pitchFamily="34" charset="0"/>
                <a:cs typeface="Arial" panose="020B0604020202020204" pitchFamily="34" charset="0"/>
              </a:rPr>
              <a:t>, </a:t>
            </a:r>
            <a:r>
              <a:rPr lang="pt-BR" sz="1800" u="sng" dirty="0">
                <a:latin typeface="Arial" panose="020B0604020202020204" pitchFamily="34" charset="0"/>
                <a:cs typeface="Arial" panose="020B0604020202020204" pitchFamily="34" charset="0"/>
              </a:rPr>
              <a:t>desenvolvimento</a:t>
            </a:r>
            <a:r>
              <a:rPr lang="pt-BR" sz="1800" dirty="0">
                <a:latin typeface="Arial" panose="020B0604020202020204" pitchFamily="34" charset="0"/>
                <a:cs typeface="Arial" panose="020B0604020202020204" pitchFamily="34" charset="0"/>
              </a:rPr>
              <a:t> e </a:t>
            </a:r>
            <a:r>
              <a:rPr lang="pt-BR" sz="1800" u="sng" dirty="0">
                <a:latin typeface="Arial" panose="020B0604020202020204" pitchFamily="34" charset="0"/>
                <a:cs typeface="Arial" panose="020B0604020202020204" pitchFamily="34" charset="0"/>
              </a:rPr>
              <a:t>conclusão</a:t>
            </a:r>
            <a:r>
              <a:rPr lang="pt-BR"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9404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ADD4D68-343F-4ED8-A60E-1A3DE573357F}"/>
              </a:ext>
            </a:extLst>
          </p:cNvPr>
          <p:cNvSpPr>
            <a:spLocks noGrp="1"/>
          </p:cNvSpPr>
          <p:nvPr>
            <p:ph idx="1"/>
          </p:nvPr>
        </p:nvSpPr>
        <p:spPr>
          <a:xfrm>
            <a:off x="838200" y="523783"/>
            <a:ext cx="10515600" cy="5653180"/>
          </a:xfrm>
        </p:spPr>
        <p:txBody>
          <a:bodyPr>
            <a:normAutofit/>
          </a:bodyPr>
          <a:lstStyle/>
          <a:p>
            <a:pPr marL="0" indent="0">
              <a:buNone/>
            </a:pPr>
            <a:r>
              <a:rPr lang="pt-BR" sz="1800" dirty="0">
                <a:latin typeface="Arial" panose="020B0604020202020204" pitchFamily="34" charset="0"/>
                <a:cs typeface="Arial" panose="020B0604020202020204" pitchFamily="34" charset="0"/>
              </a:rPr>
              <a:t>	A introdução propõe o tema, o objeto da dissertação; deve ser clara, precisa e preparatória. Localiza e caracteriza o fato.</a:t>
            </a:r>
          </a:p>
          <a:p>
            <a:pPr marL="0" indent="0">
              <a:buNone/>
            </a:pPr>
            <a:r>
              <a:rPr lang="pt-BR" sz="1800" dirty="0">
                <a:latin typeface="Arial" panose="020B0604020202020204" pitchFamily="34" charset="0"/>
                <a:cs typeface="Arial" panose="020B0604020202020204" pitchFamily="34" charset="0"/>
              </a:rPr>
              <a:t>	O desenvolvimento consiste em ordenar progressivamente dados, opiniões, aspectos que o tema envolve e fundamentá-los através de razões, exemplos e provas.	</a:t>
            </a:r>
          </a:p>
          <a:p>
            <a:pPr marL="0" indent="0">
              <a:buNone/>
            </a:pPr>
            <a:r>
              <a:rPr lang="pt-BR" sz="1800" dirty="0">
                <a:latin typeface="Arial" panose="020B0604020202020204" pitchFamily="34" charset="0"/>
                <a:cs typeface="Arial" panose="020B0604020202020204" pitchFamily="34" charset="0"/>
              </a:rPr>
              <a:t>	A conclusão é a parte final da dissertação e deve encerrar, coerentemente, uma síntese clara da posição assumida. Deve-se adequar à introdução e ser um fecho para o desenvolvimento.</a:t>
            </a:r>
          </a:p>
          <a:p>
            <a:pPr marL="0" indent="0">
              <a:buNone/>
            </a:pPr>
            <a:r>
              <a:rPr lang="pt-BR" sz="1800" dirty="0">
                <a:latin typeface="Arial" panose="020B0604020202020204" pitchFamily="34" charset="0"/>
                <a:cs typeface="Arial" panose="020B0604020202020204" pitchFamily="34" charset="0"/>
              </a:rPr>
              <a:t>	Para maior funcionalidade, não se misturam, indiscriminadamente, os prós e os contras. Primeiro, expõem-se todos os prós e, depois, todos os contras (ou vice-versa).</a:t>
            </a:r>
          </a:p>
          <a:p>
            <a:pPr marL="0" indent="0">
              <a:buNone/>
            </a:pPr>
            <a:r>
              <a:rPr lang="pt-BR" sz="1800" dirty="0">
                <a:latin typeface="Arial" panose="020B0604020202020204" pitchFamily="34" charset="0"/>
                <a:cs typeface="Arial" panose="020B0604020202020204" pitchFamily="34" charset="0"/>
              </a:rPr>
              <a:t>	</a:t>
            </a:r>
          </a:p>
          <a:p>
            <a:pPr marL="0" indent="0">
              <a:buNone/>
            </a:pPr>
            <a:r>
              <a:rPr lang="pt-BR" sz="1800" dirty="0">
                <a:latin typeface="Arial" panose="020B0604020202020204" pitchFamily="34" charset="0"/>
                <a:cs typeface="Arial" panose="020B0604020202020204" pitchFamily="34" charset="0"/>
              </a:rPr>
              <a:t>Exemplos de textos dissertativos:</a:t>
            </a:r>
          </a:p>
          <a:p>
            <a:pPr marL="0" indent="0">
              <a:buNone/>
            </a:pPr>
            <a:r>
              <a:rPr lang="pt-BR" sz="1800" dirty="0">
                <a:latin typeface="Arial" panose="020B0604020202020204" pitchFamily="34" charset="0"/>
                <a:cs typeface="Arial" panose="020B0604020202020204" pitchFamily="34" charset="0"/>
              </a:rPr>
              <a:t>● Artigo de opinião			● Editorial de Jornal</a:t>
            </a:r>
          </a:p>
          <a:p>
            <a:pPr marL="0" indent="0">
              <a:buNone/>
            </a:pPr>
            <a:r>
              <a:rPr lang="pt-BR" sz="1800" dirty="0">
                <a:latin typeface="Arial" panose="020B0604020202020204" pitchFamily="34" charset="0"/>
                <a:cs typeface="Arial" panose="020B0604020202020204" pitchFamily="34" charset="0"/>
              </a:rPr>
              <a:t>● Dissertação acadêmica			● Monografia</a:t>
            </a:r>
          </a:p>
          <a:p>
            <a:pPr marL="0" indent="0">
              <a:buNone/>
            </a:pPr>
            <a:r>
              <a:rPr lang="pt-BR" sz="1800" dirty="0">
                <a:latin typeface="Arial" panose="020B0604020202020204" pitchFamily="34" charset="0"/>
                <a:cs typeface="Arial" panose="020B0604020202020204" pitchFamily="34" charset="0"/>
              </a:rPr>
              <a:t>● Tese					● Conferência</a:t>
            </a:r>
          </a:p>
          <a:p>
            <a:pPr marL="0" indent="0">
              <a:buNone/>
            </a:pPr>
            <a:r>
              <a:rPr lang="pt-BR" sz="1800" dirty="0">
                <a:latin typeface="Arial" panose="020B0604020202020204" pitchFamily="34" charset="0"/>
                <a:cs typeface="Arial" panose="020B0604020202020204" pitchFamily="34" charset="0"/>
              </a:rPr>
              <a:t>● Artigo acadêmico-científico		● Artigo de divulgação científica</a:t>
            </a:r>
          </a:p>
          <a:p>
            <a:pPr marL="0" indent="0">
              <a:buNone/>
            </a:pP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599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8AF0C77-386E-41A2-A90E-8DEDC53F20A4}"/>
              </a:ext>
            </a:extLst>
          </p:cNvPr>
          <p:cNvSpPr>
            <a:spLocks noGrp="1"/>
          </p:cNvSpPr>
          <p:nvPr>
            <p:ph idx="1"/>
          </p:nvPr>
        </p:nvSpPr>
        <p:spPr>
          <a:xfrm>
            <a:off x="838200" y="594804"/>
            <a:ext cx="10515600" cy="5582159"/>
          </a:xfrm>
        </p:spPr>
        <p:txBody>
          <a:bodyPr>
            <a:normAutofit lnSpcReduction="10000"/>
          </a:bodyPr>
          <a:lstStyle/>
          <a:p>
            <a:pPr marL="0" indent="0" algn="ctr">
              <a:buNone/>
            </a:pPr>
            <a:r>
              <a:rPr lang="pt-BR" sz="1800" b="1" dirty="0">
                <a:latin typeface="Arial" panose="020B0604020202020204" pitchFamily="34" charset="0"/>
                <a:cs typeface="Arial" panose="020B0604020202020204" pitchFamily="34" charset="0"/>
              </a:rPr>
              <a:t>Texto expositivo</a:t>
            </a:r>
          </a:p>
          <a:p>
            <a:pPr marL="0" indent="0" algn="ctr">
              <a:buNone/>
            </a:pPr>
            <a:endParaRPr lang="pt-BR" sz="1800" b="1" dirty="0">
              <a:latin typeface="Arial" panose="020B0604020202020204" pitchFamily="34" charset="0"/>
              <a:cs typeface="Arial" panose="020B0604020202020204" pitchFamily="34" charset="0"/>
            </a:endParaRPr>
          </a:p>
          <a:p>
            <a:pPr marL="0" indent="0">
              <a:buNone/>
            </a:pPr>
            <a:r>
              <a:rPr lang="pt-BR" sz="1800" b="1"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A sequência expositiva / explicativa relaciona-se com a análise e busca responder às questões: como? Por quê?</a:t>
            </a:r>
          </a:p>
          <a:p>
            <a:pPr marL="0" indent="0">
              <a:buNone/>
            </a:pPr>
            <a:r>
              <a:rPr lang="pt-BR" sz="1800" b="1"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Em geral, os textos expositivos visam à compreensão de algo e, por isso, caminham juntos com a sequência explicativa, que se caracteriza por apresentar causas de um fenômeno e pela justificação de um fato. O enunciador supõe que os conhecimentos do enunciatário são insuficientes e, por isso, põe-se a expor uma teoria, um conhecimento, para elucidá-lo, esclarecer-lhe. O enunciatário, por sua vez, supõe que o enunciador dispõe dos conhecimentos necessários para a exposição/explicação.</a:t>
            </a:r>
          </a:p>
          <a:p>
            <a:pPr marL="0" indent="0" algn="ctr">
              <a:buNone/>
            </a:pPr>
            <a:endParaRPr lang="pt-BR" sz="1800" b="1"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Exemplos de textos expositivos:</a:t>
            </a:r>
          </a:p>
          <a:p>
            <a:pPr marL="0" indent="0">
              <a:buNone/>
            </a:pPr>
            <a:r>
              <a:rPr lang="pt-BR" sz="1800" dirty="0">
                <a:latin typeface="Arial" panose="020B0604020202020204" pitchFamily="34" charset="0"/>
                <a:cs typeface="Arial" panose="020B0604020202020204" pitchFamily="34" charset="0"/>
              </a:rPr>
              <a:t>● Verbete de dicionário</a:t>
            </a:r>
          </a:p>
          <a:p>
            <a:pPr marL="0" indent="0">
              <a:buNone/>
            </a:pPr>
            <a:r>
              <a:rPr lang="pt-BR" sz="1800" dirty="0">
                <a:latin typeface="Arial" panose="020B0604020202020204" pitchFamily="34" charset="0"/>
                <a:cs typeface="Arial" panose="020B0604020202020204" pitchFamily="34" charset="0"/>
              </a:rPr>
              <a:t>● Enciclopédia</a:t>
            </a:r>
          </a:p>
          <a:p>
            <a:pPr marL="0" indent="0">
              <a:buNone/>
            </a:pPr>
            <a:r>
              <a:rPr lang="pt-BR" sz="1800" dirty="0">
                <a:latin typeface="Arial" panose="020B0604020202020204" pitchFamily="34" charset="0"/>
                <a:cs typeface="Arial" panose="020B0604020202020204" pitchFamily="34" charset="0"/>
              </a:rPr>
              <a:t>● Entrevista</a:t>
            </a:r>
          </a:p>
          <a:p>
            <a:pPr marL="0" indent="0">
              <a:buNone/>
            </a:pPr>
            <a:r>
              <a:rPr lang="pt-BR" sz="1800" dirty="0">
                <a:latin typeface="Arial" panose="020B0604020202020204" pitchFamily="34" charset="0"/>
                <a:cs typeface="Arial" panose="020B0604020202020204" pitchFamily="34" charset="0"/>
              </a:rPr>
              <a:t>● Seminários</a:t>
            </a:r>
          </a:p>
          <a:p>
            <a:pPr marL="0" indent="0">
              <a:buNone/>
            </a:pPr>
            <a:r>
              <a:rPr lang="pt-BR" sz="1800" dirty="0">
                <a:latin typeface="Arial" panose="020B0604020202020204" pitchFamily="34" charset="0"/>
                <a:cs typeface="Arial" panose="020B0604020202020204" pitchFamily="34" charset="0"/>
              </a:rPr>
              <a:t>● Palestras</a:t>
            </a:r>
          </a:p>
          <a:p>
            <a:pPr marL="0" indent="0">
              <a:buNone/>
            </a:pPr>
            <a:r>
              <a:rPr lang="pt-BR" sz="1800" dirty="0">
                <a:latin typeface="Arial" panose="020B0604020202020204" pitchFamily="34" charset="0"/>
                <a:cs typeface="Arial" panose="020B0604020202020204" pitchFamily="34" charset="0"/>
              </a:rPr>
              <a:t>● Conferências</a:t>
            </a:r>
          </a:p>
        </p:txBody>
      </p:sp>
    </p:spTree>
    <p:extLst>
      <p:ext uri="{BB962C8B-B14F-4D97-AF65-F5344CB8AC3E}">
        <p14:creationId xmlns:p14="http://schemas.microsoft.com/office/powerpoint/2010/main" val="83100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732B2F3-9C9E-4750-8854-AA65FA65BE0A}"/>
              </a:ext>
            </a:extLst>
          </p:cNvPr>
          <p:cNvSpPr>
            <a:spLocks noGrp="1"/>
          </p:cNvSpPr>
          <p:nvPr>
            <p:ph idx="1"/>
          </p:nvPr>
        </p:nvSpPr>
        <p:spPr>
          <a:xfrm>
            <a:off x="838200" y="294290"/>
            <a:ext cx="10515600" cy="6316717"/>
          </a:xfrm>
        </p:spPr>
        <p:txBody>
          <a:bodyPr>
            <a:normAutofit fontScale="85000" lnSpcReduction="20000"/>
          </a:bodyPr>
          <a:lstStyle/>
          <a:p>
            <a:pPr marL="0" indent="0" algn="ctr">
              <a:buNone/>
            </a:pPr>
            <a:r>
              <a:rPr lang="pt-BR" sz="2100" b="1" dirty="0">
                <a:latin typeface="Arial" panose="020B0604020202020204" pitchFamily="34" charset="0"/>
                <a:cs typeface="Arial" panose="020B0604020202020204" pitchFamily="34" charset="0"/>
              </a:rPr>
              <a:t>Texto injuntivo</a:t>
            </a:r>
          </a:p>
          <a:p>
            <a:pPr marL="0" indent="0">
              <a:buNone/>
            </a:pPr>
            <a:r>
              <a:rPr lang="pt-BR" sz="1800" b="1" dirty="0">
                <a:latin typeface="Arial" panose="020B0604020202020204" pitchFamily="34" charset="0"/>
                <a:cs typeface="Arial" panose="020B0604020202020204" pitchFamily="34" charset="0"/>
              </a:rPr>
              <a:t>	</a:t>
            </a:r>
          </a:p>
          <a:p>
            <a:pPr marL="0" indent="0">
              <a:buNone/>
            </a:pPr>
            <a:r>
              <a:rPr lang="pt-BR" sz="1800" b="1" dirty="0">
                <a:latin typeface="Arial" panose="020B0604020202020204" pitchFamily="34" charset="0"/>
                <a:cs typeface="Arial" panose="020B0604020202020204" pitchFamily="34" charset="0"/>
              </a:rPr>
              <a:t>	</a:t>
            </a:r>
            <a:r>
              <a:rPr lang="pt-BR" sz="2100" dirty="0">
                <a:latin typeface="Arial" panose="020B0604020202020204" pitchFamily="34" charset="0"/>
                <a:cs typeface="Arial" panose="020B0604020202020204" pitchFamily="34" charset="0"/>
              </a:rPr>
              <a:t>Caracteriza-se como texto instrucional, constituído de prescrições. Daí o uso abundante de imperativos e formas equivalentes a imperativo. Também podem ser comuns as formas interrogativas. </a:t>
            </a:r>
          </a:p>
          <a:p>
            <a:pPr marL="0" indent="0">
              <a:buNone/>
            </a:pPr>
            <a:r>
              <a:rPr lang="pt-BR" sz="2100" b="1" dirty="0">
                <a:latin typeface="Arial" panose="020B0604020202020204" pitchFamily="34" charset="0"/>
                <a:cs typeface="Arial" panose="020B0604020202020204" pitchFamily="34" charset="0"/>
              </a:rPr>
              <a:t>	</a:t>
            </a:r>
            <a:r>
              <a:rPr lang="pt-BR" sz="2100" dirty="0">
                <a:latin typeface="Arial" panose="020B0604020202020204" pitchFamily="34" charset="0"/>
                <a:cs typeface="Arial" panose="020B0604020202020204" pitchFamily="34" charset="0"/>
              </a:rPr>
              <a:t>Em relação ao uso do imperativo, em algumas regiões do Brasil, é mais comum o uso da 3ª pessoa do singular ou do plural (“ame-o ou deixe-o”; “faça isso”; “ouça aquilo”); em outras, prevalece o uso da 2ª pessoa (“ama tu o Brasil”; “deixa tuas terras”).</a:t>
            </a:r>
          </a:p>
          <a:p>
            <a:pPr marL="0" indent="0">
              <a:buNone/>
            </a:pPr>
            <a:r>
              <a:rPr lang="pt-BR" sz="2100" b="1" dirty="0">
                <a:latin typeface="Arial" panose="020B0604020202020204" pitchFamily="34" charset="0"/>
                <a:cs typeface="Arial" panose="020B0604020202020204" pitchFamily="34" charset="0"/>
              </a:rPr>
              <a:t>	</a:t>
            </a:r>
            <a:r>
              <a:rPr lang="pt-BR" sz="2100" dirty="0">
                <a:latin typeface="Arial" panose="020B0604020202020204" pitchFamily="34" charset="0"/>
                <a:cs typeface="Arial" panose="020B0604020202020204" pitchFamily="34" charset="0"/>
              </a:rPr>
              <a:t>Os textos injuntivos transmitem um saber sobre como realizar algo. Por isso, visando atingir um fim, alcançar um objetivo, há uma sequência de injunções. </a:t>
            </a:r>
            <a:endParaRPr lang="pt-BR" sz="2100" b="1" dirty="0">
              <a:latin typeface="Arial" panose="020B0604020202020204" pitchFamily="34" charset="0"/>
              <a:cs typeface="Arial" panose="020B0604020202020204" pitchFamily="34" charset="0"/>
            </a:endParaRPr>
          </a:p>
          <a:p>
            <a:pPr marL="0" indent="0">
              <a:buNone/>
            </a:pPr>
            <a:r>
              <a:rPr lang="pt-BR" sz="2100" dirty="0">
                <a:latin typeface="Arial" panose="020B0604020202020204" pitchFamily="34" charset="0"/>
                <a:cs typeface="Arial" panose="020B0604020202020204" pitchFamily="34" charset="0"/>
              </a:rPr>
              <a:t>	Desse modo, um texto injuntivo que faz uma súplica ou um pedido pode, anteriormente, utilizar o tipo expositivo para apresentar uma determinada situação ou o dissertativo para defender um ponto de vista e, em seguida, fazer a solicitação.</a:t>
            </a:r>
          </a:p>
          <a:p>
            <a:pPr marL="0" indent="0">
              <a:buNone/>
            </a:pPr>
            <a:r>
              <a:rPr lang="pt-BR" sz="2100" dirty="0">
                <a:latin typeface="Arial" panose="020B0604020202020204" pitchFamily="34" charset="0"/>
                <a:cs typeface="Arial" panose="020B0604020202020204" pitchFamily="34" charset="0"/>
              </a:rPr>
              <a:t>	Diferentemente, nos manuais de instrução, por exemplo, o tipo injuntivo pode se organizar em uma ordem cronológica das ações instruídas. Desse modo, o leitor obedece não apenas às solicitações como também à ordem na qual estão estruturadas.</a:t>
            </a:r>
          </a:p>
          <a:p>
            <a:pPr marL="0" indent="0">
              <a:buNone/>
            </a:pPr>
            <a:endParaRPr lang="pt-BR" sz="2100" dirty="0">
              <a:latin typeface="Arial" panose="020B0604020202020204" pitchFamily="34" charset="0"/>
              <a:cs typeface="Arial" panose="020B0604020202020204" pitchFamily="34" charset="0"/>
            </a:endParaRPr>
          </a:p>
          <a:p>
            <a:pPr marL="0" indent="0">
              <a:buNone/>
            </a:pPr>
            <a:r>
              <a:rPr lang="pt-BR" sz="2100" dirty="0">
                <a:latin typeface="Arial" panose="020B0604020202020204" pitchFamily="34" charset="0"/>
                <a:cs typeface="Arial" panose="020B0604020202020204" pitchFamily="34" charset="0"/>
              </a:rPr>
              <a:t>Exemplos de textos injuntivos:</a:t>
            </a:r>
          </a:p>
          <a:p>
            <a:pPr marL="0" indent="0">
              <a:buNone/>
            </a:pPr>
            <a:r>
              <a:rPr lang="pt-BR" sz="2100" dirty="0">
                <a:latin typeface="Arial" panose="020B0604020202020204" pitchFamily="34" charset="0"/>
                <a:cs typeface="Arial" panose="020B0604020202020204" pitchFamily="34" charset="0"/>
              </a:rPr>
              <a:t>● Mensagem religiosa doutrinária</a:t>
            </a:r>
          </a:p>
          <a:p>
            <a:pPr marL="0" indent="0">
              <a:buNone/>
            </a:pPr>
            <a:r>
              <a:rPr lang="pt-BR" sz="2100" dirty="0">
                <a:latin typeface="Arial" panose="020B0604020202020204" pitchFamily="34" charset="0"/>
                <a:cs typeface="Arial" panose="020B0604020202020204" pitchFamily="34" charset="0"/>
              </a:rPr>
              <a:t>● Instruções</a:t>
            </a:r>
          </a:p>
          <a:p>
            <a:pPr marL="0" indent="0">
              <a:buNone/>
            </a:pPr>
            <a:r>
              <a:rPr lang="pt-BR" sz="2100" dirty="0">
                <a:latin typeface="Arial" panose="020B0604020202020204" pitchFamily="34" charset="0"/>
                <a:cs typeface="Arial" panose="020B0604020202020204" pitchFamily="34" charset="0"/>
              </a:rPr>
              <a:t>● Manuais de uso e/ou montagem de aparelhos e outros</a:t>
            </a:r>
          </a:p>
          <a:p>
            <a:pPr marL="0" indent="0">
              <a:buNone/>
            </a:pPr>
            <a:r>
              <a:rPr lang="pt-BR" sz="2100" dirty="0">
                <a:latin typeface="Arial" panose="020B0604020202020204" pitchFamily="34" charset="0"/>
                <a:cs typeface="Arial" panose="020B0604020202020204" pitchFamily="34" charset="0"/>
              </a:rPr>
              <a:t>● Receitas de cozinha e receitas médicas</a:t>
            </a:r>
          </a:p>
          <a:p>
            <a:pPr marL="0" indent="0">
              <a:buNone/>
            </a:pPr>
            <a:r>
              <a:rPr lang="pt-BR" sz="2100" dirty="0">
                <a:latin typeface="Arial" panose="020B0604020202020204" pitchFamily="34" charset="0"/>
                <a:cs typeface="Arial" panose="020B0604020202020204" pitchFamily="34" charset="0"/>
              </a:rPr>
              <a:t>● Textos de orientação comportamental</a:t>
            </a:r>
          </a:p>
        </p:txBody>
      </p:sp>
    </p:spTree>
    <p:extLst>
      <p:ext uri="{BB962C8B-B14F-4D97-AF65-F5344CB8AC3E}">
        <p14:creationId xmlns:p14="http://schemas.microsoft.com/office/powerpoint/2010/main" val="419684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97532-46EA-4C1C-8210-4DE331873B05}"/>
              </a:ext>
            </a:extLst>
          </p:cNvPr>
          <p:cNvSpPr>
            <a:spLocks noGrp="1"/>
          </p:cNvSpPr>
          <p:nvPr>
            <p:ph type="ctrTitle"/>
          </p:nvPr>
        </p:nvSpPr>
        <p:spPr>
          <a:xfrm>
            <a:off x="1524000" y="949912"/>
            <a:ext cx="9144000" cy="843378"/>
          </a:xfrm>
        </p:spPr>
        <p:txBody>
          <a:bodyPr>
            <a:normAutofit/>
          </a:bodyPr>
          <a:lstStyle/>
          <a:p>
            <a:r>
              <a:rPr lang="pt-BR" sz="4400" b="1" dirty="0">
                <a:latin typeface="Arial" panose="020B0604020202020204" pitchFamily="34" charset="0"/>
                <a:cs typeface="Arial" panose="020B0604020202020204" pitchFamily="34" charset="0"/>
              </a:rPr>
              <a:t>TIPOS E GÊNEROS TEXTUAIS</a:t>
            </a:r>
          </a:p>
        </p:txBody>
      </p:sp>
      <p:sp>
        <p:nvSpPr>
          <p:cNvPr id="3" name="Subtítulo 2">
            <a:extLst>
              <a:ext uri="{FF2B5EF4-FFF2-40B4-BE49-F238E27FC236}">
                <a16:creationId xmlns:a16="http://schemas.microsoft.com/office/drawing/2014/main" id="{D3C1B8D6-DB40-4F1D-A442-6B5303E90391}"/>
              </a:ext>
            </a:extLst>
          </p:cNvPr>
          <p:cNvSpPr>
            <a:spLocks noGrp="1"/>
          </p:cNvSpPr>
          <p:nvPr>
            <p:ph type="subTitle" idx="1"/>
          </p:nvPr>
        </p:nvSpPr>
        <p:spPr>
          <a:xfrm>
            <a:off x="1524000" y="1864311"/>
            <a:ext cx="9144000" cy="4509856"/>
          </a:xfrm>
        </p:spPr>
        <p:txBody>
          <a:bodyPr>
            <a:normAutofit fontScale="92500" lnSpcReduction="10000"/>
          </a:bodyPr>
          <a:lstStyle/>
          <a:p>
            <a:pPr algn="l"/>
            <a:r>
              <a:rPr lang="pt-BR" sz="1800" dirty="0">
                <a:latin typeface="Arial" panose="020B0604020202020204" pitchFamily="34" charset="0"/>
                <a:cs typeface="Arial" panose="020B0604020202020204" pitchFamily="34" charset="0"/>
              </a:rPr>
              <a:t>	Gênero textual é um conceito que busca compreender e explicar a materialização dos inúmeros textos que utilizamos na vida diária, desde mensagens telefônicas e posts em redes sociais até entrevistas de emprego, artigos científicos e outros.</a:t>
            </a:r>
          </a:p>
          <a:p>
            <a:pPr algn="l"/>
            <a:r>
              <a:rPr lang="pt-BR" sz="1800" dirty="0">
                <a:latin typeface="Arial" panose="020B0604020202020204" pitchFamily="34" charset="0"/>
                <a:cs typeface="Arial" panose="020B0604020202020204" pitchFamily="34" charset="0"/>
              </a:rPr>
              <a:t>	Os gêneros e tipos textuais relacionam-se, pois aqueles se utilizam destes na sua estrutura. Além disso, outros elementos caracterizam os gêneros, como interlocutor, contexto, função social e linguagem.</a:t>
            </a:r>
          </a:p>
          <a:p>
            <a:pPr algn="l"/>
            <a:r>
              <a:rPr lang="pt-BR" sz="1800" dirty="0">
                <a:latin typeface="Arial" panose="020B0604020202020204" pitchFamily="34" charset="0"/>
                <a:cs typeface="Arial" panose="020B0604020202020204" pitchFamily="34" charset="0"/>
              </a:rPr>
              <a:t>	Existem duas grandes categorias no estudo dos textos:</a:t>
            </a:r>
          </a:p>
          <a:p>
            <a:pPr algn="l"/>
            <a:r>
              <a:rPr lang="pt-BR" sz="1800" dirty="0">
                <a:latin typeface="Arial" panose="020B0604020202020204" pitchFamily="34" charset="0"/>
                <a:cs typeface="Arial" panose="020B0604020202020204" pitchFamily="34" charset="0"/>
              </a:rPr>
              <a:t>→ tipos textuais</a:t>
            </a:r>
          </a:p>
          <a:p>
            <a:pPr algn="l"/>
            <a:r>
              <a:rPr lang="pt-BR" sz="1800" dirty="0">
                <a:latin typeface="Arial" panose="020B0604020202020204" pitchFamily="34" charset="0"/>
                <a:cs typeface="Arial" panose="020B0604020202020204" pitchFamily="34" charset="0"/>
              </a:rPr>
              <a:t>→ gêneros textuais</a:t>
            </a:r>
          </a:p>
          <a:p>
            <a:pPr algn="l"/>
            <a:r>
              <a:rPr lang="pt-BR" sz="1800" dirty="0">
                <a:latin typeface="Arial" panose="020B0604020202020204" pitchFamily="34" charset="0"/>
                <a:cs typeface="Arial" panose="020B0604020202020204" pitchFamily="34" charset="0"/>
              </a:rPr>
              <a:t>	Ambas existem de modo paralelo, mas partem de posicionamentos distintos, por isso contemplam aspectos diversos e complementares para categorizar e organizar a variedade de textos que existe em nossas sociedades.</a:t>
            </a:r>
          </a:p>
          <a:p>
            <a:pPr algn="l"/>
            <a:r>
              <a:rPr lang="pt-BR" sz="1800" dirty="0">
                <a:latin typeface="Arial" panose="020B0604020202020204" pitchFamily="34" charset="0"/>
                <a:cs typeface="Arial" panose="020B0604020202020204" pitchFamily="34" charset="0"/>
              </a:rPr>
              <a:t>	A tipologia textual é uma categoria que se refere aos aspectos sequenciais e composicionais dos textos, como suas características sintáticas, lexicais e estruturais. Desse modo, o que se pretende, com essa categoria, é analisar a forma como os textos organizam-se linguisticamente para cumprirem suas funções comunicativas.</a:t>
            </a:r>
          </a:p>
          <a:p>
            <a:pPr algn="l"/>
            <a:r>
              <a:rPr lang="pt-BR"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192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9B5F5E5-E483-4609-95C5-42CC029A3143}"/>
              </a:ext>
            </a:extLst>
          </p:cNvPr>
          <p:cNvSpPr>
            <a:spLocks noGrp="1"/>
          </p:cNvSpPr>
          <p:nvPr>
            <p:ph idx="1"/>
          </p:nvPr>
        </p:nvSpPr>
        <p:spPr>
          <a:xfrm>
            <a:off x="838200" y="630315"/>
            <a:ext cx="10515600" cy="5546648"/>
          </a:xfrm>
        </p:spPr>
        <p:txBody>
          <a:bodyPr>
            <a:normAutofit/>
          </a:bodyPr>
          <a:lstStyle/>
          <a:p>
            <a:pPr marL="0" indent="0">
              <a:buNone/>
            </a:pPr>
            <a:r>
              <a:rPr lang="pt-BR" sz="1800" dirty="0">
                <a:latin typeface="Arial" panose="020B0604020202020204" pitchFamily="34" charset="0"/>
                <a:cs typeface="Arial" panose="020B0604020202020204" pitchFamily="34" charset="0"/>
              </a:rPr>
              <a:t>	O gênero textual, por sua vez, é outra categoria que prioriza os traços comunicativos, contextuais e sociais que influenciam, também, na organização dos textos. Essa categoria classifica os textos por suas funções sociocomunicativas, considerando-se, além da estrutura linguística, os aspectos extralinguísticos.</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Os gêneros textuais são fluidos e mutáveis, sempre se adequando às novas necessidades sociais, entretanto, todos eles obedecem às regras de natureza linguística e textual que se apresentam em todos os gêneros, ou seja, os tipos textuais são aplicados na construção e modificação dos gêneros textuais.</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Por meio dessa relação, é possível estabelecer-se combinações entre tipos e gêneros textuais. É importante ressaltar que um único gênero pode conter diversos tipos textuais, com predominância de um ou mais. Em alguns casos, é possível encontrar gêneros com uma tipologia específica.</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Segue uma lista com os principais tipos textuais e as possíveis relações entre os tipos e gêneros textuais:</a:t>
            </a:r>
          </a:p>
          <a:p>
            <a:pPr marL="0" indent="0">
              <a:buNone/>
            </a:pP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59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1C1494A4-91EE-49F8-B2D3-369704A109D7}"/>
              </a:ext>
            </a:extLst>
          </p:cNvPr>
          <p:cNvPicPr>
            <a:picLocks noGrp="1" noChangeAspect="1"/>
          </p:cNvPicPr>
          <p:nvPr>
            <p:ph idx="1"/>
          </p:nvPr>
        </p:nvPicPr>
        <p:blipFill>
          <a:blip r:embed="rId2"/>
          <a:stretch>
            <a:fillRect/>
          </a:stretch>
        </p:blipFill>
        <p:spPr>
          <a:xfrm>
            <a:off x="3314700" y="542924"/>
            <a:ext cx="6248400" cy="5991225"/>
          </a:xfrm>
          <a:prstGeom prst="rect">
            <a:avLst/>
          </a:prstGeom>
        </p:spPr>
      </p:pic>
    </p:spTree>
    <p:extLst>
      <p:ext uri="{BB962C8B-B14F-4D97-AF65-F5344CB8AC3E}">
        <p14:creationId xmlns:p14="http://schemas.microsoft.com/office/powerpoint/2010/main" val="299954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99606ED-449C-418C-AEA7-340E6CB8549E}"/>
              </a:ext>
            </a:extLst>
          </p:cNvPr>
          <p:cNvSpPr>
            <a:spLocks noGrp="1"/>
          </p:cNvSpPr>
          <p:nvPr>
            <p:ph idx="1"/>
          </p:nvPr>
        </p:nvSpPr>
        <p:spPr>
          <a:xfrm>
            <a:off x="838200" y="408373"/>
            <a:ext cx="10515600" cy="5768590"/>
          </a:xfrm>
        </p:spPr>
        <p:txBody>
          <a:bodyPr>
            <a:normAutofit fontScale="85000" lnSpcReduction="20000"/>
          </a:bodyPr>
          <a:lstStyle/>
          <a:p>
            <a:pPr marL="0" indent="0" algn="ctr">
              <a:buNone/>
            </a:pPr>
            <a:r>
              <a:rPr lang="pt-BR" sz="1800" b="1" dirty="0">
                <a:latin typeface="Arial" panose="020B0604020202020204" pitchFamily="34" charset="0"/>
                <a:cs typeface="Arial" panose="020B0604020202020204" pitchFamily="34" charset="0"/>
              </a:rPr>
              <a:t>Texto narrativo</a:t>
            </a:r>
          </a:p>
          <a:p>
            <a:pPr marL="0" indent="0" algn="ctr">
              <a:buNone/>
            </a:pPr>
            <a:endParaRPr lang="pt-BR" sz="1800" b="1" dirty="0">
              <a:latin typeface="Arial" panose="020B0604020202020204" pitchFamily="34" charset="0"/>
              <a:cs typeface="Arial" panose="020B0604020202020204" pitchFamily="34" charset="0"/>
            </a:endParaRPr>
          </a:p>
          <a:p>
            <a:pPr marL="0" indent="0">
              <a:lnSpc>
                <a:spcPct val="110000"/>
              </a:lnSpc>
              <a:buNone/>
            </a:pPr>
            <a:r>
              <a:rPr lang="pt-BR" sz="1800" dirty="0">
                <a:latin typeface="Arial" panose="020B0604020202020204" pitchFamily="34" charset="0"/>
                <a:cs typeface="Arial" panose="020B0604020202020204" pitchFamily="34" charset="0"/>
              </a:rPr>
              <a:t>	</a:t>
            </a:r>
            <a:r>
              <a:rPr lang="pt-BR" sz="2100" dirty="0">
                <a:latin typeface="Arial" panose="020B0604020202020204" pitchFamily="34" charset="0"/>
                <a:cs typeface="Arial" panose="020B0604020202020204" pitchFamily="34" charset="0"/>
              </a:rPr>
              <a:t>O texto narrativo é aquele que se propõe a relatar acontecimentos e situações, verídicos ou fictícios. Para apresentar a história, o tipo utiliza personagens de determinado tempo e espaço, que são os “atores” dos fatos. Muitos gêneros utilizam a tipologia narrativa para diferentes propósitos, sendo assim, os textos apresentam diferentes formas de mobilizar os elementos da narrativa.</a:t>
            </a:r>
          </a:p>
          <a:p>
            <a:pPr marL="0" indent="0">
              <a:lnSpc>
                <a:spcPct val="110000"/>
              </a:lnSpc>
              <a:buNone/>
            </a:pPr>
            <a:r>
              <a:rPr lang="pt-BR" sz="2100" dirty="0">
                <a:latin typeface="Arial" panose="020B0604020202020204" pitchFamily="34" charset="0"/>
                <a:cs typeface="Arial" panose="020B0604020202020204" pitchFamily="34" charset="0"/>
              </a:rPr>
              <a:t>	</a:t>
            </a:r>
          </a:p>
          <a:p>
            <a:pPr marL="0" indent="0">
              <a:lnSpc>
                <a:spcPct val="110000"/>
              </a:lnSpc>
              <a:buNone/>
            </a:pPr>
            <a:r>
              <a:rPr lang="pt-BR" sz="2100" dirty="0">
                <a:latin typeface="Arial" panose="020B0604020202020204" pitchFamily="34" charset="0"/>
                <a:cs typeface="Arial" panose="020B0604020202020204" pitchFamily="34" charset="0"/>
              </a:rPr>
              <a:t>	A sequência narrativa envolve uma sucessão de eventos. Um evento é visto como consequência de outro evento. Um dos seus elementos principais é sua delimitação no tempo. Quando nos valemos do presente para narrar fatos acontecidos no passado, produzimos um efeito de sentido de </a:t>
            </a:r>
            <a:r>
              <a:rPr lang="pt-BR" sz="2100" dirty="0" err="1">
                <a:latin typeface="Arial" panose="020B0604020202020204" pitchFamily="34" charset="0"/>
                <a:cs typeface="Arial" panose="020B0604020202020204" pitchFamily="34" charset="0"/>
              </a:rPr>
              <a:t>presentificação</a:t>
            </a:r>
            <a:r>
              <a:rPr lang="pt-BR" sz="2100" dirty="0">
                <a:latin typeface="Arial" panose="020B0604020202020204" pitchFamily="34" charset="0"/>
                <a:cs typeface="Arial" panose="020B0604020202020204" pitchFamily="34" charset="0"/>
              </a:rPr>
              <a:t> das ações. São tempos do mundo narrado: o pretérito perfeito simples (“aconteceu”); pretérito imperfeito (“acontecia”); pretérito mais-que-perfeito (“acontecera”); futuro do pretérito (“aconteceria”) e locuções verbais formadas com esses tempos (“estava acontecendo, “ia acontecer”).</a:t>
            </a:r>
          </a:p>
          <a:p>
            <a:pPr marL="0" indent="0">
              <a:lnSpc>
                <a:spcPct val="110000"/>
              </a:lnSpc>
              <a:buNone/>
            </a:pPr>
            <a:r>
              <a:rPr lang="pt-BR" sz="2100" dirty="0">
                <a:latin typeface="Arial" panose="020B0604020202020204" pitchFamily="34" charset="0"/>
                <a:cs typeface="Arial" panose="020B0604020202020204" pitchFamily="34" charset="0"/>
              </a:rPr>
              <a:t>	</a:t>
            </a:r>
          </a:p>
          <a:p>
            <a:pPr marL="0" indent="0">
              <a:lnSpc>
                <a:spcPct val="110000"/>
              </a:lnSpc>
              <a:buNone/>
            </a:pPr>
            <a:r>
              <a:rPr lang="pt-BR" sz="2100" dirty="0">
                <a:latin typeface="Arial" panose="020B0604020202020204" pitchFamily="34" charset="0"/>
                <a:cs typeface="Arial" panose="020B0604020202020204" pitchFamily="34" charset="0"/>
              </a:rPr>
              <a:t>	São presentes nos textos de caráter narrativo personagens principais e secundários, e espaço(s) e tempo(s). O espaço pode referir-se a espaços físicos (como um país, estado, cidade) ou sociais (como as elites, as classes populares, os intelectuais etc.).</a:t>
            </a:r>
          </a:p>
          <a:p>
            <a:pPr marL="0" indent="0">
              <a:buNone/>
            </a:pPr>
            <a:endParaRPr lang="pt-BR" sz="1900" dirty="0">
              <a:latin typeface="Arial" panose="020B0604020202020204" pitchFamily="34" charset="0"/>
              <a:cs typeface="Arial" panose="020B0604020202020204" pitchFamily="34" charset="0"/>
            </a:endParaRPr>
          </a:p>
          <a:p>
            <a:pPr marL="0" indent="0">
              <a:buNone/>
            </a:pPr>
            <a:r>
              <a:rPr lang="pt-BR" sz="1900" dirty="0">
                <a:latin typeface="Arial" panose="020B0604020202020204" pitchFamily="34" charset="0"/>
                <a:cs typeface="Arial" panose="020B0604020202020204" pitchFamily="34" charset="0"/>
              </a:rPr>
              <a:t>	</a:t>
            </a:r>
            <a:endParaRPr lang="pt-BR" sz="1800" dirty="0">
              <a:latin typeface="Arial" panose="020B0604020202020204" pitchFamily="34" charset="0"/>
              <a:cs typeface="Arial" panose="020B0604020202020204" pitchFamily="34" charset="0"/>
            </a:endParaRPr>
          </a:p>
          <a:p>
            <a:pPr marL="0" indent="0">
              <a:buNone/>
            </a:pP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84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3B33FEA-6E52-4DDD-8DA4-80E912AC46F0}"/>
              </a:ext>
            </a:extLst>
          </p:cNvPr>
          <p:cNvSpPr>
            <a:spLocks noGrp="1"/>
          </p:cNvSpPr>
          <p:nvPr>
            <p:ph idx="1"/>
          </p:nvPr>
        </p:nvSpPr>
        <p:spPr>
          <a:xfrm>
            <a:off x="838200" y="514905"/>
            <a:ext cx="10515600" cy="5662058"/>
          </a:xfrm>
        </p:spPr>
        <p:txBody>
          <a:bodyPr>
            <a:noAutofit/>
          </a:bodyPr>
          <a:lstStyle/>
          <a:p>
            <a:pPr marL="0" indent="0">
              <a:buNone/>
            </a:pPr>
            <a:r>
              <a:rPr lang="pt-BR" sz="2000"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O tempo pode referir-se à contagem cronológica ou a um tempo psicológico. O tempo psicológico não é contado por horas, dias ou anos, e sim pelo conteúdo subjetivo e mental que as personagens expressam, por isso ele pode se deslocar por diferentes tempos cronológicos por meio da memória, por exemplo.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Em geral, a narrativa se desenvolve na prosa. Busca-se com ela comunicar um acontecimento ou situação em que o homem tenha sido protagonista de forma direta ou indireta. Nas fábulas e apólogos, animais e seres inanimados são apresentados com características humanas.</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Com o desenrolar dos fatos, temos transformação dos personagens: elas poderão ser boas no início e más no final, sadias no começo e doentes no final da narrativa, etc...	‘</a:t>
            </a:r>
          </a:p>
          <a:p>
            <a:pPr marL="0" indent="0">
              <a:buNone/>
            </a:pPr>
            <a:r>
              <a:rPr lang="pt-BR" sz="1800" dirty="0">
                <a:latin typeface="Arial" panose="020B0604020202020204" pitchFamily="34" charset="0"/>
                <a:cs typeface="Arial" panose="020B0604020202020204" pitchFamily="34" charset="0"/>
              </a:rPr>
              <a:t>	</a:t>
            </a:r>
          </a:p>
          <a:p>
            <a:pPr marL="0" indent="0">
              <a:buNone/>
            </a:pPr>
            <a:r>
              <a:rPr lang="pt-BR" sz="2000"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Ainda há um elemento importante, principalmente para os textos com predominância do tipo narrativo: o narrador. O narrador é o ponto de vista pelo qual a história é contada, por isso não é o mesmo que o autor. Primordialmente, o narrador se divide em:</a:t>
            </a:r>
          </a:p>
          <a:p>
            <a:pPr marL="0" indent="0">
              <a:buNone/>
            </a:pPr>
            <a:r>
              <a:rPr lang="pt-BR" sz="1800" dirty="0">
                <a:latin typeface="Arial" panose="020B0604020202020204" pitchFamily="34" charset="0"/>
                <a:cs typeface="Arial" panose="020B0604020202020204" pitchFamily="34" charset="0"/>
              </a:rPr>
              <a:t>→ 1ª pessoa: quem narra é quem vive os fatos;</a:t>
            </a:r>
          </a:p>
          <a:p>
            <a:pPr marL="0" indent="0">
              <a:buNone/>
            </a:pPr>
            <a:r>
              <a:rPr lang="pt-BR" sz="1800" dirty="0">
                <a:latin typeface="Arial" panose="020B0604020202020204" pitchFamily="34" charset="0"/>
                <a:cs typeface="Arial" panose="020B0604020202020204" pitchFamily="34" charset="0"/>
              </a:rPr>
              <a:t>→ 3ª pessoa: quem narra assiste de fora os fatos.</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1815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451945"/>
            <a:ext cx="10515600" cy="5725018"/>
          </a:xfrm>
        </p:spPr>
        <p:txBody>
          <a:bodyPr>
            <a:normAutofit/>
          </a:bodyPr>
          <a:lstStyle/>
          <a:p>
            <a:pPr marL="0" indent="0">
              <a:buNone/>
            </a:pPr>
            <a:r>
              <a:rPr lang="pt-BR" sz="1800" dirty="0">
                <a:latin typeface="Arial" panose="020B0604020202020204" pitchFamily="34" charset="0"/>
                <a:cs typeface="Arial" panose="020B0604020202020204" pitchFamily="34" charset="0"/>
              </a:rPr>
              <a:t>	Um dos elementos fundamentais da estrutura narrativa é a ação. Por isso, há realce nos verbos de ação, muitos deles no pretérito perfeito do indicativo. </a:t>
            </a:r>
          </a:p>
          <a:p>
            <a:pPr marL="0" indent="0">
              <a:buNone/>
            </a:pPr>
            <a:r>
              <a:rPr lang="pt-BR" sz="1800" dirty="0">
                <a:latin typeface="Arial" panose="020B0604020202020204" pitchFamily="34" charset="0"/>
                <a:cs typeface="Arial" panose="020B0604020202020204" pitchFamily="34" charset="0"/>
              </a:rPr>
              <a:t>	</a:t>
            </a:r>
          </a:p>
          <a:p>
            <a:pPr marL="0" indent="0">
              <a:buNone/>
            </a:pPr>
            <a:r>
              <a:rPr lang="pt-BR" sz="1800" dirty="0">
                <a:latin typeface="Arial" panose="020B0604020202020204" pitchFamily="34" charset="0"/>
                <a:cs typeface="Arial" panose="020B0604020202020204" pitchFamily="34" charset="0"/>
              </a:rPr>
              <a:t>	A estrutura narrativa é composta de: situação inicial; complicação (conflito); reação ou avaliação; desenlace ou resolução; situação final e moral da história (sendo este último não-obrigatório).</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Exemplos de textos narrativos:</a:t>
            </a:r>
          </a:p>
          <a:p>
            <a:pPr marL="0" indent="0">
              <a:buNone/>
            </a:pPr>
            <a:r>
              <a:rPr lang="pt-BR" sz="1800" dirty="0">
                <a:latin typeface="Arial" panose="020B0604020202020204" pitchFamily="34" charset="0"/>
                <a:cs typeface="Arial" panose="020B0604020202020204" pitchFamily="34" charset="0"/>
              </a:rPr>
              <a:t>● Notícia					● Novela			</a:t>
            </a:r>
          </a:p>
          <a:p>
            <a:pPr marL="0" indent="0">
              <a:buNone/>
            </a:pPr>
            <a:r>
              <a:rPr lang="pt-BR" sz="1800" dirty="0">
                <a:latin typeface="Arial" panose="020B0604020202020204" pitchFamily="34" charset="0"/>
                <a:cs typeface="Arial" panose="020B0604020202020204" pitchFamily="34" charset="0"/>
              </a:rPr>
              <a:t>● Biografia				● Parábola</a:t>
            </a:r>
          </a:p>
          <a:p>
            <a:pPr marL="0" indent="0">
              <a:buNone/>
            </a:pPr>
            <a:r>
              <a:rPr lang="pt-BR" sz="1800" dirty="0">
                <a:latin typeface="Arial" panose="020B0604020202020204" pitchFamily="34" charset="0"/>
                <a:cs typeface="Arial" panose="020B0604020202020204" pitchFamily="34" charset="0"/>
              </a:rPr>
              <a:t>● Autobiografia				● Mito</a:t>
            </a:r>
          </a:p>
          <a:p>
            <a:pPr marL="0" indent="0">
              <a:buNone/>
            </a:pPr>
            <a:r>
              <a:rPr lang="pt-BR" sz="1800" dirty="0">
                <a:latin typeface="Arial" panose="020B0604020202020204" pitchFamily="34" charset="0"/>
                <a:cs typeface="Arial" panose="020B0604020202020204" pitchFamily="34" charset="0"/>
              </a:rPr>
              <a:t>● Conto					● Lenda</a:t>
            </a:r>
          </a:p>
          <a:p>
            <a:pPr marL="0" indent="0">
              <a:buNone/>
            </a:pPr>
            <a:r>
              <a:rPr lang="pt-BR" sz="1800" dirty="0">
                <a:latin typeface="Arial" panose="020B0604020202020204" pitchFamily="34" charset="0"/>
                <a:cs typeface="Arial" panose="020B0604020202020204" pitchFamily="34" charset="0"/>
              </a:rPr>
              <a:t>● Romance				● Anedota</a:t>
            </a:r>
          </a:p>
          <a:p>
            <a:pPr marL="0" indent="0">
              <a:buNone/>
            </a:pPr>
            <a:r>
              <a:rPr lang="pt-BR" sz="1800" dirty="0">
                <a:latin typeface="Arial" panose="020B0604020202020204" pitchFamily="34" charset="0"/>
                <a:cs typeface="Arial" panose="020B0604020202020204" pitchFamily="34" charset="0"/>
              </a:rPr>
              <a:t>● Filme					● Piada</a:t>
            </a:r>
          </a:p>
          <a:p>
            <a:pPr marL="0" indent="0">
              <a:buNone/>
            </a:pPr>
            <a:r>
              <a:rPr lang="pt-BR" sz="1800" dirty="0">
                <a:latin typeface="Arial" panose="020B0604020202020204" pitchFamily="34" charset="0"/>
                <a:cs typeface="Arial" panose="020B0604020202020204" pitchFamily="34" charset="0"/>
              </a:rPr>
              <a:t>● Teatro					● Fofoca</a:t>
            </a:r>
          </a:p>
        </p:txBody>
      </p:sp>
    </p:spTree>
    <p:extLst>
      <p:ext uri="{BB962C8B-B14F-4D97-AF65-F5344CB8AC3E}">
        <p14:creationId xmlns:p14="http://schemas.microsoft.com/office/powerpoint/2010/main" val="114251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CB32F50-F6B9-498B-BD90-1F1ED37DEF3E}"/>
              </a:ext>
            </a:extLst>
          </p:cNvPr>
          <p:cNvSpPr>
            <a:spLocks noGrp="1"/>
          </p:cNvSpPr>
          <p:nvPr>
            <p:ph idx="1"/>
          </p:nvPr>
        </p:nvSpPr>
        <p:spPr>
          <a:xfrm>
            <a:off x="838200" y="514350"/>
            <a:ext cx="10515600" cy="5662613"/>
          </a:xfrm>
        </p:spPr>
        <p:txBody>
          <a:bodyPr>
            <a:normAutofit/>
          </a:bodyPr>
          <a:lstStyle/>
          <a:p>
            <a:pPr marL="0" indent="0" algn="ctr">
              <a:buNone/>
            </a:pPr>
            <a:r>
              <a:rPr lang="pt-BR" sz="1800" b="1" dirty="0">
                <a:latin typeface="Arial" panose="020B0604020202020204" pitchFamily="34" charset="0"/>
                <a:cs typeface="Arial" panose="020B0604020202020204" pitchFamily="34" charset="0"/>
              </a:rPr>
              <a:t>Texto descritivo</a:t>
            </a:r>
          </a:p>
          <a:p>
            <a:pPr marL="0" indent="0" algn="ctr">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O tipo textual descritivo é aquele que se caracteriza por expor as características ou propriedades de algum objeto, seja ele material (como uma paisagem, um produto físico etc.), seja imaterial (uma sensação, um serviço, um produto digital etc.).</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A descrição, caracteristicamente, não supõe ação. Seu propósito consiste em fornecer uma contemplação e apreensão de algo objetivo ou subjetivo, exigindo do enunciador senso de observação e certo grau de sensibilidade. Assim como o pintor capta o mundo exterior ou interior em suas telas, o autor de uma descrição focaliza cenas ou imagens, conforme o permita sua sensibilidade. 	</a:t>
            </a:r>
          </a:p>
          <a:p>
            <a:pPr marL="0" indent="0">
              <a:buNone/>
            </a:pPr>
            <a:r>
              <a:rPr lang="pt-BR" sz="1800" dirty="0">
                <a:latin typeface="Arial" panose="020B0604020202020204" pitchFamily="34" charset="0"/>
                <a:cs typeface="Arial" panose="020B0604020202020204" pitchFamily="34" charset="0"/>
              </a:rPr>
              <a:t>	</a:t>
            </a:r>
          </a:p>
          <a:p>
            <a:pPr marL="0" indent="0">
              <a:buNone/>
            </a:pPr>
            <a:r>
              <a:rPr lang="pt-BR" sz="1800" dirty="0">
                <a:latin typeface="Arial" panose="020B0604020202020204" pitchFamily="34" charset="0"/>
                <a:cs typeface="Arial" panose="020B0604020202020204" pitchFamily="34" charset="0"/>
              </a:rPr>
              <a:t>	O texto descritivo se caracteriza por uma forte presença de verbos de ligação e adjetivos ou outros qualificadores, que servem ao intuito de construir-se uma imagem mental do objeto apresentado. É muito comum a esse tipo textual uma forte presença da descrição visual, desse modo, a observação criteriosa do objeto faz-se uma ação fundamental.</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A descrição, conforme o objetivo que se propõe, pode ser literária ou não literária.</a:t>
            </a:r>
          </a:p>
        </p:txBody>
      </p:sp>
    </p:spTree>
    <p:extLst>
      <p:ext uri="{BB962C8B-B14F-4D97-AF65-F5344CB8AC3E}">
        <p14:creationId xmlns:p14="http://schemas.microsoft.com/office/powerpoint/2010/main" val="158101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504497"/>
            <a:ext cx="10515600" cy="5672466"/>
          </a:xfrm>
        </p:spPr>
        <p:txBody>
          <a:bodyPr/>
          <a:lstStyle/>
          <a:p>
            <a:pPr marL="0" indent="0">
              <a:buNone/>
            </a:pPr>
            <a:r>
              <a:rPr lang="pt-BR" sz="1800" dirty="0">
                <a:latin typeface="Arial" panose="020B0604020202020204" pitchFamily="34" charset="0"/>
                <a:cs typeface="Arial" panose="020B0604020202020204" pitchFamily="34" charset="0"/>
              </a:rPr>
              <a:t>	Na descrição literária, não há preocupação quanto à exatidão da imagem descrita, porque a finalidade é transmitir uma impressão sensorial. Predomina o aspecto subjetivo, a conotação. A descrição de tipos (personagens) faz-se, considerando aspectos físicos ou psicológicos. Na descrição física, predomina a objetividade; na psicológica, a subjetividade.</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	Na descrição não literária, há grande preocupação com a precisão dos detalhes. É uma descrição objetiva, denotativa. Não podemos nos esquecer, porém, que sempre temos a participação da subjetividade. O que há em uma descrição, mesmo que seja não literária, é uma visão de um indivíduo.</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Exemplos de textos descritivos:</a:t>
            </a:r>
          </a:p>
          <a:p>
            <a:pPr marL="0" indent="0">
              <a:buNone/>
            </a:pPr>
            <a:r>
              <a:rPr lang="pt-BR" sz="1800" dirty="0">
                <a:latin typeface="Arial" panose="020B0604020202020204" pitchFamily="34" charset="0"/>
                <a:cs typeface="Arial" panose="020B0604020202020204" pitchFamily="34" charset="0"/>
              </a:rPr>
              <a:t>● Listas de compras</a:t>
            </a:r>
          </a:p>
          <a:p>
            <a:pPr marL="0" indent="0">
              <a:buNone/>
            </a:pPr>
            <a:r>
              <a:rPr lang="pt-BR" sz="1800" dirty="0">
                <a:latin typeface="Arial" panose="020B0604020202020204" pitchFamily="34" charset="0"/>
                <a:cs typeface="Arial" panose="020B0604020202020204" pitchFamily="34" charset="0"/>
              </a:rPr>
              <a:t>● Anúncios de classificados</a:t>
            </a:r>
          </a:p>
          <a:p>
            <a:pPr marL="0" indent="0">
              <a:buNone/>
            </a:pPr>
            <a:r>
              <a:rPr lang="pt-BR" sz="1800" dirty="0">
                <a:latin typeface="Arial" panose="020B0604020202020204" pitchFamily="34" charset="0"/>
                <a:cs typeface="Arial" panose="020B0604020202020204" pitchFamily="34" charset="0"/>
              </a:rPr>
              <a:t>● Currículos</a:t>
            </a:r>
          </a:p>
          <a:p>
            <a:pPr marL="0" indent="0">
              <a:buNone/>
            </a:pPr>
            <a:r>
              <a:rPr lang="pt-BR" sz="1800" dirty="0">
                <a:latin typeface="Arial" panose="020B0604020202020204" pitchFamily="34" charset="0"/>
                <a:cs typeface="Arial" panose="020B0604020202020204" pitchFamily="34" charset="0"/>
              </a:rPr>
              <a:t>● Resenha</a:t>
            </a:r>
          </a:p>
          <a:p>
            <a:pPr marL="0" indent="0">
              <a:buNone/>
            </a:pPr>
            <a:endParaRPr lang="pt-BR" dirty="0"/>
          </a:p>
        </p:txBody>
      </p:sp>
    </p:spTree>
    <p:extLst>
      <p:ext uri="{BB962C8B-B14F-4D97-AF65-F5344CB8AC3E}">
        <p14:creationId xmlns:p14="http://schemas.microsoft.com/office/powerpoint/2010/main" val="121131171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8F5D89119D318469AB4802A6FF6AAD5" ma:contentTypeVersion="2" ma:contentTypeDescription="Crie um novo documento." ma:contentTypeScope="" ma:versionID="38ff6b674d23463506606adb2014a9a1">
  <xsd:schema xmlns:xsd="http://www.w3.org/2001/XMLSchema" xmlns:xs="http://www.w3.org/2001/XMLSchema" xmlns:p="http://schemas.microsoft.com/office/2006/metadata/properties" xmlns:ns2="ee5e846d-780a-40d5-ab7e-a3ddc87c92b4" targetNamespace="http://schemas.microsoft.com/office/2006/metadata/properties" ma:root="true" ma:fieldsID="b07477a67bbcced81b572779539ed33e" ns2:_="">
    <xsd:import namespace="ee5e846d-780a-40d5-ab7e-a3ddc87c92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e846d-780a-40d5-ab7e-a3ddc87c92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4D0934-5244-4D9B-A443-D15930576758}"/>
</file>

<file path=customXml/itemProps2.xml><?xml version="1.0" encoding="utf-8"?>
<ds:datastoreItem xmlns:ds="http://schemas.openxmlformats.org/officeDocument/2006/customXml" ds:itemID="{3F8A20C0-0025-40EF-BA23-2A4284AE6D3C}"/>
</file>

<file path=customXml/itemProps3.xml><?xml version="1.0" encoding="utf-8"?>
<ds:datastoreItem xmlns:ds="http://schemas.openxmlformats.org/officeDocument/2006/customXml" ds:itemID="{417E8EF7-9C1E-47C4-8013-2D0329F9CD7D}"/>
</file>

<file path=docProps/app.xml><?xml version="1.0" encoding="utf-8"?>
<Properties xmlns="http://schemas.openxmlformats.org/officeDocument/2006/extended-properties" xmlns:vt="http://schemas.openxmlformats.org/officeDocument/2006/docPropsVTypes">
  <TotalTime>175</TotalTime>
  <Words>1968</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TIPOLOGIA TEXTUAL</vt:lpstr>
      <vt:lpstr>TIPOS E GÊNEROS TEXTUAIS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TIPOLOGIA TEXTUAL</dc:title>
  <dc:creator>MARIANA VIEIRA RIBEIRO FREDI</dc:creator>
  <cp:lastModifiedBy>MARIANA VIEIRA RIBEIRO FREDI</cp:lastModifiedBy>
  <cp:revision>15</cp:revision>
  <dcterms:created xsi:type="dcterms:W3CDTF">2021-02-16T23:23:13Z</dcterms:created>
  <dcterms:modified xsi:type="dcterms:W3CDTF">2022-03-04T22:10:37Z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0x010100D8F5D89119D318469AB4802A6FF6AAD5</vt:lpwstr>
  </property>
</Properties>
</file>