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91" r:id="rId6"/>
    <p:sldId id="293" r:id="rId7"/>
    <p:sldId id="300" r:id="rId8"/>
    <p:sldId id="294" r:id="rId9"/>
    <p:sldId id="28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87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Palatino Linotype" panose="0204050205050503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gGzNrZ+n9TWD5kQcGff/r+1atf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DF499-53BE-49E7-A863-ED4A759E5025}" v="1" dt="2022-05-24T22:50:28.651"/>
  </p1510:revLst>
</p1510:revInfo>
</file>

<file path=ppt/tableStyles.xml><?xml version="1.0" encoding="utf-8"?>
<a:tblStyleLst xmlns:a="http://schemas.openxmlformats.org/drawingml/2006/main" def="{27520925-5CE8-47A6-BA15-C041FEC39B34}">
  <a:tblStyle styleId="{27520925-5CE8-47A6-BA15-C041FEC39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70" Type="http://customschemas.google.com/relationships/presentationmetadata" Target="metadata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4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CAROLINA RODRIGUES CIRIANO" userId="S::gabriele.ciriano@fatec.sp.gov.br::0757f883-e3e2-489e-b416-34b2390bf13c" providerId="AD" clId="Web-{7DEDF499-53BE-49E7-A863-ED4A759E5025}"/>
    <pc:docChg chg="modSld">
      <pc:chgData name="GABRIELE CAROLINA RODRIGUES CIRIANO" userId="S::gabriele.ciriano@fatec.sp.gov.br::0757f883-e3e2-489e-b416-34b2390bf13c" providerId="AD" clId="Web-{7DEDF499-53BE-49E7-A863-ED4A759E5025}" dt="2022-05-24T22:50:28.651" v="0" actId="1076"/>
      <pc:docMkLst>
        <pc:docMk/>
      </pc:docMkLst>
      <pc:sldChg chg="modSp">
        <pc:chgData name="GABRIELE CAROLINA RODRIGUES CIRIANO" userId="S::gabriele.ciriano@fatec.sp.gov.br::0757f883-e3e2-489e-b416-34b2390bf13c" providerId="AD" clId="Web-{7DEDF499-53BE-49E7-A863-ED4A759E5025}" dt="2022-05-24T22:50:28.651" v="0" actId="1076"/>
        <pc:sldMkLst>
          <pc:docMk/>
          <pc:sldMk cId="53588911" sldId="301"/>
        </pc:sldMkLst>
        <pc:spChg chg="mod">
          <ac:chgData name="GABRIELE CAROLINA RODRIGUES CIRIANO" userId="S::gabriele.ciriano@fatec.sp.gov.br::0757f883-e3e2-489e-b416-34b2390bf13c" providerId="AD" clId="Web-{7DEDF499-53BE-49E7-A863-ED4A759E5025}" dt="2022-05-24T22:50:28.651" v="0" actId="1076"/>
          <ac:spMkLst>
            <pc:docMk/>
            <pc:sldMk cId="53588911" sldId="301"/>
            <ac:spMk id="2" creationId="{1467C948-4A7E-6FA1-ACBD-48E10757F6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8000"/>
              <a:buFont typeface="Times New Roman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467544" y="332656"/>
            <a:ext cx="8229600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415294" y="1927373"/>
            <a:ext cx="8229600" cy="459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3" name="Google Shape;33;p3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" name="Google Shape;34;p36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" name="Google Shape;35;p36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378528" y="692696"/>
            <a:ext cx="8229600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title"/>
          </p:nvPr>
        </p:nvSpPr>
        <p:spPr>
          <a:xfrm>
            <a:off x="378528" y="692696"/>
            <a:ext cx="8229600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imes New Roma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imes New Roma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>
            <a:spLocks noGrp="1"/>
          </p:cNvSpPr>
          <p:nvPr>
            <p:ph type="pic" idx="2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378528" y="692696"/>
            <a:ext cx="8229600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 rot="5400000">
            <a:off x="2231109" y="111558"/>
            <a:ext cx="45979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4860032" y="6359207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2" descr="Imagem relacionada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-27384"/>
            <a:ext cx="9144000" cy="705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2"/>
          <p:cNvSpPr/>
          <p:nvPr/>
        </p:nvSpPr>
        <p:spPr>
          <a:xfrm>
            <a:off x="251520" y="116632"/>
            <a:ext cx="8640960" cy="6741368"/>
          </a:xfrm>
          <a:prstGeom prst="roundRect">
            <a:avLst>
              <a:gd name="adj" fmla="val 6623"/>
            </a:avLst>
          </a:prstGeom>
          <a:solidFill>
            <a:schemeClr val="lt1">
              <a:alpha val="94901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378528" y="692696"/>
            <a:ext cx="8229600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415294" y="1927373"/>
            <a:ext cx="8229600" cy="459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/>
          <p:nvPr/>
        </p:nvSpPr>
        <p:spPr>
          <a:xfrm>
            <a:off x="8426198" y="6525344"/>
            <a:ext cx="218696" cy="2186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" name="Google Shape;15;p32"/>
          <p:cNvSpPr/>
          <p:nvPr/>
        </p:nvSpPr>
        <p:spPr>
          <a:xfrm>
            <a:off x="499106" y="6525893"/>
            <a:ext cx="218696" cy="2186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800" y="2204629"/>
            <a:ext cx="7772400" cy="166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Times New Roman"/>
              <a:buNone/>
            </a:pPr>
            <a:r>
              <a:rPr lang="pt-BR" sz="5400"/>
              <a:t>PROGRAMAÇÃO</a:t>
            </a:r>
            <a:br>
              <a:rPr lang="pt-BR" sz="5400"/>
            </a:br>
            <a:r>
              <a:rPr lang="pt-BR" sz="5400"/>
              <a:t>EM</a:t>
            </a:r>
            <a:br>
              <a:rPr lang="pt-BR" sz="5400"/>
            </a:br>
            <a:r>
              <a:rPr lang="pt-BR" sz="5400"/>
              <a:t>MICROINFORMÁTICA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958369" y="6209928"/>
            <a:ext cx="64008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>
                <a:solidFill>
                  <a:schemeClr val="dk1"/>
                </a:solidFill>
              </a:rPr>
              <a:t>SANTO OLIANI JUNIOR</a:t>
            </a:r>
            <a:endParaRPr/>
          </a:p>
        </p:txBody>
      </p:sp>
      <p:sp>
        <p:nvSpPr>
          <p:cNvPr id="79" name="Google Shape;79;p1" descr="Conheça melhor as Redes de Comunicações – CRT-RJ"/>
          <p:cNvSpPr/>
          <p:nvPr/>
        </p:nvSpPr>
        <p:spPr>
          <a:xfrm>
            <a:off x="4419600" y="3276600"/>
            <a:ext cx="2456656" cy="245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6640F-4845-3280-EF57-83E47156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</a:t>
            </a:r>
            <a:r>
              <a:rPr lang="pt-BR" err="1"/>
              <a:t>While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AB6266-2493-FFE4-92E0-B73EAACB2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A estrutura </a:t>
            </a:r>
            <a:r>
              <a:rPr lang="pt-BR" err="1"/>
              <a:t>While</a:t>
            </a:r>
            <a:r>
              <a:rPr lang="pt-BR"/>
              <a:t>  executa uma lista de comandos somente se o teste for validado (no início);</a:t>
            </a:r>
          </a:p>
          <a:p>
            <a:endParaRPr lang="pt-BR"/>
          </a:p>
          <a:p>
            <a:r>
              <a:rPr lang="pt-BR"/>
              <a:t>Se o resultado for FALSO no primeiro teste, a lista de comandos não é executada nenhuma vez. </a:t>
            </a:r>
          </a:p>
          <a:p>
            <a:endParaRPr lang="pt-BR"/>
          </a:p>
          <a:p>
            <a:r>
              <a:rPr lang="pt-BR"/>
              <a:t>Criação de tabelas com quantidade de dados desconhecidas, mas limitadas. Se não houver nenhum dado recebido ela não será construída.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FCFEB-9940-8360-A1CE-46F9E082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9AFFF-0CCB-C845-FA5A-F0D0B0AF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linhas = -50;</a:t>
            </a:r>
          </a:p>
          <a:p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(linhas &lt; 0) {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linhas++;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console.log(linhas);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4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6AABD-DE4F-A03E-0AFC-1FB03165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26F8D-EC91-85B9-F86B-D4A73D7E1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fatorial = 5, resultado=fatorial;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console.log("Fatorial de", fatorial);</a:t>
            </a:r>
          </a:p>
          <a:p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(fatorial &gt; 1){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resultado*= fatorial-1;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fatorial--;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console.log("é", resultado);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1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914E0-DB24-6577-4C0F-F56D480F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DE REPETIÇÃO </a:t>
            </a:r>
            <a:br>
              <a:rPr lang="pt-BR"/>
            </a:br>
            <a:r>
              <a:rPr lang="pt-BR"/>
              <a:t>DO...WHILE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0CC081-1AD6-46D5-2165-AA1CCA6C3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pt-BR"/>
              <a:t>A estrutura </a:t>
            </a:r>
            <a:r>
              <a:rPr lang="pt-BR" b="1"/>
              <a:t>Do...</a:t>
            </a:r>
            <a:r>
              <a:rPr lang="pt-BR" b="1" err="1"/>
              <a:t>While</a:t>
            </a:r>
            <a:r>
              <a:rPr lang="pt-BR" b="1"/>
              <a:t> </a:t>
            </a:r>
            <a:r>
              <a:rPr lang="pt-BR"/>
              <a:t>é semelhante à </a:t>
            </a:r>
            <a:r>
              <a:rPr lang="pt-BR" err="1"/>
              <a:t>While</a:t>
            </a:r>
            <a:r>
              <a:rPr lang="pt-BR"/>
              <a:t>, porém o teste é realizado no final</a:t>
            </a:r>
          </a:p>
          <a:p>
            <a:pPr lvl="1"/>
            <a:r>
              <a:rPr lang="pt-BR"/>
              <a:t>Portanto será executada pelo menos 1 vez</a:t>
            </a:r>
          </a:p>
          <a:p>
            <a:pPr lvl="1"/>
            <a:endParaRPr lang="pt-BR"/>
          </a:p>
          <a:p>
            <a:pPr lvl="1"/>
            <a:r>
              <a:rPr lang="pt-BR"/>
              <a:t>Criação de tabelas com quantidade de dados desconhecidas, mas limitadas. Se não tiver nenhum dado recebido ela </a:t>
            </a:r>
            <a:r>
              <a:rPr lang="pt-BR" err="1"/>
              <a:t>contruirá</a:t>
            </a:r>
            <a:r>
              <a:rPr lang="pt-BR"/>
              <a:t> pelo menos 1 linha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89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CED-8CEA-8C42-D0E1-A4DAB2F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5BC706-3757-2522-0619-AB0FA8A5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fatorial = 0, resultado=fatorial;</a:t>
            </a:r>
          </a:p>
          <a:p>
            <a:b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console.log("Fatorial de", fatorial);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 {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resultado*= fatorial-1;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fatorial--;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(fatorial &gt; 1);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console.log("é", resultado);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7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Times New Roman"/>
              <a:buNone/>
            </a:pPr>
            <a:r>
              <a:rPr lang="pt-BR"/>
              <a:t>OBRIGADO</a:t>
            </a:r>
            <a:endParaRPr/>
          </a:p>
        </p:txBody>
      </p:sp>
      <p:grpSp>
        <p:nvGrpSpPr>
          <p:cNvPr id="284" name="Google Shape;284;p31"/>
          <p:cNvGrpSpPr/>
          <p:nvPr/>
        </p:nvGrpSpPr>
        <p:grpSpPr>
          <a:xfrm>
            <a:off x="1182490" y="3102800"/>
            <a:ext cx="6779019" cy="652392"/>
            <a:chOff x="775221" y="5003190"/>
            <a:chExt cx="4299226" cy="380248"/>
          </a:xfrm>
        </p:grpSpPr>
        <p:pic>
          <p:nvPicPr>
            <p:cNvPr id="285" name="Google Shape;285;p31" descr="Resultado de imagem para icone email"/>
            <p:cNvPicPr preferRelativeResize="0"/>
            <p:nvPr/>
          </p:nvPicPr>
          <p:blipFill rotWithShape="1">
            <a:blip r:embed="rId3">
              <a:alphaModFix/>
            </a:blip>
            <a:srcRect t="11030" b="11355"/>
            <a:stretch/>
          </p:blipFill>
          <p:spPr>
            <a:xfrm>
              <a:off x="775221" y="5023544"/>
              <a:ext cx="466563" cy="3598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31"/>
            <p:cNvSpPr txBox="1"/>
            <p:nvPr/>
          </p:nvSpPr>
          <p:spPr>
            <a:xfrm>
              <a:off x="1366147" y="5003190"/>
              <a:ext cx="37083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6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santo.oliani@fatec.sp.gov.br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pt-BR"/>
              <a:t>Série de instruções</a:t>
            </a:r>
          </a:p>
          <a:p>
            <a:pPr lvl="1"/>
            <a:r>
              <a:rPr lang="pt-BR"/>
              <a:t>A repetição pode ser por um número determinado de vezes, ou enquanto uma determinada condição seja satisfeita. </a:t>
            </a:r>
          </a:p>
          <a:p>
            <a:pPr lvl="1"/>
            <a:r>
              <a:rPr lang="pt-BR"/>
              <a:t>Em alguns casos podemos optar entre as diferentes estruturas</a:t>
            </a:r>
          </a:p>
          <a:p>
            <a:pPr lvl="1"/>
            <a:r>
              <a:rPr lang="pt-BR"/>
              <a:t> Em outros porém, é necessário usar uma estrutura específica, dadas as limitações impostas pelo problema.</a:t>
            </a:r>
          </a:p>
        </p:txBody>
      </p:sp>
    </p:spTree>
    <p:extLst>
      <p:ext uri="{BB962C8B-B14F-4D97-AF65-F5344CB8AC3E}">
        <p14:creationId xmlns:p14="http://schemas.microsoft.com/office/powerpoint/2010/main" val="20468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/>
              <a:t>Os blocos de repetição podem ser por um número específico de vezes (quando se sabe quantas vezes ele deve ser executado) - FOR</a:t>
            </a:r>
          </a:p>
        </p:txBody>
      </p:sp>
    </p:spTree>
    <p:extLst>
      <p:ext uri="{BB962C8B-B14F-4D97-AF65-F5344CB8AC3E}">
        <p14:creationId xmlns:p14="http://schemas.microsoft.com/office/powerpoint/2010/main" val="184101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ESTRUTURA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/>
              <a:t>Mas também podem repetir até que uma determinada condição seja verdadeira</a:t>
            </a:r>
          </a:p>
          <a:p>
            <a:pPr lvl="2"/>
            <a:endParaRPr lang="pt-BR"/>
          </a:p>
          <a:p>
            <a:pPr lvl="2"/>
            <a:r>
              <a:rPr lang="pt-BR"/>
              <a:t>Teste pode ser feito no início (Corre-se o risco do bloco não ser executado nenhuma vez) - WHILE</a:t>
            </a:r>
          </a:p>
          <a:p>
            <a:pPr lvl="2"/>
            <a:endParaRPr lang="pt-BR"/>
          </a:p>
          <a:p>
            <a:pPr lvl="2"/>
            <a:r>
              <a:rPr lang="pt-BR"/>
              <a:t>Teste pode ser feito no final (Será executado pelo menos uma vez) – DO...WHILE</a:t>
            </a:r>
          </a:p>
        </p:txBody>
      </p:sp>
    </p:spTree>
    <p:extLst>
      <p:ext uri="{BB962C8B-B14F-4D97-AF65-F5344CB8AC3E}">
        <p14:creationId xmlns:p14="http://schemas.microsoft.com/office/powerpoint/2010/main" val="413626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ESTRUTURA DE REPETIÇÃO </a:t>
            </a:r>
            <a:br>
              <a:rPr lang="pt-BR"/>
            </a:br>
            <a:r>
              <a:rPr lang="pt-BR" sz="4000"/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/>
              <a:t>Deve-se usar quando se sabe o número de iterações será realizada</a:t>
            </a:r>
          </a:p>
          <a:p>
            <a:pPr lvl="1"/>
            <a:r>
              <a:rPr lang="pt-BR"/>
              <a:t>Exemplo: Tabuadas ou Saber o menor e o maior número de 3 digitados.</a:t>
            </a:r>
          </a:p>
        </p:txBody>
      </p:sp>
    </p:spTree>
    <p:extLst>
      <p:ext uri="{BB962C8B-B14F-4D97-AF65-F5344CB8AC3E}">
        <p14:creationId xmlns:p14="http://schemas.microsoft.com/office/powerpoint/2010/main" val="39855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7C948-4A7E-6FA1-ACBD-48E10757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F5A41A-0231-3A33-2D95-04C014AAE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index = 0; index &lt; 10; index++) {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console.log(index);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index = 0; index &lt;= 10 ; index++) {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console.log(index, "x 2 = ", (index * 2));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64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7C948-4A7E-6FA1-ACBD-48E10757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18" y="332656"/>
            <a:ext cx="8229600" cy="1296144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F5A41A-0231-3A33-2D95-04C014AAE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pt-BR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[1, 2, 5, 20, 45];</a:t>
            </a:r>
          </a:p>
          <a:p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console.log("O </a:t>
            </a:r>
            <a:r>
              <a:rPr lang="pt-BR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é de tamanho: ", </a:t>
            </a:r>
            <a:r>
              <a:rPr lang="pt-BR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pt-BR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index = 0; index &lt; </a:t>
            </a:r>
            <a:r>
              <a:rPr lang="pt-BR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index++) {</a:t>
            </a:r>
          </a:p>
          <a:p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console.log("posição", index, "=", </a:t>
            </a:r>
            <a:r>
              <a:rPr lang="pt-BR" sz="2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[index]);</a:t>
            </a:r>
          </a:p>
          <a:p>
            <a:r>
              <a:rPr lang="pt-B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D3974-B387-0557-CAEF-D4F85BF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1CDBBB-7D17-0444-13D2-5883D9D5D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effectLst/>
              </a:rPr>
              <a:t>O construtor </a:t>
            </a:r>
            <a:r>
              <a:rPr lang="pt-BR" i="1" err="1">
                <a:effectLst/>
              </a:rPr>
              <a:t>foreach</a:t>
            </a:r>
            <a:r>
              <a:rPr lang="pt-BR">
                <a:effectLst/>
              </a:rPr>
              <a:t> fornece uma maneira fácil de iterar sobre </a:t>
            </a:r>
            <a:r>
              <a:rPr lang="pt-BR" err="1">
                <a:effectLst/>
              </a:rPr>
              <a:t>arrays</a:t>
            </a:r>
            <a:r>
              <a:rPr lang="pt-BR">
                <a:effectLst/>
              </a:rPr>
              <a:t>. O </a:t>
            </a:r>
            <a:r>
              <a:rPr lang="pt-BR" i="1" err="1">
                <a:effectLst/>
              </a:rPr>
              <a:t>foreach</a:t>
            </a:r>
            <a:r>
              <a:rPr lang="pt-BR">
                <a:effectLst/>
              </a:rPr>
              <a:t> funciona somente em </a:t>
            </a:r>
            <a:r>
              <a:rPr lang="pt-BR" err="1">
                <a:effectLst/>
              </a:rPr>
              <a:t>arrays</a:t>
            </a:r>
            <a:r>
              <a:rPr lang="pt-BR">
                <a:effectLst/>
              </a:rPr>
              <a:t> e objetos, e emitirá um erro ao tentar usá-lo em uma variável com um tipo de dado diferente ou em uma variável não inicializada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0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FB05C-F689-2B34-E66F-49D9BC0E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B99741-64E8-8214-46D6-22A1D423C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[1, 2, 5, 20, 45];</a:t>
            </a:r>
          </a:p>
          <a:p>
            <a:b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arr.forEach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pt-BR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736842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o">
  <a:themeElements>
    <a:clrScheme name="Ex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629F4FB35FC9418E0D886870B51544" ma:contentTypeVersion="2" ma:contentTypeDescription="Crie um novo documento." ma:contentTypeScope="" ma:versionID="d69a6bafebe6e9da0241170bfc11ec56">
  <xsd:schema xmlns:xsd="http://www.w3.org/2001/XMLSchema" xmlns:xs="http://www.w3.org/2001/XMLSchema" xmlns:p="http://schemas.microsoft.com/office/2006/metadata/properties" xmlns:ns2="6a6142b7-8324-4fea-855d-77c42805df5a" targetNamespace="http://schemas.microsoft.com/office/2006/metadata/properties" ma:root="true" ma:fieldsID="c4776c3457203f73a99340e75b5eac2b" ns2:_="">
    <xsd:import namespace="6a6142b7-8324-4fea-855d-77c42805df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6142b7-8324-4fea-855d-77c42805df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D6457-8EA7-4EC3-A944-A44F085559CF}"/>
</file>

<file path=customXml/itemProps2.xml><?xml version="1.0" encoding="utf-8"?>
<ds:datastoreItem xmlns:ds="http://schemas.openxmlformats.org/officeDocument/2006/customXml" ds:itemID="{0D3AF11E-644E-4381-AD57-9537C8F870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59F1C3-2CA3-471F-8B23-010429A615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Executivo</vt:lpstr>
      <vt:lpstr>PROGRAMAÇÃO EM MICROINFORMÁTICA</vt:lpstr>
      <vt:lpstr>ESTRUTURA DE REPETIÇÃO</vt:lpstr>
      <vt:lpstr>ESTRUTURA DE REPETIÇÃO</vt:lpstr>
      <vt:lpstr>ESTRUTURA DE REPETIÇÃO</vt:lpstr>
      <vt:lpstr>ESTRUTURA DE REPETIÇÃO  FOR</vt:lpstr>
      <vt:lpstr>PowerPoint Presentation</vt:lpstr>
      <vt:lpstr>PowerPoint Presentation</vt:lpstr>
      <vt:lpstr>PowerPoint Presentation</vt:lpstr>
      <vt:lpstr>PowerPoint Presentation</vt:lpstr>
      <vt:lpstr>Estrutura While</vt:lpstr>
      <vt:lpstr>PowerPoint Presentation</vt:lpstr>
      <vt:lpstr>PowerPoint Presentation</vt:lpstr>
      <vt:lpstr>ESTRUTURA DE REPETIÇÃO  DO...WHILE</vt:lpstr>
      <vt:lpstr>PowerPoint Presentation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Juninho</dc:creator>
  <cp:revision>1</cp:revision>
  <dcterms:created xsi:type="dcterms:W3CDTF">2017-04-17T23:06:49Z</dcterms:created>
  <dcterms:modified xsi:type="dcterms:W3CDTF">2022-05-24T22:50:34Z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0x01010076629F4FB35FC9418E0D886870B51544</vt:lpwstr>
  </property>
</Properties>
</file>