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69" r:id="rId3"/>
    <p:sldId id="341" r:id="rId4"/>
    <p:sldId id="270" r:id="rId5"/>
    <p:sldId id="342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271" r:id="rId14"/>
    <p:sldId id="276" r:id="rId15"/>
    <p:sldId id="278" r:id="rId16"/>
    <p:sldId id="274" r:id="rId17"/>
    <p:sldId id="277" r:id="rId18"/>
    <p:sldId id="273" r:id="rId19"/>
    <p:sldId id="387" r:id="rId20"/>
    <p:sldId id="380" r:id="rId21"/>
    <p:sldId id="382" r:id="rId22"/>
    <p:sldId id="377" r:id="rId23"/>
    <p:sldId id="331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7CE19-67A9-4B36-9EEA-BF6B84996878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2B2EE-A480-4F43-B5FC-8825D808C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906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D1767-93F4-4F2A-9662-DF25AAEA064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937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Flaming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https://pt.wikipedia.org/wiki/Flaming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D1767-93F4-4F2A-9662-DF25AAEA064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45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EDA5-CFC7-4342-95FF-991331976DAD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3A5BCBC-02C9-4F92-BADE-94954DE96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16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EDA5-CFC7-4342-95FF-991331976DAD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BCBC-02C9-4F92-BADE-94954DE96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0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EDA5-CFC7-4342-95FF-991331976DAD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BCBC-02C9-4F92-BADE-94954DE96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06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EDA5-CFC7-4342-95FF-991331976DAD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BCBC-02C9-4F92-BADE-94954DE96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81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26EEDA5-CFC7-4342-95FF-991331976DAD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3A5BCBC-02C9-4F92-BADE-94954DE96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1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EDA5-CFC7-4342-95FF-991331976DAD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BCBC-02C9-4F92-BADE-94954DE96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12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EDA5-CFC7-4342-95FF-991331976DAD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BCBC-02C9-4F92-BADE-94954DE96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78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EDA5-CFC7-4342-95FF-991331976DAD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BCBC-02C9-4F92-BADE-94954DE96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82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EDA5-CFC7-4342-95FF-991331976DAD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BCBC-02C9-4F92-BADE-94954DE96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11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EDA5-CFC7-4342-95FF-991331976DAD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BCBC-02C9-4F92-BADE-94954DE96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86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EDA5-CFC7-4342-95FF-991331976DAD}" type="datetimeFigureOut">
              <a:rPr lang="pt-BR" smtClean="0"/>
              <a:t>08/11/2022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BCBC-02C9-4F92-BADE-94954DE96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33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26EEDA5-CFC7-4342-95FF-991331976DAD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3A5BCBC-02C9-4F92-BADE-94954DE96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39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Gêneros da era digital- </a:t>
            </a:r>
            <a:br>
              <a:rPr lang="pt-BR" dirty="0"/>
            </a:br>
            <a:r>
              <a:rPr lang="pt-BR" dirty="0"/>
              <a:t>o e-mail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Profa. Dra. Ana Paula dos Santos Martins</a:t>
            </a:r>
          </a:p>
        </p:txBody>
      </p:sp>
    </p:spTree>
    <p:extLst>
      <p:ext uri="{BB962C8B-B14F-4D97-AF65-F5344CB8AC3E}">
        <p14:creationId xmlns:p14="http://schemas.microsoft.com/office/powerpoint/2010/main" val="1286715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E3F70EF-9E65-4231-B4D8-B32D063F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8BDC-6597-49D5-81E5-5037F3A4A0B6}" type="slidenum">
              <a:rPr lang="pt-BR" smtClean="0"/>
              <a:t>10</a:t>
            </a:fld>
            <a:endParaRPr lang="pt-BR"/>
          </a:p>
        </p:txBody>
      </p:sp>
      <p:pic>
        <p:nvPicPr>
          <p:cNvPr id="6" name="Imagem 5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969DA1BD-5B17-4B4D-8740-B94959C66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629"/>
            <a:ext cx="10337365" cy="6851196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43896DB-618A-430B-B1A5-5CD381265A12}"/>
              </a:ext>
            </a:extLst>
          </p:cNvPr>
          <p:cNvSpPr/>
          <p:nvPr/>
        </p:nvSpPr>
        <p:spPr>
          <a:xfrm>
            <a:off x="4828949" y="1519561"/>
            <a:ext cx="7230529" cy="286690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pt-BR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ASSUNTO</a:t>
            </a: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USE ESTE CAMPO PARA DESCREVER O TÓPICO DA MENSAGEM, DA MANEIRA MAIS PRECISA POSSÍVEL. ELE DEVE DAR UMA NOÇÃO CLARA SOBRE O QUE A MENSAGEM TRATA, DESPERTANDO O INTERESSE DO DESTINATÁRIO.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3BE444E-315A-469B-8A08-9F50569D5407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2146853" y="1961324"/>
            <a:ext cx="2682096" cy="99169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287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E3F70EF-9E65-4231-B4D8-B32D063F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8BDC-6597-49D5-81E5-5037F3A4A0B6}" type="slidenum">
              <a:rPr lang="pt-BR" smtClean="0"/>
              <a:t>11</a:t>
            </a:fld>
            <a:endParaRPr lang="pt-BR"/>
          </a:p>
        </p:txBody>
      </p:sp>
      <p:pic>
        <p:nvPicPr>
          <p:cNvPr id="6" name="Imagem 5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969DA1BD-5B17-4B4D-8740-B94959C66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629"/>
            <a:ext cx="10337365" cy="6851196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43896DB-618A-430B-B1A5-5CD381265A12}"/>
              </a:ext>
            </a:extLst>
          </p:cNvPr>
          <p:cNvSpPr/>
          <p:nvPr/>
        </p:nvSpPr>
        <p:spPr>
          <a:xfrm>
            <a:off x="4828949" y="1519562"/>
            <a:ext cx="7230529" cy="175372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pt-BR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MENSAGEM</a:t>
            </a: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AS INFORMAÇÕES QUE VOCÊ̂ PRECISA TRANSMITIR SÃO INSERIDAS AQUI. 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3BE444E-315A-469B-8A08-9F50569D540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252870" y="2396425"/>
            <a:ext cx="2576079" cy="876863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665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E3F70EF-9E65-4231-B4D8-B32D063F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8BDC-6597-49D5-81E5-5037F3A4A0B6}" type="slidenum">
              <a:rPr lang="pt-BR" smtClean="0"/>
              <a:t>12</a:t>
            </a:fld>
            <a:endParaRPr lang="pt-BR"/>
          </a:p>
        </p:txBody>
      </p:sp>
      <p:pic>
        <p:nvPicPr>
          <p:cNvPr id="6" name="Imagem 5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969DA1BD-5B17-4B4D-8740-B94959C66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629"/>
            <a:ext cx="10337365" cy="6851196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43896DB-618A-430B-B1A5-5CD381265A12}"/>
              </a:ext>
            </a:extLst>
          </p:cNvPr>
          <p:cNvSpPr/>
          <p:nvPr/>
        </p:nvSpPr>
        <p:spPr>
          <a:xfrm>
            <a:off x="4828949" y="1519562"/>
            <a:ext cx="7230529" cy="231031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pt-BR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ANEXOS</a:t>
            </a: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ESTE CAMPO IDENTIFICA OS NOMES DOS ARQUIVOS ANEXADOS À MENSAGEM. VOCÊ̂ DEVE SE CERTIFICAR DE QUE O ANEXO É MESMO NECESSÁRIO.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AEE6477-0657-40C1-AC3A-A958C6B6A36B}"/>
              </a:ext>
            </a:extLst>
          </p:cNvPr>
          <p:cNvSpPr/>
          <p:nvPr/>
        </p:nvSpPr>
        <p:spPr>
          <a:xfrm>
            <a:off x="3273982" y="6280054"/>
            <a:ext cx="533856" cy="45204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3BE444E-315A-469B-8A08-9F50569D5407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 flipH="1">
            <a:off x="3540910" y="3829878"/>
            <a:ext cx="4903304" cy="245017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674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Quanto à linguagem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t-BR" dirty="0"/>
              <a:t>Se enviada uma carta por correio eletrônico, a padronização estética de carta é mantida, assim como a estrutura formal da mensagem, com saudação, apresentação inicial, desenvolvimento e despedida.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0293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83" y="0"/>
            <a:ext cx="11719775" cy="6804632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44699" y="2634026"/>
            <a:ext cx="1105007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Prezada Supervisora de Estágio,</a:t>
            </a:r>
          </a:p>
          <a:p>
            <a:endParaRPr lang="pt-BR" sz="1400" dirty="0"/>
          </a:p>
          <a:p>
            <a:r>
              <a:rPr lang="pt-BR" sz="1400" dirty="0"/>
              <a:t>Ao cumprimentá-la, seguem algumas informações referentes à organização dos estágios curriculares obrigatórios das licenciaturas.</a:t>
            </a:r>
          </a:p>
          <a:p>
            <a:r>
              <a:rPr lang="pt-BR" sz="1400" dirty="0"/>
              <a:t>Inicialmente, ressalto que cabe ao estagiário entregar a Carta de Apresentação à direção do estabelecimento de ensino antes de iniciar sua prática pedagógica. Por isso, peço-lhe que solicite a carta à coordenação de seu Curso de Licenciatura o mais brevemente possível.</a:t>
            </a:r>
          </a:p>
          <a:p>
            <a:r>
              <a:rPr lang="pt-BR" sz="1400" dirty="0"/>
              <a:t>Informo também que Universidade de Caxias do Sul (UCS), por meio da Coordenadoria de Relações Universitárias- CRUN, firmou Termo de Cooperação para a realização dos estágios curriculares das Licenciaturas com a Secretaria Municipal de Educação (SMED) de Bento Gonçalves. A Secretaria já orientou as direções das escolas a respeito disso.</a:t>
            </a:r>
          </a:p>
          <a:p>
            <a:r>
              <a:rPr lang="pt-BR" sz="1400" dirty="0"/>
              <a:t>Caso ocorra algum problema em relação aos estágios, fico à sua disposição na sala 307 do Bloco J, às quartas-feiras, das 16h30min às 19h30min.</a:t>
            </a:r>
          </a:p>
          <a:p>
            <a:endParaRPr lang="pt-BR" sz="1400" dirty="0"/>
          </a:p>
          <a:p>
            <a:r>
              <a:rPr lang="pt-BR" sz="1400" dirty="0"/>
              <a:t>Atenciosamente,</a:t>
            </a:r>
          </a:p>
          <a:p>
            <a:r>
              <a:rPr lang="pt-BR" sz="1400" dirty="0"/>
              <a:t>André </a:t>
            </a:r>
            <a:r>
              <a:rPr lang="pt-BR" sz="1400" dirty="0" err="1"/>
              <a:t>Luis</a:t>
            </a:r>
            <a:r>
              <a:rPr lang="pt-BR" sz="1400" dirty="0"/>
              <a:t> Moura</a:t>
            </a:r>
          </a:p>
          <a:p>
            <a:r>
              <a:rPr lang="pt-BR" sz="1400" dirty="0"/>
              <a:t>Coordenador dos Estágios das Licenciaturas- UCS/CARVI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9672034" y="2575774"/>
            <a:ext cx="16227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 </a:t>
            </a:r>
            <a:r>
              <a:rPr lang="pt-BR" sz="1000" dirty="0"/>
              <a:t>8 de junho de  2020  </a:t>
            </a:r>
            <a:r>
              <a:rPr lang="pt-BR" sz="1050" dirty="0"/>
              <a:t>13:00</a:t>
            </a:r>
            <a:endParaRPr lang="pt-BR" sz="800" dirty="0"/>
          </a:p>
        </p:txBody>
      </p:sp>
      <p:sp>
        <p:nvSpPr>
          <p:cNvPr id="5" name="Retângulo 4"/>
          <p:cNvSpPr/>
          <p:nvPr/>
        </p:nvSpPr>
        <p:spPr>
          <a:xfrm>
            <a:off x="2472744" y="1399728"/>
            <a:ext cx="2215166" cy="265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472744" y="2232113"/>
            <a:ext cx="2962141" cy="210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472744" y="1399728"/>
            <a:ext cx="190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472744" y="1399728"/>
            <a:ext cx="345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ombboff@ucs.br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472744" y="2152848"/>
            <a:ext cx="358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Estágios curriculares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472744" y="1769060"/>
            <a:ext cx="284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afmarine@ucs.br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2369713" y="995623"/>
            <a:ext cx="2009104" cy="2575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2472744" y="953016"/>
            <a:ext cx="255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almoura@ucs.br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334851" y="6419678"/>
            <a:ext cx="2807594" cy="103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004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correio eletrônico: e-mail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Quando funciona como memorando ou comunicação interna, há um maior cuidado no planejamento textual e maior grau de formalidade determinado pelo conteúdo da mensagem e destinatário.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3445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24" y="566671"/>
            <a:ext cx="10006885" cy="5756856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609859" y="2897746"/>
            <a:ext cx="92083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Equipe,</a:t>
            </a:r>
          </a:p>
          <a:p>
            <a:endParaRPr lang="pt-BR" dirty="0"/>
          </a:p>
          <a:p>
            <a:r>
              <a:rPr lang="pt-BR" dirty="0"/>
              <a:t>Estou confirmando nossa reunião de quinta-feira, às 14 horas. Solicito que não se atrasem, pois temos vários assuntos para analisar. Como as conclusões serão apresentadas à diretoria na próxima segunda-feira, tragam os assuntos já estudados.</a:t>
            </a:r>
          </a:p>
          <a:p>
            <a:endParaRPr lang="pt-BR" dirty="0"/>
          </a:p>
          <a:p>
            <a:r>
              <a:rPr lang="pt-BR" dirty="0"/>
              <a:t>Atenciosamente,</a:t>
            </a:r>
          </a:p>
          <a:p>
            <a:endParaRPr lang="pt-BR" dirty="0"/>
          </a:p>
          <a:p>
            <a:r>
              <a:rPr lang="pt-BR" dirty="0"/>
              <a:t>Teresa.</a:t>
            </a:r>
          </a:p>
        </p:txBody>
      </p:sp>
    </p:spTree>
    <p:extLst>
      <p:ext uri="{BB962C8B-B14F-4D97-AF65-F5344CB8AC3E}">
        <p14:creationId xmlns:p14="http://schemas.microsoft.com/office/powerpoint/2010/main" val="2004883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</a:t>
            </a:r>
            <a:r>
              <a:rPr lang="pt-BR" dirty="0"/>
              <a:t>e-mail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pt-BR" dirty="0"/>
          </a:p>
          <a:p>
            <a:pPr>
              <a:buFontTx/>
              <a:buChar char="-"/>
            </a:pPr>
            <a:endParaRPr lang="pt-BR" dirty="0"/>
          </a:p>
          <a:p>
            <a:pPr>
              <a:buFontTx/>
              <a:buChar char="-"/>
            </a:pPr>
            <a:r>
              <a:rPr lang="pt-BR" dirty="0"/>
              <a:t>ao substituir o bilhete ou o contato telefônico, sua linguagem tem um alto grau de informalidade, aproximando-se da fala.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3776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45" y="785612"/>
            <a:ext cx="10006885" cy="575685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532586" y="3078051"/>
            <a:ext cx="89250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Pessoal,</a:t>
            </a:r>
          </a:p>
          <a:p>
            <a:endParaRPr lang="pt-BR" dirty="0"/>
          </a:p>
          <a:p>
            <a:r>
              <a:rPr lang="pt-BR" dirty="0"/>
              <a:t>Vocês não podem se atrasar pra reunião de quinta-feira, às 14 horas. Temos vários assuntos para analisar. Tragam esses assuntos estudados, OK?</a:t>
            </a:r>
          </a:p>
          <a:p>
            <a:endParaRPr lang="pt-BR" dirty="0"/>
          </a:p>
          <a:p>
            <a:r>
              <a:rPr lang="pt-BR" dirty="0"/>
              <a:t>Um abraço, </a:t>
            </a:r>
          </a:p>
          <a:p>
            <a:endParaRPr lang="pt-BR" dirty="0"/>
          </a:p>
          <a:p>
            <a:r>
              <a:rPr lang="pt-BR" dirty="0"/>
              <a:t>Teresa.</a:t>
            </a:r>
          </a:p>
        </p:txBody>
      </p:sp>
    </p:spTree>
    <p:extLst>
      <p:ext uri="{BB962C8B-B14F-4D97-AF65-F5344CB8AC3E}">
        <p14:creationId xmlns:p14="http://schemas.microsoft.com/office/powerpoint/2010/main" val="1932433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C6F6BBB-307A-47EB-B306-5EBE8AD2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8BDC-6597-49D5-81E5-5037F3A4A0B6}" type="slidenum">
              <a:rPr lang="pt-BR" smtClean="0"/>
              <a:t>19</a:t>
            </a:fld>
            <a:endParaRPr lang="pt-BR"/>
          </a:p>
        </p:txBody>
      </p:sp>
      <p:pic>
        <p:nvPicPr>
          <p:cNvPr id="4" name="Imagem 3" descr="Uma imagem contendo screenshot, texto, computador&#10;&#10;Descrição gerada automaticamente">
            <a:extLst>
              <a:ext uri="{FF2B5EF4-FFF2-40B4-BE49-F238E27FC236}">
                <a16:creationId xmlns:a16="http://schemas.microsoft.com/office/drawing/2014/main" id="{D28E40D4-340A-4974-915D-529F0C197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00" y="0"/>
            <a:ext cx="10346700" cy="685738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BEBDE57-8BFA-41A6-80E6-FC2578A7BAF1}"/>
              </a:ext>
            </a:extLst>
          </p:cNvPr>
          <p:cNvSpPr txBox="1"/>
          <p:nvPr/>
        </p:nvSpPr>
        <p:spPr>
          <a:xfrm>
            <a:off x="1074821" y="2350167"/>
            <a:ext cx="9833811" cy="191936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just"/>
            <a:r>
              <a:rPr lang="pt-BR" sz="2400" dirty="0"/>
              <a:t>Saudação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Mensagem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Fechamento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35EB87A-F882-418E-94BA-346953FA6C5D}"/>
              </a:ext>
            </a:extLst>
          </p:cNvPr>
          <p:cNvSpPr txBox="1"/>
          <p:nvPr/>
        </p:nvSpPr>
        <p:spPr>
          <a:xfrm>
            <a:off x="1074821" y="1687473"/>
            <a:ext cx="9833811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BR" sz="2400" dirty="0"/>
              <a:t>Assunto</a:t>
            </a:r>
          </a:p>
        </p:txBody>
      </p:sp>
    </p:spTree>
    <p:extLst>
      <p:ext uri="{BB962C8B-B14F-4D97-AF65-F5344CB8AC3E}">
        <p14:creationId xmlns:p14="http://schemas.microsoft.com/office/powerpoint/2010/main" val="103276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Gêneros digitais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 São gêneros que, em sua maioria, existiam antes da era digital e que se metamorfosearam, adquirindo novas funções e, graças à internet, passaram a ser utilizados em larga escala.</a:t>
            </a:r>
          </a:p>
          <a:p>
            <a:endParaRPr lang="pt-BR" sz="2400" dirty="0"/>
          </a:p>
          <a:p>
            <a:r>
              <a:rPr lang="pt-BR" sz="2400" dirty="0"/>
              <a:t>Redes sociais, mensagens via WhatsApp, e-mails formais e informais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2077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B3569-781F-497B-9B60-512CD790E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MENSAGEM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677647-9BA4-4232-B640-0139301E1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r>
              <a:rPr lang="pt-BR" sz="4000" b="1" dirty="0"/>
              <a:t>Redação mais formal </a:t>
            </a:r>
          </a:p>
          <a:p>
            <a:pPr lvl="1"/>
            <a:r>
              <a:rPr lang="pt-BR" sz="3600" dirty="0"/>
              <a:t>Estudar, investigar, analisar </a:t>
            </a:r>
          </a:p>
          <a:p>
            <a:pPr lvl="1"/>
            <a:r>
              <a:rPr lang="pt-BR" sz="3600" dirty="0"/>
              <a:t>Recompor </a:t>
            </a:r>
          </a:p>
          <a:p>
            <a:pPr lvl="1"/>
            <a:r>
              <a:rPr lang="pt-BR" sz="3600" dirty="0"/>
              <a:t>Garantir </a:t>
            </a:r>
          </a:p>
          <a:p>
            <a:pPr lvl="1"/>
            <a:r>
              <a:rPr lang="pt-BR" sz="3600" dirty="0"/>
              <a:t>Excepcional, digno de mérito </a:t>
            </a:r>
          </a:p>
          <a:p>
            <a:pPr lvl="1"/>
            <a:r>
              <a:rPr lang="pt-BR" sz="3600" dirty="0"/>
              <a:t>Logo, portanto </a:t>
            </a:r>
          </a:p>
          <a:p>
            <a:pPr lvl="1"/>
            <a:r>
              <a:rPr lang="pt-BR" sz="3600" dirty="0"/>
              <a:t>Confirmar </a:t>
            </a:r>
          </a:p>
          <a:p>
            <a:pPr lvl="1"/>
            <a:r>
              <a:rPr lang="pt-BR" sz="3600" dirty="0"/>
              <a:t>Consultar alguém </a:t>
            </a:r>
          </a:p>
          <a:p>
            <a:pPr lvl="1"/>
            <a:r>
              <a:rPr lang="pt-BR" sz="3600" dirty="0"/>
              <a:t>Correto, preciso, apropriado </a:t>
            </a:r>
          </a:p>
          <a:p>
            <a:pPr lvl="1"/>
            <a:r>
              <a:rPr lang="pt-BR" sz="3600" dirty="0"/>
              <a:t>Não está</a:t>
            </a:r>
          </a:p>
          <a:p>
            <a:pPr lvl="1"/>
            <a:endParaRPr lang="pt-BR" sz="3600" dirty="0"/>
          </a:p>
          <a:p>
            <a:r>
              <a:rPr lang="pt-BR" sz="4000" b="1" dirty="0"/>
              <a:t>Redação informal </a:t>
            </a:r>
          </a:p>
          <a:p>
            <a:pPr lvl="1"/>
            <a:r>
              <a:rPr lang="pt-BR" sz="3600" dirty="0"/>
              <a:t>Olhar </a:t>
            </a:r>
          </a:p>
          <a:p>
            <a:pPr lvl="1"/>
            <a:r>
              <a:rPr lang="pt-BR" sz="3600" dirty="0"/>
              <a:t>Refazer</a:t>
            </a:r>
          </a:p>
          <a:p>
            <a:pPr lvl="1"/>
            <a:r>
              <a:rPr lang="pt-BR" sz="3600" dirty="0"/>
              <a:t> Ter certeza </a:t>
            </a:r>
          </a:p>
          <a:p>
            <a:pPr lvl="1"/>
            <a:r>
              <a:rPr lang="pt-BR" sz="3600" dirty="0"/>
              <a:t>Ótimo </a:t>
            </a:r>
          </a:p>
          <a:p>
            <a:pPr lvl="1"/>
            <a:r>
              <a:rPr lang="pt-BR" sz="3600" dirty="0"/>
              <a:t>Assim (conjunção) </a:t>
            </a:r>
          </a:p>
          <a:p>
            <a:pPr lvl="1"/>
            <a:r>
              <a:rPr lang="pt-BR" sz="3600" dirty="0"/>
              <a:t>Checar </a:t>
            </a:r>
          </a:p>
          <a:p>
            <a:pPr lvl="1"/>
            <a:r>
              <a:rPr lang="pt-BR" sz="3600" dirty="0"/>
              <a:t>Ver com alguém </a:t>
            </a:r>
          </a:p>
          <a:p>
            <a:pPr lvl="1"/>
            <a:r>
              <a:rPr lang="pt-BR" sz="3600" dirty="0"/>
              <a:t>Certo </a:t>
            </a:r>
          </a:p>
          <a:p>
            <a:pPr lvl="1"/>
            <a:r>
              <a:rPr lang="pt-BR" sz="3600" dirty="0"/>
              <a:t>Não tá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53AFC0F-0A33-4CE6-8835-43E79F16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8BDC-6597-49D5-81E5-5037F3A4A0B6}" type="slidenum">
              <a:rPr lang="pt-BR" smtClean="0"/>
              <a:t>20</a:t>
            </a:fld>
            <a:endParaRPr lang="pt-BR"/>
          </a:p>
        </p:txBody>
      </p:sp>
      <p:pic>
        <p:nvPicPr>
          <p:cNvPr id="6" name="Imagem 5" descr="Uma imagem contendo luz, comida, desenho&#10;&#10;Descrição gerada automaticamente">
            <a:extLst>
              <a:ext uri="{FF2B5EF4-FFF2-40B4-BE49-F238E27FC236}">
                <a16:creationId xmlns:a16="http://schemas.microsoft.com/office/drawing/2014/main" id="{0A72A5DE-D624-470E-A7B1-667026511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509" y="0"/>
            <a:ext cx="3574324" cy="239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05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8F2F731-4D55-476F-AF9E-1794358D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MENSAGEM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D0A36B-8586-4B76-A7FC-5C3E94A9F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sz="4000" dirty="0"/>
              <a:t>Os e-mails que você escreve dizem muito a seu respeito. Eles mostram que você é cuidadoso, preciso e atento – ou não. Eles provam que suas palavras devem ser levadas a sério – ou não. Eles dão a entender que você sabe do que está falando – ou não. </a:t>
            </a:r>
          </a:p>
          <a:p>
            <a:pPr algn="just"/>
            <a:r>
              <a:rPr lang="pt-BR" sz="4000" dirty="0"/>
              <a:t>Problemas de ortografia, falta de lógica na pontuação e escolha de palavras estranhas se destacam. Esses erros causam má́ impressão e comprometem a credibilidade da mensagem. </a:t>
            </a:r>
          </a:p>
          <a:p>
            <a:pPr algn="just"/>
            <a:endParaRPr lang="pt-BR" sz="4000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2678303-A8A8-473B-ABD7-39DC3761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8BDC-6597-49D5-81E5-5037F3A4A0B6}" type="slidenum">
              <a:rPr lang="pt-BR" smtClean="0"/>
              <a:t>21</a:t>
            </a:fld>
            <a:endParaRPr lang="pt-BR"/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48DF2FB7-6FD6-4FA2-A29A-CD22A29856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032" y="0"/>
            <a:ext cx="1735931" cy="17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92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8F2F731-4D55-476F-AF9E-1794358D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MENSAGEM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D0A36B-8586-4B76-A7FC-5C3E94A9F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8794" y="1824274"/>
            <a:ext cx="6910314" cy="444851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sz="3800" dirty="0"/>
              <a:t>Claro que a </a:t>
            </a:r>
            <a:r>
              <a:rPr lang="pt-BR" sz="3800" b="1" dirty="0"/>
              <a:t>polidez deve ser observada em todos os relacionamentos empresariais</a:t>
            </a:r>
            <a:r>
              <a:rPr lang="pt-BR" sz="3800" dirty="0"/>
              <a:t>.  </a:t>
            </a:r>
          </a:p>
          <a:p>
            <a:pPr algn="just"/>
            <a:r>
              <a:rPr lang="pt-BR" sz="3800" dirty="0"/>
              <a:t>O </a:t>
            </a:r>
            <a:r>
              <a:rPr lang="pt-BR" sz="3800" i="1" dirty="0" err="1"/>
              <a:t>flaming</a:t>
            </a:r>
            <a:r>
              <a:rPr lang="pt-BR" sz="3800" dirty="0"/>
              <a:t>, envio de mensagens hostis ou ofensivas, não tem vez no mundo empresarial. A etiqueta deve prevalecer sempre.</a:t>
            </a:r>
          </a:p>
          <a:p>
            <a:pPr algn="just"/>
            <a:r>
              <a:rPr lang="pt-BR" sz="3800" dirty="0"/>
              <a:t>Lembre-se também de usar palavras como “por favor”, “desculpe” e “obrigado”.</a:t>
            </a:r>
          </a:p>
          <a:p>
            <a:pPr algn="just"/>
            <a:endParaRPr lang="pt-BR" sz="4000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2678303-A8A8-473B-ABD7-39DC3761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8BDC-6597-49D5-81E5-5037F3A4A0B6}" type="slidenum">
              <a:rPr lang="pt-BR" smtClean="0"/>
              <a:t>22</a:t>
            </a:fld>
            <a:endParaRPr lang="pt-BR"/>
          </a:p>
        </p:txBody>
      </p:sp>
      <p:pic>
        <p:nvPicPr>
          <p:cNvPr id="6" name="Imagem 5" descr="Uma imagem contendo frente, olhando, em pé, luz&#10;&#10;Descrição gerada automaticamente">
            <a:extLst>
              <a:ext uri="{FF2B5EF4-FFF2-40B4-BE49-F238E27FC236}">
                <a16:creationId xmlns:a16="http://schemas.microsoft.com/office/drawing/2014/main" id="{FBF02DDA-7B87-4309-8149-AB87FC686D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6315"/>
            <a:ext cx="3399630" cy="351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09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ítulo 1"/>
          <p:cNvSpPr>
            <a:spLocks noGrp="1"/>
          </p:cNvSpPr>
          <p:nvPr>
            <p:ph type="title"/>
          </p:nvPr>
        </p:nvSpPr>
        <p:spPr/>
        <p:txBody>
          <a:bodyPr vert="horz" lIns="91455" tIns="45728" rIns="91455" bIns="45728" rtlCol="0" anchor="ctr">
            <a:normAutofit/>
          </a:bodyPr>
          <a:lstStyle/>
          <a:p>
            <a:pPr eaLnBrk="1" hangingPunct="1"/>
            <a:r>
              <a:rPr lang="pt-BR"/>
              <a:t>Referências </a:t>
            </a:r>
          </a:p>
        </p:txBody>
      </p:sp>
      <p:sp>
        <p:nvSpPr>
          <p:cNvPr id="74755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55" tIns="45728" rIns="91455" bIns="45728" rtlCol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pt-BR" sz="1621" dirty="0"/>
              <a:t>GOLD, Miriam. </a:t>
            </a:r>
            <a:r>
              <a:rPr lang="pt-BR" sz="1621" b="1" dirty="0"/>
              <a:t>Redação empresarial: </a:t>
            </a:r>
            <a:r>
              <a:rPr lang="pt-BR" sz="1621" dirty="0"/>
              <a:t>escrevendo com sucesso na era da globalização. 2. ed. São Paulo: Pearson </a:t>
            </a:r>
            <a:r>
              <a:rPr lang="pt-BR" sz="1621" dirty="0" err="1"/>
              <a:t>Education</a:t>
            </a:r>
            <a:r>
              <a:rPr lang="pt-BR" sz="1621" dirty="0"/>
              <a:t> do Brasil, 2002.</a:t>
            </a:r>
          </a:p>
          <a:p>
            <a:pPr eaLnBrk="1" hangingPunct="1">
              <a:lnSpc>
                <a:spcPct val="90000"/>
              </a:lnSpc>
            </a:pPr>
            <a:r>
              <a:rPr lang="pt-BR" sz="1621" dirty="0"/>
              <a:t>KOCHE, </a:t>
            </a:r>
            <a:r>
              <a:rPr lang="pt-BR" sz="1621" dirty="0" err="1"/>
              <a:t>Vanilda</a:t>
            </a:r>
            <a:r>
              <a:rPr lang="pt-BR" sz="1621" dirty="0"/>
              <a:t> S.; MARINELLO, </a:t>
            </a:r>
            <a:r>
              <a:rPr lang="pt-BR" sz="1621" dirty="0" err="1"/>
              <a:t>Adiane</a:t>
            </a:r>
            <a:r>
              <a:rPr lang="pt-BR" sz="1621" dirty="0"/>
              <a:t> F. </a:t>
            </a:r>
            <a:r>
              <a:rPr lang="pt-BR" sz="1621" b="1" dirty="0"/>
              <a:t>Ler, escrever e analisar a língua a partir de gêneros textuais</a:t>
            </a:r>
            <a:r>
              <a:rPr lang="pt-BR" sz="1621" dirty="0"/>
              <a:t>. Petrópolis, RJ: Vozes, 2017.</a:t>
            </a:r>
          </a:p>
          <a:p>
            <a:pPr eaLnBrk="1" hangingPunct="1">
              <a:lnSpc>
                <a:spcPct val="90000"/>
              </a:lnSpc>
            </a:pPr>
            <a:r>
              <a:rPr lang="pt-BR" sz="1621" dirty="0"/>
              <a:t>MEDEIROS, João Bosco. </a:t>
            </a:r>
            <a:r>
              <a:rPr lang="pt-BR" sz="1621" b="1" dirty="0"/>
              <a:t>Redação empresarial</a:t>
            </a:r>
            <a:r>
              <a:rPr lang="pt-BR" sz="1621" dirty="0"/>
              <a:t>. São Paulo: Atlas, 1989.</a:t>
            </a:r>
          </a:p>
          <a:p>
            <a:r>
              <a:rPr lang="pt-BR" sz="1621" dirty="0"/>
              <a:t> </a:t>
            </a:r>
            <a:r>
              <a:rPr lang="pt-BR" sz="1600" dirty="0"/>
              <a:t>TERRA, Ernani. </a:t>
            </a:r>
            <a:r>
              <a:rPr lang="pt-BR" sz="1600" b="1" dirty="0"/>
              <a:t>Práticas de leitura e escrita</a:t>
            </a:r>
            <a:r>
              <a:rPr lang="pt-BR" sz="1600" dirty="0"/>
              <a:t>. São Paulo: Saraiva, 2019.</a:t>
            </a:r>
          </a:p>
          <a:p>
            <a:pPr eaLnBrk="1" hangingPunct="1">
              <a:lnSpc>
                <a:spcPct val="90000"/>
              </a:lnSpc>
            </a:pPr>
            <a:endParaRPr lang="pt-BR" sz="162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13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E-mail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E-mail: do inglês, forma abreviada de </a:t>
            </a:r>
            <a:r>
              <a:rPr lang="pt-BR" b="1" i="1" dirty="0" err="1">
                <a:solidFill>
                  <a:srgbClr val="00B050"/>
                </a:solidFill>
              </a:rPr>
              <a:t>eletronic</a:t>
            </a:r>
            <a:r>
              <a:rPr lang="pt-BR" b="1" i="1" dirty="0">
                <a:solidFill>
                  <a:srgbClr val="00B050"/>
                </a:solidFill>
              </a:rPr>
              <a:t> mail </a:t>
            </a:r>
            <a:r>
              <a:rPr lang="pt-BR" dirty="0">
                <a:solidFill>
                  <a:srgbClr val="FF0000"/>
                </a:solidFill>
              </a:rPr>
              <a:t>– correio eletrônico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/>
              <a:t>Trata-se de um sistema que possibilita o intercâmbio de mensagens transmitidas pela internet é um dos gêneros textuais mais populares do ambiente virtual.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270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E-mail formal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Principal meio de comunicação e de envio de documentos empresariais e acadêmicos, substituindo, em muitos casos, a mensagem via fax e correio.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Tal fato deve-se à agilidade, ao baixo custo e à acessibilidade que esse veículo alcança no meio laboral e acadêmico.</a:t>
            </a:r>
          </a:p>
          <a:p>
            <a:endParaRPr lang="pt-BR" dirty="0"/>
          </a:p>
          <a:p>
            <a:r>
              <a:rPr lang="pt-BR" dirty="0"/>
              <a:t>Ocupa espaços antes restritos às cartas, com inúmeras vantagens: rapidez na interação, baixo custo, segurança, possibilidade de envio de uma mesma mensagem a vários destinatários.</a:t>
            </a:r>
          </a:p>
          <a:p>
            <a:endParaRPr lang="pt-BR" dirty="0"/>
          </a:p>
          <a:p>
            <a:r>
              <a:rPr lang="pt-BR" dirty="0"/>
              <a:t>Desvantagens: spams, e-mails não solicitados e enviados a um grande número de pessoas com a finalidade de vender ou promover algo.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70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E-mail formal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Estrutura-se em cabeçalho e corpo do texto (saudação inicial, mensagem e despedida);</a:t>
            </a:r>
          </a:p>
          <a:p>
            <a:r>
              <a:rPr lang="pt-BR" dirty="0"/>
              <a:t>Para </a:t>
            </a:r>
            <a:r>
              <a:rPr lang="pt-BR" dirty="0" err="1"/>
              <a:t>Marcurschi</a:t>
            </a:r>
            <a:r>
              <a:rPr lang="pt-BR" dirty="0"/>
              <a:t> (2002), ele deriva da carta pessoal;</a:t>
            </a:r>
          </a:p>
          <a:p>
            <a:r>
              <a:rPr lang="pt-BR" dirty="0"/>
              <a:t>Pode conter anexos;</a:t>
            </a:r>
          </a:p>
          <a:p>
            <a:r>
              <a:rPr lang="pt-BR" dirty="0"/>
              <a:t>É claro breve e objetivo;</a:t>
            </a:r>
          </a:p>
          <a:p>
            <a:r>
              <a:rPr lang="pt-BR" dirty="0"/>
              <a:t>Emprega a linguagem cuidada;</a:t>
            </a:r>
          </a:p>
          <a:p>
            <a:r>
              <a:rPr lang="pt-BR" dirty="0"/>
              <a:t>Não se utilizam gírias, abreviações e </a:t>
            </a:r>
            <a:r>
              <a:rPr lang="pt-BR" i="1" dirty="0" err="1"/>
              <a:t>emoticons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1201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E3F70EF-9E65-4231-B4D8-B32D063F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8BDC-6597-49D5-81E5-5037F3A4A0B6}" type="slidenum">
              <a:rPr lang="pt-BR" smtClean="0"/>
              <a:t>6</a:t>
            </a:fld>
            <a:endParaRPr lang="pt-BR"/>
          </a:p>
        </p:txBody>
      </p:sp>
      <p:pic>
        <p:nvPicPr>
          <p:cNvPr id="6" name="Imagem 5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969DA1BD-5B17-4B4D-8740-B94959C66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629"/>
            <a:ext cx="10337365" cy="6851196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43896DB-618A-430B-B1A5-5CD381265A12}"/>
              </a:ext>
            </a:extLst>
          </p:cNvPr>
          <p:cNvSpPr/>
          <p:nvPr/>
        </p:nvSpPr>
        <p:spPr>
          <a:xfrm>
            <a:off x="4828949" y="1519561"/>
            <a:ext cx="7230529" cy="241633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pt-BR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</a:t>
            </a: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ONDE VOCÊ INSERE OS ENDEREÇOS ELETRÔNICOS DOS DESTINATÁRIOS. INSIRA OS ENDEREÇOS CORRETAMENTE, DO CONTRÁRIO A MENSAGEM NÃO SERÁ ENVIADA.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3BE444E-315A-469B-8A08-9F50569D5407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2199861" y="596348"/>
            <a:ext cx="2629088" cy="213138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2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E3F70EF-9E65-4231-B4D8-B32D063F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8BDC-6597-49D5-81E5-5037F3A4A0B6}" type="slidenum">
              <a:rPr lang="pt-BR" smtClean="0"/>
              <a:t>7</a:t>
            </a:fld>
            <a:endParaRPr lang="pt-BR"/>
          </a:p>
        </p:txBody>
      </p:sp>
      <p:pic>
        <p:nvPicPr>
          <p:cNvPr id="6" name="Imagem 5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969DA1BD-5B17-4B4D-8740-B94959C66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629"/>
            <a:ext cx="10337365" cy="6851196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43896DB-618A-430B-B1A5-5CD381265A12}"/>
              </a:ext>
            </a:extLst>
          </p:cNvPr>
          <p:cNvSpPr/>
          <p:nvPr/>
        </p:nvSpPr>
        <p:spPr>
          <a:xfrm>
            <a:off x="4828949" y="1519561"/>
            <a:ext cx="7230529" cy="241633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pt-BR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</a:t>
            </a: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SE, ALÉM DO DESTINATÁRIO PRINCIPAL, VOCÊ̂ DESEJA MANDAR UMA CÓPIA DA MENSAGEM PARA OUTRA PESSOA, DIGITE O ENDEREÇO ELETRÔNICO DELA NESTE CAMPO. 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3BE444E-315A-469B-8A08-9F50569D5407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854636" y="1232452"/>
            <a:ext cx="2974313" cy="1495277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275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E3F70EF-9E65-4231-B4D8-B32D063F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8BDC-6597-49D5-81E5-5037F3A4A0B6}" type="slidenum">
              <a:rPr lang="pt-BR" smtClean="0"/>
              <a:t>8</a:t>
            </a:fld>
            <a:endParaRPr lang="pt-BR"/>
          </a:p>
        </p:txBody>
      </p:sp>
      <p:pic>
        <p:nvPicPr>
          <p:cNvPr id="6" name="Imagem 5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969DA1BD-5B17-4B4D-8740-B94959C66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629"/>
            <a:ext cx="10337365" cy="6851196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43896DB-618A-430B-B1A5-5CD381265A12}"/>
              </a:ext>
            </a:extLst>
          </p:cNvPr>
          <p:cNvSpPr/>
          <p:nvPr/>
        </p:nvSpPr>
        <p:spPr>
          <a:xfrm>
            <a:off x="6100463" y="2076152"/>
            <a:ext cx="6091535" cy="232357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pt-BR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</a:t>
            </a: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(“COM CÓPIA OCULTA”): USE-O PARA ENVIAR UMA CÓPIA PARA UM DESTINATÁRIO SEM QUE O DESTINATÁRIO PRINCIPAL SAIBA.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F09B2D-D18B-46BD-B54A-4F08EAF16804}"/>
              </a:ext>
            </a:extLst>
          </p:cNvPr>
          <p:cNvSpPr/>
          <p:nvPr/>
        </p:nvSpPr>
        <p:spPr>
          <a:xfrm>
            <a:off x="9448800" y="184054"/>
            <a:ext cx="533856" cy="45204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3BE444E-315A-469B-8A08-9F50569D5407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9146231" y="636103"/>
            <a:ext cx="569497" cy="144004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306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66FBD88-B97D-460D-BBA7-B9373DE7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8BDC-6597-49D5-81E5-5037F3A4A0B6}" type="slidenum">
              <a:rPr lang="pt-BR" smtClean="0"/>
              <a:t>9</a:t>
            </a:fld>
            <a:endParaRPr lang="pt-BR"/>
          </a:p>
        </p:txBody>
      </p:sp>
      <p:pic>
        <p:nvPicPr>
          <p:cNvPr id="4" name="Imagem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CEB28910-136A-42BC-8B9A-AE9F16354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222107" cy="6854825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BF78944-5BD9-41A6-935D-D87C04BEA7F5}"/>
              </a:ext>
            </a:extLst>
          </p:cNvPr>
          <p:cNvSpPr/>
          <p:nvPr/>
        </p:nvSpPr>
        <p:spPr>
          <a:xfrm>
            <a:off x="4828949" y="1519561"/>
            <a:ext cx="7230529" cy="241633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 CLICAR NA OPÇÃO DE CÓPIA OCULTA, SERÁ ABERTO O CAMPO PARA QUE VOCÊ POSSA DIGITAR O ENDEREÇO ELETRÔNICO.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331C07F-76D7-4D6F-BF25-EA4830F9075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173357" y="1948070"/>
            <a:ext cx="2655592" cy="77965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179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F5D89119D318469AB4802A6FF6AAD5" ma:contentTypeVersion="3" ma:contentTypeDescription="Crie um novo documento." ma:contentTypeScope="" ma:versionID="b43e5c0ac6069f6927062f54b442fd7c">
  <xsd:schema xmlns:xsd="http://www.w3.org/2001/XMLSchema" xmlns:xs="http://www.w3.org/2001/XMLSchema" xmlns:p="http://schemas.microsoft.com/office/2006/metadata/properties" xmlns:ns2="ee5e846d-780a-40d5-ab7e-a3ddc87c92b4" targetNamespace="http://schemas.microsoft.com/office/2006/metadata/properties" ma:root="true" ma:fieldsID="57e8a564bbd82df387674e5b6dc8bce7" ns2:_="">
    <xsd:import namespace="ee5e846d-780a-40d5-ab7e-a3ddc87c92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5e846d-780a-40d5-ab7e-a3ddc87c92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6495D2-9139-4589-8266-D667D483142A}"/>
</file>

<file path=customXml/itemProps2.xml><?xml version="1.0" encoding="utf-8"?>
<ds:datastoreItem xmlns:ds="http://schemas.openxmlformats.org/officeDocument/2006/customXml" ds:itemID="{CADC523F-1B5D-4755-89DB-F50DB3C9A0FC}"/>
</file>

<file path=customXml/itemProps3.xml><?xml version="1.0" encoding="utf-8"?>
<ds:datastoreItem xmlns:ds="http://schemas.openxmlformats.org/officeDocument/2006/customXml" ds:itemID="{05AB5172-7013-4F8D-A782-EBC4E1E379A4}"/>
</file>

<file path=docProps/app.xml><?xml version="1.0" encoding="utf-8"?>
<Properties xmlns="http://schemas.openxmlformats.org/officeDocument/2006/extended-properties" xmlns:vt="http://schemas.openxmlformats.org/officeDocument/2006/docPropsVTypes">
  <Template>Tipo de Madeira</Template>
  <TotalTime>8</TotalTime>
  <Words>1107</Words>
  <Application>Microsoft Office PowerPoint</Application>
  <PresentationFormat>Widescreen</PresentationFormat>
  <Paragraphs>125</Paragraphs>
  <Slides>23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Calibri</vt:lpstr>
      <vt:lpstr>Rockwell</vt:lpstr>
      <vt:lpstr>Rockwell Condensed</vt:lpstr>
      <vt:lpstr>Wingdings</vt:lpstr>
      <vt:lpstr>Tipo de Madeira</vt:lpstr>
      <vt:lpstr>Gêneros da era digital-  o e-mail</vt:lpstr>
      <vt:lpstr>Gêneros digitais</vt:lpstr>
      <vt:lpstr>E-mail </vt:lpstr>
      <vt:lpstr>E-mail formal</vt:lpstr>
      <vt:lpstr>E-mail formal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Quanto à linguagem</vt:lpstr>
      <vt:lpstr>Apresentação do PowerPoint</vt:lpstr>
      <vt:lpstr>O correio eletrônico: e-mail</vt:lpstr>
      <vt:lpstr>Apresentação do PowerPoint</vt:lpstr>
      <vt:lpstr>O e-mail</vt:lpstr>
      <vt:lpstr>Apresentação do PowerPoint</vt:lpstr>
      <vt:lpstr>Apresentação do PowerPoint</vt:lpstr>
      <vt:lpstr>MENSAGEM</vt:lpstr>
      <vt:lpstr>MENSAGEM</vt:lpstr>
      <vt:lpstr>MENSAGEM</vt:lpstr>
      <vt:lpstr>Referências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Gêneros da era digital</dc:title>
  <dc:creator>Ana Paula &amp; Vicente</dc:creator>
  <cp:lastModifiedBy>ANA PAULA DOS SANTOS MARTINS</cp:lastModifiedBy>
  <cp:revision>34</cp:revision>
  <dcterms:created xsi:type="dcterms:W3CDTF">2020-06-24T16:54:41Z</dcterms:created>
  <dcterms:modified xsi:type="dcterms:W3CDTF">2022-11-08T17:12:37Z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0x010100D8F5D89119D318469AB4802A6FF6AAD5</vt:lpwstr>
  </property>
</Properties>
</file>