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5" r:id="rId17"/>
    <p:sldId id="286" r:id="rId18"/>
    <p:sldId id="289" r:id="rId19"/>
    <p:sldId id="287" r:id="rId20"/>
    <p:sldId id="290" r:id="rId21"/>
    <p:sldId id="257" r:id="rId22"/>
    <p:sldId id="258" r:id="rId23"/>
    <p:sldId id="259" r:id="rId24"/>
    <p:sldId id="260" r:id="rId25"/>
    <p:sldId id="261" r:id="rId26"/>
    <p:sldId id="262" r:id="rId27"/>
    <p:sldId id="263" r:id="rId28"/>
    <p:sldId id="264" r:id="rId29"/>
    <p:sldId id="265" r:id="rId30"/>
    <p:sldId id="266" r:id="rId31"/>
    <p:sldId id="267" r:id="rId32"/>
    <p:sldId id="291" r:id="rId33"/>
    <p:sldId id="268" r:id="rId34"/>
    <p:sldId id="269"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Sichieri" userId="3fd5865f7d4b6e27" providerId="LiveId" clId="{FEA2D42A-F8D4-43E6-8D3D-C06D992BBF98}"/>
    <pc:docChg chg="custSel modSld">
      <pc:chgData name="Danilo Sichieri" userId="3fd5865f7d4b6e27" providerId="LiveId" clId="{FEA2D42A-F8D4-43E6-8D3D-C06D992BBF98}" dt="2022-11-01T21:51:28.067" v="49" actId="113"/>
      <pc:docMkLst>
        <pc:docMk/>
      </pc:docMkLst>
      <pc:sldChg chg="modSp mod">
        <pc:chgData name="Danilo Sichieri" userId="3fd5865f7d4b6e27" providerId="LiveId" clId="{FEA2D42A-F8D4-43E6-8D3D-C06D992BBF98}" dt="2022-11-01T21:48:16.167" v="36" actId="113"/>
        <pc:sldMkLst>
          <pc:docMk/>
          <pc:sldMk cId="73324549" sldId="257"/>
        </pc:sldMkLst>
        <pc:spChg chg="mod">
          <ac:chgData name="Danilo Sichieri" userId="3fd5865f7d4b6e27" providerId="LiveId" clId="{FEA2D42A-F8D4-43E6-8D3D-C06D992BBF98}" dt="2022-11-01T21:48:16.167" v="36" actId="113"/>
          <ac:spMkLst>
            <pc:docMk/>
            <pc:sldMk cId="73324549" sldId="257"/>
            <ac:spMk id="3" creationId="{07146626-F9C4-2AE4-BF96-04EF02AAEE6C}"/>
          </ac:spMkLst>
        </pc:spChg>
      </pc:sldChg>
      <pc:sldChg chg="modSp mod">
        <pc:chgData name="Danilo Sichieri" userId="3fd5865f7d4b6e27" providerId="LiveId" clId="{FEA2D42A-F8D4-43E6-8D3D-C06D992BBF98}" dt="2022-11-01T21:48:28.322" v="37" actId="113"/>
        <pc:sldMkLst>
          <pc:docMk/>
          <pc:sldMk cId="2566156634" sldId="258"/>
        </pc:sldMkLst>
        <pc:spChg chg="mod">
          <ac:chgData name="Danilo Sichieri" userId="3fd5865f7d4b6e27" providerId="LiveId" clId="{FEA2D42A-F8D4-43E6-8D3D-C06D992BBF98}" dt="2022-11-01T21:48:28.322" v="37" actId="113"/>
          <ac:spMkLst>
            <pc:docMk/>
            <pc:sldMk cId="2566156634" sldId="258"/>
            <ac:spMk id="3" creationId="{5E68EF96-3CCD-2C69-E129-59577275907C}"/>
          </ac:spMkLst>
        </pc:spChg>
      </pc:sldChg>
      <pc:sldChg chg="modSp mod">
        <pc:chgData name="Danilo Sichieri" userId="3fd5865f7d4b6e27" providerId="LiveId" clId="{FEA2D42A-F8D4-43E6-8D3D-C06D992BBF98}" dt="2022-11-01T21:48:39.825" v="38" actId="113"/>
        <pc:sldMkLst>
          <pc:docMk/>
          <pc:sldMk cId="2172400765" sldId="260"/>
        </pc:sldMkLst>
        <pc:spChg chg="mod">
          <ac:chgData name="Danilo Sichieri" userId="3fd5865f7d4b6e27" providerId="LiveId" clId="{FEA2D42A-F8D4-43E6-8D3D-C06D992BBF98}" dt="2022-11-01T21:48:39.825" v="38" actId="113"/>
          <ac:spMkLst>
            <pc:docMk/>
            <pc:sldMk cId="2172400765" sldId="260"/>
            <ac:spMk id="3" creationId="{67D66E5A-5941-0D6F-ED63-0DEEF79D362B}"/>
          </ac:spMkLst>
        </pc:spChg>
      </pc:sldChg>
      <pc:sldChg chg="modSp mod">
        <pc:chgData name="Danilo Sichieri" userId="3fd5865f7d4b6e27" providerId="LiveId" clId="{FEA2D42A-F8D4-43E6-8D3D-C06D992BBF98}" dt="2022-11-01T21:48:52.274" v="39" actId="113"/>
        <pc:sldMkLst>
          <pc:docMk/>
          <pc:sldMk cId="537928790" sldId="261"/>
        </pc:sldMkLst>
        <pc:spChg chg="mod">
          <ac:chgData name="Danilo Sichieri" userId="3fd5865f7d4b6e27" providerId="LiveId" clId="{FEA2D42A-F8D4-43E6-8D3D-C06D992BBF98}" dt="2022-11-01T21:48:52.274" v="39" actId="113"/>
          <ac:spMkLst>
            <pc:docMk/>
            <pc:sldMk cId="537928790" sldId="261"/>
            <ac:spMk id="3" creationId="{C5E878FF-4FE1-D1E4-4ABF-522FF36FA868}"/>
          </ac:spMkLst>
        </pc:spChg>
      </pc:sldChg>
      <pc:sldChg chg="modSp mod">
        <pc:chgData name="Danilo Sichieri" userId="3fd5865f7d4b6e27" providerId="LiveId" clId="{FEA2D42A-F8D4-43E6-8D3D-C06D992BBF98}" dt="2022-11-01T21:49:09.948" v="40" actId="113"/>
        <pc:sldMkLst>
          <pc:docMk/>
          <pc:sldMk cId="706249976" sldId="262"/>
        </pc:sldMkLst>
        <pc:spChg chg="mod">
          <ac:chgData name="Danilo Sichieri" userId="3fd5865f7d4b6e27" providerId="LiveId" clId="{FEA2D42A-F8D4-43E6-8D3D-C06D992BBF98}" dt="2022-11-01T21:49:09.948" v="40" actId="113"/>
          <ac:spMkLst>
            <pc:docMk/>
            <pc:sldMk cId="706249976" sldId="262"/>
            <ac:spMk id="3" creationId="{9CC5BE75-54F8-96CC-048C-D41B99C2560E}"/>
          </ac:spMkLst>
        </pc:spChg>
      </pc:sldChg>
      <pc:sldChg chg="modSp mod">
        <pc:chgData name="Danilo Sichieri" userId="3fd5865f7d4b6e27" providerId="LiveId" clId="{FEA2D42A-F8D4-43E6-8D3D-C06D992BBF98}" dt="2022-11-01T21:50:04.551" v="43" actId="20577"/>
        <pc:sldMkLst>
          <pc:docMk/>
          <pc:sldMk cId="241662337" sldId="265"/>
        </pc:sldMkLst>
        <pc:spChg chg="mod">
          <ac:chgData name="Danilo Sichieri" userId="3fd5865f7d4b6e27" providerId="LiveId" clId="{FEA2D42A-F8D4-43E6-8D3D-C06D992BBF98}" dt="2022-11-01T21:50:04.551" v="43" actId="20577"/>
          <ac:spMkLst>
            <pc:docMk/>
            <pc:sldMk cId="241662337" sldId="265"/>
            <ac:spMk id="3" creationId="{DEB5B7B6-FAC9-B54A-AD34-2E6E2AE762DA}"/>
          </ac:spMkLst>
        </pc:spChg>
      </pc:sldChg>
      <pc:sldChg chg="modSp mod">
        <pc:chgData name="Danilo Sichieri" userId="3fd5865f7d4b6e27" providerId="LiveId" clId="{FEA2D42A-F8D4-43E6-8D3D-C06D992BBF98}" dt="2022-11-01T21:50:18.190" v="44" actId="113"/>
        <pc:sldMkLst>
          <pc:docMk/>
          <pc:sldMk cId="2028611748" sldId="266"/>
        </pc:sldMkLst>
        <pc:spChg chg="mod">
          <ac:chgData name="Danilo Sichieri" userId="3fd5865f7d4b6e27" providerId="LiveId" clId="{FEA2D42A-F8D4-43E6-8D3D-C06D992BBF98}" dt="2022-11-01T21:50:18.190" v="44" actId="113"/>
          <ac:spMkLst>
            <pc:docMk/>
            <pc:sldMk cId="2028611748" sldId="266"/>
            <ac:spMk id="3" creationId="{09CF1E8C-5824-0B76-8EBB-81070286725F}"/>
          </ac:spMkLst>
        </pc:spChg>
      </pc:sldChg>
      <pc:sldChg chg="modSp mod">
        <pc:chgData name="Danilo Sichieri" userId="3fd5865f7d4b6e27" providerId="LiveId" clId="{FEA2D42A-F8D4-43E6-8D3D-C06D992BBF98}" dt="2022-11-01T21:50:46.439" v="47" actId="113"/>
        <pc:sldMkLst>
          <pc:docMk/>
          <pc:sldMk cId="210067245" sldId="267"/>
        </pc:sldMkLst>
        <pc:spChg chg="mod">
          <ac:chgData name="Danilo Sichieri" userId="3fd5865f7d4b6e27" providerId="LiveId" clId="{FEA2D42A-F8D4-43E6-8D3D-C06D992BBF98}" dt="2022-11-01T21:50:46.439" v="47" actId="113"/>
          <ac:spMkLst>
            <pc:docMk/>
            <pc:sldMk cId="210067245" sldId="267"/>
            <ac:spMk id="3" creationId="{DC2D3680-417A-D39F-A3E7-5598141D361C}"/>
          </ac:spMkLst>
        </pc:spChg>
      </pc:sldChg>
      <pc:sldChg chg="modSp mod">
        <pc:chgData name="Danilo Sichieri" userId="3fd5865f7d4b6e27" providerId="LiveId" clId="{FEA2D42A-F8D4-43E6-8D3D-C06D992BBF98}" dt="2022-11-01T21:51:16.113" v="48" actId="113"/>
        <pc:sldMkLst>
          <pc:docMk/>
          <pc:sldMk cId="1739079519" sldId="268"/>
        </pc:sldMkLst>
        <pc:spChg chg="mod">
          <ac:chgData name="Danilo Sichieri" userId="3fd5865f7d4b6e27" providerId="LiveId" clId="{FEA2D42A-F8D4-43E6-8D3D-C06D992BBF98}" dt="2022-11-01T21:51:16.113" v="48" actId="113"/>
          <ac:spMkLst>
            <pc:docMk/>
            <pc:sldMk cId="1739079519" sldId="268"/>
            <ac:spMk id="3" creationId="{0C800A67-7905-A338-F199-33F5D1CBDA56}"/>
          </ac:spMkLst>
        </pc:spChg>
      </pc:sldChg>
      <pc:sldChg chg="modSp mod">
        <pc:chgData name="Danilo Sichieri" userId="3fd5865f7d4b6e27" providerId="LiveId" clId="{FEA2D42A-F8D4-43E6-8D3D-C06D992BBF98}" dt="2022-11-01T21:51:28.067" v="49" actId="113"/>
        <pc:sldMkLst>
          <pc:docMk/>
          <pc:sldMk cId="2486282647" sldId="269"/>
        </pc:sldMkLst>
        <pc:spChg chg="mod">
          <ac:chgData name="Danilo Sichieri" userId="3fd5865f7d4b6e27" providerId="LiveId" clId="{FEA2D42A-F8D4-43E6-8D3D-C06D992BBF98}" dt="2022-11-01T21:51:28.067" v="49" actId="113"/>
          <ac:spMkLst>
            <pc:docMk/>
            <pc:sldMk cId="2486282647" sldId="269"/>
            <ac:spMk id="3" creationId="{77D85B19-EBCC-E330-57FD-3B0B88405379}"/>
          </ac:spMkLst>
        </pc:spChg>
      </pc:sldChg>
      <pc:sldChg chg="modSp mod">
        <pc:chgData name="Danilo Sichieri" userId="3fd5865f7d4b6e27" providerId="LiveId" clId="{FEA2D42A-F8D4-43E6-8D3D-C06D992BBF98}" dt="2022-11-01T21:39:57.022" v="2" actId="113"/>
        <pc:sldMkLst>
          <pc:docMk/>
          <pc:sldMk cId="2621127814" sldId="270"/>
        </pc:sldMkLst>
        <pc:spChg chg="mod">
          <ac:chgData name="Danilo Sichieri" userId="3fd5865f7d4b6e27" providerId="LiveId" clId="{FEA2D42A-F8D4-43E6-8D3D-C06D992BBF98}" dt="2022-11-01T21:39:57.022" v="2" actId="113"/>
          <ac:spMkLst>
            <pc:docMk/>
            <pc:sldMk cId="2621127814" sldId="270"/>
            <ac:spMk id="3" creationId="{E6B1F0D2-E4F3-FEE5-4B8B-1C7350AF12CA}"/>
          </ac:spMkLst>
        </pc:spChg>
      </pc:sldChg>
      <pc:sldChg chg="modSp mod">
        <pc:chgData name="Danilo Sichieri" userId="3fd5865f7d4b6e27" providerId="LiveId" clId="{FEA2D42A-F8D4-43E6-8D3D-C06D992BBF98}" dt="2022-11-01T21:40:29.784" v="5" actId="113"/>
        <pc:sldMkLst>
          <pc:docMk/>
          <pc:sldMk cId="1801503825" sldId="271"/>
        </pc:sldMkLst>
        <pc:spChg chg="mod">
          <ac:chgData name="Danilo Sichieri" userId="3fd5865f7d4b6e27" providerId="LiveId" clId="{FEA2D42A-F8D4-43E6-8D3D-C06D992BBF98}" dt="2022-11-01T21:40:29.784" v="5" actId="113"/>
          <ac:spMkLst>
            <pc:docMk/>
            <pc:sldMk cId="1801503825" sldId="271"/>
            <ac:spMk id="3" creationId="{F77E47DB-4008-5590-B283-FA69E3E4E204}"/>
          </ac:spMkLst>
        </pc:spChg>
      </pc:sldChg>
      <pc:sldChg chg="modSp mod">
        <pc:chgData name="Danilo Sichieri" userId="3fd5865f7d4b6e27" providerId="LiveId" clId="{FEA2D42A-F8D4-43E6-8D3D-C06D992BBF98}" dt="2022-11-01T21:41:03.692" v="8" actId="27636"/>
        <pc:sldMkLst>
          <pc:docMk/>
          <pc:sldMk cId="1351284988" sldId="272"/>
        </pc:sldMkLst>
        <pc:spChg chg="mod">
          <ac:chgData name="Danilo Sichieri" userId="3fd5865f7d4b6e27" providerId="LiveId" clId="{FEA2D42A-F8D4-43E6-8D3D-C06D992BBF98}" dt="2022-11-01T21:41:03.692" v="8" actId="27636"/>
          <ac:spMkLst>
            <pc:docMk/>
            <pc:sldMk cId="1351284988" sldId="272"/>
            <ac:spMk id="3" creationId="{47B32706-F102-897E-A7BA-47B8BA7EF8B5}"/>
          </ac:spMkLst>
        </pc:spChg>
      </pc:sldChg>
      <pc:sldChg chg="modSp mod">
        <pc:chgData name="Danilo Sichieri" userId="3fd5865f7d4b6e27" providerId="LiveId" clId="{FEA2D42A-F8D4-43E6-8D3D-C06D992BBF98}" dt="2022-11-01T21:41:33.978" v="10" actId="113"/>
        <pc:sldMkLst>
          <pc:docMk/>
          <pc:sldMk cId="2918794846" sldId="273"/>
        </pc:sldMkLst>
        <pc:spChg chg="mod">
          <ac:chgData name="Danilo Sichieri" userId="3fd5865f7d4b6e27" providerId="LiveId" clId="{FEA2D42A-F8D4-43E6-8D3D-C06D992BBF98}" dt="2022-11-01T21:41:33.978" v="10" actId="113"/>
          <ac:spMkLst>
            <pc:docMk/>
            <pc:sldMk cId="2918794846" sldId="273"/>
            <ac:spMk id="3" creationId="{DDA9E411-6747-9FA1-343D-0A02B134F008}"/>
          </ac:spMkLst>
        </pc:spChg>
      </pc:sldChg>
      <pc:sldChg chg="modSp mod">
        <pc:chgData name="Danilo Sichieri" userId="3fd5865f7d4b6e27" providerId="LiveId" clId="{FEA2D42A-F8D4-43E6-8D3D-C06D992BBF98}" dt="2022-11-01T21:42:03.984" v="12" actId="113"/>
        <pc:sldMkLst>
          <pc:docMk/>
          <pc:sldMk cId="872027984" sldId="274"/>
        </pc:sldMkLst>
        <pc:spChg chg="mod">
          <ac:chgData name="Danilo Sichieri" userId="3fd5865f7d4b6e27" providerId="LiveId" clId="{FEA2D42A-F8D4-43E6-8D3D-C06D992BBF98}" dt="2022-11-01T21:42:03.984" v="12" actId="113"/>
          <ac:spMkLst>
            <pc:docMk/>
            <pc:sldMk cId="872027984" sldId="274"/>
            <ac:spMk id="3" creationId="{22B9063A-E630-95C7-5F0B-ED74CFC5304B}"/>
          </ac:spMkLst>
        </pc:spChg>
      </pc:sldChg>
      <pc:sldChg chg="modSp mod">
        <pc:chgData name="Danilo Sichieri" userId="3fd5865f7d4b6e27" providerId="LiveId" clId="{FEA2D42A-F8D4-43E6-8D3D-C06D992BBF98}" dt="2022-11-01T21:42:34.542" v="16" actId="113"/>
        <pc:sldMkLst>
          <pc:docMk/>
          <pc:sldMk cId="1367109285" sldId="275"/>
        </pc:sldMkLst>
        <pc:spChg chg="mod">
          <ac:chgData name="Danilo Sichieri" userId="3fd5865f7d4b6e27" providerId="LiveId" clId="{FEA2D42A-F8D4-43E6-8D3D-C06D992BBF98}" dt="2022-11-01T21:42:34.542" v="16" actId="113"/>
          <ac:spMkLst>
            <pc:docMk/>
            <pc:sldMk cId="1367109285" sldId="275"/>
            <ac:spMk id="3" creationId="{E29CF9B4-C59B-1A2A-2796-0EE22AEC11A4}"/>
          </ac:spMkLst>
        </pc:spChg>
      </pc:sldChg>
      <pc:sldChg chg="modSp mod">
        <pc:chgData name="Danilo Sichieri" userId="3fd5865f7d4b6e27" providerId="LiveId" clId="{FEA2D42A-F8D4-43E6-8D3D-C06D992BBF98}" dt="2022-11-01T21:43:02.044" v="18" actId="113"/>
        <pc:sldMkLst>
          <pc:docMk/>
          <pc:sldMk cId="2431797061" sldId="277"/>
        </pc:sldMkLst>
        <pc:spChg chg="mod">
          <ac:chgData name="Danilo Sichieri" userId="3fd5865f7d4b6e27" providerId="LiveId" clId="{FEA2D42A-F8D4-43E6-8D3D-C06D992BBF98}" dt="2022-11-01T21:43:02.044" v="18" actId="113"/>
          <ac:spMkLst>
            <pc:docMk/>
            <pc:sldMk cId="2431797061" sldId="277"/>
            <ac:spMk id="3" creationId="{4F10E855-BE34-6B28-49D3-593D306D0907}"/>
          </ac:spMkLst>
        </pc:spChg>
      </pc:sldChg>
      <pc:sldChg chg="modSp mod">
        <pc:chgData name="Danilo Sichieri" userId="3fd5865f7d4b6e27" providerId="LiveId" clId="{FEA2D42A-F8D4-43E6-8D3D-C06D992BBF98}" dt="2022-11-01T21:43:50.645" v="20" actId="113"/>
        <pc:sldMkLst>
          <pc:docMk/>
          <pc:sldMk cId="1040947506" sldId="279"/>
        </pc:sldMkLst>
        <pc:spChg chg="mod">
          <ac:chgData name="Danilo Sichieri" userId="3fd5865f7d4b6e27" providerId="LiveId" clId="{FEA2D42A-F8D4-43E6-8D3D-C06D992BBF98}" dt="2022-11-01T21:43:50.645" v="20" actId="113"/>
          <ac:spMkLst>
            <pc:docMk/>
            <pc:sldMk cId="1040947506" sldId="279"/>
            <ac:spMk id="3" creationId="{A814CB32-7D27-DBDC-60ED-764534A160D2}"/>
          </ac:spMkLst>
        </pc:spChg>
      </pc:sldChg>
      <pc:sldChg chg="modSp mod">
        <pc:chgData name="Danilo Sichieri" userId="3fd5865f7d4b6e27" providerId="LiveId" clId="{FEA2D42A-F8D4-43E6-8D3D-C06D992BBF98}" dt="2022-11-01T21:44:38.837" v="22" actId="113"/>
        <pc:sldMkLst>
          <pc:docMk/>
          <pc:sldMk cId="676179877" sldId="280"/>
        </pc:sldMkLst>
        <pc:spChg chg="mod">
          <ac:chgData name="Danilo Sichieri" userId="3fd5865f7d4b6e27" providerId="LiveId" clId="{FEA2D42A-F8D4-43E6-8D3D-C06D992BBF98}" dt="2022-11-01T21:44:38.837" v="22" actId="113"/>
          <ac:spMkLst>
            <pc:docMk/>
            <pc:sldMk cId="676179877" sldId="280"/>
            <ac:spMk id="3" creationId="{D92F906A-A425-91D2-558D-316C998562BA}"/>
          </ac:spMkLst>
        </pc:spChg>
      </pc:sldChg>
      <pc:sldChg chg="modSp mod">
        <pc:chgData name="Danilo Sichieri" userId="3fd5865f7d4b6e27" providerId="LiveId" clId="{FEA2D42A-F8D4-43E6-8D3D-C06D992BBF98}" dt="2022-11-01T21:45:05.811" v="24" actId="113"/>
        <pc:sldMkLst>
          <pc:docMk/>
          <pc:sldMk cId="904026929" sldId="281"/>
        </pc:sldMkLst>
        <pc:spChg chg="mod">
          <ac:chgData name="Danilo Sichieri" userId="3fd5865f7d4b6e27" providerId="LiveId" clId="{FEA2D42A-F8D4-43E6-8D3D-C06D992BBF98}" dt="2022-11-01T21:45:05.811" v="24" actId="113"/>
          <ac:spMkLst>
            <pc:docMk/>
            <pc:sldMk cId="904026929" sldId="281"/>
            <ac:spMk id="3" creationId="{14D43663-219B-7517-3489-E35B0F96F6A8}"/>
          </ac:spMkLst>
        </pc:spChg>
      </pc:sldChg>
      <pc:sldChg chg="modSp mod">
        <pc:chgData name="Danilo Sichieri" userId="3fd5865f7d4b6e27" providerId="LiveId" clId="{FEA2D42A-F8D4-43E6-8D3D-C06D992BBF98}" dt="2022-11-01T21:45:25.414" v="26" actId="113"/>
        <pc:sldMkLst>
          <pc:docMk/>
          <pc:sldMk cId="4101799422" sldId="282"/>
        </pc:sldMkLst>
        <pc:spChg chg="mod">
          <ac:chgData name="Danilo Sichieri" userId="3fd5865f7d4b6e27" providerId="LiveId" clId="{FEA2D42A-F8D4-43E6-8D3D-C06D992BBF98}" dt="2022-11-01T21:45:25.414" v="26" actId="113"/>
          <ac:spMkLst>
            <pc:docMk/>
            <pc:sldMk cId="4101799422" sldId="282"/>
            <ac:spMk id="3" creationId="{9E32B39D-83E0-21AC-6AD6-C459C362C31B}"/>
          </ac:spMkLst>
        </pc:spChg>
      </pc:sldChg>
      <pc:sldChg chg="modSp mod">
        <pc:chgData name="Danilo Sichieri" userId="3fd5865f7d4b6e27" providerId="LiveId" clId="{FEA2D42A-F8D4-43E6-8D3D-C06D992BBF98}" dt="2022-11-01T21:45:42.007" v="28" actId="113"/>
        <pc:sldMkLst>
          <pc:docMk/>
          <pc:sldMk cId="3517340397" sldId="283"/>
        </pc:sldMkLst>
        <pc:spChg chg="mod">
          <ac:chgData name="Danilo Sichieri" userId="3fd5865f7d4b6e27" providerId="LiveId" clId="{FEA2D42A-F8D4-43E6-8D3D-C06D992BBF98}" dt="2022-11-01T21:45:42.007" v="28" actId="113"/>
          <ac:spMkLst>
            <pc:docMk/>
            <pc:sldMk cId="3517340397" sldId="283"/>
            <ac:spMk id="3" creationId="{E9A13A14-632D-C675-C9F8-FB17597A78A5}"/>
          </ac:spMkLst>
        </pc:spChg>
      </pc:sldChg>
      <pc:sldChg chg="modSp mod">
        <pc:chgData name="Danilo Sichieri" userId="3fd5865f7d4b6e27" providerId="LiveId" clId="{FEA2D42A-F8D4-43E6-8D3D-C06D992BBF98}" dt="2022-11-01T21:46:17.855" v="29" actId="113"/>
        <pc:sldMkLst>
          <pc:docMk/>
          <pc:sldMk cId="1698406381" sldId="285"/>
        </pc:sldMkLst>
        <pc:spChg chg="mod">
          <ac:chgData name="Danilo Sichieri" userId="3fd5865f7d4b6e27" providerId="LiveId" clId="{FEA2D42A-F8D4-43E6-8D3D-C06D992BBF98}" dt="2022-11-01T21:46:17.855" v="29" actId="113"/>
          <ac:spMkLst>
            <pc:docMk/>
            <pc:sldMk cId="1698406381" sldId="285"/>
            <ac:spMk id="3" creationId="{378C2260-FF47-DDD4-82F8-4AEEED7CA30B}"/>
          </ac:spMkLst>
        </pc:spChg>
      </pc:sldChg>
      <pc:sldChg chg="modSp mod">
        <pc:chgData name="Danilo Sichieri" userId="3fd5865f7d4b6e27" providerId="LiveId" clId="{FEA2D42A-F8D4-43E6-8D3D-C06D992BBF98}" dt="2022-11-01T21:47:04.456" v="30" actId="113"/>
        <pc:sldMkLst>
          <pc:docMk/>
          <pc:sldMk cId="3582939103" sldId="286"/>
        </pc:sldMkLst>
        <pc:spChg chg="mod">
          <ac:chgData name="Danilo Sichieri" userId="3fd5865f7d4b6e27" providerId="LiveId" clId="{FEA2D42A-F8D4-43E6-8D3D-C06D992BBF98}" dt="2022-11-01T21:47:04.456" v="30" actId="113"/>
          <ac:spMkLst>
            <pc:docMk/>
            <pc:sldMk cId="3582939103" sldId="286"/>
            <ac:spMk id="3" creationId="{6303814E-921C-CEE8-EED9-AF25345CA90F}"/>
          </ac:spMkLst>
        </pc:spChg>
      </pc:sldChg>
      <pc:sldChg chg="modSp mod">
        <pc:chgData name="Danilo Sichieri" userId="3fd5865f7d4b6e27" providerId="LiveId" clId="{FEA2D42A-F8D4-43E6-8D3D-C06D992BBF98}" dt="2022-11-01T21:47:13.169" v="31" actId="113"/>
        <pc:sldMkLst>
          <pc:docMk/>
          <pc:sldMk cId="2442955916" sldId="289"/>
        </pc:sldMkLst>
        <pc:spChg chg="mod">
          <ac:chgData name="Danilo Sichieri" userId="3fd5865f7d4b6e27" providerId="LiveId" clId="{FEA2D42A-F8D4-43E6-8D3D-C06D992BBF98}" dt="2022-11-01T21:47:13.169" v="31" actId="113"/>
          <ac:spMkLst>
            <pc:docMk/>
            <pc:sldMk cId="2442955916" sldId="289"/>
            <ac:spMk id="3" creationId="{86357CC5-9334-1A1E-6689-D5C02BDA1326}"/>
          </ac:spMkLst>
        </pc:spChg>
      </pc:sldChg>
      <pc:sldChg chg="modSp mod">
        <pc:chgData name="Danilo Sichieri" userId="3fd5865f7d4b6e27" providerId="LiveId" clId="{FEA2D42A-F8D4-43E6-8D3D-C06D992BBF98}" dt="2022-11-01T21:47:45.307" v="33" actId="113"/>
        <pc:sldMkLst>
          <pc:docMk/>
          <pc:sldMk cId="4181981284" sldId="290"/>
        </pc:sldMkLst>
        <pc:spChg chg="mod">
          <ac:chgData name="Danilo Sichieri" userId="3fd5865f7d4b6e27" providerId="LiveId" clId="{FEA2D42A-F8D4-43E6-8D3D-C06D992BBF98}" dt="2022-11-01T21:47:45.307" v="33" actId="113"/>
          <ac:spMkLst>
            <pc:docMk/>
            <pc:sldMk cId="4181981284" sldId="290"/>
            <ac:spMk id="3" creationId="{DFAB13F7-41F7-628C-AEF0-58D82B4046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EF425-4B37-B28F-6C8F-87EE500EAB9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1B77584-1BD2-631C-03A2-40DC8C05D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F0DE35-200E-EA2D-9544-04C22606DF94}"/>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DFFF6942-288B-A66A-A68E-FFE275D1111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5F1A49-D93A-AEF7-D332-3A1C74F84631}"/>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399885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FFE14-1E65-2DFA-E21F-17E94B065E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254F9BB-C28D-33F9-7E23-0918AD77ED6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27B1CE-9DCB-CDE4-3F68-FDE81F52C8B5}"/>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A5DDC053-2C73-F2C7-50AB-1CAAB78208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E7FD923-0BF4-1AF9-C288-B8A704FF6453}"/>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22633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5331FA-54D6-5CC6-6591-3C67E54E974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0FD037C-C81F-F194-C581-CE6538FF23B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E6626F-0C79-9696-1B91-3AB693CAFA3F}"/>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A0CF5E57-61C3-692F-00AF-0B859DC39C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BF21B7-6706-93D3-7188-FD77AD30F308}"/>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259410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9EADF-978A-5687-E9B4-89FE26DAE40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4253FFD-1612-F515-A435-8C44B429EC3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78EF18-8881-BC2F-1F9F-A5ED628F5D00}"/>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3AE67B05-AEF4-AE81-CA10-5B0FF38E846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D54BFA-F3EB-5E9F-9422-830BC427BCE0}"/>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115689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D7E49-99D2-8F08-2B90-C78B6733C86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9721C31-D1A6-486A-ED22-85B5A743A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7872A3-CF4B-2771-8158-CABD9AC52AFD}"/>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99FA9AE8-CE90-3564-23F2-9E6FEF5D93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8C3DCE6-8A5D-E1EC-BCEB-6B1C9A0812F6}"/>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182202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32AAE-CE20-C9EC-BE19-B29D2D29FD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D56FD8E-EEEC-9BF9-0895-5E72092292C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9071ED3-CCBB-F924-96E1-5E7632D9DA4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0AAD11B-F37B-91C5-02CC-43C42FBFDED5}"/>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6" name="Espaço Reservado para Rodapé 5">
            <a:extLst>
              <a:ext uri="{FF2B5EF4-FFF2-40B4-BE49-F238E27FC236}">
                <a16:creationId xmlns:a16="http://schemas.microsoft.com/office/drawing/2014/main" id="{FC892C75-2222-2924-475C-B228945FF80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CE158B9-80A8-6654-0102-F5B1CCDE79A6}"/>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112995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E8F21-976F-8674-AC7A-AF98BE2ABA1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84CA935-A33A-CB90-CBDE-47FD58D2B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B7ECC8A-13CD-B7F3-DDCF-DCBC5BA03B1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B259F94-EE82-70C7-372E-DCF56A3A4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734083C-07C5-7EB0-C7B1-E9422753C28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BD40032-AD1B-C513-EDC1-3822BF6B8308}"/>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8" name="Espaço Reservado para Rodapé 7">
            <a:extLst>
              <a:ext uri="{FF2B5EF4-FFF2-40B4-BE49-F238E27FC236}">
                <a16:creationId xmlns:a16="http://schemas.microsoft.com/office/drawing/2014/main" id="{EC69EEF6-7FB7-7C12-73E7-5B08B5AA9D9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3B73377-6E98-B418-6617-D1F9B8496E44}"/>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374448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834EB-FE60-60E2-DE1A-BA29AD7CA28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74A7192-28BF-5098-B68F-68FF0A10C5C9}"/>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4" name="Espaço Reservado para Rodapé 3">
            <a:extLst>
              <a:ext uri="{FF2B5EF4-FFF2-40B4-BE49-F238E27FC236}">
                <a16:creationId xmlns:a16="http://schemas.microsoft.com/office/drawing/2014/main" id="{95561634-5FF5-91C0-5712-80114B9C7F5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72B342E-7E45-80DA-B327-20CB1376FED7}"/>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138522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38AB400-AA53-192B-926B-12297EA6D94A}"/>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3" name="Espaço Reservado para Rodapé 2">
            <a:extLst>
              <a:ext uri="{FF2B5EF4-FFF2-40B4-BE49-F238E27FC236}">
                <a16:creationId xmlns:a16="http://schemas.microsoft.com/office/drawing/2014/main" id="{57699E14-031A-0137-A67A-E2661E9642E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ED941A8-B9F7-CC0D-E358-AACE6C922CAD}"/>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317692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8F642-FAD3-EB63-5CE8-77841534AF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67F4672-6BB6-FE7D-54E2-DE4699312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CFA02ED-3C8B-EB55-2F3A-A6418EB62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A4EFB12-D91E-6077-5858-62637FEE7741}"/>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6" name="Espaço Reservado para Rodapé 5">
            <a:extLst>
              <a:ext uri="{FF2B5EF4-FFF2-40B4-BE49-F238E27FC236}">
                <a16:creationId xmlns:a16="http://schemas.microsoft.com/office/drawing/2014/main" id="{66D8CBF9-8E5F-9046-3271-EACE17055CC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269EDAD-E75F-D92D-7869-7A32A7EE787D}"/>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390178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99035-993C-9880-A415-A34AA18EBCA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A378945-D4D3-2AC7-AD6A-7D96B2119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7F9E658-B411-43BB-1D45-43786DD60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CA5274A-A595-0F7E-6A27-29C9C4071294}"/>
              </a:ext>
            </a:extLst>
          </p:cNvPr>
          <p:cNvSpPr>
            <a:spLocks noGrp="1"/>
          </p:cNvSpPr>
          <p:nvPr>
            <p:ph type="dt" sz="half" idx="10"/>
          </p:nvPr>
        </p:nvSpPr>
        <p:spPr/>
        <p:txBody>
          <a:bodyPr/>
          <a:lstStyle/>
          <a:p>
            <a:fld id="{9A95BDAC-F729-4BAD-BFFE-62DB50626523}" type="datetimeFigureOut">
              <a:rPr lang="pt-BR" smtClean="0"/>
              <a:t>01/11/2022</a:t>
            </a:fld>
            <a:endParaRPr lang="pt-BR"/>
          </a:p>
        </p:txBody>
      </p:sp>
      <p:sp>
        <p:nvSpPr>
          <p:cNvPr id="6" name="Espaço Reservado para Rodapé 5">
            <a:extLst>
              <a:ext uri="{FF2B5EF4-FFF2-40B4-BE49-F238E27FC236}">
                <a16:creationId xmlns:a16="http://schemas.microsoft.com/office/drawing/2014/main" id="{98B512EE-1206-DEE6-CAA0-009A95B86FF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C6D574F-77D1-10E5-54AF-58A7E90859AA}"/>
              </a:ext>
            </a:extLst>
          </p:cNvPr>
          <p:cNvSpPr>
            <a:spLocks noGrp="1"/>
          </p:cNvSpPr>
          <p:nvPr>
            <p:ph type="sldNum" sz="quarter" idx="12"/>
          </p:nvPr>
        </p:nvSpPr>
        <p:spPr/>
        <p:txBody>
          <a:bodyPr/>
          <a:lstStyle/>
          <a:p>
            <a:fld id="{8EBB0D4B-B337-4F20-B526-4375FB71B4CA}" type="slidenum">
              <a:rPr lang="pt-BR" smtClean="0"/>
              <a:t>‹nº›</a:t>
            </a:fld>
            <a:endParaRPr lang="pt-BR"/>
          </a:p>
        </p:txBody>
      </p:sp>
    </p:spTree>
    <p:extLst>
      <p:ext uri="{BB962C8B-B14F-4D97-AF65-F5344CB8AC3E}">
        <p14:creationId xmlns:p14="http://schemas.microsoft.com/office/powerpoint/2010/main" val="344201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27E3066-5B26-8237-A91F-DFF394D81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2DF7A46-B617-C058-E958-A6558C1B8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54B624-511C-D886-0CA8-42712223A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5BDAC-F729-4BAD-BFFE-62DB50626523}" type="datetimeFigureOut">
              <a:rPr lang="pt-BR" smtClean="0"/>
              <a:t>01/11/2022</a:t>
            </a:fld>
            <a:endParaRPr lang="pt-BR"/>
          </a:p>
        </p:txBody>
      </p:sp>
      <p:sp>
        <p:nvSpPr>
          <p:cNvPr id="5" name="Espaço Reservado para Rodapé 4">
            <a:extLst>
              <a:ext uri="{FF2B5EF4-FFF2-40B4-BE49-F238E27FC236}">
                <a16:creationId xmlns:a16="http://schemas.microsoft.com/office/drawing/2014/main" id="{719B82FB-7FD1-F1CD-D4B3-94546261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74E8C31-662B-07FC-125E-C79BBE5D6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B0D4B-B337-4F20-B526-4375FB71B4CA}" type="slidenum">
              <a:rPr lang="pt-BR" smtClean="0"/>
              <a:t>‹nº›</a:t>
            </a:fld>
            <a:endParaRPr lang="pt-BR"/>
          </a:p>
        </p:txBody>
      </p:sp>
    </p:spTree>
    <p:extLst>
      <p:ext uri="{BB962C8B-B14F-4D97-AF65-F5344CB8AC3E}">
        <p14:creationId xmlns:p14="http://schemas.microsoft.com/office/powerpoint/2010/main" val="165407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BF12E3-465D-3331-109F-8E2B343CE551}"/>
              </a:ext>
            </a:extLst>
          </p:cNvPr>
          <p:cNvSpPr>
            <a:spLocks noGrp="1"/>
          </p:cNvSpPr>
          <p:nvPr>
            <p:ph type="ctrTitle"/>
          </p:nvPr>
        </p:nvSpPr>
        <p:spPr>
          <a:xfrm>
            <a:off x="1033272" y="954284"/>
            <a:ext cx="10513106" cy="2943432"/>
          </a:xfrm>
        </p:spPr>
        <p:txBody>
          <a:bodyPr>
            <a:normAutofit/>
          </a:bodyPr>
          <a:lstStyle/>
          <a:p>
            <a:pPr algn="l"/>
            <a:r>
              <a:rPr lang="pt-BR" sz="8000" dirty="0"/>
              <a:t>Recursos e Impasses</a:t>
            </a:r>
          </a:p>
        </p:txBody>
      </p:sp>
      <p:sp>
        <p:nvSpPr>
          <p:cNvPr id="3" name="Subtítulo 2">
            <a:extLst>
              <a:ext uri="{FF2B5EF4-FFF2-40B4-BE49-F238E27FC236}">
                <a16:creationId xmlns:a16="http://schemas.microsoft.com/office/drawing/2014/main" id="{E214872B-4ACA-1AF8-FE1D-49AF7E27E1B6}"/>
              </a:ext>
            </a:extLst>
          </p:cNvPr>
          <p:cNvSpPr>
            <a:spLocks noGrp="1"/>
          </p:cNvSpPr>
          <p:nvPr>
            <p:ph type="subTitle" idx="1"/>
          </p:nvPr>
        </p:nvSpPr>
        <p:spPr>
          <a:xfrm>
            <a:off x="1033272" y="4262016"/>
            <a:ext cx="10513106" cy="1242688"/>
          </a:xfrm>
        </p:spPr>
        <p:txBody>
          <a:bodyPr anchor="t">
            <a:normAutofit/>
          </a:bodyPr>
          <a:lstStyle/>
          <a:p>
            <a:pPr algn="l"/>
            <a:r>
              <a:rPr lang="pt-BR" sz="3200"/>
              <a:t>Professor Danilo</a:t>
            </a:r>
          </a:p>
        </p:txBody>
      </p:sp>
      <p:sp>
        <p:nvSpPr>
          <p:cNvPr id="19"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2"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7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2FF0E6-15A2-0A8F-C744-5EF41398AFDA}"/>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 </a:t>
            </a:r>
            <a:r>
              <a:rPr lang="pt-BR" sz="4000" dirty="0" err="1">
                <a:solidFill>
                  <a:schemeClr val="accent1"/>
                </a:solidFill>
              </a:rPr>
              <a:t>preemptíveis</a:t>
            </a:r>
            <a:r>
              <a:rPr lang="pt-BR" sz="4000" dirty="0">
                <a:solidFill>
                  <a:schemeClr val="accent1"/>
                </a:solidFill>
              </a:rPr>
              <a:t> e não </a:t>
            </a:r>
            <a:r>
              <a:rPr lang="pt-BR" sz="4000" dirty="0" err="1">
                <a:solidFill>
                  <a:schemeClr val="accent1"/>
                </a:solidFill>
              </a:rPr>
              <a:t>preemptíveis</a:t>
            </a:r>
            <a:endParaRPr lang="pt-BR" sz="4000" dirty="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0DAD37E0-4FD2-D181-14B0-20DFFB660BA1}"/>
              </a:ext>
            </a:extLst>
          </p:cNvPr>
          <p:cNvSpPr>
            <a:spLocks noGrp="1"/>
          </p:cNvSpPr>
          <p:nvPr>
            <p:ph idx="1"/>
          </p:nvPr>
        </p:nvSpPr>
        <p:spPr>
          <a:xfrm>
            <a:off x="2880360" y="2249424"/>
            <a:ext cx="6227064" cy="3803904"/>
          </a:xfrm>
        </p:spPr>
        <p:txBody>
          <a:bodyPr>
            <a:normAutofit/>
          </a:bodyPr>
          <a:lstStyle/>
          <a:p>
            <a:r>
              <a:rPr lang="pt-BR" sz="2200" dirty="0"/>
              <a:t>A questão se um recurso é </a:t>
            </a:r>
            <a:r>
              <a:rPr lang="pt-BR" sz="2200" dirty="0" err="1"/>
              <a:t>preemptível</a:t>
            </a:r>
            <a:r>
              <a:rPr lang="pt-BR" sz="2200" dirty="0"/>
              <a:t> depende do contexto. </a:t>
            </a:r>
          </a:p>
          <a:p>
            <a:r>
              <a:rPr lang="pt-BR" sz="2200" dirty="0"/>
              <a:t>Em um PC padrão, a memória é </a:t>
            </a:r>
            <a:r>
              <a:rPr lang="pt-BR" sz="2200" dirty="0" err="1"/>
              <a:t>preemptível</a:t>
            </a:r>
            <a:r>
              <a:rPr lang="pt-BR" sz="2200" dirty="0"/>
              <a:t> porque as páginas sempre podem ser enviadas para o disco para depois recuperá-las. </a:t>
            </a:r>
          </a:p>
          <a:p>
            <a:r>
              <a:rPr lang="pt-BR" sz="2200" dirty="0"/>
              <a:t>No entanto, em um smartphone que não suporta trocas (swapping) ou paginação, impasses não podem ser evitados simplesmente trocando uma porção da memória. </a:t>
            </a:r>
          </a:p>
        </p:txBody>
      </p:sp>
    </p:spTree>
    <p:extLst>
      <p:ext uri="{BB962C8B-B14F-4D97-AF65-F5344CB8AC3E}">
        <p14:creationId xmlns:p14="http://schemas.microsoft.com/office/powerpoint/2010/main" val="407342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8EB18B-067D-A0A0-2BAA-A3DB6E94866A}"/>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 </a:t>
            </a:r>
            <a:r>
              <a:rPr lang="pt-BR" sz="4000" dirty="0" err="1">
                <a:solidFill>
                  <a:schemeClr val="accent1"/>
                </a:solidFill>
              </a:rPr>
              <a:t>preemptíveis</a:t>
            </a:r>
            <a:r>
              <a:rPr lang="pt-BR" sz="4000" dirty="0">
                <a:solidFill>
                  <a:schemeClr val="accent1"/>
                </a:solidFill>
              </a:rPr>
              <a:t> e não </a:t>
            </a:r>
            <a:r>
              <a:rPr lang="pt-BR" sz="4000" dirty="0" err="1">
                <a:solidFill>
                  <a:schemeClr val="accent1"/>
                </a:solidFill>
              </a:rPr>
              <a:t>preemptíveis</a:t>
            </a:r>
            <a:endParaRPr lang="pt-BR" sz="4000" dirty="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A814CB32-7D27-DBDC-60ED-764534A160D2}"/>
              </a:ext>
            </a:extLst>
          </p:cNvPr>
          <p:cNvSpPr>
            <a:spLocks noGrp="1"/>
          </p:cNvSpPr>
          <p:nvPr>
            <p:ph idx="1"/>
          </p:nvPr>
        </p:nvSpPr>
        <p:spPr>
          <a:xfrm>
            <a:off x="2880360" y="2249424"/>
            <a:ext cx="6227064" cy="3803904"/>
          </a:xfrm>
        </p:spPr>
        <p:txBody>
          <a:bodyPr>
            <a:normAutofit/>
          </a:bodyPr>
          <a:lstStyle/>
          <a:p>
            <a:r>
              <a:rPr lang="pt-BR" sz="2200" b="1" dirty="0"/>
              <a:t>Em geral, impasses envolvem recursos não </a:t>
            </a:r>
            <a:r>
              <a:rPr lang="pt-BR" sz="2200" b="1" dirty="0" err="1"/>
              <a:t>preemptíveis</a:t>
            </a:r>
            <a:r>
              <a:rPr lang="pt-BR" sz="2200" b="1" dirty="0"/>
              <a:t>. </a:t>
            </a:r>
            <a:r>
              <a:rPr lang="pt-BR" sz="2200" dirty="0"/>
              <a:t>Impasses potenciais que envolvem recursos </a:t>
            </a:r>
            <a:r>
              <a:rPr lang="pt-BR" sz="2200" dirty="0" err="1"/>
              <a:t>preemptíveis</a:t>
            </a:r>
            <a:r>
              <a:rPr lang="pt-BR" sz="2200" dirty="0"/>
              <a:t> normalmente podem ser solucionados realocando recursos de um processo para outro. Desse modo, nosso estudo enfocará os recursos não </a:t>
            </a:r>
            <a:r>
              <a:rPr lang="pt-BR" sz="2200" dirty="0" err="1"/>
              <a:t>preemptíveis</a:t>
            </a:r>
            <a:r>
              <a:rPr lang="pt-BR" sz="2200" dirty="0"/>
              <a:t>. </a:t>
            </a:r>
          </a:p>
          <a:p>
            <a:r>
              <a:rPr lang="pt-BR" sz="2200" b="1" dirty="0"/>
              <a:t>A sequência abstrata de eventos necessários para usar um recurso é dada a seguir. </a:t>
            </a:r>
          </a:p>
          <a:p>
            <a:pPr marL="457200" lvl="1" indent="0">
              <a:buNone/>
            </a:pPr>
            <a:r>
              <a:rPr lang="pt-BR" sz="2200" b="1" dirty="0"/>
              <a:t>1. Solicitar o recurso. </a:t>
            </a:r>
          </a:p>
          <a:p>
            <a:pPr marL="457200" lvl="1" indent="0">
              <a:buNone/>
            </a:pPr>
            <a:r>
              <a:rPr lang="pt-BR" sz="2200" b="1" dirty="0"/>
              <a:t>2. Usar o recurso. </a:t>
            </a:r>
          </a:p>
          <a:p>
            <a:pPr marL="457200" lvl="1" indent="0">
              <a:buNone/>
            </a:pPr>
            <a:r>
              <a:rPr lang="pt-BR" sz="2200" b="1" dirty="0"/>
              <a:t>3. Liberar o recurso.</a:t>
            </a:r>
          </a:p>
        </p:txBody>
      </p:sp>
    </p:spTree>
    <p:extLst>
      <p:ext uri="{BB962C8B-B14F-4D97-AF65-F5344CB8AC3E}">
        <p14:creationId xmlns:p14="http://schemas.microsoft.com/office/powerpoint/2010/main" val="104094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764760-F96E-4F63-90C2-E488B88F0567}"/>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 preemptíveis e não preemptíveis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92F906A-A425-91D2-558D-316C998562BA}"/>
              </a:ext>
            </a:extLst>
          </p:cNvPr>
          <p:cNvSpPr>
            <a:spLocks noGrp="1"/>
          </p:cNvSpPr>
          <p:nvPr>
            <p:ph idx="1"/>
          </p:nvPr>
        </p:nvSpPr>
        <p:spPr>
          <a:xfrm>
            <a:off x="2880360" y="2249424"/>
            <a:ext cx="6227064" cy="3803904"/>
          </a:xfrm>
        </p:spPr>
        <p:txBody>
          <a:bodyPr>
            <a:normAutofit/>
          </a:bodyPr>
          <a:lstStyle/>
          <a:p>
            <a:r>
              <a:rPr lang="pt-BR" sz="2200" b="1" dirty="0"/>
              <a:t>Se o recurso não está disponível quando ele é solicitado, o processo que o está solicitando é forçado a esperar. </a:t>
            </a:r>
          </a:p>
          <a:p>
            <a:r>
              <a:rPr lang="pt-BR" sz="2200" b="1" dirty="0"/>
              <a:t>Em alguns sistemas operacionais, o processo é automaticamente bloqueado quando uma solicitação de recurso falha, e despertado quando ela torna-se disponível. </a:t>
            </a:r>
          </a:p>
          <a:p>
            <a:r>
              <a:rPr lang="pt-BR" sz="2200" b="1" dirty="0"/>
              <a:t>Em outros sistemas, a solicitação falha com um código de erro, e cabe ao processo que está fazendo a chamada esperar um pouco e tentar de novo. </a:t>
            </a:r>
          </a:p>
        </p:txBody>
      </p:sp>
    </p:spTree>
    <p:extLst>
      <p:ext uri="{BB962C8B-B14F-4D97-AF65-F5344CB8AC3E}">
        <p14:creationId xmlns:p14="http://schemas.microsoft.com/office/powerpoint/2010/main" val="67617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D25B0A-0CAD-E70C-7D4C-C63DAC267835}"/>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 preemptíveis e não preemptíveis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14D43663-219B-7517-3489-E35B0F96F6A8}"/>
              </a:ext>
            </a:extLst>
          </p:cNvPr>
          <p:cNvSpPr>
            <a:spLocks noGrp="1"/>
          </p:cNvSpPr>
          <p:nvPr>
            <p:ph idx="1"/>
          </p:nvPr>
        </p:nvSpPr>
        <p:spPr>
          <a:xfrm>
            <a:off x="2880360" y="2249424"/>
            <a:ext cx="6227064" cy="3803904"/>
          </a:xfrm>
        </p:spPr>
        <p:txBody>
          <a:bodyPr>
            <a:normAutofit/>
          </a:bodyPr>
          <a:lstStyle/>
          <a:p>
            <a:r>
              <a:rPr lang="pt-BR" sz="2200" b="1" dirty="0"/>
              <a:t>Um processo cuja solicitação de recurso foi negada há pouco, normalmente esperará em um laço estreito solicitando o recurso, dormindo ou tentando novamente. </a:t>
            </a:r>
          </a:p>
          <a:p>
            <a:r>
              <a:rPr lang="pt-BR" sz="2200" b="1" dirty="0"/>
              <a:t>Embora esse processo não esteja bloqueado, para todos os efeitos e propósitos é como se estivesse, pois ele não pode realizar nenhum trabalho útil.</a:t>
            </a:r>
          </a:p>
          <a:p>
            <a:r>
              <a:rPr lang="pt-BR" sz="2200" b="1" dirty="0"/>
              <a:t>Mais adiante, presumiremos que, quando um processo tem uma solicitação de recurso negada, ele é colocado para dormir. </a:t>
            </a:r>
          </a:p>
        </p:txBody>
      </p:sp>
    </p:spTree>
    <p:extLst>
      <p:ext uri="{BB962C8B-B14F-4D97-AF65-F5344CB8AC3E}">
        <p14:creationId xmlns:p14="http://schemas.microsoft.com/office/powerpoint/2010/main" val="90402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CDCA0C-0497-4CBB-C734-88C6C4E99305}"/>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 preemptíveis e não preemptíveis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9E32B39D-83E0-21AC-6AD6-C459C362C31B}"/>
              </a:ext>
            </a:extLst>
          </p:cNvPr>
          <p:cNvSpPr>
            <a:spLocks noGrp="1"/>
          </p:cNvSpPr>
          <p:nvPr>
            <p:ph idx="1"/>
          </p:nvPr>
        </p:nvSpPr>
        <p:spPr>
          <a:xfrm>
            <a:off x="2880360" y="2249424"/>
            <a:ext cx="6227064" cy="3803904"/>
          </a:xfrm>
        </p:spPr>
        <p:txBody>
          <a:bodyPr>
            <a:normAutofit/>
          </a:bodyPr>
          <a:lstStyle/>
          <a:p>
            <a:r>
              <a:rPr lang="pt-BR" sz="2000" b="1" dirty="0"/>
              <a:t>A exata natureza da solicitação de um recurso é altamente dependente do sistema. </a:t>
            </a:r>
          </a:p>
          <a:p>
            <a:r>
              <a:rPr lang="pt-BR" sz="2000" b="1" dirty="0"/>
              <a:t>Em alguns sistemas, uma chamada de sistema </a:t>
            </a:r>
            <a:r>
              <a:rPr lang="pt-BR" sz="2000" b="1" dirty="0" err="1"/>
              <a:t>request</a:t>
            </a:r>
            <a:r>
              <a:rPr lang="pt-BR" sz="2000" b="1" dirty="0"/>
              <a:t> é fornecida para permitir que os processos peçam explicitamente por recursos.</a:t>
            </a:r>
          </a:p>
          <a:p>
            <a:r>
              <a:rPr lang="pt-BR" sz="2000" b="1" dirty="0"/>
              <a:t>Em outros, os únicos recursos que o sistema operacional conhece são arquivos especiais que somente um processo pode ter aberto de cada vez. </a:t>
            </a:r>
          </a:p>
          <a:p>
            <a:r>
              <a:rPr lang="pt-BR" sz="2000" b="1" dirty="0"/>
              <a:t>Esses são abertos pela chamada open usual. Se o arquivo já está sendo usado, o processo chamador é bloqueado até o arquivo ser fechado pelo seu proprietário atual. </a:t>
            </a:r>
          </a:p>
        </p:txBody>
      </p:sp>
    </p:spTree>
    <p:extLst>
      <p:ext uri="{BB962C8B-B14F-4D97-AF65-F5344CB8AC3E}">
        <p14:creationId xmlns:p14="http://schemas.microsoft.com/office/powerpoint/2010/main" val="410179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A3A9178-3A25-C057-B39C-C1469ABD4528}"/>
              </a:ext>
            </a:extLst>
          </p:cNvPr>
          <p:cNvSpPr>
            <a:spLocks noGrp="1"/>
          </p:cNvSpPr>
          <p:nvPr>
            <p:ph type="title"/>
          </p:nvPr>
        </p:nvSpPr>
        <p:spPr>
          <a:xfrm>
            <a:off x="904877" y="795527"/>
            <a:ext cx="10488547" cy="1190912"/>
          </a:xfrm>
        </p:spPr>
        <p:txBody>
          <a:bodyPr>
            <a:normAutofit/>
          </a:bodyPr>
          <a:lstStyle/>
          <a:p>
            <a:pPr algn="ctr"/>
            <a:r>
              <a:rPr lang="pt-BR" sz="4000" dirty="0"/>
              <a:t>Aquisição de recursos </a:t>
            </a: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9FDEF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5B4B72D0-CC2E-7A54-F648-50A4D88A7224}"/>
              </a:ext>
            </a:extLst>
          </p:cNvPr>
          <p:cNvPicPr>
            <a:picLocks noChangeAspect="1"/>
          </p:cNvPicPr>
          <p:nvPr/>
        </p:nvPicPr>
        <p:blipFill rotWithShape="1">
          <a:blip r:embed="rId2"/>
          <a:srcRect l="8919" r="4675" b="1"/>
          <a:stretch/>
        </p:blipFill>
        <p:spPr>
          <a:xfrm>
            <a:off x="1103257" y="2416047"/>
            <a:ext cx="4626864" cy="3346704"/>
          </a:xfrm>
          <a:prstGeom prst="rect">
            <a:avLst/>
          </a:prstGeom>
          <a:ln w="12700">
            <a:noFill/>
          </a:ln>
        </p:spPr>
      </p:pic>
      <p:sp>
        <p:nvSpPr>
          <p:cNvPr id="3" name="Espaço Reservado para Conteúdo 2">
            <a:extLst>
              <a:ext uri="{FF2B5EF4-FFF2-40B4-BE49-F238E27FC236}">
                <a16:creationId xmlns:a16="http://schemas.microsoft.com/office/drawing/2014/main" id="{E9A13A14-632D-C675-C9F8-FB17597A78A5}"/>
              </a:ext>
            </a:extLst>
          </p:cNvPr>
          <p:cNvSpPr>
            <a:spLocks noGrp="1"/>
          </p:cNvSpPr>
          <p:nvPr>
            <p:ph idx="1"/>
          </p:nvPr>
        </p:nvSpPr>
        <p:spPr>
          <a:xfrm>
            <a:off x="6380703" y="2228850"/>
            <a:ext cx="5028928" cy="3699669"/>
          </a:xfrm>
        </p:spPr>
        <p:txBody>
          <a:bodyPr anchor="ctr">
            <a:normAutofit/>
          </a:bodyPr>
          <a:lstStyle/>
          <a:p>
            <a:pPr>
              <a:buClr>
                <a:srgbClr val="9FDEF6"/>
              </a:buClr>
            </a:pPr>
            <a:r>
              <a:rPr lang="pt-BR" sz="1800" b="1" dirty="0"/>
              <a:t>Para alguns tipos de recursos, como registros em um sistema de banco de dados, cabe aos processos do usuário, em vez do sistema, gerenciar eles mesmos o uso de recursos. </a:t>
            </a:r>
          </a:p>
          <a:p>
            <a:pPr>
              <a:buClr>
                <a:srgbClr val="9FDEF6"/>
              </a:buClr>
            </a:pPr>
            <a:r>
              <a:rPr lang="pt-BR" sz="1800" b="1" dirty="0"/>
              <a:t>Uma maneira de permitir isso é associar um semáforo a cada recurso. Esses semáforos são todos inicializados com 1. Também podem ser usadas variáveis do tipo </a:t>
            </a:r>
            <a:r>
              <a:rPr lang="pt-BR" sz="1800" b="1" dirty="0" err="1"/>
              <a:t>mutex</a:t>
            </a:r>
            <a:r>
              <a:rPr lang="pt-BR" sz="1800" b="1" dirty="0"/>
              <a:t>. </a:t>
            </a:r>
          </a:p>
          <a:p>
            <a:pPr>
              <a:buClr>
                <a:srgbClr val="9FDEF6"/>
              </a:buClr>
            </a:pPr>
            <a:r>
              <a:rPr lang="pt-BR" sz="1800" b="1" dirty="0"/>
              <a:t>Os três passos listados são então implementados como um </a:t>
            </a:r>
            <a:r>
              <a:rPr lang="pt-BR" sz="1800" b="1" dirty="0" err="1"/>
              <a:t>down</a:t>
            </a:r>
            <a:r>
              <a:rPr lang="pt-BR" sz="1800" b="1" dirty="0"/>
              <a:t> no semáforo para aquisição e utilização do recurso e, por fim, um </a:t>
            </a:r>
            <a:r>
              <a:rPr lang="pt-BR" sz="1800" b="1" dirty="0" err="1"/>
              <a:t>up</a:t>
            </a:r>
            <a:r>
              <a:rPr lang="pt-BR" sz="1800" b="1" dirty="0"/>
              <a:t> no semáforo para liberação do recurso, como mostrado na imagem a.</a:t>
            </a:r>
          </a:p>
        </p:txBody>
      </p:sp>
    </p:spTree>
    <p:extLst>
      <p:ext uri="{BB962C8B-B14F-4D97-AF65-F5344CB8AC3E}">
        <p14:creationId xmlns:p14="http://schemas.microsoft.com/office/powerpoint/2010/main" val="351734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79A8B810-F25E-F282-116C-5D33DEF84ABB}"/>
              </a:ext>
            </a:extLst>
          </p:cNvPr>
          <p:cNvSpPr>
            <a:spLocks noGrp="1"/>
          </p:cNvSpPr>
          <p:nvPr>
            <p:ph type="title"/>
          </p:nvPr>
        </p:nvSpPr>
        <p:spPr>
          <a:xfrm>
            <a:off x="904877" y="795527"/>
            <a:ext cx="10488547" cy="1190912"/>
          </a:xfrm>
        </p:spPr>
        <p:txBody>
          <a:bodyPr>
            <a:normAutofit/>
          </a:bodyPr>
          <a:lstStyle/>
          <a:p>
            <a:pPr algn="ctr"/>
            <a:r>
              <a:rPr lang="pt-BR" sz="4000"/>
              <a:t>Aquisição de recursos </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A2E8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4" descr="Tela de celular com publicação numa rede social&#10;&#10;Descrição gerada automaticamente">
            <a:extLst>
              <a:ext uri="{FF2B5EF4-FFF2-40B4-BE49-F238E27FC236}">
                <a16:creationId xmlns:a16="http://schemas.microsoft.com/office/drawing/2014/main" id="{2E51A2EF-031D-9466-8718-5812B2F4F1FB}"/>
              </a:ext>
            </a:extLst>
          </p:cNvPr>
          <p:cNvPicPr>
            <a:picLocks noChangeAspect="1"/>
          </p:cNvPicPr>
          <p:nvPr/>
        </p:nvPicPr>
        <p:blipFill rotWithShape="1">
          <a:blip r:embed="rId2">
            <a:extLst>
              <a:ext uri="{28A0092B-C50C-407E-A947-70E740481C1C}">
                <a14:useLocalDpi xmlns:a14="http://schemas.microsoft.com/office/drawing/2010/main" val="0"/>
              </a:ext>
            </a:extLst>
          </a:blip>
          <a:srcRect l="8496" r="4748" b="-4"/>
          <a:stretch/>
        </p:blipFill>
        <p:spPr>
          <a:xfrm>
            <a:off x="1103257" y="2416047"/>
            <a:ext cx="4626864" cy="3346704"/>
          </a:xfrm>
          <a:prstGeom prst="rect">
            <a:avLst/>
          </a:prstGeom>
          <a:ln w="12700">
            <a:noFill/>
          </a:ln>
        </p:spPr>
      </p:pic>
      <p:sp>
        <p:nvSpPr>
          <p:cNvPr id="3" name="Espaço Reservado para Conteúdo 2">
            <a:extLst>
              <a:ext uri="{FF2B5EF4-FFF2-40B4-BE49-F238E27FC236}">
                <a16:creationId xmlns:a16="http://schemas.microsoft.com/office/drawing/2014/main" id="{378C2260-FF47-DDD4-82F8-4AEEED7CA30B}"/>
              </a:ext>
            </a:extLst>
          </p:cNvPr>
          <p:cNvSpPr>
            <a:spLocks noGrp="1"/>
          </p:cNvSpPr>
          <p:nvPr>
            <p:ph idx="1"/>
          </p:nvPr>
        </p:nvSpPr>
        <p:spPr>
          <a:xfrm>
            <a:off x="6380703" y="2228850"/>
            <a:ext cx="5028928" cy="3699669"/>
          </a:xfrm>
        </p:spPr>
        <p:txBody>
          <a:bodyPr anchor="ctr">
            <a:normAutofit/>
          </a:bodyPr>
          <a:lstStyle/>
          <a:p>
            <a:pPr>
              <a:buClr>
                <a:srgbClr val="A2E8FF"/>
              </a:buClr>
            </a:pPr>
            <a:r>
              <a:rPr lang="pt-BR" sz="1800" b="1" dirty="0"/>
              <a:t>Às vezes, processos precisam de dois ou mais recursos. Eles podem ser adquiridos em sequência, como mostrado na imagem b. </a:t>
            </a:r>
          </a:p>
          <a:p>
            <a:pPr>
              <a:buClr>
                <a:srgbClr val="A2E8FF"/>
              </a:buClr>
            </a:pPr>
            <a:r>
              <a:rPr lang="pt-BR" sz="1800" b="1" dirty="0"/>
              <a:t>Se mais de dois recursos são necessários, eles são simplesmente adquiridos um depois do outro. Até aqui, nenhum problema. </a:t>
            </a:r>
          </a:p>
          <a:p>
            <a:pPr>
              <a:buClr>
                <a:srgbClr val="A2E8FF"/>
              </a:buClr>
            </a:pPr>
            <a:r>
              <a:rPr lang="pt-BR" sz="1800" b="1" dirty="0"/>
              <a:t>Enquanto apenas um processo estiver envolvido, tudo funciona bem. </a:t>
            </a:r>
          </a:p>
          <a:p>
            <a:pPr>
              <a:buClr>
                <a:srgbClr val="A2E8FF"/>
              </a:buClr>
            </a:pPr>
            <a:r>
              <a:rPr lang="pt-BR" sz="1800" dirty="0"/>
              <a:t>É claro, com apenas um processo, não há a necessidade de adquirir formalmente recursos, já que não há competição por eles. </a:t>
            </a:r>
          </a:p>
        </p:txBody>
      </p:sp>
    </p:spTree>
    <p:extLst>
      <p:ext uri="{BB962C8B-B14F-4D97-AF65-F5344CB8AC3E}">
        <p14:creationId xmlns:p14="http://schemas.microsoft.com/office/powerpoint/2010/main" val="169840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A57A5F-8EE9-8E2C-910F-767C1245A253}"/>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Aquisição de recursos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6303814E-921C-CEE8-EED9-AF25345CA90F}"/>
              </a:ext>
            </a:extLst>
          </p:cNvPr>
          <p:cNvSpPr>
            <a:spLocks noGrp="1"/>
          </p:cNvSpPr>
          <p:nvPr>
            <p:ph idx="1"/>
          </p:nvPr>
        </p:nvSpPr>
        <p:spPr>
          <a:xfrm>
            <a:off x="2880360" y="2249424"/>
            <a:ext cx="6227064" cy="3803904"/>
          </a:xfrm>
        </p:spPr>
        <p:txBody>
          <a:bodyPr>
            <a:normAutofit/>
          </a:bodyPr>
          <a:lstStyle/>
          <a:p>
            <a:r>
              <a:rPr lang="pt-BR" sz="1700" b="1" dirty="0"/>
              <a:t>Agora vamos considerar uma situação com dois processos, A e B, e dois recursos. </a:t>
            </a:r>
          </a:p>
          <a:p>
            <a:r>
              <a:rPr lang="pt-BR" sz="1700" b="1" dirty="0"/>
              <a:t>Dois cenários são descritos na próximas imagens. Na imagem A , ambos os processos solicitam pelos recursos na mesma ordem. Na imagem B, eles os solicitam em uma ordem diferente. </a:t>
            </a:r>
          </a:p>
          <a:p>
            <a:r>
              <a:rPr lang="pt-BR" sz="1700" b="1" dirty="0"/>
              <a:t>Essa diferença pode parecer menor, mas não é. Na imagem A, um dos processos adquirirá o primeiro recurso antes do outro. </a:t>
            </a:r>
          </a:p>
          <a:p>
            <a:r>
              <a:rPr lang="pt-BR" sz="1700" b="1" dirty="0"/>
              <a:t>Esse processo então será bem-sucedido na aquisição do segundo recurso e realizará o seu trabalho. </a:t>
            </a:r>
          </a:p>
          <a:p>
            <a:r>
              <a:rPr lang="pt-BR" sz="1700" b="1" dirty="0"/>
              <a:t>Se o outro processo tentar adquirir o recurso 1 antes que ele seja liberado, o outro processo simplesmente será bloqueado até que o recurso esteja disponível. </a:t>
            </a:r>
          </a:p>
        </p:txBody>
      </p:sp>
    </p:spTree>
    <p:extLst>
      <p:ext uri="{BB962C8B-B14F-4D97-AF65-F5344CB8AC3E}">
        <p14:creationId xmlns:p14="http://schemas.microsoft.com/office/powerpoint/2010/main" val="358293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55B80C-2431-4364-F645-C87E47D2933A}"/>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Aquisição de recursos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86357CC5-9334-1A1E-6689-D5C02BDA1326}"/>
              </a:ext>
            </a:extLst>
          </p:cNvPr>
          <p:cNvSpPr>
            <a:spLocks noGrp="1"/>
          </p:cNvSpPr>
          <p:nvPr>
            <p:ph idx="1"/>
          </p:nvPr>
        </p:nvSpPr>
        <p:spPr>
          <a:xfrm>
            <a:off x="2880360" y="2249424"/>
            <a:ext cx="6227064" cy="3803904"/>
          </a:xfrm>
        </p:spPr>
        <p:txBody>
          <a:bodyPr>
            <a:normAutofit/>
          </a:bodyPr>
          <a:lstStyle/>
          <a:p>
            <a:r>
              <a:rPr lang="pt-BR" sz="2000" b="1" dirty="0"/>
              <a:t>Na imagem b, a situação é diferente. </a:t>
            </a:r>
          </a:p>
          <a:p>
            <a:r>
              <a:rPr lang="pt-BR" sz="2000" b="1" dirty="0"/>
              <a:t>Pode ocorrer que um dos processos adquira ambos os recursos e efetivamente bloqueie o outro processo até concluir seu trabalho.</a:t>
            </a:r>
          </a:p>
          <a:p>
            <a:r>
              <a:rPr lang="pt-BR" sz="2000" b="1" dirty="0"/>
              <a:t>No entanto, pode também acontecer de o processo A adquirir o recurso 1 e o processo B adquirir o recurso 2. </a:t>
            </a:r>
          </a:p>
          <a:p>
            <a:r>
              <a:rPr lang="pt-BR" sz="2000" b="1" dirty="0"/>
              <a:t>Cada um bloqueará agora quando tentar adquirir o outro recurso. Nenhum processo executará novamente. </a:t>
            </a:r>
          </a:p>
          <a:p>
            <a:r>
              <a:rPr lang="pt-BR" sz="2000" b="1" dirty="0"/>
              <a:t>Má notícia: essa situação é um impasse. </a:t>
            </a:r>
          </a:p>
        </p:txBody>
      </p:sp>
    </p:spTree>
    <p:extLst>
      <p:ext uri="{BB962C8B-B14F-4D97-AF65-F5344CB8AC3E}">
        <p14:creationId xmlns:p14="http://schemas.microsoft.com/office/powerpoint/2010/main" val="244295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FEFF593-7032-E4B8-1869-85D1DEEBD17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Aquisição de recursos </a:t>
            </a:r>
          </a:p>
        </p:txBody>
      </p:sp>
      <p:pic>
        <p:nvPicPr>
          <p:cNvPr id="5" name="Espaço Reservado para Conteúdo 4" descr="Linha do tempo&#10;&#10;Descrição gerada automaticamente com confiança baixa">
            <a:extLst>
              <a:ext uri="{FF2B5EF4-FFF2-40B4-BE49-F238E27FC236}">
                <a16:creationId xmlns:a16="http://schemas.microsoft.com/office/drawing/2014/main" id="{57C3982F-01F8-C0EE-087D-159A2AB41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450" y="2354239"/>
            <a:ext cx="8445100" cy="3948085"/>
          </a:xfrm>
          <a:prstGeom prst="rect">
            <a:avLst/>
          </a:prstGeom>
        </p:spPr>
      </p:pic>
    </p:spTree>
    <p:extLst>
      <p:ext uri="{BB962C8B-B14F-4D97-AF65-F5344CB8AC3E}">
        <p14:creationId xmlns:p14="http://schemas.microsoft.com/office/powerpoint/2010/main" val="274092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9C3A11-0C14-7519-984B-66715D4FE33D}"/>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a:t>
            </a:r>
          </a:p>
        </p:txBody>
      </p:sp>
      <p:sp>
        <p:nvSpPr>
          <p:cNvPr id="67" name="Isosceles Triangle 66">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E6B1F0D2-E4F3-FEE5-4B8B-1C7350AF12CA}"/>
              </a:ext>
            </a:extLst>
          </p:cNvPr>
          <p:cNvSpPr>
            <a:spLocks noGrp="1"/>
          </p:cNvSpPr>
          <p:nvPr>
            <p:ph idx="1"/>
          </p:nvPr>
        </p:nvSpPr>
        <p:spPr>
          <a:xfrm>
            <a:off x="2880360" y="2249424"/>
            <a:ext cx="6227064" cy="3803904"/>
          </a:xfrm>
        </p:spPr>
        <p:txBody>
          <a:bodyPr>
            <a:normAutofit fontScale="92500" lnSpcReduction="10000"/>
          </a:bodyPr>
          <a:lstStyle/>
          <a:p>
            <a:r>
              <a:rPr lang="pt-BR" sz="2000" b="1" dirty="0"/>
              <a:t>Os sistemas computacionais estão cheios de recursos que podem ser usados somente por um processo de cada vez. </a:t>
            </a:r>
          </a:p>
          <a:p>
            <a:r>
              <a:rPr lang="pt-BR" sz="2000" b="1" dirty="0"/>
              <a:t>Exemplos comuns incluem impressoras, unidades de fita para backup de dados da empresa e entradas nas tabelas internas do sistema. </a:t>
            </a:r>
          </a:p>
          <a:p>
            <a:r>
              <a:rPr lang="pt-BR" sz="2000" dirty="0"/>
              <a:t>Ter dois processos escrevendo simultaneamente para a impressora gera uma saída ininteligível. </a:t>
            </a:r>
          </a:p>
          <a:p>
            <a:r>
              <a:rPr lang="pt-BR" sz="2000" dirty="0"/>
              <a:t>Ter dois processos usando a mesma entrada da tabela do sistema de arquivos invariavelmente levará a um sistema de arquivos corrompido. </a:t>
            </a:r>
          </a:p>
          <a:p>
            <a:r>
              <a:rPr lang="pt-BR" sz="2000" dirty="0"/>
              <a:t>Em consequência, </a:t>
            </a:r>
            <a:r>
              <a:rPr lang="pt-BR" sz="2000" b="1" dirty="0"/>
              <a:t>todos os sistemas operacionais têm a capacidade de conceder (temporariamente) acesso exclusivo a um processo a determinados recursos. </a:t>
            </a:r>
          </a:p>
        </p:txBody>
      </p:sp>
    </p:spTree>
    <p:extLst>
      <p:ext uri="{BB962C8B-B14F-4D97-AF65-F5344CB8AC3E}">
        <p14:creationId xmlns:p14="http://schemas.microsoft.com/office/powerpoint/2010/main" val="26211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934597-5FBB-7DC5-2498-17959DE1C97F}"/>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Aquisição de recursos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FAB13F7-41F7-628C-AEF0-58D82B404674}"/>
              </a:ext>
            </a:extLst>
          </p:cNvPr>
          <p:cNvSpPr>
            <a:spLocks noGrp="1"/>
          </p:cNvSpPr>
          <p:nvPr>
            <p:ph idx="1"/>
          </p:nvPr>
        </p:nvSpPr>
        <p:spPr>
          <a:xfrm>
            <a:off x="2880360" y="2249424"/>
            <a:ext cx="6227064" cy="3803904"/>
          </a:xfrm>
        </p:spPr>
        <p:txBody>
          <a:bodyPr>
            <a:normAutofit/>
          </a:bodyPr>
          <a:lstStyle/>
          <a:p>
            <a:r>
              <a:rPr lang="pt-BR" sz="2200" dirty="0"/>
              <a:t>Vemos aqui </a:t>
            </a:r>
            <a:r>
              <a:rPr lang="pt-BR" sz="2200" b="1" dirty="0"/>
              <a:t>o que parece ser uma diferença menor em estilo de codificação </a:t>
            </a:r>
            <a:r>
              <a:rPr lang="pt-BR" sz="2200" dirty="0"/>
              <a:t>- qual recurso adquirir primeiro - </a:t>
            </a:r>
            <a:r>
              <a:rPr lang="pt-BR" sz="2200" b="1" dirty="0"/>
              <a:t>no fim das contas, faz a diferença entre o programa funcionar ou falhar de uma maneira difícil de ser detectada. </a:t>
            </a:r>
          </a:p>
          <a:p>
            <a:r>
              <a:rPr lang="pt-BR" sz="2200" dirty="0"/>
              <a:t>Como impasses podem ocorrer tão facilmente, muita pesquisa foi feita para descobrir maneiras de lidar com eles.</a:t>
            </a:r>
          </a:p>
        </p:txBody>
      </p:sp>
    </p:spTree>
    <p:extLst>
      <p:ext uri="{BB962C8B-B14F-4D97-AF65-F5344CB8AC3E}">
        <p14:creationId xmlns:p14="http://schemas.microsoft.com/office/powerpoint/2010/main" val="418198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89DFDE-187B-7181-85CC-78DAF66043F9}"/>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Introdução aos impasses (deadlock)</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07146626-F9C4-2AE4-BF96-04EF02AAEE6C}"/>
              </a:ext>
            </a:extLst>
          </p:cNvPr>
          <p:cNvSpPr>
            <a:spLocks noGrp="1"/>
          </p:cNvSpPr>
          <p:nvPr>
            <p:ph idx="1"/>
          </p:nvPr>
        </p:nvSpPr>
        <p:spPr>
          <a:xfrm>
            <a:off x="2880360" y="2249424"/>
            <a:ext cx="6227064" cy="3803904"/>
          </a:xfrm>
        </p:spPr>
        <p:txBody>
          <a:bodyPr>
            <a:normAutofit/>
          </a:bodyPr>
          <a:lstStyle/>
          <a:p>
            <a:r>
              <a:rPr lang="pt-BR" sz="2000" b="1" dirty="0"/>
              <a:t>Deadlock é a situação em que um processo aguarda por um recurso que nunca estará disponível ou um evento que não ocorrerá. </a:t>
            </a:r>
          </a:p>
          <a:p>
            <a:r>
              <a:rPr lang="pt-BR" sz="2000" b="1" dirty="0"/>
              <a:t>Essa situação é consequência, na maioria das vezes, do compartilhamento de recursos, como dispositivos, arquivos e registros, entre processos concorrentes em que a exclusão mútua é exigida. </a:t>
            </a:r>
          </a:p>
          <a:p>
            <a:r>
              <a:rPr lang="pt-BR" sz="2000" b="1" dirty="0"/>
              <a:t>O problema do deadlock torna-se cada vez mais frequente e crítico na medida em que os sistemas operacionais evoluem no sentido de implementar o paralelismo de forma intensiva e permitir a alocação dinâmica de um número ainda maior de recursos. </a:t>
            </a:r>
          </a:p>
        </p:txBody>
      </p:sp>
    </p:spTree>
    <p:extLst>
      <p:ext uri="{BB962C8B-B14F-4D97-AF65-F5344CB8AC3E}">
        <p14:creationId xmlns:p14="http://schemas.microsoft.com/office/powerpoint/2010/main" val="7332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33430C-BDD2-A48C-777F-3E04E7169F95}"/>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Deadlock</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5E68EF96-3CCD-2C69-E129-59577275907C}"/>
              </a:ext>
            </a:extLst>
          </p:cNvPr>
          <p:cNvSpPr>
            <a:spLocks noGrp="1"/>
          </p:cNvSpPr>
          <p:nvPr>
            <p:ph idx="1"/>
          </p:nvPr>
        </p:nvSpPr>
        <p:spPr>
          <a:xfrm>
            <a:off x="2880360" y="2249424"/>
            <a:ext cx="6227064" cy="3803904"/>
          </a:xfrm>
        </p:spPr>
        <p:txBody>
          <a:bodyPr>
            <a:normAutofit/>
          </a:bodyPr>
          <a:lstStyle/>
          <a:p>
            <a:r>
              <a:rPr lang="pt-BR" sz="1900" b="1" dirty="0"/>
              <a:t>A próxima ilustra graficamente o problema do deadlock entre os processos PA e PB, quando utilizam os recursos R1 e R2. Inicialmente, PA obtém acesso exclusivo de R1, da mesma forma que PB obtém de R2. </a:t>
            </a:r>
          </a:p>
          <a:p>
            <a:r>
              <a:rPr lang="pt-BR" sz="1900" b="1" dirty="0"/>
              <a:t>Durante o processamento, PA necessita de R2 para poder prosseguir. Como R2 está alocado a PB, PA ficará aguardando que o recurso seja liberado. Em seguida, PB necessita utilizar R1 e, da mesma forma, ficará aguardando até que PA libere o recurso. </a:t>
            </a:r>
          </a:p>
          <a:p>
            <a:r>
              <a:rPr lang="pt-BR" sz="1900" b="1" dirty="0"/>
              <a:t>Como cada processo está esperando que o outro libere o recurso alocado é estabelecida uma condição conhecida por espera circular, caracterizando uma situação de deadlock.</a:t>
            </a:r>
          </a:p>
        </p:txBody>
      </p:sp>
    </p:spTree>
    <p:extLst>
      <p:ext uri="{BB962C8B-B14F-4D97-AF65-F5344CB8AC3E}">
        <p14:creationId xmlns:p14="http://schemas.microsoft.com/office/powerpoint/2010/main" val="256615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12E18C-B1D9-EB96-0FC4-585CCAA2587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Deadlock</a:t>
            </a:r>
          </a:p>
        </p:txBody>
      </p:sp>
      <p:pic>
        <p:nvPicPr>
          <p:cNvPr id="5" name="Espaço Reservado para Conteúdo 4">
            <a:extLst>
              <a:ext uri="{FF2B5EF4-FFF2-40B4-BE49-F238E27FC236}">
                <a16:creationId xmlns:a16="http://schemas.microsoft.com/office/drawing/2014/main" id="{CFC10BE2-33AB-F312-77BD-55FE0CB1D907}"/>
              </a:ext>
            </a:extLst>
          </p:cNvPr>
          <p:cNvPicPr>
            <a:picLocks noGrp="1" noChangeAspect="1"/>
          </p:cNvPicPr>
          <p:nvPr>
            <p:ph idx="1"/>
          </p:nvPr>
        </p:nvPicPr>
        <p:blipFill>
          <a:blip r:embed="rId2"/>
          <a:stretch>
            <a:fillRect/>
          </a:stretch>
        </p:blipFill>
        <p:spPr>
          <a:xfrm>
            <a:off x="5895751" y="1808455"/>
            <a:ext cx="5708649" cy="3211114"/>
          </a:xfrm>
          <a:prstGeom prst="rect">
            <a:avLst/>
          </a:prstGeom>
        </p:spPr>
      </p:pic>
    </p:spTree>
    <p:extLst>
      <p:ext uri="{BB962C8B-B14F-4D97-AF65-F5344CB8AC3E}">
        <p14:creationId xmlns:p14="http://schemas.microsoft.com/office/powerpoint/2010/main" val="67653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320855-FE56-E1FD-41B9-06FDBA60D7E9}"/>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Deadlock</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67D66E5A-5941-0D6F-ED63-0DEEF79D362B}"/>
              </a:ext>
            </a:extLst>
          </p:cNvPr>
          <p:cNvSpPr>
            <a:spLocks noGrp="1"/>
          </p:cNvSpPr>
          <p:nvPr>
            <p:ph idx="1"/>
          </p:nvPr>
        </p:nvSpPr>
        <p:spPr>
          <a:xfrm>
            <a:off x="2880360" y="2249424"/>
            <a:ext cx="6227064" cy="3803904"/>
          </a:xfrm>
        </p:spPr>
        <p:txBody>
          <a:bodyPr>
            <a:normAutofit/>
          </a:bodyPr>
          <a:lstStyle/>
          <a:p>
            <a:pPr marL="0" indent="0">
              <a:buNone/>
            </a:pPr>
            <a:r>
              <a:rPr lang="pt-BR" sz="1900" b="1" dirty="0"/>
              <a:t>Para que ocorra a situação de deadlock, quatro condições são necessárias simultaneamente (</a:t>
            </a:r>
            <a:r>
              <a:rPr lang="pt-BR" sz="1900" b="1" dirty="0" err="1"/>
              <a:t>Coffman</a:t>
            </a:r>
            <a:r>
              <a:rPr lang="pt-BR" sz="1900" b="1" dirty="0"/>
              <a:t>, </a:t>
            </a:r>
            <a:r>
              <a:rPr lang="pt-BR" sz="1900" b="1" dirty="0" err="1"/>
              <a:t>Elphick</a:t>
            </a:r>
            <a:r>
              <a:rPr lang="pt-BR" sz="1900" b="1" dirty="0"/>
              <a:t> e </a:t>
            </a:r>
            <a:r>
              <a:rPr lang="pt-BR" sz="1900" b="1" dirty="0" err="1"/>
              <a:t>Shoshani</a:t>
            </a:r>
            <a:r>
              <a:rPr lang="pt-BR" sz="1900" b="1" dirty="0"/>
              <a:t>, 1971): </a:t>
            </a:r>
          </a:p>
          <a:p>
            <a:pPr marL="514350" indent="-514350">
              <a:buAutoNum type="arabicPeriod"/>
            </a:pPr>
            <a:r>
              <a:rPr lang="pt-BR" sz="1900" b="1" dirty="0"/>
              <a:t>Exclusão mútua: cada recurso só pode estar alocado a um único processo em um determinado instante; </a:t>
            </a:r>
          </a:p>
          <a:p>
            <a:pPr marL="514350" indent="-514350">
              <a:buAutoNum type="arabicPeriod"/>
            </a:pPr>
            <a:r>
              <a:rPr lang="pt-BR" sz="1900" b="1" dirty="0"/>
              <a:t>Espera por recurso: um processo, além dos recursos já alocados, pode estar esperando por outros recursos; </a:t>
            </a:r>
          </a:p>
          <a:p>
            <a:pPr marL="514350" indent="-514350">
              <a:buAutoNum type="arabicPeriod"/>
            </a:pPr>
            <a:r>
              <a:rPr lang="pt-BR" sz="1900" b="1" dirty="0"/>
              <a:t>Não preempção: um recurso não pode ser liberado de um processo só porque outros processos desejam o mesmo recurso; </a:t>
            </a:r>
          </a:p>
          <a:p>
            <a:pPr marL="514350" indent="-514350">
              <a:buAutoNum type="arabicPeriod"/>
            </a:pPr>
            <a:r>
              <a:rPr lang="pt-BR" sz="1900" b="1" dirty="0"/>
              <a:t>Espera circular: um processo pode ter de esperar por um recurso alocado a outro processo, e vice-versa.</a:t>
            </a:r>
          </a:p>
        </p:txBody>
      </p:sp>
    </p:spTree>
    <p:extLst>
      <p:ext uri="{BB962C8B-B14F-4D97-AF65-F5344CB8AC3E}">
        <p14:creationId xmlns:p14="http://schemas.microsoft.com/office/powerpoint/2010/main" val="217240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63BC5E-6037-8602-A91E-23FF5C52145F}"/>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Deadlock</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C5E878FF-4FE1-D1E4-4ABF-522FF36FA868}"/>
              </a:ext>
            </a:extLst>
          </p:cNvPr>
          <p:cNvSpPr>
            <a:spLocks noGrp="1"/>
          </p:cNvSpPr>
          <p:nvPr>
            <p:ph idx="1"/>
          </p:nvPr>
        </p:nvSpPr>
        <p:spPr>
          <a:xfrm>
            <a:off x="2880360" y="2249424"/>
            <a:ext cx="6227064" cy="3803904"/>
          </a:xfrm>
        </p:spPr>
        <p:txBody>
          <a:bodyPr>
            <a:normAutofit/>
          </a:bodyPr>
          <a:lstStyle/>
          <a:p>
            <a:r>
              <a:rPr lang="pt-BR" sz="2200" b="1" dirty="0"/>
              <a:t>O problema do deadlock existe em qualquer sistema </a:t>
            </a:r>
            <a:r>
              <a:rPr lang="pt-BR" sz="2200" b="1" dirty="0" err="1"/>
              <a:t>multiprogramável</a:t>
            </a:r>
            <a:r>
              <a:rPr lang="pt-BR" sz="2200" b="1" dirty="0"/>
              <a:t>; no entanto as soluções implementadas devem considerar o tipo do sistema e o impacto em seu desempenho. </a:t>
            </a:r>
          </a:p>
          <a:p>
            <a:r>
              <a:rPr lang="pt-BR" sz="2200" dirty="0"/>
              <a:t>Por exemplo, um deadlock em um sistema de tempo real, que controla uma usina nuclear, deve ser tratado com mecanismos voltados para esse tipo de aplicação, diferentes dos adotados por um sistema de tempo compartilhado comum. </a:t>
            </a:r>
          </a:p>
        </p:txBody>
      </p:sp>
    </p:spTree>
    <p:extLst>
      <p:ext uri="{BB962C8B-B14F-4D97-AF65-F5344CB8AC3E}">
        <p14:creationId xmlns:p14="http://schemas.microsoft.com/office/powerpoint/2010/main" val="53792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41739F-0ACB-690E-B1F0-8E57A843553D}"/>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Prevenção de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9CC5BE75-54F8-96CC-048C-D41B99C2560E}"/>
              </a:ext>
            </a:extLst>
          </p:cNvPr>
          <p:cNvSpPr>
            <a:spLocks noGrp="1"/>
          </p:cNvSpPr>
          <p:nvPr>
            <p:ph idx="1"/>
          </p:nvPr>
        </p:nvSpPr>
        <p:spPr>
          <a:xfrm>
            <a:off x="2880360" y="2249424"/>
            <a:ext cx="6227064" cy="3803904"/>
          </a:xfrm>
        </p:spPr>
        <p:txBody>
          <a:bodyPr>
            <a:normAutofit/>
          </a:bodyPr>
          <a:lstStyle/>
          <a:p>
            <a:r>
              <a:rPr lang="pt-BR" sz="2000" b="1" dirty="0"/>
              <a:t>Para prevenir a ocorrência de deadlocks, é preciso garantir que uma das quatro condições apresentadas, necessárias para sua existência, nunca se satisfaça. </a:t>
            </a:r>
          </a:p>
          <a:p>
            <a:r>
              <a:rPr lang="pt-BR" sz="2000" dirty="0"/>
              <a:t>A ausência da primeira condição (exclusão mútua) certamente acaba com o problema do deadlock, pois nenhum processo terá que esperar para ter acesso a um recurso, mesmo que já esteja sendo utilizado por outro processo. </a:t>
            </a:r>
          </a:p>
          <a:p>
            <a:r>
              <a:rPr lang="pt-BR" sz="2000" dirty="0"/>
              <a:t>Os problemas decorrentes do compartilhamento de recursos entre processos concorrentes sem a exclusão mútua já foram apresentados, inclusive com a exemplificação das sérias inconsistências geradas.</a:t>
            </a:r>
          </a:p>
        </p:txBody>
      </p:sp>
    </p:spTree>
    <p:extLst>
      <p:ext uri="{BB962C8B-B14F-4D97-AF65-F5344CB8AC3E}">
        <p14:creationId xmlns:p14="http://schemas.microsoft.com/office/powerpoint/2010/main" val="70624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5BD424-BD72-0F7D-7842-F2FF44BCB4DA}"/>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Prevenção de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432B4822-294D-1376-7055-D5BBD4684A98}"/>
              </a:ext>
            </a:extLst>
          </p:cNvPr>
          <p:cNvSpPr>
            <a:spLocks noGrp="1"/>
          </p:cNvSpPr>
          <p:nvPr>
            <p:ph idx="1"/>
          </p:nvPr>
        </p:nvSpPr>
        <p:spPr>
          <a:xfrm>
            <a:off x="2880360" y="2249424"/>
            <a:ext cx="6227064" cy="3803904"/>
          </a:xfrm>
        </p:spPr>
        <p:txBody>
          <a:bodyPr>
            <a:normAutofit/>
          </a:bodyPr>
          <a:lstStyle/>
          <a:p>
            <a:r>
              <a:rPr lang="pt-BR" sz="1400"/>
              <a:t>Para evitar a segunda condição (espera por recurso), processos que já possuam recursos garantidos não devem requisitar novos recursos. </a:t>
            </a:r>
          </a:p>
          <a:p>
            <a:r>
              <a:rPr lang="pt-BR" sz="1400"/>
              <a:t>Uma maneira de implementar esse mecanismo de prevenção é que, antes do início da execução, um processo deve pré-alocar todos os recursos necessários.</a:t>
            </a:r>
          </a:p>
          <a:p>
            <a:r>
              <a:rPr lang="pt-BR" sz="1400"/>
              <a:t>Nesse caso, todos os recursos necessários ao processo devem estar disponíveis para o início da execução, caso contrário nenhum recurso será alocado e o processo permanecerá aguardando. </a:t>
            </a:r>
          </a:p>
          <a:p>
            <a:r>
              <a:rPr lang="pt-BR" sz="1400"/>
              <a:t>Esse mecanismo pode produzir um grande desperdício na utilização dos recursos do sistema, pois um recurso pode permanecer alocado por um grande período de tempo, sendo utilizado apenas por um breve momento. </a:t>
            </a:r>
          </a:p>
          <a:p>
            <a:r>
              <a:rPr lang="pt-BR" sz="1400"/>
              <a:t>Outra dificuldade, decorrente desse mecanismo, é a determinação do número de recursos que um processo deve alocar antes da sua execução. </a:t>
            </a:r>
          </a:p>
          <a:p>
            <a:r>
              <a:rPr lang="pt-BR" sz="1400"/>
              <a:t>O mais grave, no entanto, é a possibilidade de um processo sofrer starvation (nunca ser executado) caso os recursos necessários à sua execução nunca estejam disponíveis ao mesmo tempo.</a:t>
            </a:r>
          </a:p>
        </p:txBody>
      </p:sp>
    </p:spTree>
    <p:extLst>
      <p:ext uri="{BB962C8B-B14F-4D97-AF65-F5344CB8AC3E}">
        <p14:creationId xmlns:p14="http://schemas.microsoft.com/office/powerpoint/2010/main" val="425317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49AE4E-E75C-45E9-82F3-5CBA99021AE8}"/>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Prevenção de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B76625BE-D320-6F32-F797-DFC8A7F3F444}"/>
              </a:ext>
            </a:extLst>
          </p:cNvPr>
          <p:cNvSpPr>
            <a:spLocks noGrp="1"/>
          </p:cNvSpPr>
          <p:nvPr>
            <p:ph idx="1"/>
          </p:nvPr>
        </p:nvSpPr>
        <p:spPr>
          <a:xfrm>
            <a:off x="2880360" y="2249424"/>
            <a:ext cx="6227064" cy="3803904"/>
          </a:xfrm>
        </p:spPr>
        <p:txBody>
          <a:bodyPr>
            <a:normAutofit/>
          </a:bodyPr>
          <a:lstStyle/>
          <a:p>
            <a:r>
              <a:rPr lang="pt-BR" sz="1400"/>
              <a:t>A terceira condição (não preempção) pode ser evitada quando é permitido que um recurso seja retirado de um processo no caso de outro processo necessitar do mesmo recurso. </a:t>
            </a:r>
          </a:p>
          <a:p>
            <a:r>
              <a:rPr lang="pt-BR" sz="1400"/>
              <a:t>A liberação de recursos já garantidos por um processo pode ocasionar sérios problemas, podendo até impedir a continuidade de execução do processo. </a:t>
            </a:r>
          </a:p>
          <a:p>
            <a:r>
              <a:rPr lang="pt-BR" sz="1400"/>
              <a:t>Outro problema desse mecanismo é a possibilidade de um processo sofrer starvation, pois, após garantir os recursos necessários à sua execução, um processo pode ter que liberá-los sem concluir seu processamento. </a:t>
            </a:r>
          </a:p>
          <a:p>
            <a:r>
              <a:rPr lang="pt-BR" sz="1400"/>
              <a:t>A última maneira de evitar um deadlock é excluir a possibilidade da quarta condição (espera circular). </a:t>
            </a:r>
          </a:p>
          <a:p>
            <a:r>
              <a:rPr lang="pt-BR" sz="1400"/>
              <a:t>Uma forma de implementar esse mecanismo é forçar o processo a ter apenas um recurso por vez. </a:t>
            </a:r>
          </a:p>
          <a:p>
            <a:r>
              <a:rPr lang="pt-BR" sz="1400"/>
              <a:t>Caso o processo necessite de outro recurso, o recurso já alocado deve ser liberado. Esta condição restringiria muito o grau de compartilhamento e o processamento de programas. </a:t>
            </a:r>
          </a:p>
        </p:txBody>
      </p:sp>
    </p:spTree>
    <p:extLst>
      <p:ext uri="{BB962C8B-B14F-4D97-AF65-F5344CB8AC3E}">
        <p14:creationId xmlns:p14="http://schemas.microsoft.com/office/powerpoint/2010/main" val="199005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43AD86-3547-1D4E-A7A4-3BAF445D0EF1}"/>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Prevenção de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EB5B7B6-FAC9-B54A-AD34-2E6E2AE762DA}"/>
              </a:ext>
            </a:extLst>
          </p:cNvPr>
          <p:cNvSpPr>
            <a:spLocks noGrp="1"/>
          </p:cNvSpPr>
          <p:nvPr>
            <p:ph idx="1"/>
          </p:nvPr>
        </p:nvSpPr>
        <p:spPr>
          <a:xfrm>
            <a:off x="2880360" y="2249424"/>
            <a:ext cx="6227064" cy="3803904"/>
          </a:xfrm>
        </p:spPr>
        <p:txBody>
          <a:bodyPr>
            <a:normAutofit lnSpcReduction="10000"/>
          </a:bodyPr>
          <a:lstStyle/>
          <a:p>
            <a:r>
              <a:rPr lang="pt-BR" sz="1700" b="1" dirty="0"/>
              <a:t>A prevenção de deadlocks evitando-se a ocorrência de qualquer uma das quatro condições é bastante limitada e, por isso, não é utilizada na prática. É possível evitar o deadlock mesmo se todas as condições necessárias à sua ocorrência estejam presentes.</a:t>
            </a:r>
          </a:p>
          <a:p>
            <a:r>
              <a:rPr lang="pt-BR" sz="1700" b="1" dirty="0"/>
              <a:t>A solução mais conhecida para essa situação é o algoritmo do banqueiro (</a:t>
            </a:r>
            <a:r>
              <a:rPr lang="pt-BR" sz="1700" b="1" dirty="0" err="1"/>
              <a:t>Banker’s</a:t>
            </a:r>
            <a:r>
              <a:rPr lang="pt-BR" sz="1700" b="1" dirty="0"/>
              <a:t> </a:t>
            </a:r>
            <a:r>
              <a:rPr lang="pt-BR" sz="1700" b="1" dirty="0" err="1"/>
              <a:t>Algorithm</a:t>
            </a:r>
            <a:r>
              <a:rPr lang="pt-BR" sz="1700" b="1" dirty="0"/>
              <a:t>) proposto por </a:t>
            </a:r>
            <a:r>
              <a:rPr lang="pt-BR" sz="1700" b="1" dirty="0" err="1"/>
              <a:t>Dijkstra</a:t>
            </a:r>
            <a:r>
              <a:rPr lang="pt-BR" sz="1700" b="1" dirty="0"/>
              <a:t> (1965). Basicamente, este algoritmo exige que os processos informem o número máximo de cada tipo de recurso necessário à sua execução. </a:t>
            </a:r>
          </a:p>
          <a:p>
            <a:r>
              <a:rPr lang="pt-BR" sz="1700" b="1" dirty="0"/>
              <a:t>Com essas informações, é possível definir o estado de alocação de um recurso, que é a relação entre o número de recursos alocados e disponíveis e o número máximo de processos que necessitam desses recursos. </a:t>
            </a:r>
          </a:p>
          <a:p>
            <a:r>
              <a:rPr lang="pt-BR" sz="1700" b="1" dirty="0"/>
              <a:t>Com base nessa relação, o sistema pode fazer a alocação dos recursos de forma segura e evitar a ocorrência de deadlocks.</a:t>
            </a:r>
          </a:p>
        </p:txBody>
      </p:sp>
    </p:spTree>
    <p:extLst>
      <p:ext uri="{BB962C8B-B14F-4D97-AF65-F5344CB8AC3E}">
        <p14:creationId xmlns:p14="http://schemas.microsoft.com/office/powerpoint/2010/main" val="24166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CD9E24-3BFC-74C2-E80F-98993779E540}"/>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F77E47DB-4008-5590-B283-FA69E3E4E204}"/>
              </a:ext>
            </a:extLst>
          </p:cNvPr>
          <p:cNvSpPr>
            <a:spLocks noGrp="1"/>
          </p:cNvSpPr>
          <p:nvPr>
            <p:ph idx="1"/>
          </p:nvPr>
        </p:nvSpPr>
        <p:spPr>
          <a:xfrm>
            <a:off x="2880360" y="2249424"/>
            <a:ext cx="6227064" cy="3803904"/>
          </a:xfrm>
        </p:spPr>
        <p:txBody>
          <a:bodyPr>
            <a:normAutofit lnSpcReduction="10000"/>
          </a:bodyPr>
          <a:lstStyle/>
          <a:p>
            <a:r>
              <a:rPr lang="pt-BR" sz="1900" b="1" dirty="0"/>
              <a:t>Para muitas aplicações, um processo precisa de acesso exclusivo a não somente um recurso, mas a vários.</a:t>
            </a:r>
          </a:p>
          <a:p>
            <a:r>
              <a:rPr lang="pt-BR" sz="1900" b="1" dirty="0"/>
              <a:t>Suponha, por exemplo, que dois processos queiram cada um gravar um documento escaneado em um disco Blu-ray. O processo A solicita permissão para usar o scanner e ela lhe é concedida. O processo B é programado diferentemente e solicita o gravador Blu-ray primeiro e ele também lhe é concedido. Agora A pede pelo gravador Blu-ray, mas a solicitação é suspensa até que B o libere. Infelizmente, em vez de liberar o gravador Blu-ray, B pede pelo scanner. </a:t>
            </a:r>
          </a:p>
          <a:p>
            <a:r>
              <a:rPr lang="pt-BR" sz="1900" b="1" dirty="0"/>
              <a:t>A essa altura ambos os processos estão bloqueados e assim permanecerão para sempre. Essa situação é chamada de impasse (deadlock). </a:t>
            </a:r>
          </a:p>
        </p:txBody>
      </p:sp>
    </p:spTree>
    <p:extLst>
      <p:ext uri="{BB962C8B-B14F-4D97-AF65-F5344CB8AC3E}">
        <p14:creationId xmlns:p14="http://schemas.microsoft.com/office/powerpoint/2010/main" val="1801503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674D69-DE80-179A-1C0E-E51B646C82DB}"/>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Prevenção de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09CF1E8C-5824-0B76-8EBB-81070286725F}"/>
              </a:ext>
            </a:extLst>
          </p:cNvPr>
          <p:cNvSpPr>
            <a:spLocks noGrp="1"/>
          </p:cNvSpPr>
          <p:nvPr>
            <p:ph idx="1"/>
          </p:nvPr>
        </p:nvSpPr>
        <p:spPr>
          <a:xfrm>
            <a:off x="2880360" y="2249424"/>
            <a:ext cx="6227064" cy="3803904"/>
          </a:xfrm>
        </p:spPr>
        <p:txBody>
          <a:bodyPr>
            <a:normAutofit/>
          </a:bodyPr>
          <a:lstStyle/>
          <a:p>
            <a:r>
              <a:rPr lang="pt-BR" sz="2200" b="1" dirty="0"/>
              <a:t>Apesar de evitar o problema do deadlock, essa solução possui também várias limitações. </a:t>
            </a:r>
          </a:p>
          <a:p>
            <a:r>
              <a:rPr lang="pt-BR" sz="2200" dirty="0"/>
              <a:t>A maior delas é a necessidade de um número fixo de processos ativos e de recursos disponíveis no sistema. </a:t>
            </a:r>
          </a:p>
          <a:p>
            <a:r>
              <a:rPr lang="pt-BR" sz="2200" dirty="0"/>
              <a:t>Essa limitação impede que a solução seja implementada na prática, pois é muito difícil prever o número de usuários no sistema e o número de recursos disponíveis.</a:t>
            </a:r>
          </a:p>
        </p:txBody>
      </p:sp>
    </p:spTree>
    <p:extLst>
      <p:ext uri="{BB962C8B-B14F-4D97-AF65-F5344CB8AC3E}">
        <p14:creationId xmlns:p14="http://schemas.microsoft.com/office/powerpoint/2010/main" val="2028611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7" name="Rectangle 96">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53409F-B6E0-0871-5B6D-E5554B1A8C83}"/>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Detecção do Deadlock </a:t>
            </a:r>
          </a:p>
        </p:txBody>
      </p:sp>
      <p:sp>
        <p:nvSpPr>
          <p:cNvPr id="99" name="Isosceles Triangle 98">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C2D3680-417A-D39F-A3E7-5598141D361C}"/>
              </a:ext>
            </a:extLst>
          </p:cNvPr>
          <p:cNvSpPr>
            <a:spLocks noGrp="1"/>
          </p:cNvSpPr>
          <p:nvPr>
            <p:ph idx="1"/>
          </p:nvPr>
        </p:nvSpPr>
        <p:spPr>
          <a:xfrm>
            <a:off x="2880360" y="2249424"/>
            <a:ext cx="6227064" cy="3803904"/>
          </a:xfrm>
        </p:spPr>
        <p:txBody>
          <a:bodyPr>
            <a:normAutofit/>
          </a:bodyPr>
          <a:lstStyle/>
          <a:p>
            <a:r>
              <a:rPr lang="pt-BR" sz="1900" b="1" dirty="0"/>
              <a:t>Em sistemas que não possuam mecanismos que previnam a ocorrência de deadlocks, é necessário um esquema de detecção e correção do problema. </a:t>
            </a:r>
          </a:p>
          <a:p>
            <a:r>
              <a:rPr lang="pt-BR" sz="1900" b="1" dirty="0"/>
              <a:t>A detecção do deadlock é o mecanismo que determina, realmente, a existência da situação de deadlock, permitindo identificar os recursos e processos envolvidos no problema. </a:t>
            </a:r>
          </a:p>
          <a:p>
            <a:r>
              <a:rPr lang="pt-BR" sz="1900" b="1" dirty="0"/>
              <a:t>Para detectar deadlocks, os sistemas operacionais devem manter estruturas de dados capazes de identificar cada recurso do sistema, o processo que o está alocando e os processos que estão à espera da liberação do recurso. Toda vez que um recurso é alocado ou liberado por um processo, a estrutura deve ser atualizada. </a:t>
            </a:r>
          </a:p>
        </p:txBody>
      </p:sp>
    </p:spTree>
    <p:extLst>
      <p:ext uri="{BB962C8B-B14F-4D97-AF65-F5344CB8AC3E}">
        <p14:creationId xmlns:p14="http://schemas.microsoft.com/office/powerpoint/2010/main" val="210067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7" name="Rectangle 96">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53409F-B6E0-0871-5B6D-E5554B1A8C83}"/>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Detecção do Deadlock </a:t>
            </a:r>
          </a:p>
        </p:txBody>
      </p:sp>
      <p:sp>
        <p:nvSpPr>
          <p:cNvPr id="99" name="Isosceles Triangle 98">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C2D3680-417A-D39F-A3E7-5598141D361C}"/>
              </a:ext>
            </a:extLst>
          </p:cNvPr>
          <p:cNvSpPr>
            <a:spLocks noGrp="1"/>
          </p:cNvSpPr>
          <p:nvPr>
            <p:ph idx="1"/>
          </p:nvPr>
        </p:nvSpPr>
        <p:spPr>
          <a:xfrm>
            <a:off x="2880360" y="2249424"/>
            <a:ext cx="6227064" cy="3803904"/>
          </a:xfrm>
        </p:spPr>
        <p:txBody>
          <a:bodyPr>
            <a:normAutofit/>
          </a:bodyPr>
          <a:lstStyle/>
          <a:p>
            <a:r>
              <a:rPr lang="pt-BR" sz="1900"/>
              <a:t>Geralmente, os algoritmos que implementam esse mecanismo verificam a existência da espera circular, percorrendo toda a estrutura sempre que um processo solicita um recurso e ele não pode ser imediatamente garantido. </a:t>
            </a:r>
          </a:p>
          <a:p>
            <a:r>
              <a:rPr lang="pt-BR" sz="1900"/>
              <a:t>Dependendo do tipo de sistema, o ciclo de busca por um deadlock pode variar. Em sistemas de tempo compartilhado, o tempo de busca pode ser maior, sem comprometer o desempenho e a confiabilidade do sistema. </a:t>
            </a:r>
          </a:p>
          <a:p>
            <a:r>
              <a:rPr lang="pt-BR" sz="1900"/>
              <a:t>Sistemas de tempo real, por sua vez, devem constantemente certificar-se da ocorrência de deadlocks, porém a maior segurança gera maior overhead. </a:t>
            </a:r>
          </a:p>
        </p:txBody>
      </p:sp>
    </p:spTree>
    <p:extLst>
      <p:ext uri="{BB962C8B-B14F-4D97-AF65-F5344CB8AC3E}">
        <p14:creationId xmlns:p14="http://schemas.microsoft.com/office/powerpoint/2010/main" val="30565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4E6C29-0EA6-4BD4-7328-F522507F1F72}"/>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Correção do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0C800A67-7905-A338-F199-33F5D1CBDA56}"/>
              </a:ext>
            </a:extLst>
          </p:cNvPr>
          <p:cNvSpPr>
            <a:spLocks noGrp="1"/>
          </p:cNvSpPr>
          <p:nvPr>
            <p:ph idx="1"/>
          </p:nvPr>
        </p:nvSpPr>
        <p:spPr>
          <a:xfrm>
            <a:off x="2880360" y="2249424"/>
            <a:ext cx="6227064" cy="3803904"/>
          </a:xfrm>
        </p:spPr>
        <p:txBody>
          <a:bodyPr>
            <a:normAutofit fontScale="92500" lnSpcReduction="10000"/>
          </a:bodyPr>
          <a:lstStyle/>
          <a:p>
            <a:r>
              <a:rPr lang="pt-BR" sz="1700" dirty="0"/>
              <a:t>Após a detecção do deadlock, o sistema operacional deverá de alguma forma corrigir o problema.</a:t>
            </a:r>
          </a:p>
          <a:p>
            <a:r>
              <a:rPr lang="pt-BR" sz="1700" b="1" dirty="0"/>
              <a:t>Uma solução bastante utilizada pela maioria dos sistemas é, simplesmente, eliminar um ou mais processos envolvidos no deadlock e desalocar os recursos já garantidos por eles, quebrando, assim, a espera circular. </a:t>
            </a:r>
          </a:p>
          <a:p>
            <a:r>
              <a:rPr lang="pt-BR" sz="1700" b="1" dirty="0"/>
              <a:t>A eliminação dos processos envolvidos no deadlock e, consequentemente, a liberação de seus recursos podem não ser simples, dependendo do tipo do recurso envolvido.</a:t>
            </a:r>
          </a:p>
          <a:p>
            <a:r>
              <a:rPr lang="pt-BR" sz="1700" b="1" dirty="0"/>
              <a:t> Se um processo estiver atualizando um arquivo ou imprimindo uma listagem, o sistema deve garantir que esses recursos sejam liberados sem problemas. </a:t>
            </a:r>
          </a:p>
          <a:p>
            <a:r>
              <a:rPr lang="pt-BR" sz="1700" b="1" dirty="0"/>
              <a:t>Os processos eliminados não têm como ser recuperados, porém outros processos, que antes estavam em deadlock, poderão prosseguir a execução. </a:t>
            </a:r>
          </a:p>
        </p:txBody>
      </p:sp>
    </p:spTree>
    <p:extLst>
      <p:ext uri="{BB962C8B-B14F-4D97-AF65-F5344CB8AC3E}">
        <p14:creationId xmlns:p14="http://schemas.microsoft.com/office/powerpoint/2010/main" val="173907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AED7E36-DFC3-F436-872D-BA3D2FEB84D3}"/>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Correção do Deadlock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77D85B19-EBCC-E330-57FD-3B0B88405379}"/>
              </a:ext>
            </a:extLst>
          </p:cNvPr>
          <p:cNvSpPr>
            <a:spLocks noGrp="1"/>
          </p:cNvSpPr>
          <p:nvPr>
            <p:ph idx="1"/>
          </p:nvPr>
        </p:nvSpPr>
        <p:spPr>
          <a:xfrm>
            <a:off x="2880360" y="2249424"/>
            <a:ext cx="6227064" cy="3803904"/>
          </a:xfrm>
        </p:spPr>
        <p:txBody>
          <a:bodyPr>
            <a:normAutofit/>
          </a:bodyPr>
          <a:lstStyle/>
          <a:p>
            <a:r>
              <a:rPr lang="pt-BR" sz="1700" dirty="0"/>
              <a:t>A escolha do processo a ser eliminado é feita, normalmente, de forma aleatória ou, então, com base em algum tipo de prioridade. Este esquema, porém, pode consumir considerável tempo do processador, ou seja, gerar elevado overhead ao sistema. </a:t>
            </a:r>
          </a:p>
          <a:p>
            <a:r>
              <a:rPr lang="pt-BR" sz="1700" b="1" dirty="0"/>
              <a:t>Uma solução menos drástica envolve a liberação de apenas alguns recursos alocados aos processos para outros processos, até que o ciclo de espera termine. </a:t>
            </a:r>
          </a:p>
          <a:p>
            <a:r>
              <a:rPr lang="pt-BR" sz="1700" b="1" dirty="0"/>
              <a:t>Para que esta solução seja realmente eficiente, é necessário que o sistema possa suspender um processo, liberar seus recursos e, após a solução do problema, retornar à execução do processo, sem perder o processamento já realizado. </a:t>
            </a:r>
          </a:p>
          <a:p>
            <a:r>
              <a:rPr lang="pt-BR" sz="1700" b="1" dirty="0"/>
              <a:t>Este mecanismo é conhecido como </a:t>
            </a:r>
            <a:r>
              <a:rPr lang="pt-BR" sz="1700" b="1" dirty="0" err="1"/>
              <a:t>rollback</a:t>
            </a:r>
            <a:r>
              <a:rPr lang="pt-BR" sz="1700" b="1" dirty="0"/>
              <a:t> e, além do overhead gerado, é muito difícil de ser implementado, por ser bastante dependente da aplicação que está sendo processada. </a:t>
            </a:r>
          </a:p>
        </p:txBody>
      </p:sp>
    </p:spTree>
    <p:extLst>
      <p:ext uri="{BB962C8B-B14F-4D97-AF65-F5344CB8AC3E}">
        <p14:creationId xmlns:p14="http://schemas.microsoft.com/office/powerpoint/2010/main" val="248628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74D4B6-3580-4684-D976-01EE21D601E5}"/>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47B32706-F102-897E-A7BA-47B8BA7EF8B5}"/>
              </a:ext>
            </a:extLst>
          </p:cNvPr>
          <p:cNvSpPr>
            <a:spLocks noGrp="1"/>
          </p:cNvSpPr>
          <p:nvPr>
            <p:ph idx="1"/>
          </p:nvPr>
        </p:nvSpPr>
        <p:spPr>
          <a:xfrm>
            <a:off x="2880360" y="2249424"/>
            <a:ext cx="6227064" cy="3803904"/>
          </a:xfrm>
        </p:spPr>
        <p:txBody>
          <a:bodyPr>
            <a:normAutofit fontScale="92500"/>
          </a:bodyPr>
          <a:lstStyle/>
          <a:p>
            <a:r>
              <a:rPr lang="pt-BR" sz="2000" b="1" dirty="0"/>
              <a:t>Impasses também podem ocorrer entre máquinas. </a:t>
            </a:r>
          </a:p>
          <a:p>
            <a:r>
              <a:rPr lang="pt-BR" sz="2000" b="1" dirty="0"/>
              <a:t>Por exemplo, muitos escritórios têm uma rede de área local com muitos computadores conectados a ela.</a:t>
            </a:r>
          </a:p>
          <a:p>
            <a:r>
              <a:rPr lang="pt-BR" sz="2000" b="1" dirty="0"/>
              <a:t>Muitas vezes dispositivos como scanners, gravadores Blu-ray/DVDs, impressoras e unidades de fitas estão conectados à rede como recursos compartilhados, disponíveis para qualquer usuário em qualquer máquina. </a:t>
            </a:r>
          </a:p>
          <a:p>
            <a:r>
              <a:rPr lang="pt-BR" sz="2000" b="1" dirty="0"/>
              <a:t>Se esses dispositivos puderem ser reservados remotamente (isto é, da máquina da casa do usuário), impasses do mesmo tipo podem ocorrer como descrito.</a:t>
            </a:r>
          </a:p>
          <a:p>
            <a:r>
              <a:rPr lang="pt-BR" sz="2000" dirty="0"/>
              <a:t>Situações mais complicadas podem provocar impasses envolvendo três, quatro ou mais dispositivos e usuários. </a:t>
            </a:r>
          </a:p>
        </p:txBody>
      </p:sp>
    </p:spTree>
    <p:extLst>
      <p:ext uri="{BB962C8B-B14F-4D97-AF65-F5344CB8AC3E}">
        <p14:creationId xmlns:p14="http://schemas.microsoft.com/office/powerpoint/2010/main" val="135128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096042-EF92-85B3-1399-95056B4680F5}"/>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DDA9E411-6747-9FA1-343D-0A02B134F008}"/>
              </a:ext>
            </a:extLst>
          </p:cNvPr>
          <p:cNvSpPr>
            <a:spLocks noGrp="1"/>
          </p:cNvSpPr>
          <p:nvPr>
            <p:ph idx="1"/>
          </p:nvPr>
        </p:nvSpPr>
        <p:spPr>
          <a:xfrm>
            <a:off x="2880360" y="2249424"/>
            <a:ext cx="6227064" cy="3803904"/>
          </a:xfrm>
        </p:spPr>
        <p:txBody>
          <a:bodyPr>
            <a:normAutofit lnSpcReduction="10000"/>
          </a:bodyPr>
          <a:lstStyle/>
          <a:p>
            <a:r>
              <a:rPr lang="pt-BR" sz="2200" b="1" dirty="0"/>
              <a:t>Impasses também podem ocorrer em uma série de outras situações. </a:t>
            </a:r>
          </a:p>
          <a:p>
            <a:r>
              <a:rPr lang="pt-BR" sz="2200" b="1" dirty="0"/>
              <a:t>Em um sistema de banco de dados, por exemplo, um programa pode ter de bloquear vários registros que ele está usando a fim de evitar condições de corrida. </a:t>
            </a:r>
          </a:p>
          <a:p>
            <a:r>
              <a:rPr lang="pt-BR" sz="2200" b="1" dirty="0"/>
              <a:t>Se o processo A bloqueia o registro R1 e o processo B bloqueia o registro R2, e então cada processo tenta bloquear o registro do outro, também teremos um impasse. </a:t>
            </a:r>
          </a:p>
          <a:p>
            <a:r>
              <a:rPr lang="pt-BR" sz="2200" b="1" dirty="0"/>
              <a:t>Portanto, impasses podem ocorrer em recursos de hardware ou em recursos de software. </a:t>
            </a:r>
          </a:p>
        </p:txBody>
      </p:sp>
    </p:spTree>
    <p:extLst>
      <p:ext uri="{BB962C8B-B14F-4D97-AF65-F5344CB8AC3E}">
        <p14:creationId xmlns:p14="http://schemas.microsoft.com/office/powerpoint/2010/main" val="291879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EBCAE6-74D8-174C-7087-B67EB6BD16A7}"/>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 </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22B9063A-E630-95C7-5F0B-ED74CFC5304B}"/>
              </a:ext>
            </a:extLst>
          </p:cNvPr>
          <p:cNvSpPr>
            <a:spLocks noGrp="1"/>
          </p:cNvSpPr>
          <p:nvPr>
            <p:ph idx="1"/>
          </p:nvPr>
        </p:nvSpPr>
        <p:spPr>
          <a:xfrm>
            <a:off x="2880360" y="2249424"/>
            <a:ext cx="6227064" cy="3803904"/>
          </a:xfrm>
        </p:spPr>
        <p:txBody>
          <a:bodyPr>
            <a:normAutofit fontScale="92500" lnSpcReduction="10000"/>
          </a:bodyPr>
          <a:lstStyle/>
          <a:p>
            <a:r>
              <a:rPr lang="pt-BR" sz="1700" b="1" dirty="0"/>
              <a:t>Uma classe importante de impasses envolve recursos para os quais algum processo teve acesso exclusivo concedido.</a:t>
            </a:r>
          </a:p>
          <a:p>
            <a:r>
              <a:rPr lang="pt-BR" sz="1700" b="1" dirty="0"/>
              <a:t>Esses recursos incluem dispositivos, registros de dados, arquivos e assim por diante.</a:t>
            </a:r>
          </a:p>
          <a:p>
            <a:r>
              <a:rPr lang="pt-BR" sz="1700" b="1" dirty="0"/>
              <a:t>Um recurso pode ser um dispositivo de hardware (por exemplo, uma unidade de Blu-ray) ou um fragmento de informação (por exemplo, um registro em um banco de dados). </a:t>
            </a:r>
          </a:p>
          <a:p>
            <a:r>
              <a:rPr lang="pt-BR" sz="1700" dirty="0"/>
              <a:t>Um computador normalmente terá muitos recursos diferentes que um processo pode adquirir. </a:t>
            </a:r>
          </a:p>
          <a:p>
            <a:r>
              <a:rPr lang="pt-BR" sz="1700" dirty="0"/>
              <a:t>Para alguns recursos, várias instâncias idênticas podem estar disponíveis, como três unidades de </a:t>
            </a:r>
            <a:r>
              <a:rPr lang="pt-BR" sz="1700" dirty="0" err="1"/>
              <a:t>Blu-rays</a:t>
            </a:r>
            <a:r>
              <a:rPr lang="pt-BR" sz="1700" dirty="0"/>
              <a:t>. Quando várias cópias de um recurso encontram-se disponíveis, qualquer uma delas pode ser usada para satisfazer qualquer pedido pelo recurso.</a:t>
            </a:r>
          </a:p>
          <a:p>
            <a:r>
              <a:rPr lang="pt-BR" sz="1700" b="1" dirty="0"/>
              <a:t>Resumindo, um recurso é qualquer coisa que precisa ser adquirida, usada e liberada com o passar do tempo. </a:t>
            </a:r>
          </a:p>
        </p:txBody>
      </p:sp>
    </p:spTree>
    <p:extLst>
      <p:ext uri="{BB962C8B-B14F-4D97-AF65-F5344CB8AC3E}">
        <p14:creationId xmlns:p14="http://schemas.microsoft.com/office/powerpoint/2010/main" val="87202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0B5939-8420-54EB-D146-A47C80841563}"/>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 </a:t>
            </a:r>
            <a:r>
              <a:rPr lang="pt-BR" sz="4000" dirty="0" err="1">
                <a:solidFill>
                  <a:schemeClr val="accent1"/>
                </a:solidFill>
              </a:rPr>
              <a:t>preemptíveis</a:t>
            </a:r>
            <a:r>
              <a:rPr lang="pt-BR" sz="4000" dirty="0">
                <a:solidFill>
                  <a:schemeClr val="accent1"/>
                </a:solidFill>
              </a:rPr>
              <a:t> e não </a:t>
            </a:r>
            <a:r>
              <a:rPr lang="pt-BR" sz="4000" dirty="0" err="1">
                <a:solidFill>
                  <a:schemeClr val="accent1"/>
                </a:solidFill>
              </a:rPr>
              <a:t>preemptíveis</a:t>
            </a:r>
            <a:endParaRPr lang="pt-BR" sz="4000" dirty="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E29CF9B4-C59B-1A2A-2796-0EE22AEC11A4}"/>
              </a:ext>
            </a:extLst>
          </p:cNvPr>
          <p:cNvSpPr>
            <a:spLocks noGrp="1"/>
          </p:cNvSpPr>
          <p:nvPr>
            <p:ph idx="1"/>
          </p:nvPr>
        </p:nvSpPr>
        <p:spPr>
          <a:xfrm>
            <a:off x="2880360" y="2249424"/>
            <a:ext cx="6227064" cy="3803904"/>
          </a:xfrm>
        </p:spPr>
        <p:txBody>
          <a:bodyPr>
            <a:normAutofit fontScale="92500" lnSpcReduction="10000"/>
          </a:bodyPr>
          <a:lstStyle/>
          <a:p>
            <a:r>
              <a:rPr lang="pt-BR" sz="2200" b="1" dirty="0"/>
              <a:t>Há dois tipos de recursos: </a:t>
            </a:r>
            <a:r>
              <a:rPr lang="pt-BR" sz="2200" b="1" dirty="0" err="1"/>
              <a:t>preemptíveis</a:t>
            </a:r>
            <a:r>
              <a:rPr lang="pt-BR" sz="2200" b="1" dirty="0"/>
              <a:t> e não </a:t>
            </a:r>
            <a:r>
              <a:rPr lang="pt-BR" sz="2200" b="1" dirty="0" err="1"/>
              <a:t>preemptíveis</a:t>
            </a:r>
            <a:r>
              <a:rPr lang="pt-BR" sz="2200" b="1" dirty="0"/>
              <a:t>. </a:t>
            </a:r>
          </a:p>
          <a:p>
            <a:r>
              <a:rPr lang="pt-BR" sz="2200" dirty="0"/>
              <a:t>Um recurso </a:t>
            </a:r>
            <a:r>
              <a:rPr lang="pt-BR" sz="2200" b="1" dirty="0" err="1"/>
              <a:t>preemptível</a:t>
            </a:r>
            <a:r>
              <a:rPr lang="pt-BR" sz="2200" b="1" dirty="0"/>
              <a:t> é aquele que pode ser retirado do processo proprietário sem causar-lhe prejuízo algum</a:t>
            </a:r>
            <a:r>
              <a:rPr lang="pt-BR" sz="2200" dirty="0"/>
              <a:t>. </a:t>
            </a:r>
          </a:p>
          <a:p>
            <a:r>
              <a:rPr lang="pt-BR" sz="2200" b="1" dirty="0"/>
              <a:t>A memória é um exemplo de um recurso </a:t>
            </a:r>
            <a:r>
              <a:rPr lang="pt-BR" sz="2200" b="1" dirty="0" err="1"/>
              <a:t>preemptível</a:t>
            </a:r>
            <a:r>
              <a:rPr lang="pt-BR" sz="2200" b="1" dirty="0"/>
              <a:t>.</a:t>
            </a:r>
          </a:p>
          <a:p>
            <a:r>
              <a:rPr lang="pt-BR" sz="2200" dirty="0"/>
              <a:t>Considere, por exemplo, um sistema com uma memória de usuário de 1 GB, uma impressora e dois processos de 1 GB cada que querem imprimir algo. O processo A solicita e ganha a impressora, então começa a computar os valores para imprimir. Antes que ele termine a computação, ele excede a sua parcela de tempo e é mandado para o disco. </a:t>
            </a:r>
          </a:p>
        </p:txBody>
      </p:sp>
    </p:spTree>
    <p:extLst>
      <p:ext uri="{BB962C8B-B14F-4D97-AF65-F5344CB8AC3E}">
        <p14:creationId xmlns:p14="http://schemas.microsoft.com/office/powerpoint/2010/main" val="136710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314388-1B89-ACC7-6526-428D4C89081F}"/>
              </a:ext>
            </a:extLst>
          </p:cNvPr>
          <p:cNvSpPr>
            <a:spLocks noGrp="1"/>
          </p:cNvSpPr>
          <p:nvPr>
            <p:ph type="title"/>
          </p:nvPr>
        </p:nvSpPr>
        <p:spPr>
          <a:xfrm>
            <a:off x="2880360" y="841248"/>
            <a:ext cx="6227064" cy="1234440"/>
          </a:xfrm>
        </p:spPr>
        <p:txBody>
          <a:bodyPr anchor="t">
            <a:normAutofit/>
          </a:bodyPr>
          <a:lstStyle/>
          <a:p>
            <a:r>
              <a:rPr lang="pt-BR" sz="4000" dirty="0">
                <a:solidFill>
                  <a:schemeClr val="accent1"/>
                </a:solidFill>
              </a:rPr>
              <a:t>Recursos </a:t>
            </a:r>
            <a:r>
              <a:rPr lang="pt-BR" sz="4000" dirty="0" err="1">
                <a:solidFill>
                  <a:schemeClr val="accent1"/>
                </a:solidFill>
              </a:rPr>
              <a:t>preemptíveis</a:t>
            </a:r>
            <a:r>
              <a:rPr lang="pt-BR" sz="4000" dirty="0">
                <a:solidFill>
                  <a:schemeClr val="accent1"/>
                </a:solidFill>
              </a:rPr>
              <a:t> e não </a:t>
            </a:r>
            <a:r>
              <a:rPr lang="pt-BR" sz="4000" dirty="0" err="1">
                <a:solidFill>
                  <a:schemeClr val="accent1"/>
                </a:solidFill>
              </a:rPr>
              <a:t>preemptíveis</a:t>
            </a:r>
            <a:endParaRPr lang="pt-BR" sz="4000" dirty="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A8E5AD3F-5F31-BD78-2D7D-FA6DDD4BD70C}"/>
              </a:ext>
            </a:extLst>
          </p:cNvPr>
          <p:cNvSpPr>
            <a:spLocks noGrp="1"/>
          </p:cNvSpPr>
          <p:nvPr>
            <p:ph idx="1"/>
          </p:nvPr>
        </p:nvSpPr>
        <p:spPr>
          <a:xfrm>
            <a:off x="2880360" y="2249424"/>
            <a:ext cx="6227064" cy="3803904"/>
          </a:xfrm>
        </p:spPr>
        <p:txBody>
          <a:bodyPr>
            <a:normAutofit/>
          </a:bodyPr>
          <a:lstStyle/>
          <a:p>
            <a:r>
              <a:rPr lang="pt-BR" sz="2200"/>
              <a:t>O processo B executa agora e tenta, sem sucesso no fim das contas, ficar com a impressora. </a:t>
            </a:r>
          </a:p>
          <a:p>
            <a:r>
              <a:rPr lang="pt-BR" sz="2200"/>
              <a:t>Potencialmente, temos agora uma situação de impasse, pois A tem a impressora e B tem a memória, e nenhum dos dois pode proceder sem o recurso contido pelo outro. </a:t>
            </a:r>
          </a:p>
          <a:p>
            <a:r>
              <a:rPr lang="pt-BR" sz="2200"/>
              <a:t>Felizmente, é possível obter por preempção (tomar a memória) de B enviando-o para o disco e trazendo A de volta. Agora A pode executar, fazer sua impressão e então liberar a impressora. Nenhum impasse ocorre. </a:t>
            </a:r>
          </a:p>
        </p:txBody>
      </p:sp>
    </p:spTree>
    <p:extLst>
      <p:ext uri="{BB962C8B-B14F-4D97-AF65-F5344CB8AC3E}">
        <p14:creationId xmlns:p14="http://schemas.microsoft.com/office/powerpoint/2010/main" val="383438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F61941-9023-BE72-430F-284E38E80122}"/>
              </a:ext>
            </a:extLst>
          </p:cNvPr>
          <p:cNvSpPr>
            <a:spLocks noGrp="1"/>
          </p:cNvSpPr>
          <p:nvPr>
            <p:ph type="title"/>
          </p:nvPr>
        </p:nvSpPr>
        <p:spPr>
          <a:xfrm>
            <a:off x="2880360" y="841248"/>
            <a:ext cx="6227064" cy="1234440"/>
          </a:xfrm>
        </p:spPr>
        <p:txBody>
          <a:bodyPr anchor="t">
            <a:normAutofit/>
          </a:bodyPr>
          <a:lstStyle/>
          <a:p>
            <a:r>
              <a:rPr lang="pt-BR" sz="4000">
                <a:solidFill>
                  <a:schemeClr val="accent1"/>
                </a:solidFill>
              </a:rPr>
              <a:t>Recursos preemptíveis e não preemptíveis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4F10E855-BE34-6B28-49D3-593D306D0907}"/>
              </a:ext>
            </a:extLst>
          </p:cNvPr>
          <p:cNvSpPr>
            <a:spLocks noGrp="1"/>
          </p:cNvSpPr>
          <p:nvPr>
            <p:ph idx="1"/>
          </p:nvPr>
        </p:nvSpPr>
        <p:spPr>
          <a:xfrm>
            <a:off x="2880360" y="2249424"/>
            <a:ext cx="6227064" cy="3803904"/>
          </a:xfrm>
        </p:spPr>
        <p:txBody>
          <a:bodyPr>
            <a:normAutofit/>
          </a:bodyPr>
          <a:lstStyle/>
          <a:p>
            <a:r>
              <a:rPr lang="pt-BR" sz="2200" b="1" dirty="0"/>
              <a:t>Um recurso não </a:t>
            </a:r>
            <a:r>
              <a:rPr lang="pt-BR" sz="2200" b="1" dirty="0" err="1"/>
              <a:t>preemptível</a:t>
            </a:r>
            <a:r>
              <a:rPr lang="pt-BR" sz="2200" b="1" dirty="0"/>
              <a:t>, por sua vez, é um recurso que não pode ser tomado do seu proprietário atual sem potencialmente causar uma falha. </a:t>
            </a:r>
          </a:p>
          <a:p>
            <a:r>
              <a:rPr lang="pt-BR" sz="2200" b="1" dirty="0"/>
              <a:t>Se um processo começou a ser executado em um Blu-ray, tirar o gravador Blu-ray dele de repente e dá-lo a outro processo resultará em um Blu-ray bagunçado. Gravadores Blu-ray não são </a:t>
            </a:r>
            <a:r>
              <a:rPr lang="pt-BR" sz="2200" b="1" dirty="0" err="1"/>
              <a:t>preemptíveis</a:t>
            </a:r>
            <a:r>
              <a:rPr lang="pt-BR" sz="2200" b="1" dirty="0"/>
              <a:t> em um momento arbitrário.</a:t>
            </a:r>
          </a:p>
        </p:txBody>
      </p:sp>
    </p:spTree>
    <p:extLst>
      <p:ext uri="{BB962C8B-B14F-4D97-AF65-F5344CB8AC3E}">
        <p14:creationId xmlns:p14="http://schemas.microsoft.com/office/powerpoint/2010/main" val="243179706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B1A328B9DEAF41A866E557D562298D" ma:contentTypeVersion="3" ma:contentTypeDescription="Crie um novo documento." ma:contentTypeScope="" ma:versionID="f6e93e149f004b1421fcd535561717da">
  <xsd:schema xmlns:xsd="http://www.w3.org/2001/XMLSchema" xmlns:xs="http://www.w3.org/2001/XMLSchema" xmlns:p="http://schemas.microsoft.com/office/2006/metadata/properties" xmlns:ns2="328d5e4c-9c52-4353-a8eb-e10fc21fef82" targetNamespace="http://schemas.microsoft.com/office/2006/metadata/properties" ma:root="true" ma:fieldsID="75bbdd9be4453c2ea3eae5ea79b4cbb2" ns2:_="">
    <xsd:import namespace="328d5e4c-9c52-4353-a8eb-e10fc21fef82"/>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8d5e4c-9c52-4353-a8eb-e10fc21fef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C80FC2-7DF2-47B3-A2A3-3A7A810C7EB6}"/>
</file>

<file path=customXml/itemProps2.xml><?xml version="1.0" encoding="utf-8"?>
<ds:datastoreItem xmlns:ds="http://schemas.openxmlformats.org/officeDocument/2006/customXml" ds:itemID="{119255BD-C8D3-4C96-92AF-69A9CC3303DF}"/>
</file>

<file path=customXml/itemProps3.xml><?xml version="1.0" encoding="utf-8"?>
<ds:datastoreItem xmlns:ds="http://schemas.openxmlformats.org/officeDocument/2006/customXml" ds:itemID="{C5727D43-480C-49F1-ACF1-9C59246B30D8}"/>
</file>

<file path=docProps/app.xml><?xml version="1.0" encoding="utf-8"?>
<Properties xmlns="http://schemas.openxmlformats.org/officeDocument/2006/extended-properties" xmlns:vt="http://schemas.openxmlformats.org/officeDocument/2006/docPropsVTypes">
  <TotalTime>65</TotalTime>
  <Words>3256</Words>
  <Application>Microsoft Office PowerPoint</Application>
  <PresentationFormat>Widescreen</PresentationFormat>
  <Paragraphs>154</Paragraphs>
  <Slides>34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Calibri</vt:lpstr>
      <vt:lpstr>Calibri Light</vt:lpstr>
      <vt:lpstr>Tema do Office</vt:lpstr>
      <vt:lpstr>Recursos e Impasses</vt:lpstr>
      <vt:lpstr>Recursos</vt:lpstr>
      <vt:lpstr>Recursos</vt:lpstr>
      <vt:lpstr>Recursos</vt:lpstr>
      <vt:lpstr>Recursos</vt:lpstr>
      <vt:lpstr>Recursos </vt:lpstr>
      <vt:lpstr>Recursos preemptíveis e não preemptíveis</vt:lpstr>
      <vt:lpstr>Recursos preemptíveis e não preemptíveis</vt:lpstr>
      <vt:lpstr>Recursos preemptíveis e não preemptíveis</vt:lpstr>
      <vt:lpstr>Recursos preemptíveis e não preemptíveis</vt:lpstr>
      <vt:lpstr>Recursos preemptíveis e não preemptíveis</vt:lpstr>
      <vt:lpstr>Recursos preemptíveis e não preemptíveis</vt:lpstr>
      <vt:lpstr>Recursos preemptíveis e não preemptíveis</vt:lpstr>
      <vt:lpstr>Recursos preemptíveis e não preemptíveis</vt:lpstr>
      <vt:lpstr>Aquisição de recursos </vt:lpstr>
      <vt:lpstr>Aquisição de recursos </vt:lpstr>
      <vt:lpstr>Aquisição de recursos </vt:lpstr>
      <vt:lpstr>Aquisição de recursos </vt:lpstr>
      <vt:lpstr>Aquisição de recursos </vt:lpstr>
      <vt:lpstr>Aquisição de recursos </vt:lpstr>
      <vt:lpstr>Introdução aos impasses (deadlock)</vt:lpstr>
      <vt:lpstr>Deadlock</vt:lpstr>
      <vt:lpstr>Deadlock</vt:lpstr>
      <vt:lpstr>Deadlock</vt:lpstr>
      <vt:lpstr>Deadlock</vt:lpstr>
      <vt:lpstr>Prevenção de Deadlock </vt:lpstr>
      <vt:lpstr>Prevenção de Deadlock </vt:lpstr>
      <vt:lpstr>Prevenção de Deadlock </vt:lpstr>
      <vt:lpstr>Prevenção de Deadlock </vt:lpstr>
      <vt:lpstr>Prevenção de Deadlock </vt:lpstr>
      <vt:lpstr>Detecção do Deadlock </vt:lpstr>
      <vt:lpstr>Detecção do Deadlock </vt:lpstr>
      <vt:lpstr>Correção do Deadlock </vt:lpstr>
      <vt:lpstr>Correção do Deadlock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e Impasses</dc:title>
  <dc:creator>Danilo Sichieri</dc:creator>
  <cp:lastModifiedBy>Danilo Sichieri</cp:lastModifiedBy>
  <cp:revision>1</cp:revision>
  <dcterms:created xsi:type="dcterms:W3CDTF">2022-11-01T20:46:07Z</dcterms:created>
  <dcterms:modified xsi:type="dcterms:W3CDTF">2022-11-01T21:51:35Z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0x0101007BB1A328B9DEAF41A866E557D562298D</vt:lpwstr>
  </property>
</Properties>
</file>