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lo Sichieri" userId="3fd5865f7d4b6e27" providerId="LiveId" clId="{6AB04188-1D65-4FFD-813B-945849DB7C75}"/>
    <pc:docChg chg="modSld">
      <pc:chgData name="Danilo Sichieri" userId="3fd5865f7d4b6e27" providerId="LiveId" clId="{6AB04188-1D65-4FFD-813B-945849DB7C75}" dt="2023-05-11T22:16:22.452" v="0" actId="20577"/>
      <pc:docMkLst>
        <pc:docMk/>
      </pc:docMkLst>
      <pc:sldChg chg="modSp mod">
        <pc:chgData name="Danilo Sichieri" userId="3fd5865f7d4b6e27" providerId="LiveId" clId="{6AB04188-1D65-4FFD-813B-945849DB7C75}" dt="2023-05-11T22:16:22.452" v="0" actId="20577"/>
        <pc:sldMkLst>
          <pc:docMk/>
          <pc:sldMk cId="1633891658" sldId="261"/>
        </pc:sldMkLst>
        <pc:spChg chg="mod">
          <ac:chgData name="Danilo Sichieri" userId="3fd5865f7d4b6e27" providerId="LiveId" clId="{6AB04188-1D65-4FFD-813B-945849DB7C75}" dt="2023-05-11T22:16:22.452" v="0" actId="20577"/>
          <ac:spMkLst>
            <pc:docMk/>
            <pc:sldMk cId="1633891658" sldId="261"/>
            <ac:spMk id="3" creationId="{2EB343C0-E1E5-9291-5E24-5669C13BA76E}"/>
          </ac:spMkLst>
        </pc:spChg>
      </pc:sldChg>
    </pc:docChg>
  </pc:docChgLst>
  <pc:docChgLst>
    <pc:chgData name="Danilo Sichieri" userId="3fd5865f7d4b6e27" providerId="LiveId" clId="{4EE0436F-11DC-44D2-8845-36ACFBD464A3}"/>
    <pc:docChg chg="undo custSel modSld">
      <pc:chgData name="Danilo Sichieri" userId="3fd5865f7d4b6e27" providerId="LiveId" clId="{4EE0436F-11DC-44D2-8845-36ACFBD464A3}" dt="2022-11-08T20:25:15.755" v="16" actId="113"/>
      <pc:docMkLst>
        <pc:docMk/>
      </pc:docMkLst>
      <pc:sldChg chg="modSp mod">
        <pc:chgData name="Danilo Sichieri" userId="3fd5865f7d4b6e27" providerId="LiveId" clId="{4EE0436F-11DC-44D2-8845-36ACFBD464A3}" dt="2022-11-08T20:21:30.406" v="1" actId="113"/>
        <pc:sldMkLst>
          <pc:docMk/>
          <pc:sldMk cId="1842791593" sldId="257"/>
        </pc:sldMkLst>
        <pc:spChg chg="mod">
          <ac:chgData name="Danilo Sichieri" userId="3fd5865f7d4b6e27" providerId="LiveId" clId="{4EE0436F-11DC-44D2-8845-36ACFBD464A3}" dt="2022-11-08T20:21:30.406" v="1" actId="113"/>
          <ac:spMkLst>
            <pc:docMk/>
            <pc:sldMk cId="1842791593" sldId="257"/>
            <ac:spMk id="3" creationId="{7A880518-1471-9A2C-E7EA-25BD404E51B2}"/>
          </ac:spMkLst>
        </pc:spChg>
      </pc:sldChg>
      <pc:sldChg chg="modSp mod">
        <pc:chgData name="Danilo Sichieri" userId="3fd5865f7d4b6e27" providerId="LiveId" clId="{4EE0436F-11DC-44D2-8845-36ACFBD464A3}" dt="2022-11-08T20:22:20.096" v="5" actId="20578"/>
        <pc:sldMkLst>
          <pc:docMk/>
          <pc:sldMk cId="1663634377" sldId="258"/>
        </pc:sldMkLst>
        <pc:spChg chg="mod">
          <ac:chgData name="Danilo Sichieri" userId="3fd5865f7d4b6e27" providerId="LiveId" clId="{4EE0436F-11DC-44D2-8845-36ACFBD464A3}" dt="2022-11-08T20:22:20.096" v="5" actId="20578"/>
          <ac:spMkLst>
            <pc:docMk/>
            <pc:sldMk cId="1663634377" sldId="258"/>
            <ac:spMk id="3" creationId="{D10697CD-9D87-1A4F-45C1-FE5DD987B8F4}"/>
          </ac:spMkLst>
        </pc:spChg>
      </pc:sldChg>
      <pc:sldChg chg="modSp mod">
        <pc:chgData name="Danilo Sichieri" userId="3fd5865f7d4b6e27" providerId="LiveId" clId="{4EE0436F-11DC-44D2-8845-36ACFBD464A3}" dt="2022-11-08T20:22:44.922" v="6" actId="113"/>
        <pc:sldMkLst>
          <pc:docMk/>
          <pc:sldMk cId="3542224504" sldId="259"/>
        </pc:sldMkLst>
        <pc:spChg chg="mod">
          <ac:chgData name="Danilo Sichieri" userId="3fd5865f7d4b6e27" providerId="LiveId" clId="{4EE0436F-11DC-44D2-8845-36ACFBD464A3}" dt="2022-11-08T20:22:44.922" v="6" actId="113"/>
          <ac:spMkLst>
            <pc:docMk/>
            <pc:sldMk cId="3542224504" sldId="259"/>
            <ac:spMk id="3" creationId="{8BFCB250-FC32-91E6-C2E8-5E56CCCA9B90}"/>
          </ac:spMkLst>
        </pc:spChg>
      </pc:sldChg>
      <pc:sldChg chg="modSp mod">
        <pc:chgData name="Danilo Sichieri" userId="3fd5865f7d4b6e27" providerId="LiveId" clId="{4EE0436F-11DC-44D2-8845-36ACFBD464A3}" dt="2022-11-08T20:23:51.044" v="7" actId="113"/>
        <pc:sldMkLst>
          <pc:docMk/>
          <pc:sldMk cId="2001113722" sldId="260"/>
        </pc:sldMkLst>
        <pc:spChg chg="mod">
          <ac:chgData name="Danilo Sichieri" userId="3fd5865f7d4b6e27" providerId="LiveId" clId="{4EE0436F-11DC-44D2-8845-36ACFBD464A3}" dt="2022-11-08T20:23:51.044" v="7" actId="113"/>
          <ac:spMkLst>
            <pc:docMk/>
            <pc:sldMk cId="2001113722" sldId="260"/>
            <ac:spMk id="3" creationId="{116E1006-52BF-A8AC-40F2-ECBE8194ABD4}"/>
          </ac:spMkLst>
        </pc:spChg>
      </pc:sldChg>
      <pc:sldChg chg="modSp mod">
        <pc:chgData name="Danilo Sichieri" userId="3fd5865f7d4b6e27" providerId="LiveId" clId="{4EE0436F-11DC-44D2-8845-36ACFBD464A3}" dt="2022-11-08T20:24:28.742" v="12" actId="20577"/>
        <pc:sldMkLst>
          <pc:docMk/>
          <pc:sldMk cId="1633891658" sldId="261"/>
        </pc:sldMkLst>
        <pc:spChg chg="mod">
          <ac:chgData name="Danilo Sichieri" userId="3fd5865f7d4b6e27" providerId="LiveId" clId="{4EE0436F-11DC-44D2-8845-36ACFBD464A3}" dt="2022-11-08T20:24:28.742" v="12" actId="20577"/>
          <ac:spMkLst>
            <pc:docMk/>
            <pc:sldMk cId="1633891658" sldId="261"/>
            <ac:spMk id="3" creationId="{2EB343C0-E1E5-9291-5E24-5669C13BA76E}"/>
          </ac:spMkLst>
        </pc:spChg>
      </pc:sldChg>
      <pc:sldChg chg="modSp mod">
        <pc:chgData name="Danilo Sichieri" userId="3fd5865f7d4b6e27" providerId="LiveId" clId="{4EE0436F-11DC-44D2-8845-36ACFBD464A3}" dt="2022-11-08T20:24:51.835" v="14" actId="113"/>
        <pc:sldMkLst>
          <pc:docMk/>
          <pc:sldMk cId="573082600" sldId="262"/>
        </pc:sldMkLst>
        <pc:spChg chg="mod">
          <ac:chgData name="Danilo Sichieri" userId="3fd5865f7d4b6e27" providerId="LiveId" clId="{4EE0436F-11DC-44D2-8845-36ACFBD464A3}" dt="2022-11-08T20:24:51.835" v="14" actId="113"/>
          <ac:spMkLst>
            <pc:docMk/>
            <pc:sldMk cId="573082600" sldId="262"/>
            <ac:spMk id="3" creationId="{0E9D8A13-4072-E4C7-7F64-3FB40A3C0865}"/>
          </ac:spMkLst>
        </pc:spChg>
      </pc:sldChg>
      <pc:sldChg chg="modSp mod">
        <pc:chgData name="Danilo Sichieri" userId="3fd5865f7d4b6e27" providerId="LiveId" clId="{4EE0436F-11DC-44D2-8845-36ACFBD464A3}" dt="2022-11-08T20:25:05.527" v="15" actId="113"/>
        <pc:sldMkLst>
          <pc:docMk/>
          <pc:sldMk cId="2812709522" sldId="263"/>
        </pc:sldMkLst>
        <pc:spChg chg="mod">
          <ac:chgData name="Danilo Sichieri" userId="3fd5865f7d4b6e27" providerId="LiveId" clId="{4EE0436F-11DC-44D2-8845-36ACFBD464A3}" dt="2022-11-08T20:25:05.527" v="15" actId="113"/>
          <ac:spMkLst>
            <pc:docMk/>
            <pc:sldMk cId="2812709522" sldId="263"/>
            <ac:spMk id="3" creationId="{709DC8F2-9CBE-9E19-AD1A-05B5AF613495}"/>
          </ac:spMkLst>
        </pc:spChg>
      </pc:sldChg>
      <pc:sldChg chg="modSp mod">
        <pc:chgData name="Danilo Sichieri" userId="3fd5865f7d4b6e27" providerId="LiveId" clId="{4EE0436F-11DC-44D2-8845-36ACFBD464A3}" dt="2022-11-08T20:25:15.755" v="16" actId="113"/>
        <pc:sldMkLst>
          <pc:docMk/>
          <pc:sldMk cId="2422911693" sldId="264"/>
        </pc:sldMkLst>
        <pc:spChg chg="mod">
          <ac:chgData name="Danilo Sichieri" userId="3fd5865f7d4b6e27" providerId="LiveId" clId="{4EE0436F-11DC-44D2-8845-36ACFBD464A3}" dt="2022-11-08T20:25:15.755" v="16" actId="113"/>
          <ac:spMkLst>
            <pc:docMk/>
            <pc:sldMk cId="2422911693" sldId="264"/>
            <ac:spMk id="3" creationId="{CC07D82E-72EE-003F-711A-7362A4C58C7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E2AB9-7A0C-A8D3-C1E0-4B07D2A21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6FB3D2-5D45-A6FB-B999-BD43294D7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5244FB-1D0F-39F9-FB1E-1AC78D0DA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6D2AE-CEE7-42BC-B9C2-5E7BAE1C2903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A4934B-4D10-74A3-29F7-3B0307D8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E27B77-E49F-765B-1B5E-CFA38B491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9B191-E439-498B-A4BA-257C4C44ED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275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33C3D8-AA05-D956-7C38-3C2BB9EAB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DE038DF-FC4C-F62B-8FCB-E50FBFD44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E4EC17-68B0-3B41-4CB7-59E3704AE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6D2AE-CEE7-42BC-B9C2-5E7BAE1C2903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98D821-8CFE-F4FF-D11F-E69AB21E6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437FD9-C410-8D2E-D26B-DF33E96C1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9B191-E439-498B-A4BA-257C4C44ED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470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6CC7A23-32CA-ADBE-D705-03E21D6F69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AE621F4-C0BC-2D01-8D09-66E1DFDC4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DE7097-BD68-90E1-65ED-8F6A4F588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6D2AE-CEE7-42BC-B9C2-5E7BAE1C2903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124A1C-B0D3-959E-D88D-1E72497ED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0293A0-CC69-D6D1-36F8-3F4C84AB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9B191-E439-498B-A4BA-257C4C44ED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43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515B2-D96D-3AB0-B8AC-1FFD8B465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64000E-12CA-0F12-5140-143CABE00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BE1CAC-2DBA-8CD1-EAE4-70CBB1CB9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6D2AE-CEE7-42BC-B9C2-5E7BAE1C2903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200A09-46E7-9232-33E4-2A547021E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7F0F12-8B51-F498-CE5B-45777BC41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9B191-E439-498B-A4BA-257C4C44ED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2375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D3C5C7-B9C5-412A-18CE-4DE5782C1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CF5F9F-ABE8-CB7B-79A5-F05CF14D0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CF8DA6-13AF-AD10-F223-D7C2E7F26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6D2AE-CEE7-42BC-B9C2-5E7BAE1C2903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8B410B-A75B-B048-6BB0-51069876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5D4A74-F00D-3DD1-AC3E-ECC6F55F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9B191-E439-498B-A4BA-257C4C44ED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0051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1C75B1-BC31-0578-3978-7C1767D18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91678E-6928-2BAF-BD53-84ABD585E4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BE4A44E-44D7-1622-E883-61DE285D6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3DA861-5EA2-BDA4-A206-BC0B47BAF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6D2AE-CEE7-42BC-B9C2-5E7BAE1C2903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B3AF8D-F74A-C13F-BE8C-98B27A814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932778-AEE2-D60F-32BF-361C065E7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9B191-E439-498B-A4BA-257C4C44ED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754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410931-97AB-8DE3-F1B0-F7C2AA6DF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4FBFED4-63C8-346B-65C8-5B214C200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55BFE93-97A4-28D2-5D3F-A09461C40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702E534-99B3-0831-C438-4DFD7FD75E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C32A551-96D3-E439-DBEC-43D7182279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AABA66C-EDCE-DE36-65D3-4151C965D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6D2AE-CEE7-42BC-B9C2-5E7BAE1C2903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209E7B3-A22B-0F97-DB99-3109CD25D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46171CC-F609-49FA-3B8A-1EFE9ADD4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9B191-E439-498B-A4BA-257C4C44ED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9298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A1138-8DF9-7F3E-247E-BBDF3EC11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1C4A14C-2474-BEEA-2286-57786DB95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6D2AE-CEE7-42BC-B9C2-5E7BAE1C2903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6B46DDF-3BD3-E622-6600-FFE1E37CA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8B85B10-DCE0-1212-B1E1-16A0BB30B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9B191-E439-498B-A4BA-257C4C44ED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27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A8D0AE6-7CE3-49CD-EE0A-12DB17BC6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6D2AE-CEE7-42BC-B9C2-5E7BAE1C2903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43A782C-39CE-1DC1-4201-E5F07446F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A13912A-7EDB-6BEA-541B-0F0AD3750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9B191-E439-498B-A4BA-257C4C44ED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271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9DD150-3A07-ECC8-2946-994E69873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1B9A13-BC94-39F4-C1FB-243AE7201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E64DFFD-C040-9AB0-6D04-E867FEFB9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8293B39-55DA-A0E6-D6F0-0DC782827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6D2AE-CEE7-42BC-B9C2-5E7BAE1C2903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20D4DC-C7F0-3702-BA41-8EF3E153E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8DCBAAC-47A4-BC01-6EE8-CBCC7D4F6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9B191-E439-498B-A4BA-257C4C44ED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442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B98A50-7666-D508-3E47-A9679DB0C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FAE877D-90E6-F660-C809-A502CA30EA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5378BFA-C274-970B-1A33-FCC5F653F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8FC066-C500-EA43-E831-04BC26CF7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6D2AE-CEE7-42BC-B9C2-5E7BAE1C2903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697C89-A94B-5FAC-4FF1-0F6D5AB78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B7284A-816A-3143-45D8-CD3D97867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9B191-E439-498B-A4BA-257C4C44ED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588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C3D85A5-526A-FCD9-0678-B9D0523BE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7C4DCD-B373-E8CB-07D3-AE382B271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084D33-2759-9A4A-4B7E-8E384283D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6D2AE-CEE7-42BC-B9C2-5E7BAE1C2903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B9B08A-CAA9-151D-84B2-4142830C69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13C7BB-51EC-B17F-214C-495CC2C0A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9B191-E439-498B-A4BA-257C4C44ED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576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8" descr="Cadeado transparente">
            <a:extLst>
              <a:ext uri="{FF2B5EF4-FFF2-40B4-BE49-F238E27FC236}">
                <a16:creationId xmlns:a16="http://schemas.microsoft.com/office/drawing/2014/main" id="{62C7C4A9-725A-9F6B-F137-B4334F3D04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412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5E34F19E-C820-842F-FB5F-19FB0FE78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Segurança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3F674991-7949-86B0-C1FC-69E6F93A6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Professor Danilo</a:t>
            </a:r>
          </a:p>
        </p:txBody>
      </p:sp>
    </p:spTree>
    <p:extLst>
      <p:ext uri="{BB962C8B-B14F-4D97-AF65-F5344CB8AC3E}">
        <p14:creationId xmlns:p14="http://schemas.microsoft.com/office/powerpoint/2010/main" val="4123091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A322A7-968B-E9B4-96D6-5673D6C27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pt-BR" dirty="0"/>
              <a:t>Segurança para Sistemas Operacionais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880518-1471-9A2C-E7EA-25BD404E5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pt-BR" sz="1800" b="1" dirty="0"/>
              <a:t>Computadores com frequência contêm dados valiosos e confidenciais, incluindo declarações de impostos, números de cartões de crédito, planos de negócios, segredos de comércio e muito mais.</a:t>
            </a:r>
          </a:p>
          <a:p>
            <a:r>
              <a:rPr lang="pt-BR" sz="1800" b="1" dirty="0"/>
              <a:t>Os proprietários desses computadores normalmente são muito zelosos em mantê-los privados e não violados, o que rapidamente leva à exigência de que os sistemas operacionais tenham de proporcionar uma boa segurança. </a:t>
            </a:r>
          </a:p>
          <a:p>
            <a:r>
              <a:rPr lang="pt-BR" sz="1800" dirty="0"/>
              <a:t>Em geral, a segurança de um sistema é inversamente proporcional ao tamanho da base computacional confiável.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Laptop seguro">
            <a:extLst>
              <a:ext uri="{FF2B5EF4-FFF2-40B4-BE49-F238E27FC236}">
                <a16:creationId xmlns:a16="http://schemas.microsoft.com/office/drawing/2014/main" id="{E6904711-352C-69A2-A048-EEBDF3C91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791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25E2AA9-10C9-4A14-BEA3-064CD0131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076F371-EE61-49EA-AA2A-3582C3AC9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863721" cy="4984915"/>
          </a:xfrm>
          <a:custGeom>
            <a:avLst/>
            <a:gdLst>
              <a:gd name="connsiteX0" fmla="*/ 0 w 5863721"/>
              <a:gd name="connsiteY0" fmla="*/ 0 h 4984915"/>
              <a:gd name="connsiteX1" fmla="*/ 5863721 w 5863721"/>
              <a:gd name="connsiteY1" fmla="*/ 0 h 4984915"/>
              <a:gd name="connsiteX2" fmla="*/ 5844576 w 5863721"/>
              <a:gd name="connsiteY2" fmla="*/ 326138 h 4984915"/>
              <a:gd name="connsiteX3" fmla="*/ 5796589 w 5863721"/>
              <a:gd name="connsiteY3" fmla="*/ 693884 h 4984915"/>
              <a:gd name="connsiteX4" fmla="*/ 148386 w 5863721"/>
              <a:gd name="connsiteY4" fmla="*/ 4951022 h 4984915"/>
              <a:gd name="connsiteX5" fmla="*/ 0 w 5863721"/>
              <a:gd name="connsiteY5" fmla="*/ 4930112 h 4984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6B8250-1A0E-3E46-E8FB-294AA8FEE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365125"/>
            <a:ext cx="3405821" cy="3117038"/>
          </a:xfrm>
        </p:spPr>
        <p:txBody>
          <a:bodyPr anchor="ctr">
            <a:normAutofit/>
          </a:bodyPr>
          <a:lstStyle/>
          <a:p>
            <a:r>
              <a:rPr lang="pt-BR" dirty="0"/>
              <a:t>Segurança para Sistemas Operacionais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0697CD-9D87-1A4F-45C1-FE5DD987B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219" y="994145"/>
            <a:ext cx="5156364" cy="4832498"/>
          </a:xfrm>
        </p:spPr>
        <p:txBody>
          <a:bodyPr anchor="ctr">
            <a:normAutofit/>
          </a:bodyPr>
          <a:lstStyle/>
          <a:p>
            <a:r>
              <a:rPr lang="pt-BR" sz="1600" b="1" dirty="0"/>
              <a:t>Um componente fundamental da segurança para sistemas operacionais diz respeito ao controle de acesso aos recursos. </a:t>
            </a:r>
          </a:p>
          <a:p>
            <a:r>
              <a:rPr lang="pt-BR" sz="1600" b="1" dirty="0"/>
              <a:t>Direitos ao acesso a informações podem ser modelados como uma grande matriz, com as linhas sendo os domínios (usuários) e as colunas sendo os objetos (por exemplo, arquivos). </a:t>
            </a:r>
          </a:p>
          <a:p>
            <a:r>
              <a:rPr lang="pt-BR" sz="1600" dirty="0"/>
              <a:t>Cada célula especifica os direitos de acesso do domínio para o objeto. Tendo em vista que a matriz é esparsa, ela pode ser armazenada por linha, que se torna uma lista de capacidade dizendo o que o domínio pode fazer, ou por coluna, caso em que ela torna-se uma lista de controle de acesso dizendo quem pode acessar o objeto e como. </a:t>
            </a:r>
          </a:p>
          <a:p>
            <a:r>
              <a:rPr lang="pt-BR" sz="1600" b="1" dirty="0"/>
              <a:t>Usando as técnicas de modelagem formais, o fluxo de informação em um sistema pode ser modelado e limitado. </a:t>
            </a:r>
          </a:p>
          <a:p>
            <a:r>
              <a:rPr lang="pt-BR" sz="1600" b="1" dirty="0"/>
              <a:t>No entanto, às vezes ele ainda pode vazar canais ocultos, como modular o uso da CPU. </a:t>
            </a:r>
          </a:p>
        </p:txBody>
      </p:sp>
    </p:spTree>
    <p:extLst>
      <p:ext uri="{BB962C8B-B14F-4D97-AF65-F5344CB8AC3E}">
        <p14:creationId xmlns:p14="http://schemas.microsoft.com/office/powerpoint/2010/main" val="1663634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25E2AA9-10C9-4A14-BEA3-064CD0131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076F371-EE61-49EA-AA2A-3582C3AC9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863721" cy="4984915"/>
          </a:xfrm>
          <a:custGeom>
            <a:avLst/>
            <a:gdLst>
              <a:gd name="connsiteX0" fmla="*/ 0 w 5863721"/>
              <a:gd name="connsiteY0" fmla="*/ 0 h 4984915"/>
              <a:gd name="connsiteX1" fmla="*/ 5863721 w 5863721"/>
              <a:gd name="connsiteY1" fmla="*/ 0 h 4984915"/>
              <a:gd name="connsiteX2" fmla="*/ 5844576 w 5863721"/>
              <a:gd name="connsiteY2" fmla="*/ 326138 h 4984915"/>
              <a:gd name="connsiteX3" fmla="*/ 5796589 w 5863721"/>
              <a:gd name="connsiteY3" fmla="*/ 693884 h 4984915"/>
              <a:gd name="connsiteX4" fmla="*/ 148386 w 5863721"/>
              <a:gd name="connsiteY4" fmla="*/ 4951022 h 4984915"/>
              <a:gd name="connsiteX5" fmla="*/ 0 w 5863721"/>
              <a:gd name="connsiteY5" fmla="*/ 4930112 h 4984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501FE0-3AAD-B083-046C-E991C94D8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365125"/>
            <a:ext cx="3405821" cy="3117038"/>
          </a:xfrm>
        </p:spPr>
        <p:txBody>
          <a:bodyPr anchor="ctr">
            <a:normAutofit/>
          </a:bodyPr>
          <a:lstStyle/>
          <a:p>
            <a:r>
              <a:rPr lang="pt-BR" dirty="0"/>
              <a:t>Segurança para Sistemas Operacionais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FCB250-FC32-91E6-C2E8-5E56CCCA9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219" y="994145"/>
            <a:ext cx="5156364" cy="4832498"/>
          </a:xfrm>
        </p:spPr>
        <p:txBody>
          <a:bodyPr anchor="ctr">
            <a:normAutofit/>
          </a:bodyPr>
          <a:lstStyle/>
          <a:p>
            <a:r>
              <a:rPr lang="pt-BR" sz="1800" b="1" dirty="0"/>
              <a:t>Uma maneira de manter a informação secreta é criptografá-la e gerenciar as chaves cuidadosamente.</a:t>
            </a:r>
          </a:p>
          <a:p>
            <a:r>
              <a:rPr lang="pt-BR" sz="1800" dirty="0"/>
              <a:t>Esquemas criptográficos podem ser categorizados como chave secreta ou chave pública. </a:t>
            </a:r>
          </a:p>
          <a:p>
            <a:r>
              <a:rPr lang="pt-BR" sz="1800" dirty="0"/>
              <a:t>Um método de chave secreta exige que as partes se comunicando troquem uma chave secreta antecipadamente, usando algum mecanismo fora de banda. </a:t>
            </a:r>
          </a:p>
          <a:p>
            <a:r>
              <a:rPr lang="pt-BR" sz="1800" dirty="0"/>
              <a:t>A criptografia de chave pública não exige a troca secreta de chaves antecipadamente, mas seu uso é muito mais lento. </a:t>
            </a:r>
          </a:p>
          <a:p>
            <a:r>
              <a:rPr lang="pt-BR" sz="1800" dirty="0"/>
              <a:t>Às vezes é necessário provar a autenticidade da informação digital, caso em que resumos criptográficos, assinaturas digitais e certificados assinados por uma autoridade de certificação confiável podem ser usados. </a:t>
            </a:r>
          </a:p>
        </p:txBody>
      </p:sp>
    </p:spTree>
    <p:extLst>
      <p:ext uri="{BB962C8B-B14F-4D97-AF65-F5344CB8AC3E}">
        <p14:creationId xmlns:p14="http://schemas.microsoft.com/office/powerpoint/2010/main" val="3542224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25E2AA9-10C9-4A14-BEA3-064CD0131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076F371-EE61-49EA-AA2A-3582C3AC9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863721" cy="4984915"/>
          </a:xfrm>
          <a:custGeom>
            <a:avLst/>
            <a:gdLst>
              <a:gd name="connsiteX0" fmla="*/ 0 w 5863721"/>
              <a:gd name="connsiteY0" fmla="*/ 0 h 4984915"/>
              <a:gd name="connsiteX1" fmla="*/ 5863721 w 5863721"/>
              <a:gd name="connsiteY1" fmla="*/ 0 h 4984915"/>
              <a:gd name="connsiteX2" fmla="*/ 5844576 w 5863721"/>
              <a:gd name="connsiteY2" fmla="*/ 326138 h 4984915"/>
              <a:gd name="connsiteX3" fmla="*/ 5796589 w 5863721"/>
              <a:gd name="connsiteY3" fmla="*/ 693884 h 4984915"/>
              <a:gd name="connsiteX4" fmla="*/ 148386 w 5863721"/>
              <a:gd name="connsiteY4" fmla="*/ 4951022 h 4984915"/>
              <a:gd name="connsiteX5" fmla="*/ 0 w 5863721"/>
              <a:gd name="connsiteY5" fmla="*/ 4930112 h 4984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6D674C-1CA9-6E15-2392-706BEF3E0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365125"/>
            <a:ext cx="3405821" cy="3117038"/>
          </a:xfrm>
        </p:spPr>
        <p:txBody>
          <a:bodyPr anchor="ctr">
            <a:normAutofit/>
          </a:bodyPr>
          <a:lstStyle/>
          <a:p>
            <a:r>
              <a:rPr lang="pt-BR" dirty="0"/>
              <a:t>Segurança para Sistemas Operacionais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6E1006-52BF-A8AC-40F2-ECBE8194A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219" y="994145"/>
            <a:ext cx="5156364" cy="4832498"/>
          </a:xfrm>
        </p:spPr>
        <p:txBody>
          <a:bodyPr anchor="ctr">
            <a:normAutofit/>
          </a:bodyPr>
          <a:lstStyle/>
          <a:p>
            <a:r>
              <a:rPr lang="pt-BR" sz="2100" b="1" dirty="0"/>
              <a:t>Em qualquer sistema seguro, usuários precisam ser autenticados. </a:t>
            </a:r>
          </a:p>
          <a:p>
            <a:r>
              <a:rPr lang="pt-BR" sz="2100" b="1" dirty="0"/>
              <a:t>Isso pode ser feito por algo que o usuário conhece, algo que ele tem, ou que ele é (biometria). </a:t>
            </a:r>
          </a:p>
          <a:p>
            <a:r>
              <a:rPr lang="pt-BR" sz="2100" b="1" dirty="0"/>
              <a:t>A identificação por dois fatores, como uma leitura de íris e uma senha, pode ser usada para incrementar a segurança.</a:t>
            </a:r>
          </a:p>
        </p:txBody>
      </p:sp>
    </p:spTree>
    <p:extLst>
      <p:ext uri="{BB962C8B-B14F-4D97-AF65-F5344CB8AC3E}">
        <p14:creationId xmlns:p14="http://schemas.microsoft.com/office/powerpoint/2010/main" val="2001113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25E2AA9-10C9-4A14-BEA3-064CD0131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076F371-EE61-49EA-AA2A-3582C3AC9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863721" cy="4984915"/>
          </a:xfrm>
          <a:custGeom>
            <a:avLst/>
            <a:gdLst>
              <a:gd name="connsiteX0" fmla="*/ 0 w 5863721"/>
              <a:gd name="connsiteY0" fmla="*/ 0 h 4984915"/>
              <a:gd name="connsiteX1" fmla="*/ 5863721 w 5863721"/>
              <a:gd name="connsiteY1" fmla="*/ 0 h 4984915"/>
              <a:gd name="connsiteX2" fmla="*/ 5844576 w 5863721"/>
              <a:gd name="connsiteY2" fmla="*/ 326138 h 4984915"/>
              <a:gd name="connsiteX3" fmla="*/ 5796589 w 5863721"/>
              <a:gd name="connsiteY3" fmla="*/ 693884 h 4984915"/>
              <a:gd name="connsiteX4" fmla="*/ 148386 w 5863721"/>
              <a:gd name="connsiteY4" fmla="*/ 4951022 h 4984915"/>
              <a:gd name="connsiteX5" fmla="*/ 0 w 5863721"/>
              <a:gd name="connsiteY5" fmla="*/ 4930112 h 4984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0DDFC0-64B5-A896-E10C-77599D1CA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365125"/>
            <a:ext cx="3405821" cy="3117038"/>
          </a:xfrm>
        </p:spPr>
        <p:txBody>
          <a:bodyPr anchor="ctr">
            <a:normAutofit/>
          </a:bodyPr>
          <a:lstStyle/>
          <a:p>
            <a:r>
              <a:rPr lang="pt-BR" dirty="0"/>
              <a:t>Segurança para Sistemas Operacionais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B343C0-E1E5-9291-5E24-5669C13BA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219" y="994145"/>
            <a:ext cx="5156364" cy="4832498"/>
          </a:xfrm>
        </p:spPr>
        <p:txBody>
          <a:bodyPr anchor="ctr">
            <a:normAutofit/>
          </a:bodyPr>
          <a:lstStyle/>
          <a:p>
            <a:r>
              <a:rPr lang="pt-BR" sz="1900" b="1" dirty="0"/>
              <a:t>Muitos tipos de defeitos no código podem ser explorados para assumir os programas e sistemas. </a:t>
            </a:r>
          </a:p>
          <a:p>
            <a:r>
              <a:rPr lang="pt-BR" sz="1900" dirty="0"/>
              <a:t>Esses incluem transbordamentos de buffer, ataques por </a:t>
            </a:r>
            <a:r>
              <a:rPr lang="pt-BR" sz="1900" dirty="0" err="1"/>
              <a:t>string</a:t>
            </a:r>
            <a:r>
              <a:rPr lang="pt-BR" sz="1900" dirty="0"/>
              <a:t> de formato, ataques por ponteiros pendentes, ataques de retorno à </a:t>
            </a:r>
            <a:r>
              <a:rPr lang="pt-BR" sz="1900" dirty="0" err="1"/>
              <a:t>libc</a:t>
            </a:r>
            <a:r>
              <a:rPr lang="pt-BR" sz="1900" dirty="0"/>
              <a:t>, ataques por de referência de ponteiro nulo, ataques por transbordamento de inteiro, ataques por injeção de comando e </a:t>
            </a:r>
            <a:r>
              <a:rPr lang="pt-BR" sz="1900" dirty="0" err="1"/>
              <a:t>TOCTOUs</a:t>
            </a:r>
            <a:r>
              <a:rPr lang="pt-BR" sz="1900" dirty="0"/>
              <a:t>. </a:t>
            </a:r>
          </a:p>
          <a:p>
            <a:r>
              <a:rPr lang="pt-BR" sz="1900" b="1" dirty="0"/>
              <a:t>De maneira semelhante, há muitas contramedidas que tentam evitar esses ataques. </a:t>
            </a:r>
          </a:p>
          <a:p>
            <a:r>
              <a:rPr lang="pt-BR" sz="1900" dirty="0"/>
              <a:t>Exemplos incluem canários de pilha, prevenção de execução de dados e randomização de layout de espaço de endereçamento.</a:t>
            </a:r>
          </a:p>
        </p:txBody>
      </p:sp>
    </p:spTree>
    <p:extLst>
      <p:ext uri="{BB962C8B-B14F-4D97-AF65-F5344CB8AC3E}">
        <p14:creationId xmlns:p14="http://schemas.microsoft.com/office/powerpoint/2010/main" val="16338916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25E2AA9-10C9-4A14-BEA3-064CD0131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076F371-EE61-49EA-AA2A-3582C3AC9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863721" cy="4984915"/>
          </a:xfrm>
          <a:custGeom>
            <a:avLst/>
            <a:gdLst>
              <a:gd name="connsiteX0" fmla="*/ 0 w 5863721"/>
              <a:gd name="connsiteY0" fmla="*/ 0 h 4984915"/>
              <a:gd name="connsiteX1" fmla="*/ 5863721 w 5863721"/>
              <a:gd name="connsiteY1" fmla="*/ 0 h 4984915"/>
              <a:gd name="connsiteX2" fmla="*/ 5844576 w 5863721"/>
              <a:gd name="connsiteY2" fmla="*/ 326138 h 4984915"/>
              <a:gd name="connsiteX3" fmla="*/ 5796589 w 5863721"/>
              <a:gd name="connsiteY3" fmla="*/ 693884 h 4984915"/>
              <a:gd name="connsiteX4" fmla="*/ 148386 w 5863721"/>
              <a:gd name="connsiteY4" fmla="*/ 4951022 h 4984915"/>
              <a:gd name="connsiteX5" fmla="*/ 0 w 5863721"/>
              <a:gd name="connsiteY5" fmla="*/ 4930112 h 4984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5FEEB0-E5D3-2172-D609-D2C3D3AA8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365125"/>
            <a:ext cx="3405821" cy="3117038"/>
          </a:xfrm>
        </p:spPr>
        <p:txBody>
          <a:bodyPr anchor="ctr">
            <a:normAutofit/>
          </a:bodyPr>
          <a:lstStyle/>
          <a:p>
            <a:r>
              <a:rPr lang="pt-BR" dirty="0"/>
              <a:t>Segurança para Sistemas Operacionais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9D8A13-4072-E4C7-7F64-3FB40A3C0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219" y="994145"/>
            <a:ext cx="5156364" cy="4832498"/>
          </a:xfrm>
        </p:spPr>
        <p:txBody>
          <a:bodyPr anchor="ctr">
            <a:normAutofit/>
          </a:bodyPr>
          <a:lstStyle/>
          <a:p>
            <a:r>
              <a:rPr lang="pt-BR" sz="2100" b="1" dirty="0"/>
              <a:t>Ataques de dentro do sistema, como empregados da empresa, podem derrotar um sistema de segurança de uma série de maneiras.</a:t>
            </a:r>
          </a:p>
          <a:p>
            <a:r>
              <a:rPr lang="pt-BR" sz="2100" b="1" dirty="0"/>
              <a:t>Essas incluem bombas lógicas colocadas para detonarem em alguma data futura, </a:t>
            </a:r>
            <a:r>
              <a:rPr lang="pt-BR" sz="2100" b="1" dirty="0" err="1"/>
              <a:t>trap</a:t>
            </a:r>
            <a:r>
              <a:rPr lang="pt-BR" sz="2100" b="1" dirty="0"/>
              <a:t> </a:t>
            </a:r>
            <a:r>
              <a:rPr lang="pt-BR" sz="2100" b="1" dirty="0" err="1"/>
              <a:t>doors</a:t>
            </a:r>
            <a:r>
              <a:rPr lang="pt-BR" sz="2100" b="1" dirty="0"/>
              <a:t> para deixar essa pessoa ter acesso não autorizado mais tarde e mascaramento de login. </a:t>
            </a:r>
          </a:p>
        </p:txBody>
      </p:sp>
    </p:spTree>
    <p:extLst>
      <p:ext uri="{BB962C8B-B14F-4D97-AF65-F5344CB8AC3E}">
        <p14:creationId xmlns:p14="http://schemas.microsoft.com/office/powerpoint/2010/main" val="5730826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25E2AA9-10C9-4A14-BEA3-064CD0131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076F371-EE61-49EA-AA2A-3582C3AC9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863721" cy="4984915"/>
          </a:xfrm>
          <a:custGeom>
            <a:avLst/>
            <a:gdLst>
              <a:gd name="connsiteX0" fmla="*/ 0 w 5863721"/>
              <a:gd name="connsiteY0" fmla="*/ 0 h 4984915"/>
              <a:gd name="connsiteX1" fmla="*/ 5863721 w 5863721"/>
              <a:gd name="connsiteY1" fmla="*/ 0 h 4984915"/>
              <a:gd name="connsiteX2" fmla="*/ 5844576 w 5863721"/>
              <a:gd name="connsiteY2" fmla="*/ 326138 h 4984915"/>
              <a:gd name="connsiteX3" fmla="*/ 5796589 w 5863721"/>
              <a:gd name="connsiteY3" fmla="*/ 693884 h 4984915"/>
              <a:gd name="connsiteX4" fmla="*/ 148386 w 5863721"/>
              <a:gd name="connsiteY4" fmla="*/ 4951022 h 4984915"/>
              <a:gd name="connsiteX5" fmla="*/ 0 w 5863721"/>
              <a:gd name="connsiteY5" fmla="*/ 4930112 h 4984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F41DF6-FE2C-1F30-018A-FC1F639EB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365125"/>
            <a:ext cx="3405821" cy="3117038"/>
          </a:xfrm>
        </p:spPr>
        <p:txBody>
          <a:bodyPr anchor="ctr">
            <a:normAutofit/>
          </a:bodyPr>
          <a:lstStyle/>
          <a:p>
            <a:r>
              <a:rPr lang="pt-BR" dirty="0"/>
              <a:t>Segurança para Sistemas Operacionais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9DC8F2-9CBE-9E19-AD1A-05B5AF613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219" y="994145"/>
            <a:ext cx="5156364" cy="4832498"/>
          </a:xfrm>
        </p:spPr>
        <p:txBody>
          <a:bodyPr anchor="ctr">
            <a:normAutofit/>
          </a:bodyPr>
          <a:lstStyle/>
          <a:p>
            <a:r>
              <a:rPr lang="pt-BR" sz="2100" b="1" dirty="0"/>
              <a:t>A internet está cheia de malware, incluindo cavalos de Troia, vírus, </a:t>
            </a:r>
            <a:r>
              <a:rPr lang="pt-BR" sz="2100" b="1" dirty="0" err="1"/>
              <a:t>worms</a:t>
            </a:r>
            <a:r>
              <a:rPr lang="pt-BR" sz="2100" b="1" dirty="0"/>
              <a:t>, </a:t>
            </a:r>
            <a:r>
              <a:rPr lang="pt-BR" sz="2100" b="1" dirty="0" err="1"/>
              <a:t>spyware</a:t>
            </a:r>
            <a:r>
              <a:rPr lang="pt-BR" sz="2100" b="1" dirty="0"/>
              <a:t> e </a:t>
            </a:r>
            <a:r>
              <a:rPr lang="pt-BR" sz="2100" b="1" dirty="0" err="1"/>
              <a:t>rootkits</a:t>
            </a:r>
            <a:r>
              <a:rPr lang="pt-BR" sz="2100" b="1" dirty="0"/>
              <a:t>. </a:t>
            </a:r>
          </a:p>
          <a:p>
            <a:r>
              <a:rPr lang="pt-BR" sz="2100" b="1" dirty="0"/>
              <a:t>Cada um desses apresenta uma ameaça à confidencialidade e integridade dos dados. </a:t>
            </a:r>
          </a:p>
          <a:p>
            <a:r>
              <a:rPr lang="pt-BR" sz="2100" b="1" dirty="0"/>
              <a:t>Pior ainda, um ataque de malware pode ser capaz de tomar conta de uma máquina e transformá-la em um zumbi que envia spam ou é usado para lançar outros ataques. </a:t>
            </a:r>
          </a:p>
          <a:p>
            <a:r>
              <a:rPr lang="pt-BR" sz="2100" b="1" dirty="0"/>
              <a:t>Muitos dos ataques por toda a internet são realizados por exércitos de zumbis sob o controle de um mestre remoto (</a:t>
            </a:r>
            <a:r>
              <a:rPr lang="pt-BR" sz="2100" b="1" dirty="0" err="1"/>
              <a:t>botmaster</a:t>
            </a:r>
            <a:r>
              <a:rPr lang="pt-BR" sz="2100" b="1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2812709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25E2AA9-10C9-4A14-BEA3-064CD0131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076F371-EE61-49EA-AA2A-3582C3AC9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863721" cy="4984915"/>
          </a:xfrm>
          <a:custGeom>
            <a:avLst/>
            <a:gdLst>
              <a:gd name="connsiteX0" fmla="*/ 0 w 5863721"/>
              <a:gd name="connsiteY0" fmla="*/ 0 h 4984915"/>
              <a:gd name="connsiteX1" fmla="*/ 5863721 w 5863721"/>
              <a:gd name="connsiteY1" fmla="*/ 0 h 4984915"/>
              <a:gd name="connsiteX2" fmla="*/ 5844576 w 5863721"/>
              <a:gd name="connsiteY2" fmla="*/ 326138 h 4984915"/>
              <a:gd name="connsiteX3" fmla="*/ 5796589 w 5863721"/>
              <a:gd name="connsiteY3" fmla="*/ 693884 h 4984915"/>
              <a:gd name="connsiteX4" fmla="*/ 148386 w 5863721"/>
              <a:gd name="connsiteY4" fmla="*/ 4951022 h 4984915"/>
              <a:gd name="connsiteX5" fmla="*/ 0 w 5863721"/>
              <a:gd name="connsiteY5" fmla="*/ 4930112 h 4984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78F28C-796E-AC8D-FCDA-9A595386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365125"/>
            <a:ext cx="3405821" cy="3117038"/>
          </a:xfrm>
        </p:spPr>
        <p:txBody>
          <a:bodyPr anchor="ctr">
            <a:normAutofit/>
          </a:bodyPr>
          <a:lstStyle/>
          <a:p>
            <a:r>
              <a:rPr lang="pt-BR" dirty="0"/>
              <a:t>Segurança para Sistemas Operacionais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07D82E-72EE-003F-711A-7362A4C58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219" y="994145"/>
            <a:ext cx="5156364" cy="4832498"/>
          </a:xfrm>
        </p:spPr>
        <p:txBody>
          <a:bodyPr anchor="ctr">
            <a:normAutofit/>
          </a:bodyPr>
          <a:lstStyle/>
          <a:p>
            <a:r>
              <a:rPr lang="pt-BR" sz="2100" b="1" dirty="0"/>
              <a:t>Felizmente, há uma série de maneiras como os sistemas podem defender-se. </a:t>
            </a:r>
          </a:p>
          <a:p>
            <a:r>
              <a:rPr lang="pt-BR" sz="2100" b="1" dirty="0"/>
              <a:t>A melhor estratégia é a defesa em profundidade, usando múltiplas técnicas. </a:t>
            </a:r>
          </a:p>
          <a:p>
            <a:r>
              <a:rPr lang="pt-BR" sz="2100" b="1" dirty="0"/>
              <a:t>Algumas dessas incluem firewalls, varreduras de vírus, assinatura de código, encarceramento e sistemas de detecção de intrusão, assim como o encapsulamento de código móvel. </a:t>
            </a:r>
          </a:p>
        </p:txBody>
      </p:sp>
    </p:spTree>
    <p:extLst>
      <p:ext uri="{BB962C8B-B14F-4D97-AF65-F5344CB8AC3E}">
        <p14:creationId xmlns:p14="http://schemas.microsoft.com/office/powerpoint/2010/main" val="24229116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BB1A328B9DEAF41A866E557D562298D" ma:contentTypeVersion="3" ma:contentTypeDescription="Crie um novo documento." ma:contentTypeScope="" ma:versionID="f6e93e149f004b1421fcd535561717da">
  <xsd:schema xmlns:xsd="http://www.w3.org/2001/XMLSchema" xmlns:xs="http://www.w3.org/2001/XMLSchema" xmlns:p="http://schemas.microsoft.com/office/2006/metadata/properties" xmlns:ns2="328d5e4c-9c52-4353-a8eb-e10fc21fef82" targetNamespace="http://schemas.microsoft.com/office/2006/metadata/properties" ma:root="true" ma:fieldsID="75bbdd9be4453c2ea3eae5ea79b4cbb2" ns2:_="">
    <xsd:import namespace="328d5e4c-9c52-4353-a8eb-e10fc21fef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8d5e4c-9c52-4353-a8eb-e10fc21fef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264B460-F607-40D9-AF28-BEE0239CE756}"/>
</file>

<file path=customXml/itemProps2.xml><?xml version="1.0" encoding="utf-8"?>
<ds:datastoreItem xmlns:ds="http://schemas.openxmlformats.org/officeDocument/2006/customXml" ds:itemID="{22907236-727F-41BA-9C08-D5D3B4DBEE4B}"/>
</file>

<file path=customXml/itemProps3.xml><?xml version="1.0" encoding="utf-8"?>
<ds:datastoreItem xmlns:ds="http://schemas.openxmlformats.org/officeDocument/2006/customXml" ds:itemID="{9EE356CC-E10D-4EF1-8A74-BED0C337D9CB}"/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725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Segurança</vt:lpstr>
      <vt:lpstr>Segurança para Sistemas Operacionais</vt:lpstr>
      <vt:lpstr>Segurança para Sistemas Operacionais</vt:lpstr>
      <vt:lpstr>Segurança para Sistemas Operacionais</vt:lpstr>
      <vt:lpstr>Segurança para Sistemas Operacionais</vt:lpstr>
      <vt:lpstr>Segurança para Sistemas Operacionais</vt:lpstr>
      <vt:lpstr>Segurança para Sistemas Operacionais</vt:lpstr>
      <vt:lpstr>Segurança para Sistemas Operacionais</vt:lpstr>
      <vt:lpstr>Segurança para Sistemas Operacionais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Segurança</dc:title>
  <dc:creator>Danilo Sichieri</dc:creator>
  <cp:lastModifiedBy>Danilo Sichieri</cp:lastModifiedBy>
  <cp:revision>1</cp:revision>
  <dcterms:created xsi:type="dcterms:W3CDTF">2022-11-08T19:50:16Z</dcterms:created>
  <dcterms:modified xsi:type="dcterms:W3CDTF">2023-05-11T22:16:31Z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0x0101007BB1A328B9DEAF41A866E557D562298D</vt:lpwstr>
  </property>
</Properties>
</file>