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1446F-E51B-4EA8-88B8-E44604EB903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E815052-7272-48D6-93BB-18AF51B38B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2CDB61A-E593-40E0-8D54-E342EB3FED8B}"/>
              </a:ext>
            </a:extLst>
          </p:cNvPr>
          <p:cNvSpPr>
            <a:spLocks noGrp="1"/>
          </p:cNvSpPr>
          <p:nvPr>
            <p:ph type="dt" sz="half" idx="10"/>
          </p:nvPr>
        </p:nvSpPr>
        <p:spPr/>
        <p:txBody>
          <a:bodyPr/>
          <a:lstStyle/>
          <a:p>
            <a:fld id="{9DDCF950-B8EA-4B96-9020-7BD1D02E8C4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B18E7CF8-E178-4031-9A9A-1A8F5C30839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83411A3-EA6D-4B6B-97AD-6D59EC2C60CD}"/>
              </a:ext>
            </a:extLst>
          </p:cNvPr>
          <p:cNvSpPr>
            <a:spLocks noGrp="1"/>
          </p:cNvSpPr>
          <p:nvPr>
            <p:ph type="sldNum" sz="quarter" idx="12"/>
          </p:nvPr>
        </p:nvSpPr>
        <p:spPr/>
        <p:txBody>
          <a:bodyPr/>
          <a:lstStyle/>
          <a:p>
            <a:fld id="{3AB277D0-C90F-45DD-9849-836A5214ADE7}" type="slidenum">
              <a:rPr lang="pt-BR" smtClean="0"/>
              <a:t>‹nº›</a:t>
            </a:fld>
            <a:endParaRPr lang="pt-BR"/>
          </a:p>
        </p:txBody>
      </p:sp>
    </p:spTree>
    <p:extLst>
      <p:ext uri="{BB962C8B-B14F-4D97-AF65-F5344CB8AC3E}">
        <p14:creationId xmlns:p14="http://schemas.microsoft.com/office/powerpoint/2010/main" val="1881993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08718-3E94-41C6-AFFE-0BD9C99E3D2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B970484-2916-461B-B578-6A21D8081B7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9D3044E-A077-45F9-8950-D832879B1FB5}"/>
              </a:ext>
            </a:extLst>
          </p:cNvPr>
          <p:cNvSpPr>
            <a:spLocks noGrp="1"/>
          </p:cNvSpPr>
          <p:nvPr>
            <p:ph type="dt" sz="half" idx="10"/>
          </p:nvPr>
        </p:nvSpPr>
        <p:spPr/>
        <p:txBody>
          <a:bodyPr/>
          <a:lstStyle/>
          <a:p>
            <a:fld id="{9DDCF950-B8EA-4B96-9020-7BD1D02E8C4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AABB218F-6AE6-4ECB-A236-05F397A0F52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8F05A76-3D00-43E5-BE93-96168F184219}"/>
              </a:ext>
            </a:extLst>
          </p:cNvPr>
          <p:cNvSpPr>
            <a:spLocks noGrp="1"/>
          </p:cNvSpPr>
          <p:nvPr>
            <p:ph type="sldNum" sz="quarter" idx="12"/>
          </p:nvPr>
        </p:nvSpPr>
        <p:spPr/>
        <p:txBody>
          <a:bodyPr/>
          <a:lstStyle/>
          <a:p>
            <a:fld id="{3AB277D0-C90F-45DD-9849-836A5214ADE7}" type="slidenum">
              <a:rPr lang="pt-BR" smtClean="0"/>
              <a:t>‹nº›</a:t>
            </a:fld>
            <a:endParaRPr lang="pt-BR"/>
          </a:p>
        </p:txBody>
      </p:sp>
    </p:spTree>
    <p:extLst>
      <p:ext uri="{BB962C8B-B14F-4D97-AF65-F5344CB8AC3E}">
        <p14:creationId xmlns:p14="http://schemas.microsoft.com/office/powerpoint/2010/main" val="35675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24C30AF-5AAD-4946-B0BE-A1E4AFB39B5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FECEBD7-3D2C-4FD6-BF22-409D6F2BCC2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70B0296-976B-4A67-B77D-458113C27A6A}"/>
              </a:ext>
            </a:extLst>
          </p:cNvPr>
          <p:cNvSpPr>
            <a:spLocks noGrp="1"/>
          </p:cNvSpPr>
          <p:nvPr>
            <p:ph type="dt" sz="half" idx="10"/>
          </p:nvPr>
        </p:nvSpPr>
        <p:spPr/>
        <p:txBody>
          <a:bodyPr/>
          <a:lstStyle/>
          <a:p>
            <a:fld id="{9DDCF950-B8EA-4B96-9020-7BD1D02E8C4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AD50BECD-6E0D-4568-B983-3622F2BD701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65B0E5E-4D97-4DA8-AE34-70D6BFC9426D}"/>
              </a:ext>
            </a:extLst>
          </p:cNvPr>
          <p:cNvSpPr>
            <a:spLocks noGrp="1"/>
          </p:cNvSpPr>
          <p:nvPr>
            <p:ph type="sldNum" sz="quarter" idx="12"/>
          </p:nvPr>
        </p:nvSpPr>
        <p:spPr/>
        <p:txBody>
          <a:bodyPr/>
          <a:lstStyle/>
          <a:p>
            <a:fld id="{3AB277D0-C90F-45DD-9849-836A5214ADE7}" type="slidenum">
              <a:rPr lang="pt-BR" smtClean="0"/>
              <a:t>‹nº›</a:t>
            </a:fld>
            <a:endParaRPr lang="pt-BR"/>
          </a:p>
        </p:txBody>
      </p:sp>
    </p:spTree>
    <p:extLst>
      <p:ext uri="{BB962C8B-B14F-4D97-AF65-F5344CB8AC3E}">
        <p14:creationId xmlns:p14="http://schemas.microsoft.com/office/powerpoint/2010/main" val="340294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7D3A5-556C-40FA-BCFC-58A8395B7E1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34B9CD0-93D1-42AA-B15E-2AFAB4FE971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DBCE015-240E-40F1-A42C-1C48737280A1}"/>
              </a:ext>
            </a:extLst>
          </p:cNvPr>
          <p:cNvSpPr>
            <a:spLocks noGrp="1"/>
          </p:cNvSpPr>
          <p:nvPr>
            <p:ph type="dt" sz="half" idx="10"/>
          </p:nvPr>
        </p:nvSpPr>
        <p:spPr/>
        <p:txBody>
          <a:bodyPr/>
          <a:lstStyle/>
          <a:p>
            <a:fld id="{9DDCF950-B8EA-4B96-9020-7BD1D02E8C4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E1944C98-33A8-4E73-92FC-F69E8462017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01B9AB5-A728-4480-8340-7085DA6FF8CF}"/>
              </a:ext>
            </a:extLst>
          </p:cNvPr>
          <p:cNvSpPr>
            <a:spLocks noGrp="1"/>
          </p:cNvSpPr>
          <p:nvPr>
            <p:ph type="sldNum" sz="quarter" idx="12"/>
          </p:nvPr>
        </p:nvSpPr>
        <p:spPr/>
        <p:txBody>
          <a:bodyPr/>
          <a:lstStyle/>
          <a:p>
            <a:fld id="{3AB277D0-C90F-45DD-9849-836A5214ADE7}" type="slidenum">
              <a:rPr lang="pt-BR" smtClean="0"/>
              <a:t>‹nº›</a:t>
            </a:fld>
            <a:endParaRPr lang="pt-BR"/>
          </a:p>
        </p:txBody>
      </p:sp>
    </p:spTree>
    <p:extLst>
      <p:ext uri="{BB962C8B-B14F-4D97-AF65-F5344CB8AC3E}">
        <p14:creationId xmlns:p14="http://schemas.microsoft.com/office/powerpoint/2010/main" val="63702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45AB3-BE14-4788-AB6C-D689804A90F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D955739-A47B-46CB-871F-7959026A33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7E215E0-98C9-4468-A723-BBA7942451C6}"/>
              </a:ext>
            </a:extLst>
          </p:cNvPr>
          <p:cNvSpPr>
            <a:spLocks noGrp="1"/>
          </p:cNvSpPr>
          <p:nvPr>
            <p:ph type="dt" sz="half" idx="10"/>
          </p:nvPr>
        </p:nvSpPr>
        <p:spPr/>
        <p:txBody>
          <a:bodyPr/>
          <a:lstStyle/>
          <a:p>
            <a:fld id="{9DDCF950-B8EA-4B96-9020-7BD1D02E8C4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F86804D5-432C-4236-9AAA-50C0C3A9FBD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BBDBC73-30A9-4C65-B321-23ECBCDA5DAA}"/>
              </a:ext>
            </a:extLst>
          </p:cNvPr>
          <p:cNvSpPr>
            <a:spLocks noGrp="1"/>
          </p:cNvSpPr>
          <p:nvPr>
            <p:ph type="sldNum" sz="quarter" idx="12"/>
          </p:nvPr>
        </p:nvSpPr>
        <p:spPr/>
        <p:txBody>
          <a:bodyPr/>
          <a:lstStyle/>
          <a:p>
            <a:fld id="{3AB277D0-C90F-45DD-9849-836A5214ADE7}" type="slidenum">
              <a:rPr lang="pt-BR" smtClean="0"/>
              <a:t>‹nº›</a:t>
            </a:fld>
            <a:endParaRPr lang="pt-BR"/>
          </a:p>
        </p:txBody>
      </p:sp>
    </p:spTree>
    <p:extLst>
      <p:ext uri="{BB962C8B-B14F-4D97-AF65-F5344CB8AC3E}">
        <p14:creationId xmlns:p14="http://schemas.microsoft.com/office/powerpoint/2010/main" val="363471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194E1-8BD8-4287-AA76-35D37D95BF2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9F0D35D-7692-42AC-A678-5491B895172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83A87C3-F063-497B-8521-0B154076916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8388D2C-8364-4739-A445-D125A016E654}"/>
              </a:ext>
            </a:extLst>
          </p:cNvPr>
          <p:cNvSpPr>
            <a:spLocks noGrp="1"/>
          </p:cNvSpPr>
          <p:nvPr>
            <p:ph type="dt" sz="half" idx="10"/>
          </p:nvPr>
        </p:nvSpPr>
        <p:spPr/>
        <p:txBody>
          <a:bodyPr/>
          <a:lstStyle/>
          <a:p>
            <a:fld id="{9DDCF950-B8EA-4B96-9020-7BD1D02E8C46}" type="datetimeFigureOut">
              <a:rPr lang="pt-BR" smtClean="0"/>
              <a:t>23/02/2022</a:t>
            </a:fld>
            <a:endParaRPr lang="pt-BR"/>
          </a:p>
        </p:txBody>
      </p:sp>
      <p:sp>
        <p:nvSpPr>
          <p:cNvPr id="6" name="Espaço Reservado para Rodapé 5">
            <a:extLst>
              <a:ext uri="{FF2B5EF4-FFF2-40B4-BE49-F238E27FC236}">
                <a16:creationId xmlns:a16="http://schemas.microsoft.com/office/drawing/2014/main" id="{F10B0913-080E-43A7-A11C-3A91586245C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4DD3AB1-CF7A-4283-A220-48AA39FFA36C}"/>
              </a:ext>
            </a:extLst>
          </p:cNvPr>
          <p:cNvSpPr>
            <a:spLocks noGrp="1"/>
          </p:cNvSpPr>
          <p:nvPr>
            <p:ph type="sldNum" sz="quarter" idx="12"/>
          </p:nvPr>
        </p:nvSpPr>
        <p:spPr/>
        <p:txBody>
          <a:bodyPr/>
          <a:lstStyle/>
          <a:p>
            <a:fld id="{3AB277D0-C90F-45DD-9849-836A5214ADE7}" type="slidenum">
              <a:rPr lang="pt-BR" smtClean="0"/>
              <a:t>‹nº›</a:t>
            </a:fld>
            <a:endParaRPr lang="pt-BR"/>
          </a:p>
        </p:txBody>
      </p:sp>
    </p:spTree>
    <p:extLst>
      <p:ext uri="{BB962C8B-B14F-4D97-AF65-F5344CB8AC3E}">
        <p14:creationId xmlns:p14="http://schemas.microsoft.com/office/powerpoint/2010/main" val="335497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07D13-9364-4CD8-8382-970DB2F4940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B47CDC3-FF2B-4D61-80F1-92F51781D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6717B87-7BFF-487F-9A41-00FEDE8DFC3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5B2BD11-CAA5-4244-ABF0-E01D1082E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3C9E6CA-4FF3-45C1-92A6-98292CB6269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D4DDF46-C308-47D4-AEA4-13C99387E288}"/>
              </a:ext>
            </a:extLst>
          </p:cNvPr>
          <p:cNvSpPr>
            <a:spLocks noGrp="1"/>
          </p:cNvSpPr>
          <p:nvPr>
            <p:ph type="dt" sz="half" idx="10"/>
          </p:nvPr>
        </p:nvSpPr>
        <p:spPr/>
        <p:txBody>
          <a:bodyPr/>
          <a:lstStyle/>
          <a:p>
            <a:fld id="{9DDCF950-B8EA-4B96-9020-7BD1D02E8C46}" type="datetimeFigureOut">
              <a:rPr lang="pt-BR" smtClean="0"/>
              <a:t>23/02/2022</a:t>
            </a:fld>
            <a:endParaRPr lang="pt-BR"/>
          </a:p>
        </p:txBody>
      </p:sp>
      <p:sp>
        <p:nvSpPr>
          <p:cNvPr id="8" name="Espaço Reservado para Rodapé 7">
            <a:extLst>
              <a:ext uri="{FF2B5EF4-FFF2-40B4-BE49-F238E27FC236}">
                <a16:creationId xmlns:a16="http://schemas.microsoft.com/office/drawing/2014/main" id="{30990006-328A-4671-8E59-43828193BA8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A8BD2D9-F680-4D8E-9F53-C932D049AC89}"/>
              </a:ext>
            </a:extLst>
          </p:cNvPr>
          <p:cNvSpPr>
            <a:spLocks noGrp="1"/>
          </p:cNvSpPr>
          <p:nvPr>
            <p:ph type="sldNum" sz="quarter" idx="12"/>
          </p:nvPr>
        </p:nvSpPr>
        <p:spPr/>
        <p:txBody>
          <a:bodyPr/>
          <a:lstStyle/>
          <a:p>
            <a:fld id="{3AB277D0-C90F-45DD-9849-836A5214ADE7}" type="slidenum">
              <a:rPr lang="pt-BR" smtClean="0"/>
              <a:t>‹nº›</a:t>
            </a:fld>
            <a:endParaRPr lang="pt-BR"/>
          </a:p>
        </p:txBody>
      </p:sp>
    </p:spTree>
    <p:extLst>
      <p:ext uri="{BB962C8B-B14F-4D97-AF65-F5344CB8AC3E}">
        <p14:creationId xmlns:p14="http://schemas.microsoft.com/office/powerpoint/2010/main" val="10700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749F4D-4C7C-471D-AF29-4C948CFDA84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6937631-E18A-48D6-A2AA-35CF8C80F126}"/>
              </a:ext>
            </a:extLst>
          </p:cNvPr>
          <p:cNvSpPr>
            <a:spLocks noGrp="1"/>
          </p:cNvSpPr>
          <p:nvPr>
            <p:ph type="dt" sz="half" idx="10"/>
          </p:nvPr>
        </p:nvSpPr>
        <p:spPr/>
        <p:txBody>
          <a:bodyPr/>
          <a:lstStyle/>
          <a:p>
            <a:fld id="{9DDCF950-B8EA-4B96-9020-7BD1D02E8C46}" type="datetimeFigureOut">
              <a:rPr lang="pt-BR" smtClean="0"/>
              <a:t>23/02/2022</a:t>
            </a:fld>
            <a:endParaRPr lang="pt-BR"/>
          </a:p>
        </p:txBody>
      </p:sp>
      <p:sp>
        <p:nvSpPr>
          <p:cNvPr id="4" name="Espaço Reservado para Rodapé 3">
            <a:extLst>
              <a:ext uri="{FF2B5EF4-FFF2-40B4-BE49-F238E27FC236}">
                <a16:creationId xmlns:a16="http://schemas.microsoft.com/office/drawing/2014/main" id="{7A07688D-2A82-49E0-B579-44028D8F452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9ABA28E-2B51-436D-B306-2FBF667F39B0}"/>
              </a:ext>
            </a:extLst>
          </p:cNvPr>
          <p:cNvSpPr>
            <a:spLocks noGrp="1"/>
          </p:cNvSpPr>
          <p:nvPr>
            <p:ph type="sldNum" sz="quarter" idx="12"/>
          </p:nvPr>
        </p:nvSpPr>
        <p:spPr/>
        <p:txBody>
          <a:bodyPr/>
          <a:lstStyle/>
          <a:p>
            <a:fld id="{3AB277D0-C90F-45DD-9849-836A5214ADE7}" type="slidenum">
              <a:rPr lang="pt-BR" smtClean="0"/>
              <a:t>‹nº›</a:t>
            </a:fld>
            <a:endParaRPr lang="pt-BR"/>
          </a:p>
        </p:txBody>
      </p:sp>
    </p:spTree>
    <p:extLst>
      <p:ext uri="{BB962C8B-B14F-4D97-AF65-F5344CB8AC3E}">
        <p14:creationId xmlns:p14="http://schemas.microsoft.com/office/powerpoint/2010/main" val="335546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7B261B7-D118-4851-BCF8-55BF544358AA}"/>
              </a:ext>
            </a:extLst>
          </p:cNvPr>
          <p:cNvSpPr>
            <a:spLocks noGrp="1"/>
          </p:cNvSpPr>
          <p:nvPr>
            <p:ph type="dt" sz="half" idx="10"/>
          </p:nvPr>
        </p:nvSpPr>
        <p:spPr/>
        <p:txBody>
          <a:bodyPr/>
          <a:lstStyle/>
          <a:p>
            <a:fld id="{9DDCF950-B8EA-4B96-9020-7BD1D02E8C46}" type="datetimeFigureOut">
              <a:rPr lang="pt-BR" smtClean="0"/>
              <a:t>23/02/2022</a:t>
            </a:fld>
            <a:endParaRPr lang="pt-BR"/>
          </a:p>
        </p:txBody>
      </p:sp>
      <p:sp>
        <p:nvSpPr>
          <p:cNvPr id="3" name="Espaço Reservado para Rodapé 2">
            <a:extLst>
              <a:ext uri="{FF2B5EF4-FFF2-40B4-BE49-F238E27FC236}">
                <a16:creationId xmlns:a16="http://schemas.microsoft.com/office/drawing/2014/main" id="{B22ACEC1-AD98-413E-A50F-E7F95A76AA5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C909B9A-72E6-4C75-9CEE-1D46FC05AB43}"/>
              </a:ext>
            </a:extLst>
          </p:cNvPr>
          <p:cNvSpPr>
            <a:spLocks noGrp="1"/>
          </p:cNvSpPr>
          <p:nvPr>
            <p:ph type="sldNum" sz="quarter" idx="12"/>
          </p:nvPr>
        </p:nvSpPr>
        <p:spPr/>
        <p:txBody>
          <a:bodyPr/>
          <a:lstStyle/>
          <a:p>
            <a:fld id="{3AB277D0-C90F-45DD-9849-836A5214ADE7}" type="slidenum">
              <a:rPr lang="pt-BR" smtClean="0"/>
              <a:t>‹nº›</a:t>
            </a:fld>
            <a:endParaRPr lang="pt-BR"/>
          </a:p>
        </p:txBody>
      </p:sp>
    </p:spTree>
    <p:extLst>
      <p:ext uri="{BB962C8B-B14F-4D97-AF65-F5344CB8AC3E}">
        <p14:creationId xmlns:p14="http://schemas.microsoft.com/office/powerpoint/2010/main" val="239031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6AAA0-D43C-4A83-B684-3F386EBBFFF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B28FD41-0A25-4FBB-9E1B-35773D397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BC11643-C1C6-4A11-96A1-1D3112148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50B13C6-7AB1-40D4-9640-F717A30842FF}"/>
              </a:ext>
            </a:extLst>
          </p:cNvPr>
          <p:cNvSpPr>
            <a:spLocks noGrp="1"/>
          </p:cNvSpPr>
          <p:nvPr>
            <p:ph type="dt" sz="half" idx="10"/>
          </p:nvPr>
        </p:nvSpPr>
        <p:spPr/>
        <p:txBody>
          <a:bodyPr/>
          <a:lstStyle/>
          <a:p>
            <a:fld id="{9DDCF950-B8EA-4B96-9020-7BD1D02E8C46}" type="datetimeFigureOut">
              <a:rPr lang="pt-BR" smtClean="0"/>
              <a:t>23/02/2022</a:t>
            </a:fld>
            <a:endParaRPr lang="pt-BR"/>
          </a:p>
        </p:txBody>
      </p:sp>
      <p:sp>
        <p:nvSpPr>
          <p:cNvPr id="6" name="Espaço Reservado para Rodapé 5">
            <a:extLst>
              <a:ext uri="{FF2B5EF4-FFF2-40B4-BE49-F238E27FC236}">
                <a16:creationId xmlns:a16="http://schemas.microsoft.com/office/drawing/2014/main" id="{7219CE0F-D3B1-406E-82EF-AA9C0579CC2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9C60416-08DD-4339-A76B-C7EB27BC72EF}"/>
              </a:ext>
            </a:extLst>
          </p:cNvPr>
          <p:cNvSpPr>
            <a:spLocks noGrp="1"/>
          </p:cNvSpPr>
          <p:nvPr>
            <p:ph type="sldNum" sz="quarter" idx="12"/>
          </p:nvPr>
        </p:nvSpPr>
        <p:spPr/>
        <p:txBody>
          <a:bodyPr/>
          <a:lstStyle/>
          <a:p>
            <a:fld id="{3AB277D0-C90F-45DD-9849-836A5214ADE7}" type="slidenum">
              <a:rPr lang="pt-BR" smtClean="0"/>
              <a:t>‹nº›</a:t>
            </a:fld>
            <a:endParaRPr lang="pt-BR"/>
          </a:p>
        </p:txBody>
      </p:sp>
    </p:spTree>
    <p:extLst>
      <p:ext uri="{BB962C8B-B14F-4D97-AF65-F5344CB8AC3E}">
        <p14:creationId xmlns:p14="http://schemas.microsoft.com/office/powerpoint/2010/main" val="64585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69C9D-94CE-444E-9B1B-212522E1FB3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52046BA-8D01-4D80-B738-640B0EB67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6502A7F-E521-4752-84DC-0BF84C2F9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9A72CAB-EF19-455F-BF77-A47223FE7C4A}"/>
              </a:ext>
            </a:extLst>
          </p:cNvPr>
          <p:cNvSpPr>
            <a:spLocks noGrp="1"/>
          </p:cNvSpPr>
          <p:nvPr>
            <p:ph type="dt" sz="half" idx="10"/>
          </p:nvPr>
        </p:nvSpPr>
        <p:spPr/>
        <p:txBody>
          <a:bodyPr/>
          <a:lstStyle/>
          <a:p>
            <a:fld id="{9DDCF950-B8EA-4B96-9020-7BD1D02E8C46}" type="datetimeFigureOut">
              <a:rPr lang="pt-BR" smtClean="0"/>
              <a:t>23/02/2022</a:t>
            </a:fld>
            <a:endParaRPr lang="pt-BR"/>
          </a:p>
        </p:txBody>
      </p:sp>
      <p:sp>
        <p:nvSpPr>
          <p:cNvPr id="6" name="Espaço Reservado para Rodapé 5">
            <a:extLst>
              <a:ext uri="{FF2B5EF4-FFF2-40B4-BE49-F238E27FC236}">
                <a16:creationId xmlns:a16="http://schemas.microsoft.com/office/drawing/2014/main" id="{5AA754B4-7969-4101-AFA9-AD2AEC973F1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C9C0969-2D2C-4A95-A8AE-3AA9E1440666}"/>
              </a:ext>
            </a:extLst>
          </p:cNvPr>
          <p:cNvSpPr>
            <a:spLocks noGrp="1"/>
          </p:cNvSpPr>
          <p:nvPr>
            <p:ph type="sldNum" sz="quarter" idx="12"/>
          </p:nvPr>
        </p:nvSpPr>
        <p:spPr/>
        <p:txBody>
          <a:bodyPr/>
          <a:lstStyle/>
          <a:p>
            <a:fld id="{3AB277D0-C90F-45DD-9849-836A5214ADE7}" type="slidenum">
              <a:rPr lang="pt-BR" smtClean="0"/>
              <a:t>‹nº›</a:t>
            </a:fld>
            <a:endParaRPr lang="pt-BR"/>
          </a:p>
        </p:txBody>
      </p:sp>
    </p:spTree>
    <p:extLst>
      <p:ext uri="{BB962C8B-B14F-4D97-AF65-F5344CB8AC3E}">
        <p14:creationId xmlns:p14="http://schemas.microsoft.com/office/powerpoint/2010/main" val="302530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0D1F643-9D0D-4767-9E06-BA172EF1C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FBF95B2-DDFF-4173-B2D2-6FD823659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40FBD8D-8B86-4D96-8047-86180D45A7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CF950-B8EA-4B96-9020-7BD1D02E8C4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7BB22AC9-EF95-4C97-8BCD-D81909667D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CC8A991-753C-406F-B18F-DD68A8E4C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277D0-C90F-45DD-9849-836A5214ADE7}" type="slidenum">
              <a:rPr lang="pt-BR" smtClean="0"/>
              <a:t>‹nº›</a:t>
            </a:fld>
            <a:endParaRPr lang="pt-BR"/>
          </a:p>
        </p:txBody>
      </p:sp>
    </p:spTree>
    <p:extLst>
      <p:ext uri="{BB962C8B-B14F-4D97-AF65-F5344CB8AC3E}">
        <p14:creationId xmlns:p14="http://schemas.microsoft.com/office/powerpoint/2010/main" val="1894215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9"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069F3621-9DED-43CD-A8F1-5445FD18A42F}"/>
              </a:ext>
            </a:extLst>
          </p:cNvPr>
          <p:cNvSpPr>
            <a:spLocks noGrp="1"/>
          </p:cNvSpPr>
          <p:nvPr>
            <p:ph type="ctrTitle"/>
          </p:nvPr>
        </p:nvSpPr>
        <p:spPr>
          <a:xfrm>
            <a:off x="2043326" y="609600"/>
            <a:ext cx="8229600" cy="2819399"/>
          </a:xfrm>
          <a:noFill/>
        </p:spPr>
        <p:txBody>
          <a:bodyPr anchor="b">
            <a:normAutofit/>
          </a:bodyPr>
          <a:lstStyle/>
          <a:p>
            <a:r>
              <a:rPr lang="pt-BR" sz="4800" b="1">
                <a:solidFill>
                  <a:schemeClr val="bg1"/>
                </a:solidFill>
                <a:latin typeface="Arial" panose="020B0604020202020204" pitchFamily="34" charset="0"/>
                <a:cs typeface="Arial" panose="020B0604020202020204" pitchFamily="34" charset="0"/>
              </a:rPr>
              <a:t>COESÃO E COERÊNCIA</a:t>
            </a:r>
          </a:p>
        </p:txBody>
      </p:sp>
      <p:sp>
        <p:nvSpPr>
          <p:cNvPr id="3" name="Subtítulo 2">
            <a:extLst>
              <a:ext uri="{FF2B5EF4-FFF2-40B4-BE49-F238E27FC236}">
                <a16:creationId xmlns:a16="http://schemas.microsoft.com/office/drawing/2014/main" id="{0A732E20-17FB-42A7-98E3-EAC299887E31}"/>
              </a:ext>
            </a:extLst>
          </p:cNvPr>
          <p:cNvSpPr>
            <a:spLocks noGrp="1"/>
          </p:cNvSpPr>
          <p:nvPr>
            <p:ph type="subTitle" idx="1"/>
          </p:nvPr>
        </p:nvSpPr>
        <p:spPr>
          <a:xfrm>
            <a:off x="2043326" y="4556040"/>
            <a:ext cx="8229600" cy="1573467"/>
          </a:xfrm>
          <a:noFill/>
        </p:spPr>
        <p:txBody>
          <a:bodyPr anchor="t">
            <a:normAutofit/>
          </a:bodyPr>
          <a:lstStyle/>
          <a:p>
            <a:r>
              <a:rPr lang="pt-BR" dirty="0" err="1">
                <a:solidFill>
                  <a:schemeClr val="bg1"/>
                </a:solidFill>
                <a:latin typeface="Arial" panose="020B0604020202020204" pitchFamily="34" charset="0"/>
                <a:cs typeface="Arial" panose="020B0604020202020204" pitchFamily="34" charset="0"/>
              </a:rPr>
              <a:t>PROFª</a:t>
            </a:r>
            <a:r>
              <a:rPr lang="pt-BR" dirty="0">
                <a:solidFill>
                  <a:schemeClr val="bg1"/>
                </a:solidFill>
                <a:latin typeface="Arial" panose="020B0604020202020204" pitchFamily="34" charset="0"/>
                <a:cs typeface="Arial" panose="020B0604020202020204" pitchFamily="34" charset="0"/>
              </a:rPr>
              <a:t> Ma. MARIANA VIEIRA RIBEIRO FREDI</a:t>
            </a:r>
          </a:p>
        </p:txBody>
      </p:sp>
      <p:sp>
        <p:nvSpPr>
          <p:cNvPr id="44"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5"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762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A5AAC-86FD-44AB-9CEC-384C75D3871E}"/>
              </a:ext>
            </a:extLst>
          </p:cNvPr>
          <p:cNvSpPr>
            <a:spLocks noGrp="1"/>
          </p:cNvSpPr>
          <p:nvPr>
            <p:ph type="ctrTitle"/>
          </p:nvPr>
        </p:nvSpPr>
        <p:spPr>
          <a:xfrm>
            <a:off x="1524000" y="665825"/>
            <a:ext cx="9144000" cy="934375"/>
          </a:xfrm>
        </p:spPr>
        <p:txBody>
          <a:bodyPr>
            <a:normAutofit/>
          </a:bodyPr>
          <a:lstStyle/>
          <a:p>
            <a:r>
              <a:rPr lang="pt-BR" sz="4400" dirty="0">
                <a:latin typeface="Arial" panose="020B0604020202020204" pitchFamily="34" charset="0"/>
                <a:cs typeface="Arial" panose="020B0604020202020204" pitchFamily="34" charset="0"/>
              </a:rPr>
              <a:t>COESÃO E COERÊNCIA</a:t>
            </a:r>
          </a:p>
        </p:txBody>
      </p:sp>
      <p:sp>
        <p:nvSpPr>
          <p:cNvPr id="3" name="Subtítulo 2">
            <a:extLst>
              <a:ext uri="{FF2B5EF4-FFF2-40B4-BE49-F238E27FC236}">
                <a16:creationId xmlns:a16="http://schemas.microsoft.com/office/drawing/2014/main" id="{57066A44-FDF8-4A20-ACE7-6158887173BE}"/>
              </a:ext>
            </a:extLst>
          </p:cNvPr>
          <p:cNvSpPr>
            <a:spLocks noGrp="1"/>
          </p:cNvSpPr>
          <p:nvPr>
            <p:ph type="subTitle" idx="1"/>
          </p:nvPr>
        </p:nvSpPr>
        <p:spPr>
          <a:xfrm>
            <a:off x="1524000" y="1600199"/>
            <a:ext cx="9144000" cy="4591975"/>
          </a:xfrm>
        </p:spPr>
        <p:txBody>
          <a:bodyPr>
            <a:normAutofit/>
          </a:bodyPr>
          <a:lstStyle/>
          <a:p>
            <a:pPr algn="l"/>
            <a:r>
              <a:rPr lang="pt-BR" sz="1800" dirty="0">
                <a:latin typeface="Arial" panose="020B0604020202020204" pitchFamily="34" charset="0"/>
                <a:cs typeface="Arial" panose="020B0604020202020204" pitchFamily="34" charset="0"/>
              </a:rPr>
              <a:t>	</a:t>
            </a:r>
          </a:p>
          <a:p>
            <a:pPr algn="l"/>
            <a:endParaRPr lang="pt-BR" sz="1800" dirty="0">
              <a:latin typeface="Arial" panose="020B0604020202020204" pitchFamily="34" charset="0"/>
              <a:cs typeface="Arial" panose="020B0604020202020204" pitchFamily="34" charset="0"/>
            </a:endParaRPr>
          </a:p>
          <a:p>
            <a:pPr algn="l"/>
            <a:r>
              <a:rPr lang="pt-BR" sz="1800">
                <a:latin typeface="Arial" panose="020B0604020202020204" pitchFamily="34" charset="0"/>
                <a:cs typeface="Arial" panose="020B0604020202020204" pitchFamily="34" charset="0"/>
              </a:rPr>
              <a:t>	A </a:t>
            </a:r>
            <a:r>
              <a:rPr lang="pt-BR" sz="1800" dirty="0">
                <a:latin typeface="Arial" panose="020B0604020202020204" pitchFamily="34" charset="0"/>
                <a:cs typeface="Arial" panose="020B0604020202020204" pitchFamily="34" charset="0"/>
              </a:rPr>
              <a:t>coesão e a coerência são dois elementos textuais fundamentais para a elaboração de um texto. Enquanto a coesão é responsável por ligar as frases e palavras através de elementos, a coerência é responsável por manter a lógica entre as ideias relacionadas. Juntos, os dois elementos textuais garantem a lógica e o sentido do texto.</a:t>
            </a:r>
          </a:p>
          <a:p>
            <a:pPr algn="l"/>
            <a:r>
              <a:rPr lang="pt-BR" sz="1800" dirty="0">
                <a:latin typeface="Arial" panose="020B0604020202020204" pitchFamily="34" charset="0"/>
                <a:cs typeface="Arial" panose="020B0604020202020204" pitchFamily="34" charset="0"/>
              </a:rPr>
              <a:t>	Isso significa que tanto a coesão quanto a coerência possuem grande importância para a produção de texto. Além disso, uma depende da outra para que o texto seja legível, lógico e interessante.</a:t>
            </a:r>
          </a:p>
          <a:p>
            <a:pPr algn="l"/>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01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04655DC-A23C-43AB-9BC5-1391D18449ED}"/>
              </a:ext>
            </a:extLst>
          </p:cNvPr>
          <p:cNvSpPr>
            <a:spLocks noGrp="1"/>
          </p:cNvSpPr>
          <p:nvPr>
            <p:ph idx="1"/>
          </p:nvPr>
        </p:nvSpPr>
        <p:spPr>
          <a:xfrm>
            <a:off x="838200" y="488272"/>
            <a:ext cx="10515600" cy="5688691"/>
          </a:xfrm>
        </p:spPr>
        <p:txBody>
          <a:bodyPr>
            <a:normAutofit/>
          </a:bodyPr>
          <a:lstStyle/>
          <a:p>
            <a:pPr marL="0" indent="0" algn="ctr">
              <a:buNone/>
            </a:pPr>
            <a:r>
              <a:rPr lang="pt-BR" sz="1800" b="1" dirty="0">
                <a:latin typeface="Arial" panose="020B0604020202020204" pitchFamily="34" charset="0"/>
                <a:cs typeface="Arial" panose="020B0604020202020204" pitchFamily="34" charset="0"/>
              </a:rPr>
              <a:t>Coesão textual</a:t>
            </a:r>
          </a:p>
          <a:p>
            <a:pPr marL="0" indent="0">
              <a:buNone/>
            </a:pPr>
            <a:r>
              <a:rPr lang="pt-BR" sz="1800" dirty="0">
                <a:latin typeface="Arial" panose="020B0604020202020204" pitchFamily="34" charset="0"/>
                <a:cs typeface="Arial" panose="020B0604020202020204" pitchFamily="34" charset="0"/>
              </a:rPr>
              <a:t>	Como mencionado, a coesão textual é o elemento linguístico que conecta ideias ao longo do texto. Com a coesão, é possível relacionar todas as partes do texto de uma forma que os fatos sejam narrados em uma sequência de acontecimentos.</a:t>
            </a:r>
          </a:p>
          <a:p>
            <a:pPr marL="0" indent="0">
              <a:buNone/>
            </a:pPr>
            <a:r>
              <a:rPr lang="pt-BR" sz="1800" dirty="0">
                <a:latin typeface="Arial" panose="020B0604020202020204" pitchFamily="34" charset="0"/>
                <a:cs typeface="Arial" panose="020B0604020202020204" pitchFamily="34" charset="0"/>
              </a:rPr>
              <a:t>	Um texto com coesão apresenta ligações harmoniosas em diferentes partes do conteúdo. Isso torna a leitura mais leve, fácil de compreender e harmônica.</a:t>
            </a:r>
          </a:p>
          <a:p>
            <a:pPr marL="0" indent="0">
              <a:buNone/>
            </a:pPr>
            <a:r>
              <a:rPr lang="pt-BR" sz="1800" dirty="0">
                <a:latin typeface="Arial" panose="020B0604020202020204" pitchFamily="34" charset="0"/>
                <a:cs typeface="Arial" panose="020B0604020202020204" pitchFamily="34" charset="0"/>
              </a:rPr>
              <a:t>	A coesão textual se divide entre diferentes elementos que apresentam suas próprias características. Veja a seguir um resumo sobre esses elementos e quais são suas funções em um texto:</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b="1" u="sng" dirty="0">
                <a:latin typeface="Arial" panose="020B0604020202020204" pitchFamily="34" charset="0"/>
                <a:cs typeface="Arial" panose="020B0604020202020204" pitchFamily="34" charset="0"/>
              </a:rPr>
              <a:t>Conectores</a:t>
            </a:r>
          </a:p>
          <a:p>
            <a:pPr marL="0" indent="0">
              <a:buNone/>
            </a:pPr>
            <a:r>
              <a:rPr lang="pt-BR" sz="1800" dirty="0">
                <a:latin typeface="Arial" panose="020B0604020202020204" pitchFamily="34" charset="0"/>
                <a:cs typeface="Arial" panose="020B0604020202020204" pitchFamily="34" charset="0"/>
              </a:rPr>
              <a:t>	São responsáveis por relacionar as frases do texto. Os conectores criam relações entre os termos utilizados no texto, por isso, quase sempre são representados por advérbios, conjunções e preposições.</a:t>
            </a:r>
          </a:p>
          <a:p>
            <a:pPr marL="0" indent="0">
              <a:buNone/>
            </a:pPr>
            <a:r>
              <a:rPr lang="pt-BR" sz="1800" dirty="0">
                <a:latin typeface="Arial" panose="020B0604020202020204" pitchFamily="34" charset="0"/>
                <a:cs typeface="Arial" panose="020B0604020202020204" pitchFamily="34" charset="0"/>
              </a:rPr>
              <a:t>Exemplo:</a:t>
            </a:r>
          </a:p>
          <a:p>
            <a:pPr marL="0" indent="0">
              <a:buNone/>
            </a:pPr>
            <a:r>
              <a:rPr lang="pt-BR" sz="1800" b="1" dirty="0">
                <a:latin typeface="Arial" panose="020B0604020202020204" pitchFamily="34" charset="0"/>
                <a:cs typeface="Arial" panose="020B0604020202020204" pitchFamily="34" charset="0"/>
              </a:rPr>
              <a:t>Com coesão </a:t>
            </a:r>
            <a:r>
              <a:rPr lang="pt-BR" sz="1800" dirty="0">
                <a:latin typeface="Arial" panose="020B0604020202020204" pitchFamily="34" charset="0"/>
                <a:cs typeface="Arial" panose="020B0604020202020204" pitchFamily="34" charset="0"/>
              </a:rPr>
              <a:t>– “Elas gostam de dançar e jogar bola”;</a:t>
            </a:r>
          </a:p>
          <a:p>
            <a:pPr marL="0" indent="0">
              <a:buNone/>
            </a:pPr>
            <a:r>
              <a:rPr lang="pt-BR" sz="1800" b="1" dirty="0">
                <a:latin typeface="Arial" panose="020B0604020202020204" pitchFamily="34" charset="0"/>
                <a:cs typeface="Arial" panose="020B0604020202020204" pitchFamily="34" charset="0"/>
              </a:rPr>
              <a:t>Sem coesão </a:t>
            </a:r>
            <a:r>
              <a:rPr lang="pt-BR" sz="1800" dirty="0">
                <a:latin typeface="Arial" panose="020B0604020202020204" pitchFamily="34" charset="0"/>
                <a:cs typeface="Arial" panose="020B0604020202020204" pitchFamily="34" charset="0"/>
              </a:rPr>
              <a:t>– “Elas gostam de dançar. Elas gostam de jogar bola”.</a:t>
            </a:r>
          </a:p>
        </p:txBody>
      </p:sp>
    </p:spTree>
    <p:extLst>
      <p:ext uri="{BB962C8B-B14F-4D97-AF65-F5344CB8AC3E}">
        <p14:creationId xmlns:p14="http://schemas.microsoft.com/office/powerpoint/2010/main" val="318859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27D68FA-9BFF-43D0-A711-8F5F23101156}"/>
              </a:ext>
            </a:extLst>
          </p:cNvPr>
          <p:cNvSpPr>
            <a:spLocks noGrp="1"/>
          </p:cNvSpPr>
          <p:nvPr>
            <p:ph idx="1"/>
          </p:nvPr>
        </p:nvSpPr>
        <p:spPr>
          <a:xfrm>
            <a:off x="838200" y="523783"/>
            <a:ext cx="10515600" cy="5653180"/>
          </a:xfrm>
        </p:spPr>
        <p:txBody>
          <a:bodyPr>
            <a:normAutofit/>
          </a:bodyPr>
          <a:lstStyle/>
          <a:p>
            <a:pPr marL="0" indent="0">
              <a:buNone/>
            </a:pPr>
            <a:r>
              <a:rPr lang="pt-BR" sz="1800" b="1" u="sng" dirty="0">
                <a:latin typeface="Arial" panose="020B0604020202020204" pitchFamily="34" charset="0"/>
                <a:cs typeface="Arial" panose="020B0604020202020204" pitchFamily="34" charset="0"/>
              </a:rPr>
              <a:t>Substituições</a:t>
            </a:r>
          </a:p>
          <a:p>
            <a:pPr marL="0" indent="0">
              <a:buNone/>
            </a:pPr>
            <a:r>
              <a:rPr lang="pt-BR" sz="1800" dirty="0">
                <a:latin typeface="Arial" panose="020B0604020202020204" pitchFamily="34" charset="0"/>
                <a:cs typeface="Arial" panose="020B0604020202020204" pitchFamily="34" charset="0"/>
              </a:rPr>
              <a:t>	São os elementos que garantem que o texto tenha coesão lexical. Eles são utilizados com a finalidade de evitar repetições excessivas de um determinado termo.</a:t>
            </a:r>
          </a:p>
          <a:p>
            <a:pPr marL="0" indent="0">
              <a:buNone/>
            </a:pPr>
            <a:r>
              <a:rPr lang="pt-BR" sz="1800" dirty="0">
                <a:latin typeface="Arial" panose="020B0604020202020204" pitchFamily="34" charset="0"/>
                <a:cs typeface="Arial" panose="020B0604020202020204" pitchFamily="34" charset="0"/>
              </a:rPr>
              <a:t>Exemplo:</a:t>
            </a:r>
          </a:p>
          <a:p>
            <a:pPr marL="0" indent="0">
              <a:buNone/>
            </a:pPr>
            <a:r>
              <a:rPr lang="pt-BR" sz="1800" b="1" dirty="0">
                <a:latin typeface="Arial" panose="020B0604020202020204" pitchFamily="34" charset="0"/>
                <a:cs typeface="Arial" panose="020B0604020202020204" pitchFamily="34" charset="0"/>
              </a:rPr>
              <a:t>Com coesão </a:t>
            </a:r>
            <a:r>
              <a:rPr lang="pt-BR" sz="1800" dirty="0">
                <a:latin typeface="Arial" panose="020B0604020202020204" pitchFamily="34" charset="0"/>
                <a:cs typeface="Arial" panose="020B0604020202020204" pitchFamily="34" charset="0"/>
              </a:rPr>
              <a:t>– “Legumes são importantes para a saúde. As frutas também”;</a:t>
            </a:r>
          </a:p>
          <a:p>
            <a:pPr marL="0" indent="0">
              <a:buNone/>
            </a:pPr>
            <a:r>
              <a:rPr lang="pt-BR" sz="1800" b="1" dirty="0">
                <a:latin typeface="Arial" panose="020B0604020202020204" pitchFamily="34" charset="0"/>
                <a:cs typeface="Arial" panose="020B0604020202020204" pitchFamily="34" charset="0"/>
              </a:rPr>
              <a:t>Sem coesão </a:t>
            </a:r>
            <a:r>
              <a:rPr lang="pt-BR" sz="1800" dirty="0">
                <a:latin typeface="Arial" panose="020B0604020202020204" pitchFamily="34" charset="0"/>
                <a:cs typeface="Arial" panose="020B0604020202020204" pitchFamily="34" charset="0"/>
              </a:rPr>
              <a:t>– “Legumes são importantes para a saúde. As frutas também são importantes para a saúde”.</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b="1" u="sng" dirty="0">
                <a:latin typeface="Arial" panose="020B0604020202020204" pitchFamily="34" charset="0"/>
                <a:cs typeface="Arial" panose="020B0604020202020204" pitchFamily="34" charset="0"/>
              </a:rPr>
              <a:t>Reiterações e referências</a:t>
            </a:r>
          </a:p>
          <a:p>
            <a:pPr marL="0" indent="0">
              <a:buNone/>
            </a:pPr>
            <a:r>
              <a:rPr lang="pt-BR" sz="1800" dirty="0">
                <a:latin typeface="Arial" panose="020B0604020202020204" pitchFamily="34" charset="0"/>
                <a:cs typeface="Arial" panose="020B0604020202020204" pitchFamily="34" charset="0"/>
              </a:rPr>
              <a:t>	São responsáveis por interligar termos em situações onde é feita a substituição da palavra por significados.</a:t>
            </a:r>
          </a:p>
          <a:p>
            <a:pPr marL="0" indent="0">
              <a:buNone/>
            </a:pPr>
            <a:r>
              <a:rPr lang="pt-BR" sz="1800" dirty="0">
                <a:latin typeface="Arial" panose="020B0604020202020204" pitchFamily="34" charset="0"/>
                <a:cs typeface="Arial" panose="020B0604020202020204" pitchFamily="34" charset="0"/>
              </a:rPr>
              <a:t>Exemplo:</a:t>
            </a:r>
          </a:p>
          <a:p>
            <a:pPr marL="0" indent="0">
              <a:buNone/>
            </a:pPr>
            <a:r>
              <a:rPr lang="pt-BR" sz="1800" b="1" dirty="0">
                <a:latin typeface="Arial" panose="020B0604020202020204" pitchFamily="34" charset="0"/>
                <a:cs typeface="Arial" panose="020B0604020202020204" pitchFamily="34" charset="0"/>
              </a:rPr>
              <a:t>Com coesão </a:t>
            </a:r>
            <a:r>
              <a:rPr lang="pt-BR" sz="1800" dirty="0">
                <a:latin typeface="Arial" panose="020B0604020202020204" pitchFamily="34" charset="0"/>
                <a:cs typeface="Arial" panose="020B0604020202020204" pitchFamily="34" charset="0"/>
              </a:rPr>
              <a:t>– “O gato é um animal inteligente. Ele é considerado um dos felinos com maior capacidade de raciocínio”.</a:t>
            </a:r>
          </a:p>
          <a:p>
            <a:pPr marL="0" indent="0">
              <a:buNone/>
            </a:pPr>
            <a:r>
              <a:rPr lang="pt-BR" sz="1800" b="1" dirty="0">
                <a:latin typeface="Arial" panose="020B0604020202020204" pitchFamily="34" charset="0"/>
                <a:cs typeface="Arial" panose="020B0604020202020204" pitchFamily="34" charset="0"/>
              </a:rPr>
              <a:t>Sem coesão </a:t>
            </a:r>
            <a:r>
              <a:rPr lang="pt-BR" sz="1800" dirty="0">
                <a:latin typeface="Arial" panose="020B0604020202020204" pitchFamily="34" charset="0"/>
                <a:cs typeface="Arial" panose="020B0604020202020204" pitchFamily="34" charset="0"/>
              </a:rPr>
              <a:t>– “O gato é um animal inteligente. O gato é considerado um dos felinos com maior capacidade de raciocínio”.</a:t>
            </a:r>
          </a:p>
          <a:p>
            <a:pPr marL="0" indent="0">
              <a:buNone/>
            </a:pP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039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FDEAE87-8EFF-45B1-9CEC-66903152239A}"/>
              </a:ext>
            </a:extLst>
          </p:cNvPr>
          <p:cNvSpPr>
            <a:spLocks noGrp="1"/>
          </p:cNvSpPr>
          <p:nvPr>
            <p:ph idx="1"/>
          </p:nvPr>
        </p:nvSpPr>
        <p:spPr>
          <a:xfrm>
            <a:off x="838200" y="479394"/>
            <a:ext cx="10515600" cy="5697569"/>
          </a:xfrm>
        </p:spPr>
        <p:txBody>
          <a:bodyPr>
            <a:normAutofit/>
          </a:bodyPr>
          <a:lstStyle/>
          <a:p>
            <a:pPr marL="0" indent="0">
              <a:buNone/>
            </a:pPr>
            <a:r>
              <a:rPr lang="pt-BR" sz="1800" b="1" u="sng" dirty="0">
                <a:latin typeface="Arial" panose="020B0604020202020204" pitchFamily="34" charset="0"/>
                <a:cs typeface="Arial" panose="020B0604020202020204" pitchFamily="34" charset="0"/>
              </a:rPr>
              <a:t>Correlação verbal</a:t>
            </a:r>
          </a:p>
          <a:p>
            <a:pPr marL="0" indent="0">
              <a:buNone/>
            </a:pPr>
            <a:r>
              <a:rPr lang="pt-BR" sz="1800" dirty="0">
                <a:latin typeface="Arial" panose="020B0604020202020204" pitchFamily="34" charset="0"/>
                <a:cs typeface="Arial" panose="020B0604020202020204" pitchFamily="34" charset="0"/>
              </a:rPr>
              <a:t>	É a aplicação lógica do tempo verbal ao longo do texto. Com a utilização da correlação verbal, o texto apresenta uma sequência de acontecimentos com começo, meio e fim.</a:t>
            </a:r>
          </a:p>
          <a:p>
            <a:pPr marL="0" indent="0">
              <a:buNone/>
            </a:pPr>
            <a:r>
              <a:rPr lang="pt-BR" sz="1800" dirty="0">
                <a:latin typeface="Arial" panose="020B0604020202020204" pitchFamily="34" charset="0"/>
                <a:cs typeface="Arial" panose="020B0604020202020204" pitchFamily="34" charset="0"/>
              </a:rPr>
              <a:t>Exemplo:</a:t>
            </a:r>
          </a:p>
          <a:p>
            <a:pPr marL="0" indent="0">
              <a:buNone/>
            </a:pPr>
            <a:r>
              <a:rPr lang="pt-BR" sz="1800" b="1" dirty="0">
                <a:latin typeface="Arial" panose="020B0604020202020204" pitchFamily="34" charset="0"/>
                <a:cs typeface="Arial" panose="020B0604020202020204" pitchFamily="34" charset="0"/>
              </a:rPr>
              <a:t>Com coesão </a:t>
            </a:r>
            <a:r>
              <a:rPr lang="pt-BR" sz="1800" dirty="0">
                <a:latin typeface="Arial" panose="020B0604020202020204" pitchFamily="34" charset="0"/>
                <a:cs typeface="Arial" panose="020B0604020202020204" pitchFamily="34" charset="0"/>
              </a:rPr>
              <a:t>– “Assim que ela ligar eu te aviso”;</a:t>
            </a:r>
          </a:p>
          <a:p>
            <a:pPr marL="0" indent="0">
              <a:buNone/>
            </a:pPr>
            <a:r>
              <a:rPr lang="pt-BR" sz="1800" b="1" dirty="0">
                <a:latin typeface="Arial" panose="020B0604020202020204" pitchFamily="34" charset="0"/>
                <a:cs typeface="Arial" panose="020B0604020202020204" pitchFamily="34" charset="0"/>
              </a:rPr>
              <a:t>Sem coesão </a:t>
            </a:r>
            <a:r>
              <a:rPr lang="pt-BR" sz="1800" dirty="0">
                <a:latin typeface="Arial" panose="020B0604020202020204" pitchFamily="34" charset="0"/>
                <a:cs typeface="Arial" panose="020B0604020202020204" pitchFamily="34" charset="0"/>
              </a:rPr>
              <a:t>– “Assim que ela ligar eu te avisei”.</a:t>
            </a:r>
          </a:p>
        </p:txBody>
      </p:sp>
    </p:spTree>
    <p:extLst>
      <p:ext uri="{BB962C8B-B14F-4D97-AF65-F5344CB8AC3E}">
        <p14:creationId xmlns:p14="http://schemas.microsoft.com/office/powerpoint/2010/main" val="358297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9C98B4E-CE96-4870-AB97-1D5E14B2068C}"/>
              </a:ext>
            </a:extLst>
          </p:cNvPr>
          <p:cNvSpPr>
            <a:spLocks noGrp="1"/>
          </p:cNvSpPr>
          <p:nvPr>
            <p:ph idx="1"/>
          </p:nvPr>
        </p:nvSpPr>
        <p:spPr>
          <a:xfrm>
            <a:off x="838200" y="532660"/>
            <a:ext cx="10515600" cy="5644303"/>
          </a:xfrm>
        </p:spPr>
        <p:txBody>
          <a:bodyPr>
            <a:normAutofit/>
          </a:bodyPr>
          <a:lstStyle/>
          <a:p>
            <a:pPr marL="0" indent="0" algn="ctr">
              <a:buNone/>
            </a:pPr>
            <a:r>
              <a:rPr lang="pt-BR" sz="1800" b="1" dirty="0">
                <a:latin typeface="Arial" panose="020B0604020202020204" pitchFamily="34" charset="0"/>
                <a:cs typeface="Arial" panose="020B0604020202020204" pitchFamily="34" charset="0"/>
              </a:rPr>
              <a:t>Coerência textual</a:t>
            </a:r>
          </a:p>
          <a:p>
            <a:pPr marL="0" indent="0">
              <a:buNone/>
            </a:pPr>
            <a:r>
              <a:rPr lang="pt-BR" sz="1800" dirty="0">
                <a:latin typeface="Arial" panose="020B0604020202020204" pitchFamily="34" charset="0"/>
                <a:cs typeface="Arial" panose="020B0604020202020204" pitchFamily="34" charset="0"/>
              </a:rPr>
              <a:t>	Os significados e as interpretações de cada ligação textual são os principais objetivos </a:t>
            </a:r>
            <a:r>
              <a:rPr lang="pt-BR" sz="1800">
                <a:latin typeface="Arial" panose="020B0604020202020204" pitchFamily="34" charset="0"/>
                <a:cs typeface="Arial" panose="020B0604020202020204" pitchFamily="34" charset="0"/>
              </a:rPr>
              <a:t>da coerência </a:t>
            </a:r>
            <a:r>
              <a:rPr lang="pt-BR" sz="1800" dirty="0">
                <a:latin typeface="Arial" panose="020B0604020202020204" pitchFamily="34" charset="0"/>
                <a:cs typeface="Arial" panose="020B0604020202020204" pitchFamily="34" charset="0"/>
              </a:rPr>
              <a:t>textual. Esse elemento determina o significado e a interpretação de cada conectivo utilizado para interligar frases, elementos ou palavras em um texto.</a:t>
            </a:r>
          </a:p>
          <a:p>
            <a:pPr marL="0" indent="0">
              <a:buNone/>
            </a:pPr>
            <a:r>
              <a:rPr lang="pt-BR" sz="1800" dirty="0">
                <a:latin typeface="Arial" panose="020B0604020202020204" pitchFamily="34" charset="0"/>
                <a:cs typeface="Arial" panose="020B0604020202020204" pitchFamily="34" charset="0"/>
              </a:rPr>
              <a:t>	Um texto só é considerado coerente se ele apresentar sentido. Um texto coerente deve apresentar linguagem harmoniosa, lógica, comunicativa, conexão entre as ideias e complementação de informações. A coerência de um texto ocorre pela utilização das seguintes abordagens:</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b="1" u="sng" dirty="0">
                <a:latin typeface="Arial" panose="020B0604020202020204" pitchFamily="34" charset="0"/>
                <a:cs typeface="Arial" panose="020B0604020202020204" pitchFamily="34" charset="0"/>
              </a:rPr>
              <a:t>Princípio da relevância</a:t>
            </a:r>
          </a:p>
          <a:p>
            <a:pPr marL="0" indent="0">
              <a:buNone/>
            </a:pPr>
            <a:r>
              <a:rPr lang="pt-BR" sz="1800" dirty="0">
                <a:latin typeface="Arial" panose="020B0604020202020204" pitchFamily="34" charset="0"/>
                <a:cs typeface="Arial" panose="020B0604020202020204" pitchFamily="34" charset="0"/>
              </a:rPr>
              <a:t>	Um texto coerente precisa ter ideias relacionadas onde cada uma delas apresente sua própria relevância. Mesmo que elas tenham sentido quando analisadas de forma isolada, as ideias devem ser apresentadas com sentido lógico e correta interpretação para que o texto seja facilmente compreendido.</a:t>
            </a:r>
          </a:p>
          <a:p>
            <a:pPr marL="0" indent="0">
              <a:buNone/>
            </a:pPr>
            <a:r>
              <a:rPr lang="pt-BR" sz="1800" dirty="0">
                <a:latin typeface="Arial" panose="020B0604020202020204" pitchFamily="34" charset="0"/>
                <a:cs typeface="Arial" panose="020B0604020202020204" pitchFamily="34" charset="0"/>
              </a:rPr>
              <a:t>Exemplo:</a:t>
            </a:r>
          </a:p>
          <a:p>
            <a:pPr marL="0" indent="0">
              <a:buNone/>
            </a:pPr>
            <a:r>
              <a:rPr lang="pt-BR" sz="1800" b="1" dirty="0">
                <a:latin typeface="Arial" panose="020B0604020202020204" pitchFamily="34" charset="0"/>
                <a:cs typeface="Arial" panose="020B0604020202020204" pitchFamily="34" charset="0"/>
              </a:rPr>
              <a:t>Com coerência </a:t>
            </a:r>
            <a:r>
              <a:rPr lang="pt-BR" sz="1800" dirty="0">
                <a:latin typeface="Arial" panose="020B0604020202020204" pitchFamily="34" charset="0"/>
                <a:cs typeface="Arial" panose="020B0604020202020204" pitchFamily="34" charset="0"/>
              </a:rPr>
              <a:t>– “O homem tinha fome, mas não tinha dinheiro em sua carteira, por isso foi ao banco e sacou uma quantia. Em seguida, foi almoçar em um restaurante”;</a:t>
            </a:r>
          </a:p>
          <a:p>
            <a:pPr marL="0" indent="0">
              <a:buNone/>
            </a:pPr>
            <a:r>
              <a:rPr lang="pt-BR" sz="1800" b="1" dirty="0">
                <a:latin typeface="Arial" panose="020B0604020202020204" pitchFamily="34" charset="0"/>
                <a:cs typeface="Arial" panose="020B0604020202020204" pitchFamily="34" charset="0"/>
              </a:rPr>
              <a:t>Sem coerência </a:t>
            </a:r>
            <a:r>
              <a:rPr lang="pt-BR" sz="1800" dirty="0">
                <a:latin typeface="Arial" panose="020B0604020202020204" pitchFamily="34" charset="0"/>
                <a:cs typeface="Arial" panose="020B0604020202020204" pitchFamily="34" charset="0"/>
              </a:rPr>
              <a:t>– “O homem tinha fome, mas não tinha dinheiro em sua carteira. Foi almoçar em um restaurante e em seguida foi ao banco e sacou uma quantia”.</a:t>
            </a:r>
          </a:p>
          <a:p>
            <a:pPr marL="0" indent="0">
              <a:buNone/>
            </a:pP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939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AC2E0FA-B218-400E-9D93-8D8B81C50540}"/>
              </a:ext>
            </a:extLst>
          </p:cNvPr>
          <p:cNvSpPr>
            <a:spLocks noGrp="1"/>
          </p:cNvSpPr>
          <p:nvPr>
            <p:ph idx="1"/>
          </p:nvPr>
        </p:nvSpPr>
        <p:spPr>
          <a:xfrm>
            <a:off x="838200" y="532660"/>
            <a:ext cx="10515600" cy="5644303"/>
          </a:xfrm>
        </p:spPr>
        <p:txBody>
          <a:bodyPr>
            <a:normAutofit/>
          </a:bodyPr>
          <a:lstStyle/>
          <a:p>
            <a:pPr marL="0" indent="0">
              <a:buNone/>
            </a:pPr>
            <a:r>
              <a:rPr lang="pt-BR" sz="1800" b="1" u="sng" dirty="0">
                <a:latin typeface="Arial" panose="020B0604020202020204" pitchFamily="34" charset="0"/>
                <a:cs typeface="Arial" panose="020B0604020202020204" pitchFamily="34" charset="0"/>
              </a:rPr>
              <a:t>Princípio da não tautologia</a:t>
            </a:r>
          </a:p>
          <a:p>
            <a:pPr marL="0" indent="0">
              <a:buNone/>
            </a:pPr>
            <a:r>
              <a:rPr lang="pt-BR" sz="1800" dirty="0">
                <a:latin typeface="Arial" panose="020B0604020202020204" pitchFamily="34" charset="0"/>
                <a:cs typeface="Arial" panose="020B0604020202020204" pitchFamily="34" charset="0"/>
              </a:rPr>
              <a:t>	Mesmo que as expressões apresentem diferentes palavras, um texto coerente não deve conter ideias repetidas. Repetir a mesma ideia em uma frase, parágrafo ou até mesmo texto, torna a compreensão da mensagem redundante.</a:t>
            </a:r>
          </a:p>
          <a:p>
            <a:pPr marL="0" indent="0">
              <a:buNone/>
            </a:pPr>
            <a:r>
              <a:rPr lang="pt-BR" sz="1800" dirty="0">
                <a:latin typeface="Arial" panose="020B0604020202020204" pitchFamily="34" charset="0"/>
                <a:cs typeface="Arial" panose="020B0604020202020204" pitchFamily="34" charset="0"/>
              </a:rPr>
              <a:t>Exemplo:</a:t>
            </a:r>
          </a:p>
          <a:p>
            <a:pPr marL="0" indent="0">
              <a:buNone/>
            </a:pPr>
            <a:r>
              <a:rPr lang="pt-BR" sz="1800" b="1" dirty="0">
                <a:latin typeface="Arial" panose="020B0604020202020204" pitchFamily="34" charset="0"/>
                <a:cs typeface="Arial" panose="020B0604020202020204" pitchFamily="34" charset="0"/>
              </a:rPr>
              <a:t>Com coerência </a:t>
            </a:r>
            <a:r>
              <a:rPr lang="pt-BR" sz="1800" dirty="0">
                <a:latin typeface="Arial" panose="020B0604020202020204" pitchFamily="34" charset="0"/>
                <a:cs typeface="Arial" panose="020B0604020202020204" pitchFamily="34" charset="0"/>
              </a:rPr>
              <a:t>– “Visitei Campos do Jordão há cinco anos”;</a:t>
            </a:r>
          </a:p>
          <a:p>
            <a:pPr marL="0" indent="0">
              <a:buNone/>
            </a:pPr>
            <a:r>
              <a:rPr lang="pt-BR" sz="1800" b="1" dirty="0">
                <a:latin typeface="Arial" panose="020B0604020202020204" pitchFamily="34" charset="0"/>
                <a:cs typeface="Arial" panose="020B0604020202020204" pitchFamily="34" charset="0"/>
              </a:rPr>
              <a:t>Sem coerência </a:t>
            </a:r>
            <a:r>
              <a:rPr lang="pt-BR" sz="1800" dirty="0">
                <a:latin typeface="Arial" panose="020B0604020202020204" pitchFamily="34" charset="0"/>
                <a:cs typeface="Arial" panose="020B0604020202020204" pitchFamily="34" charset="0"/>
              </a:rPr>
              <a:t>– “Visitei Campos do Jordão há cinco anos atrás”.</a:t>
            </a:r>
          </a:p>
          <a:p>
            <a:pPr marL="0" indent="0">
              <a:buNone/>
            </a:pPr>
            <a:endParaRPr lang="pt-BR" sz="1800" dirty="0">
              <a:latin typeface="Arial" panose="020B0604020202020204" pitchFamily="34" charset="0"/>
              <a:cs typeface="Arial" panose="020B0604020202020204" pitchFamily="34" charset="0"/>
            </a:endParaRP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b="1" u="sng" dirty="0">
                <a:latin typeface="Arial" panose="020B0604020202020204" pitchFamily="34" charset="0"/>
                <a:cs typeface="Arial" panose="020B0604020202020204" pitchFamily="34" charset="0"/>
              </a:rPr>
              <a:t>Princípio da não contradição</a:t>
            </a:r>
          </a:p>
          <a:p>
            <a:pPr marL="0" indent="0">
              <a:buNone/>
            </a:pPr>
            <a:r>
              <a:rPr lang="pt-BR" sz="1800" dirty="0">
                <a:latin typeface="Arial" panose="020B0604020202020204" pitchFamily="34" charset="0"/>
                <a:cs typeface="Arial" panose="020B0604020202020204" pitchFamily="34" charset="0"/>
              </a:rPr>
              <a:t>	Para ter coerência, é preciso que as ideias não sejam contrárias de nenhuma forma.</a:t>
            </a:r>
          </a:p>
          <a:p>
            <a:pPr marL="0" indent="0">
              <a:buNone/>
            </a:pPr>
            <a:r>
              <a:rPr lang="pt-BR" sz="1800" dirty="0">
                <a:latin typeface="Arial" panose="020B0604020202020204" pitchFamily="34" charset="0"/>
                <a:cs typeface="Arial" panose="020B0604020202020204" pitchFamily="34" charset="0"/>
              </a:rPr>
              <a:t>Exemplo:</a:t>
            </a:r>
          </a:p>
          <a:p>
            <a:pPr marL="0" indent="0">
              <a:buNone/>
            </a:pPr>
            <a:r>
              <a:rPr lang="pt-BR" sz="1800" b="1" dirty="0">
                <a:latin typeface="Arial" panose="020B0604020202020204" pitchFamily="34" charset="0"/>
                <a:cs typeface="Arial" panose="020B0604020202020204" pitchFamily="34" charset="0"/>
              </a:rPr>
              <a:t>Com coerência </a:t>
            </a:r>
            <a:r>
              <a:rPr lang="pt-BR" sz="1800" dirty="0">
                <a:latin typeface="Arial" panose="020B0604020202020204" pitchFamily="34" charset="0"/>
                <a:cs typeface="Arial" panose="020B0604020202020204" pitchFamily="34" charset="0"/>
              </a:rPr>
              <a:t>– “Ele só toma leite de soja pois possui intolerância à lactose”;</a:t>
            </a:r>
          </a:p>
          <a:p>
            <a:pPr marL="0" indent="0">
              <a:buNone/>
            </a:pPr>
            <a:r>
              <a:rPr lang="pt-BR" sz="1800" b="1" dirty="0">
                <a:latin typeface="Arial" panose="020B0604020202020204" pitchFamily="34" charset="0"/>
                <a:cs typeface="Arial" panose="020B0604020202020204" pitchFamily="34" charset="0"/>
              </a:rPr>
              <a:t>Sem coerência </a:t>
            </a:r>
            <a:r>
              <a:rPr lang="pt-BR" sz="1800" dirty="0">
                <a:latin typeface="Arial" panose="020B0604020202020204" pitchFamily="34" charset="0"/>
                <a:cs typeface="Arial" panose="020B0604020202020204" pitchFamily="34" charset="0"/>
              </a:rPr>
              <a:t>– “Ele só toma leite de vaca pois é intolerante à lactose”.</a:t>
            </a:r>
          </a:p>
        </p:txBody>
      </p:sp>
    </p:spTree>
    <p:extLst>
      <p:ext uri="{BB962C8B-B14F-4D97-AF65-F5344CB8AC3E}">
        <p14:creationId xmlns:p14="http://schemas.microsoft.com/office/powerpoint/2010/main" val="87154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39C370A-A5F8-4D1D-BE7A-8A5474666C5B}"/>
              </a:ext>
            </a:extLst>
          </p:cNvPr>
          <p:cNvSpPr>
            <a:spLocks noGrp="1"/>
          </p:cNvSpPr>
          <p:nvPr>
            <p:ph idx="1"/>
          </p:nvPr>
        </p:nvSpPr>
        <p:spPr>
          <a:xfrm>
            <a:off x="838200" y="550416"/>
            <a:ext cx="10515600" cy="5626547"/>
          </a:xfrm>
        </p:spPr>
        <p:txBody>
          <a:bodyPr>
            <a:normAutofit fontScale="92500" lnSpcReduction="10000"/>
          </a:bodyPr>
          <a:lstStyle/>
          <a:p>
            <a:pPr marL="0" indent="0">
              <a:buNone/>
            </a:pPr>
            <a:r>
              <a:rPr lang="pt-BR" sz="1800" b="1" u="sng" dirty="0">
                <a:latin typeface="Arial" panose="020B0604020202020204" pitchFamily="34" charset="0"/>
                <a:cs typeface="Arial" panose="020B0604020202020204" pitchFamily="34" charset="0"/>
              </a:rPr>
              <a:t>Progressão semântica</a:t>
            </a:r>
          </a:p>
          <a:p>
            <a:pPr marL="0" indent="0">
              <a:buNone/>
            </a:pPr>
            <a:r>
              <a:rPr lang="pt-BR" sz="1800" dirty="0">
                <a:latin typeface="Arial" panose="020B0604020202020204" pitchFamily="34" charset="0"/>
                <a:cs typeface="Arial" panose="020B0604020202020204" pitchFamily="34" charset="0"/>
              </a:rPr>
              <a:t>	Esse elemento garante que seja inserido novas informações ao longo do texto para que exista uma lógica sequencial. Sem a progressão semântica há uma sensação de que o texto não termina nunca.</a:t>
            </a:r>
          </a:p>
          <a:p>
            <a:pPr marL="0" indent="0">
              <a:buNone/>
            </a:pPr>
            <a:r>
              <a:rPr lang="pt-BR" sz="1800" dirty="0">
                <a:latin typeface="Arial" panose="020B0604020202020204" pitchFamily="34" charset="0"/>
                <a:cs typeface="Arial" panose="020B0604020202020204" pitchFamily="34" charset="0"/>
              </a:rPr>
              <a:t>Exemplo:</a:t>
            </a:r>
          </a:p>
          <a:p>
            <a:pPr marL="0" indent="0">
              <a:buNone/>
            </a:pPr>
            <a:r>
              <a:rPr lang="pt-BR" sz="1800" b="1" dirty="0">
                <a:latin typeface="Arial" panose="020B0604020202020204" pitchFamily="34" charset="0"/>
                <a:cs typeface="Arial" panose="020B0604020202020204" pitchFamily="34" charset="0"/>
              </a:rPr>
              <a:t>Com coerência </a:t>
            </a:r>
            <a:r>
              <a:rPr lang="pt-BR" sz="1800" dirty="0">
                <a:latin typeface="Arial" panose="020B0604020202020204" pitchFamily="34" charset="0"/>
                <a:cs typeface="Arial" panose="020B0604020202020204" pitchFamily="34" charset="0"/>
              </a:rPr>
              <a:t>– “As mulheres caminhavam pela avenida tranquilamente até que se depararam com o suspeito. Apertaram o passo e em seguida começaram a correr quando notaram que estavam sendo perseguidas”;</a:t>
            </a:r>
          </a:p>
          <a:p>
            <a:pPr marL="0" indent="0">
              <a:buNone/>
            </a:pPr>
            <a:r>
              <a:rPr lang="pt-BR" sz="1800" b="1" dirty="0">
                <a:latin typeface="Arial" panose="020B0604020202020204" pitchFamily="34" charset="0"/>
                <a:cs typeface="Arial" panose="020B0604020202020204" pitchFamily="34" charset="0"/>
              </a:rPr>
              <a:t>Sem coerência </a:t>
            </a:r>
            <a:r>
              <a:rPr lang="pt-BR" sz="1800" dirty="0">
                <a:latin typeface="Arial" panose="020B0604020202020204" pitchFamily="34" charset="0"/>
                <a:cs typeface="Arial" panose="020B0604020202020204" pitchFamily="34" charset="0"/>
              </a:rPr>
              <a:t>– “As mulheres caminham pela avenida tranquilamente e continuaram caminhando mesmo após se depararem com o suspeito. Passaram por diversas avenidas, ruas, seguindo sempre em frente. Até que perceberam que estavam sendo seguidas”.</a:t>
            </a:r>
          </a:p>
          <a:p>
            <a:pPr marL="0" indent="0">
              <a:buNone/>
            </a:pPr>
            <a:endParaRPr lang="pt-BR" sz="1800" dirty="0">
              <a:latin typeface="Arial" panose="020B0604020202020204" pitchFamily="34" charset="0"/>
              <a:cs typeface="Arial" panose="020B0604020202020204" pitchFamily="34" charset="0"/>
            </a:endParaRPr>
          </a:p>
          <a:p>
            <a:pPr marL="0" indent="0">
              <a:buNone/>
            </a:pPr>
            <a:r>
              <a:rPr lang="pt-BR" sz="1800" b="1" u="sng" dirty="0">
                <a:latin typeface="Arial" panose="020B0604020202020204" pitchFamily="34" charset="0"/>
                <a:cs typeface="Arial" panose="020B0604020202020204" pitchFamily="34" charset="0"/>
              </a:rPr>
              <a:t>Continuidade temática</a:t>
            </a:r>
          </a:p>
          <a:p>
            <a:pPr marL="0" indent="0">
              <a:buNone/>
            </a:pPr>
            <a:r>
              <a:rPr lang="pt-BR" sz="1800" dirty="0">
                <a:latin typeface="Arial" panose="020B0604020202020204" pitchFamily="34" charset="0"/>
                <a:cs typeface="Arial" panose="020B0604020202020204" pitchFamily="34" charset="0"/>
              </a:rPr>
              <a:t>	São os termos utilizados para dar continuidade ao tema. Sem essa abordagem, o leitor tem a sensação de que o tema do texto foi mudado repentinamente.</a:t>
            </a:r>
          </a:p>
          <a:p>
            <a:pPr marL="0" indent="0">
              <a:buNone/>
            </a:pPr>
            <a:r>
              <a:rPr lang="pt-BR" sz="1800" dirty="0">
                <a:latin typeface="Arial" panose="020B0604020202020204" pitchFamily="34" charset="0"/>
                <a:cs typeface="Arial" panose="020B0604020202020204" pitchFamily="34" charset="0"/>
              </a:rPr>
              <a:t>Exemplo:</a:t>
            </a:r>
          </a:p>
          <a:p>
            <a:pPr marL="0" indent="0">
              <a:buNone/>
            </a:pPr>
            <a:r>
              <a:rPr lang="pt-BR" sz="1800" b="1" dirty="0">
                <a:latin typeface="Arial" panose="020B0604020202020204" pitchFamily="34" charset="0"/>
                <a:cs typeface="Arial" panose="020B0604020202020204" pitchFamily="34" charset="0"/>
              </a:rPr>
              <a:t>Com coerência </a:t>
            </a:r>
            <a:r>
              <a:rPr lang="pt-BR" sz="1800" dirty="0">
                <a:latin typeface="Arial" panose="020B0604020202020204" pitchFamily="34" charset="0"/>
                <a:cs typeface="Arial" panose="020B0604020202020204" pitchFamily="34" charset="0"/>
              </a:rPr>
              <a:t>– “Você sabia que as tartarugas vivem mais de 100 anos? Elas possuem um metabolismo muito lento, que garante mais tempo de vida”;</a:t>
            </a:r>
          </a:p>
          <a:p>
            <a:pPr marL="0" indent="0">
              <a:buNone/>
            </a:pPr>
            <a:r>
              <a:rPr lang="pt-BR" sz="1800" b="1" dirty="0">
                <a:latin typeface="Arial" panose="020B0604020202020204" pitchFamily="34" charset="0"/>
                <a:cs typeface="Arial" panose="020B0604020202020204" pitchFamily="34" charset="0"/>
              </a:rPr>
              <a:t>Sem coerência </a:t>
            </a:r>
            <a:r>
              <a:rPr lang="pt-BR" sz="1800" dirty="0">
                <a:latin typeface="Arial" panose="020B0604020202020204" pitchFamily="34" charset="0"/>
                <a:cs typeface="Arial" panose="020B0604020202020204" pitchFamily="34" charset="0"/>
              </a:rPr>
              <a:t>– “Você sabia que as tartarugas vivem mais de 100 anos? Existem várias espécies de tartarugas”.</a:t>
            </a:r>
          </a:p>
          <a:p>
            <a:pPr marL="0" indent="0">
              <a:buNone/>
            </a:pPr>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075444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8F5D89119D318469AB4802A6FF6AAD5" ma:contentTypeVersion="2" ma:contentTypeDescription="Crie um novo documento." ma:contentTypeScope="" ma:versionID="38ff6b674d23463506606adb2014a9a1">
  <xsd:schema xmlns:xsd="http://www.w3.org/2001/XMLSchema" xmlns:xs="http://www.w3.org/2001/XMLSchema" xmlns:p="http://schemas.microsoft.com/office/2006/metadata/properties" xmlns:ns2="ee5e846d-780a-40d5-ab7e-a3ddc87c92b4" targetNamespace="http://schemas.microsoft.com/office/2006/metadata/properties" ma:root="true" ma:fieldsID="b07477a67bbcced81b572779539ed33e" ns2:_="">
    <xsd:import namespace="ee5e846d-780a-40d5-ab7e-a3ddc87c92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e846d-780a-40d5-ab7e-a3ddc87c92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A6973F-8976-451D-97B1-87878DDC0E2C}"/>
</file>

<file path=customXml/itemProps2.xml><?xml version="1.0" encoding="utf-8"?>
<ds:datastoreItem xmlns:ds="http://schemas.openxmlformats.org/officeDocument/2006/customXml" ds:itemID="{8B5B4D90-7B7B-4D06-8992-3B5B6DC79B90}"/>
</file>

<file path=customXml/itemProps3.xml><?xml version="1.0" encoding="utf-8"?>
<ds:datastoreItem xmlns:ds="http://schemas.openxmlformats.org/officeDocument/2006/customXml" ds:itemID="{C708AC3F-C0F0-49B7-85FD-5A8F57F1A720}"/>
</file>

<file path=docProps/app.xml><?xml version="1.0" encoding="utf-8"?>
<Properties xmlns="http://schemas.openxmlformats.org/officeDocument/2006/extended-properties" xmlns:vt="http://schemas.openxmlformats.org/officeDocument/2006/docPropsVTypes">
  <TotalTime>33</TotalTime>
  <Words>1013</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Calibri</vt:lpstr>
      <vt:lpstr>Calibri Light</vt:lpstr>
      <vt:lpstr>Tema do Office</vt:lpstr>
      <vt:lpstr>COESÃO E COERÊNCIA</vt:lpstr>
      <vt:lpstr>COESÃO E COERÊNCIA</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COESÃO E COERÊNCIA</dc:title>
  <dc:creator>MARIANA VIEIRA RIBEIRO FREDI</dc:creator>
  <cp:lastModifiedBy>MARIANA VIEIRA RIBEIRO FREDI</cp:lastModifiedBy>
  <cp:revision>7</cp:revision>
  <dcterms:created xsi:type="dcterms:W3CDTF">2021-02-17T11:43:04Z</dcterms:created>
  <dcterms:modified xsi:type="dcterms:W3CDTF">2022-02-23T18:26:42Z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0x010100D8F5D89119D318469AB4802A6FF6AAD5</vt:lpwstr>
  </property>
</Properties>
</file>