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56" r:id="rId3"/>
    <p:sldId id="257" r:id="rId4"/>
    <p:sldId id="258" r:id="rId5"/>
    <p:sldId id="259" r:id="rId6"/>
    <p:sldId id="260" r:id="rId7"/>
    <p:sldId id="261" r:id="rId8"/>
    <p:sldId id="262"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BE7E88-A831-4C95-853F-EC322D6EC09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FDF4A6D-8648-482D-9304-9869BB9C05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5503B08-89F9-4993-865B-1F63585BFDA1}"/>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4296AF80-05B6-44E3-9AB4-062DB3C502A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EFED068-FE4A-4094-8B57-2DB3BAB325AF}"/>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3217854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8CF2C-072C-4452-AD5F-8C231AEE005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9F60ED-6BA1-43CF-8C1B-C56C772E1C2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FF518D0-4F79-4636-9118-25CBBC514E10}"/>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C46A2112-A10A-44C5-A747-F9FDDDE4AC3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21A3982-1F16-4416-A95C-5D6AC07881AE}"/>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197871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8817D15-449F-4064-B8BF-ECB25CAE765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8E5BBD2-5592-409E-87BD-2C93634C2A5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9EAAE6-8817-46B7-BF11-C48225ACE660}"/>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D544CC4A-59D0-4666-B4F6-343D3D934F3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D3DC789-B540-46B4-BCD5-EE89F442AA36}"/>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78193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AF6726-B594-4DBB-A1D6-DA449D3FE7D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73F5346-EC2A-44A3-A167-1EC7E98D82B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2E6DB6D-8951-4182-9B28-795946F96005}"/>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5CED4DDB-11BD-48E3-8D12-D418DF8C8D1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318B27D-AA01-40AA-AF18-A65AE9F7F462}"/>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1183239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187D29-93B6-4034-804B-6901323A358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842459-2792-4AB2-AAEF-EE72CAD3D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25B847D-5BEA-4BDA-B12E-A6338742523C}"/>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E2D0912D-3E16-4AA7-B6CA-84D98589A86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D782281-DD6A-4290-952B-63FB6167C5C0}"/>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2095749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11536B-FCF3-4592-B6C6-85C98B94C0D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DC486C8-A67A-46F8-BB6F-DD5BBC9F3E6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E225B78-B00C-498D-AF50-D94311E3AC1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C98D766-BCB2-4BFA-B21E-830B9A383791}"/>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A3632B62-721C-4691-9D95-24CD2912433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37ADC8A-4C72-4371-B99E-3E99E9A3471B}"/>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331173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45E2E-9F28-49AA-80DB-F1E9C4CB682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23EB0CF-1500-444E-BACF-7A0725314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4D4304F-6848-43B6-A50E-8BF03C5862F9}"/>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A37FC39-2383-4957-A036-7E61167C4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9856DDA-1503-4A22-B743-C2B2645F25D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D70FD42-40EE-404F-AAC1-788ACAEDE4B7}"/>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8" name="Espaço Reservado para Rodapé 7">
            <a:extLst>
              <a:ext uri="{FF2B5EF4-FFF2-40B4-BE49-F238E27FC236}">
                <a16:creationId xmlns:a16="http://schemas.microsoft.com/office/drawing/2014/main" id="{A41671EC-B558-4E96-95CE-846CD951396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77FF32F-EEE7-4D66-BA29-EA8725BEA1C8}"/>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2080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AC9D9D-7190-4A0B-A11D-7C17C6955C1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A3A2B185-E00B-4F25-9F06-BC7C4DD5188A}"/>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4" name="Espaço Reservado para Rodapé 3">
            <a:extLst>
              <a:ext uri="{FF2B5EF4-FFF2-40B4-BE49-F238E27FC236}">
                <a16:creationId xmlns:a16="http://schemas.microsoft.com/office/drawing/2014/main" id="{3D06D7D1-A1B5-4525-AC9E-A62BB650570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129B3E2-B3A5-4346-8C11-DDF8A0CBC515}"/>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218736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BFC1E58F-F038-4F57-AE63-119F1DE9D3C0}"/>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3" name="Espaço Reservado para Rodapé 2">
            <a:extLst>
              <a:ext uri="{FF2B5EF4-FFF2-40B4-BE49-F238E27FC236}">
                <a16:creationId xmlns:a16="http://schemas.microsoft.com/office/drawing/2014/main" id="{5885069B-5E91-4545-978E-4747467083C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8FE3478-CBD5-469C-A9D7-AB21C93FBCE3}"/>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267479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136D8-157B-4076-8D72-B9AD38DFDFB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18D9DCF-49FF-4D7E-B6A1-97CE96F88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F7906E4-28AF-4E6C-959E-0A517C03B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DF13561-0917-48CB-97A0-D30954EAE8C8}"/>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83DCD3DD-66EB-4193-BC6D-4C07EAE33CC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7933066-9F48-405F-B878-696AD57AB03C}"/>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91939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72A25-8FA3-4D1F-BE5A-E5C7EA09DAC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D9FAA74-16D9-4A09-88F1-A516E7C178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D2A8CA1-48E7-4458-95CE-B65298CF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C8FC563-67B8-4EDE-BDDB-4FEC4F2F535F}"/>
              </a:ext>
            </a:extLst>
          </p:cNvPr>
          <p:cNvSpPr>
            <a:spLocks noGrp="1"/>
          </p:cNvSpPr>
          <p:nvPr>
            <p:ph type="dt" sz="half" idx="10"/>
          </p:nvPr>
        </p:nvSpPr>
        <p:spPr/>
        <p:txBody>
          <a:bodyPr/>
          <a:lstStyle/>
          <a:p>
            <a:fld id="{850B419D-CD77-4EB5-BA7D-89DFBDAD2A56}" type="datetimeFigureOut">
              <a:rPr lang="pt-BR" smtClean="0"/>
              <a:t>23/02/2022</a:t>
            </a:fld>
            <a:endParaRPr lang="pt-BR"/>
          </a:p>
        </p:txBody>
      </p:sp>
      <p:sp>
        <p:nvSpPr>
          <p:cNvPr id="6" name="Espaço Reservado para Rodapé 5">
            <a:extLst>
              <a:ext uri="{FF2B5EF4-FFF2-40B4-BE49-F238E27FC236}">
                <a16:creationId xmlns:a16="http://schemas.microsoft.com/office/drawing/2014/main" id="{7A4CC2F5-B085-42D6-B794-3703A10457E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9B5A3DA-18CA-47FC-980A-1C26DEE48050}"/>
              </a:ext>
            </a:extLst>
          </p:cNvPr>
          <p:cNvSpPr>
            <a:spLocks noGrp="1"/>
          </p:cNvSpPr>
          <p:nvPr>
            <p:ph type="sldNum" sz="quarter" idx="12"/>
          </p:nvPr>
        </p:nvSpPr>
        <p:spPr/>
        <p:txBody>
          <a:bodyPr/>
          <a:lstStyle/>
          <a:p>
            <a:fld id="{6DF9F5C0-2A81-4116-BBE5-B932CD6BD75B}" type="slidenum">
              <a:rPr lang="pt-BR" smtClean="0"/>
              <a:t>‹nº›</a:t>
            </a:fld>
            <a:endParaRPr lang="pt-BR"/>
          </a:p>
        </p:txBody>
      </p:sp>
    </p:spTree>
    <p:extLst>
      <p:ext uri="{BB962C8B-B14F-4D97-AF65-F5344CB8AC3E}">
        <p14:creationId xmlns:p14="http://schemas.microsoft.com/office/powerpoint/2010/main" val="1905888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BF4958E-72C2-459D-8456-C26905477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6FF0AD5-AAFC-4E83-9D52-3130AE60C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61880A-06A9-4F3B-8102-288E2FD856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B419D-CD77-4EB5-BA7D-89DFBDAD2A56}" type="datetimeFigureOut">
              <a:rPr lang="pt-BR" smtClean="0"/>
              <a:t>23/02/2022</a:t>
            </a:fld>
            <a:endParaRPr lang="pt-BR"/>
          </a:p>
        </p:txBody>
      </p:sp>
      <p:sp>
        <p:nvSpPr>
          <p:cNvPr id="5" name="Espaço Reservado para Rodapé 4">
            <a:extLst>
              <a:ext uri="{FF2B5EF4-FFF2-40B4-BE49-F238E27FC236}">
                <a16:creationId xmlns:a16="http://schemas.microsoft.com/office/drawing/2014/main" id="{D200A455-A7BF-4C77-82CF-BC85DAD96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9A607DD-FE6C-4BF3-B7EF-71CAE456A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9F5C0-2A81-4116-BBE5-B932CD6BD75B}" type="slidenum">
              <a:rPr lang="pt-BR" smtClean="0"/>
              <a:t>‹nº›</a:t>
            </a:fld>
            <a:endParaRPr lang="pt-BR"/>
          </a:p>
        </p:txBody>
      </p:sp>
    </p:spTree>
    <p:extLst>
      <p:ext uri="{BB962C8B-B14F-4D97-AF65-F5344CB8AC3E}">
        <p14:creationId xmlns:p14="http://schemas.microsoft.com/office/powerpoint/2010/main" val="1953147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81CB0F1-6327-4597-B7A4-6CA805A70A74}"/>
              </a:ext>
            </a:extLst>
          </p:cNvPr>
          <p:cNvSpPr>
            <a:spLocks noGrp="1"/>
          </p:cNvSpPr>
          <p:nvPr>
            <p:ph type="ctrTitle"/>
          </p:nvPr>
        </p:nvSpPr>
        <p:spPr>
          <a:xfrm>
            <a:off x="1386865" y="818984"/>
            <a:ext cx="6596245" cy="3268520"/>
          </a:xfrm>
        </p:spPr>
        <p:txBody>
          <a:bodyPr>
            <a:normAutofit/>
          </a:bodyPr>
          <a:lstStyle/>
          <a:p>
            <a:pPr algn="r"/>
            <a:r>
              <a:rPr lang="pt-BR" sz="4800" b="1" dirty="0">
                <a:solidFill>
                  <a:srgbClr val="FFFFFF"/>
                </a:solidFill>
                <a:latin typeface="Arial" panose="020B0604020202020204" pitchFamily="34" charset="0"/>
                <a:cs typeface="Arial" panose="020B0604020202020204" pitchFamily="34" charset="0"/>
              </a:rPr>
              <a:t>OS CONECTIVOS COMO ELEMENTOS DE COESÃO</a:t>
            </a:r>
            <a:endParaRPr lang="pt-BR" sz="4800" b="1">
              <a:solidFill>
                <a:srgbClr val="FFFFFF"/>
              </a:solidFill>
              <a:latin typeface="Arial" panose="020B0604020202020204" pitchFamily="34" charset="0"/>
              <a:cs typeface="Arial" panose="020B0604020202020204" pitchFamily="34" charset="0"/>
            </a:endParaRPr>
          </a:p>
        </p:txBody>
      </p:sp>
      <p:sp>
        <p:nvSpPr>
          <p:cNvPr id="52" name="Rectangle 5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D7E55C41-54E2-4483-8069-7DC73A5888B3}"/>
              </a:ext>
            </a:extLst>
          </p:cNvPr>
          <p:cNvSpPr>
            <a:spLocks noGrp="1"/>
          </p:cNvSpPr>
          <p:nvPr>
            <p:ph type="subTitle" idx="1"/>
          </p:nvPr>
        </p:nvSpPr>
        <p:spPr>
          <a:xfrm>
            <a:off x="1931873" y="4797188"/>
            <a:ext cx="7137481" cy="1241828"/>
          </a:xfrm>
        </p:spPr>
        <p:txBody>
          <a:bodyPr>
            <a:normAutofit/>
          </a:bodyPr>
          <a:lstStyle/>
          <a:p>
            <a:pPr algn="r"/>
            <a:r>
              <a:rPr lang="pt-BR" dirty="0" err="1">
                <a:solidFill>
                  <a:srgbClr val="FFFFFF"/>
                </a:solidFill>
                <a:latin typeface="Arial" panose="020B0604020202020204" pitchFamily="34" charset="0"/>
                <a:cs typeface="Arial" panose="020B0604020202020204" pitchFamily="34" charset="0"/>
              </a:rPr>
              <a:t>PROFª</a:t>
            </a:r>
            <a:r>
              <a:rPr lang="pt-BR" dirty="0">
                <a:solidFill>
                  <a:srgbClr val="FFFFFF"/>
                </a:solidFill>
                <a:latin typeface="Arial" panose="020B0604020202020204" pitchFamily="34" charset="0"/>
                <a:cs typeface="Arial" panose="020B0604020202020204" pitchFamily="34" charset="0"/>
              </a:rPr>
              <a:t>. Ma. MARIANA VIEIRA RIBEIRO FREDI</a:t>
            </a:r>
          </a:p>
          <a:p>
            <a:pPr algn="r"/>
            <a:endParaRPr lang="pt-BR" dirty="0">
              <a:solidFill>
                <a:srgbClr val="FFFFFF"/>
              </a:solidFill>
              <a:latin typeface="Arial" panose="020B0604020202020204" pitchFamily="34" charset="0"/>
              <a:cs typeface="Arial" panose="020B0604020202020204" pitchFamily="34" charset="0"/>
            </a:endParaRPr>
          </a:p>
          <a:p>
            <a:pPr algn="r"/>
            <a:endParaRPr lang="pt-BR" dirty="0">
              <a:solidFill>
                <a:srgbClr val="FFFFFF"/>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06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570C0-A60A-49F3-9925-9670A25DD5E8}"/>
              </a:ext>
            </a:extLst>
          </p:cNvPr>
          <p:cNvSpPr>
            <a:spLocks noGrp="1"/>
          </p:cNvSpPr>
          <p:nvPr>
            <p:ph type="ctrTitle"/>
          </p:nvPr>
        </p:nvSpPr>
        <p:spPr>
          <a:xfrm>
            <a:off x="1524000" y="382555"/>
            <a:ext cx="9144000" cy="1446245"/>
          </a:xfrm>
        </p:spPr>
        <p:txBody>
          <a:bodyPr>
            <a:normAutofit/>
          </a:bodyPr>
          <a:lstStyle/>
          <a:p>
            <a:r>
              <a:rPr lang="pt-BR" sz="4000" b="1" dirty="0">
                <a:latin typeface="Arial" panose="020B0604020202020204" pitchFamily="34" charset="0"/>
                <a:cs typeface="Arial" panose="020B0604020202020204" pitchFamily="34" charset="0"/>
              </a:rPr>
              <a:t>OS CONECTIVOS COMO ELEMENTOS DE COESÃO</a:t>
            </a:r>
          </a:p>
        </p:txBody>
      </p:sp>
      <p:sp>
        <p:nvSpPr>
          <p:cNvPr id="3" name="Subtítulo 2">
            <a:extLst>
              <a:ext uri="{FF2B5EF4-FFF2-40B4-BE49-F238E27FC236}">
                <a16:creationId xmlns:a16="http://schemas.microsoft.com/office/drawing/2014/main" id="{50839B8B-67F5-4573-A49E-E21B0D494101}"/>
              </a:ext>
            </a:extLst>
          </p:cNvPr>
          <p:cNvSpPr>
            <a:spLocks noGrp="1"/>
          </p:cNvSpPr>
          <p:nvPr>
            <p:ph type="subTitle" idx="1"/>
          </p:nvPr>
        </p:nvSpPr>
        <p:spPr>
          <a:xfrm>
            <a:off x="1524000" y="2593911"/>
            <a:ext cx="9144000" cy="3778314"/>
          </a:xfrm>
        </p:spPr>
        <p:txBody>
          <a:bodyPr/>
          <a:lstStyle/>
          <a:p>
            <a:pPr algn="l"/>
            <a:r>
              <a:rPr lang="pt-BR" dirty="0">
                <a:latin typeface="Arial" panose="020B0604020202020204" pitchFamily="34" charset="0"/>
                <a:cs typeface="Arial" panose="020B0604020202020204" pitchFamily="34" charset="0"/>
              </a:rPr>
              <a:t>	</a:t>
            </a:r>
            <a:r>
              <a:rPr lang="pt-BR" sz="2000" dirty="0">
                <a:latin typeface="Arial" panose="020B0604020202020204" pitchFamily="34" charset="0"/>
                <a:cs typeface="Arial" panose="020B0604020202020204" pitchFamily="34" charset="0"/>
              </a:rPr>
              <a:t>Os conectivos são utilizados para associar ideias e estabelecer ligações entre elas. Podem pertencer a classes gramaticais diferentes, como conjunção, advérbio, preposição, expressões adjetivas.</a:t>
            </a:r>
          </a:p>
          <a:p>
            <a:pPr algn="l"/>
            <a:endParaRPr lang="pt-BR" sz="2000" dirty="0">
              <a:latin typeface="Arial" panose="020B0604020202020204" pitchFamily="34" charset="0"/>
              <a:cs typeface="Arial" panose="020B0604020202020204" pitchFamily="34" charset="0"/>
            </a:endParaRPr>
          </a:p>
          <a:p>
            <a:pPr algn="l"/>
            <a:r>
              <a:rPr lang="pt-BR" sz="2000" dirty="0">
                <a:latin typeface="Arial" panose="020B0604020202020204" pitchFamily="34" charset="0"/>
                <a:cs typeface="Arial" panose="020B0604020202020204" pitchFamily="34" charset="0"/>
              </a:rPr>
              <a:t>	Na gramática, articuladores de um discurso ou conectores são termos que, em um texto, ligam palavras e frases. Essas palavras são conhecidas também como conectivos.</a:t>
            </a:r>
          </a:p>
        </p:txBody>
      </p:sp>
    </p:spTree>
    <p:extLst>
      <p:ext uri="{BB962C8B-B14F-4D97-AF65-F5344CB8AC3E}">
        <p14:creationId xmlns:p14="http://schemas.microsoft.com/office/powerpoint/2010/main" val="265887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D114A54-397C-433C-9F5A-F2AFD7B86020}"/>
              </a:ext>
            </a:extLst>
          </p:cNvPr>
          <p:cNvSpPr>
            <a:spLocks noGrp="1"/>
          </p:cNvSpPr>
          <p:nvPr>
            <p:ph idx="1"/>
          </p:nvPr>
        </p:nvSpPr>
        <p:spPr>
          <a:xfrm>
            <a:off x="838200" y="503853"/>
            <a:ext cx="10515600" cy="5673110"/>
          </a:xfrm>
        </p:spPr>
        <p:txBody>
          <a:bodyPr/>
          <a:lstStyle/>
          <a:p>
            <a:pPr marL="0" indent="0" algn="ctr">
              <a:buNone/>
            </a:pPr>
            <a:r>
              <a:rPr lang="pt-BR" sz="2000" b="1" dirty="0">
                <a:latin typeface="Arial" panose="020B0604020202020204" pitchFamily="34" charset="0"/>
                <a:cs typeface="Arial" panose="020B0604020202020204" pitchFamily="34" charset="0"/>
              </a:rPr>
              <a:t>Tipos de conectivos</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Ao escrever um texto é fundamental que se tenha ideias claras. Para que isso ocorra, as frases devem estar bem articuladas, o que significa ser coeso. Essa articulação pode ser alcançada por meio de elementos conectivos, normalmente conjunções, advérbios e pronomes.</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Através dos elementos de coesão é possível chegar ao encadeamento das ideias: frase B retoma elemento da frase A; parágrafo B refere-se à informação do parágrafo A. Dessa forma, o texto fica com uma sequência lógica. </a:t>
            </a:r>
          </a:p>
          <a:p>
            <a:pPr marL="0" indent="0">
              <a:buNone/>
            </a:pP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29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8E2A0FB-8CB7-4C2A-9648-D19367C138AE}"/>
              </a:ext>
            </a:extLst>
          </p:cNvPr>
          <p:cNvSpPr>
            <a:spLocks noGrp="1"/>
          </p:cNvSpPr>
          <p:nvPr>
            <p:ph idx="1"/>
          </p:nvPr>
        </p:nvSpPr>
        <p:spPr>
          <a:xfrm>
            <a:off x="838200" y="569167"/>
            <a:ext cx="10515600" cy="5607796"/>
          </a:xfrm>
        </p:spPr>
        <p:txBody>
          <a:bodyPr>
            <a:normAutofit fontScale="85000" lnSpcReduction="10000"/>
          </a:bodyPr>
          <a:lstStyle/>
          <a:p>
            <a:pPr marL="0" indent="0" algn="ctr">
              <a:buNone/>
            </a:pPr>
            <a:r>
              <a:rPr lang="pt-BR" sz="2000" b="1" dirty="0">
                <a:latin typeface="Arial" panose="020B0604020202020204" pitchFamily="34" charset="0"/>
                <a:cs typeface="Arial" panose="020B0604020202020204" pitchFamily="34" charset="0"/>
              </a:rPr>
              <a:t>Adição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Esses conectivos exercem a função de apontar soma entre as orações, argumentos e ideias.</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além disso, ademais, demais, outrossim, ainda por cima, ainda mais, também, e, nem, por outro lado, não só… mas também, não só… como, não também… como também, não só… bem como</a:t>
            </a:r>
            <a:r>
              <a:rPr lang="pt-BR" sz="2000" dirty="0">
                <a:latin typeface="Arial" panose="020B0604020202020204" pitchFamily="34" charset="0"/>
                <a:cs typeface="Arial" panose="020B0604020202020204" pitchFamily="34" charset="0"/>
              </a:rPr>
              <a:t>...</a:t>
            </a:r>
          </a:p>
          <a:p>
            <a:pPr marL="0" indent="0">
              <a:buNone/>
            </a:pPr>
            <a:r>
              <a:rPr lang="pt-BR" sz="2000"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Os rapazes venceram a partida e foram comemorar.</a:t>
            </a:r>
          </a:p>
          <a:p>
            <a:pPr marL="0" indent="0">
              <a:buNone/>
            </a:pPr>
            <a:r>
              <a:rPr lang="pt-BR" sz="2000" i="1" dirty="0">
                <a:latin typeface="Arial" panose="020B0604020202020204" pitchFamily="34" charset="0"/>
                <a:cs typeface="Arial" panose="020B0604020202020204" pitchFamily="34" charset="0"/>
              </a:rPr>
              <a:t> 	Gustavo ficou furioso. Além disso, falou tudo que pensava.</a:t>
            </a:r>
          </a:p>
          <a:p>
            <a:pPr marL="0" indent="0">
              <a:buNone/>
            </a:pPr>
            <a:endParaRPr lang="pt-BR" sz="2000" dirty="0">
              <a:latin typeface="Arial" panose="020B0604020202020204" pitchFamily="34" charset="0"/>
              <a:cs typeface="Arial" panose="020B0604020202020204" pitchFamily="34" charset="0"/>
            </a:endParaRPr>
          </a:p>
          <a:p>
            <a:pPr marL="0" indent="0" algn="ctr">
              <a:buNone/>
            </a:pP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Conclusão / síntese / resumo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Esses conectivos são usados na conclusão do parágrafo, dando clareza a ideia exposta. Esse tipo de conectivo também pode exercer a função de resumo de uma ideia ou argumento.</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em suma, em conclusão, em síntese, enfim, portanto, em resumo, assim, dessa maneira, dessa forma, pois, logo, desse modo, pois </a:t>
            </a:r>
            <a:r>
              <a:rPr lang="pt-BR" sz="2000" dirty="0">
                <a:latin typeface="Arial" panose="020B0604020202020204" pitchFamily="34" charset="0"/>
                <a:cs typeface="Arial" panose="020B0604020202020204" pitchFamily="34" charset="0"/>
              </a:rPr>
              <a:t>(entre vírgulas), </a:t>
            </a:r>
            <a:r>
              <a:rPr lang="pt-BR" sz="2000" b="1" dirty="0">
                <a:latin typeface="Arial" panose="020B0604020202020204" pitchFamily="34" charset="0"/>
                <a:cs typeface="Arial" panose="020B0604020202020204" pitchFamily="34" charset="0"/>
              </a:rPr>
              <a:t>destarte, dessarte, assim sendo...</a:t>
            </a:r>
          </a:p>
          <a:p>
            <a:pPr marL="0" indent="0">
              <a:buNone/>
            </a:pPr>
            <a:r>
              <a:rPr lang="pt-BR" sz="2000" i="1" dirty="0">
                <a:latin typeface="Arial" panose="020B0604020202020204" pitchFamily="34" charset="0"/>
                <a:cs typeface="Arial" panose="020B0604020202020204" pitchFamily="34" charset="0"/>
              </a:rPr>
              <a:t>	Nesse sentido, é possível observar que a lei precisa de alterações.</a:t>
            </a:r>
          </a:p>
          <a:p>
            <a:pPr marL="0" indent="0">
              <a:buNone/>
            </a:pPr>
            <a:r>
              <a:rPr lang="pt-BR" sz="2000" i="1" dirty="0">
                <a:latin typeface="Arial" panose="020B0604020202020204" pitchFamily="34" charset="0"/>
                <a:cs typeface="Arial" panose="020B0604020202020204" pitchFamily="34" charset="0"/>
              </a:rPr>
              <a:t>	Dessa maneira, a análise fica condicionada a novas informações.</a:t>
            </a:r>
          </a:p>
        </p:txBody>
      </p:sp>
    </p:spTree>
    <p:extLst>
      <p:ext uri="{BB962C8B-B14F-4D97-AF65-F5344CB8AC3E}">
        <p14:creationId xmlns:p14="http://schemas.microsoft.com/office/powerpoint/2010/main" val="163628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03CAA7A-89BB-4ED2-9B51-016D69BC6D99}"/>
              </a:ext>
            </a:extLst>
          </p:cNvPr>
          <p:cNvSpPr>
            <a:spLocks noGrp="1"/>
          </p:cNvSpPr>
          <p:nvPr>
            <p:ph idx="1"/>
          </p:nvPr>
        </p:nvSpPr>
        <p:spPr>
          <a:xfrm>
            <a:off x="838200" y="559837"/>
            <a:ext cx="10515600" cy="5617126"/>
          </a:xfrm>
        </p:spPr>
        <p:txBody>
          <a:bodyPr>
            <a:normAutofit lnSpcReduction="10000"/>
          </a:bodyPr>
          <a:lstStyle/>
          <a:p>
            <a:pPr marL="0" indent="0" algn="ctr">
              <a:buNone/>
            </a:pPr>
            <a:r>
              <a:rPr lang="pt-BR" sz="2000"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Certeza / afirmação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São utilizados para dar ênfase a uma ideia presente no texto.</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por certo, certamente, de certo, inquestionavelmente, indubitavelmente, sem dúvida, com certeza, inegavelmente, acredito, afirmo, penso que...</a:t>
            </a:r>
          </a:p>
          <a:p>
            <a:pPr marL="0" indent="0">
              <a:buNone/>
            </a:pPr>
            <a:r>
              <a:rPr lang="pt-BR" sz="2000"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Em outras palavras, é possível observar que tudo estava de acordo com a lei.</a:t>
            </a:r>
          </a:p>
          <a:p>
            <a:pPr marL="0" indent="0">
              <a:buNone/>
            </a:pPr>
            <a:r>
              <a:rPr lang="pt-BR" sz="2000" i="1" dirty="0">
                <a:latin typeface="Arial" panose="020B0604020202020204" pitchFamily="34" charset="0"/>
                <a:cs typeface="Arial" panose="020B0604020202020204" pitchFamily="34" charset="0"/>
              </a:rPr>
              <a:t>             Efetivamente, Rodrigo estava certo.</a:t>
            </a:r>
          </a:p>
          <a:p>
            <a:pPr marL="0" indent="0">
              <a:buNone/>
            </a:pPr>
            <a:endParaRPr lang="pt-BR" sz="2000" i="1" dirty="0">
              <a:latin typeface="Arial" panose="020B0604020202020204" pitchFamily="34" charset="0"/>
              <a:cs typeface="Arial" panose="020B0604020202020204" pitchFamily="34" charset="0"/>
            </a:endParaRPr>
          </a:p>
          <a:p>
            <a:pPr marL="0" indent="0" algn="ctr">
              <a:buNone/>
            </a:pPr>
            <a:r>
              <a:rPr lang="pt-BR" sz="2000" b="1" i="1"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Concessão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Conectivos usados para indicar desacordo a um período. </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apesar de, embora, ainda que, posto que, mesmo que, posto, se bem que, conquanto, por mais que, por menos que, ao passo que, só que...</a:t>
            </a:r>
          </a:p>
          <a:p>
            <a:pPr marL="0" indent="0">
              <a:buNone/>
            </a:pPr>
            <a:r>
              <a:rPr lang="pt-BR" sz="2000" b="1"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Ainda que pare de chover, não sairei mais.</a:t>
            </a:r>
          </a:p>
          <a:p>
            <a:pPr marL="0" indent="0">
              <a:buNone/>
            </a:pPr>
            <a:r>
              <a:rPr lang="pt-BR" sz="2000" i="1" dirty="0">
                <a:latin typeface="Arial" panose="020B0604020202020204" pitchFamily="34" charset="0"/>
                <a:cs typeface="Arial" panose="020B0604020202020204" pitchFamily="34" charset="0"/>
              </a:rPr>
              <a:t>             Embora seja perto eu irei de carro. </a:t>
            </a:r>
          </a:p>
        </p:txBody>
      </p:sp>
    </p:spTree>
    <p:extLst>
      <p:ext uri="{BB962C8B-B14F-4D97-AF65-F5344CB8AC3E}">
        <p14:creationId xmlns:p14="http://schemas.microsoft.com/office/powerpoint/2010/main" val="314903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8845D02-1DE8-4721-835E-7FC927B13CDD}"/>
              </a:ext>
            </a:extLst>
          </p:cNvPr>
          <p:cNvSpPr>
            <a:spLocks noGrp="1"/>
          </p:cNvSpPr>
          <p:nvPr>
            <p:ph idx="1"/>
          </p:nvPr>
        </p:nvSpPr>
        <p:spPr>
          <a:xfrm>
            <a:off x="838200" y="578498"/>
            <a:ext cx="10515600" cy="5598465"/>
          </a:xfrm>
        </p:spPr>
        <p:txBody>
          <a:bodyPr>
            <a:normAutofit fontScale="92500" lnSpcReduction="10000"/>
          </a:bodyPr>
          <a:lstStyle/>
          <a:p>
            <a:pPr marL="0" indent="0" algn="ctr">
              <a:buNone/>
            </a:pPr>
            <a:r>
              <a:rPr lang="pt-BR" sz="2000" b="1" dirty="0">
                <a:latin typeface="Arial" panose="020B0604020202020204" pitchFamily="34" charset="0"/>
                <a:cs typeface="Arial" panose="020B0604020202020204" pitchFamily="34" charset="0"/>
              </a:rPr>
              <a:t>Oposição / contraste</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Aqui os conectivos são usados quando o autor do texto quiser contrastar ideias, ou seja, mostrar o contrário do que foi exposto.</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em contraste com, pelo contrário, salvo, menos, exceto, mas, contudo, todavia, entretanto, no entanto, ao invés de, porém, ao contrário...</a:t>
            </a: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Por outro lado, é necessário considerar o que dizem os especialistas.</a:t>
            </a:r>
          </a:p>
          <a:p>
            <a:pPr marL="0" indent="0">
              <a:buNone/>
            </a:pPr>
            <a:r>
              <a:rPr lang="pt-BR" sz="2000" i="1" dirty="0">
                <a:latin typeface="Arial" panose="020B0604020202020204" pitchFamily="34" charset="0"/>
                <a:cs typeface="Arial" panose="020B0604020202020204" pitchFamily="34" charset="0"/>
              </a:rPr>
              <a:t>             Lucas foi promovido, porém, não estava feliz.</a:t>
            </a:r>
          </a:p>
          <a:p>
            <a:pPr marL="0" indent="0">
              <a:buNone/>
            </a:pPr>
            <a:endParaRPr lang="pt-BR" sz="2000" i="1" dirty="0">
              <a:latin typeface="Arial" panose="020B0604020202020204" pitchFamily="34" charset="0"/>
              <a:cs typeface="Arial" panose="020B0604020202020204" pitchFamily="34" charset="0"/>
            </a:endParaRPr>
          </a:p>
          <a:p>
            <a:pPr marL="0" indent="0" algn="ctr">
              <a:buNone/>
            </a:pPr>
            <a:r>
              <a:rPr lang="pt-BR" sz="2000" b="1" dirty="0">
                <a:latin typeface="Arial" panose="020B0604020202020204" pitchFamily="34" charset="0"/>
                <a:cs typeface="Arial" panose="020B0604020202020204" pitchFamily="34" charset="0"/>
              </a:rPr>
              <a:t>Explicitação / particularização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a:t>
            </a:r>
            <a:r>
              <a:rPr lang="pt-BR" sz="2000">
                <a:latin typeface="Arial" panose="020B0604020202020204" pitchFamily="34" charset="0"/>
                <a:cs typeface="Arial" panose="020B0604020202020204" pitchFamily="34" charset="0"/>
              </a:rPr>
              <a:t>Conectivos usados </a:t>
            </a:r>
            <a:r>
              <a:rPr lang="pt-BR" sz="2000" dirty="0">
                <a:latin typeface="Arial" panose="020B0604020202020204" pitchFamily="34" charset="0"/>
                <a:cs typeface="Arial" panose="020B0604020202020204" pitchFamily="34" charset="0"/>
              </a:rPr>
              <a:t>quando o autor deseja expressar explicação, razão ou circunstâncias.</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então, por exemplo, isto é, a saber, em outras palavras, ou seja, quer dizer, rigorosamente falando...</a:t>
            </a:r>
          </a:p>
          <a:p>
            <a:pPr marL="0" indent="0">
              <a:buNone/>
            </a:pPr>
            <a:r>
              <a:rPr lang="pt-BR" sz="2000" b="1"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Maria estava com ansiedade em fazer a prova, ou seja, sentia medo.</a:t>
            </a:r>
          </a:p>
          <a:p>
            <a:pPr marL="0" indent="0">
              <a:buNone/>
            </a:pPr>
            <a:r>
              <a:rPr lang="pt-BR" sz="2000" i="1" dirty="0">
                <a:latin typeface="Arial" panose="020B0604020202020204" pitchFamily="34" charset="0"/>
                <a:cs typeface="Arial" panose="020B0604020202020204" pitchFamily="34" charset="0"/>
              </a:rPr>
              <a:t>             Mauro não foi à festa, isso significa que não melhorou.</a:t>
            </a:r>
          </a:p>
          <a:p>
            <a:pPr marL="0" indent="0">
              <a:buNone/>
            </a:pPr>
            <a:endParaRPr lang="pt-B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194EC40-F3B5-497B-90FA-7BF169D5FCEF}"/>
              </a:ext>
            </a:extLst>
          </p:cNvPr>
          <p:cNvSpPr>
            <a:spLocks noGrp="1"/>
          </p:cNvSpPr>
          <p:nvPr>
            <p:ph idx="1"/>
          </p:nvPr>
        </p:nvSpPr>
        <p:spPr>
          <a:xfrm>
            <a:off x="838200" y="550506"/>
            <a:ext cx="10515600" cy="5626457"/>
          </a:xfrm>
        </p:spPr>
        <p:txBody>
          <a:bodyPr>
            <a:normAutofit fontScale="92500" lnSpcReduction="20000"/>
          </a:bodyPr>
          <a:lstStyle/>
          <a:p>
            <a:pPr marL="0" indent="0" algn="ctr">
              <a:buNone/>
            </a:pPr>
            <a:r>
              <a:rPr lang="pt-BR" sz="2000" b="1" dirty="0">
                <a:latin typeface="Arial" panose="020B0604020202020204" pitchFamily="34" charset="0"/>
                <a:cs typeface="Arial" panose="020B0604020202020204" pitchFamily="34" charset="0"/>
              </a:rPr>
              <a:t>Reafirmação / confirmação / resumo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Esses conectivos são usados para reforçar a ideia já apresentada ao longo do texto, dando destaque ao pensamento do autor.</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ou seja, ou melhor, por outras palavras, com efeito, efetivamente, na verdade, de fato, de tato, em suma, em resumo, resumidamente...</a:t>
            </a:r>
          </a:p>
          <a:p>
            <a:pPr marL="0" indent="0">
              <a:buNone/>
            </a:pPr>
            <a:r>
              <a:rPr lang="pt-BR" sz="2000" b="1"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Em outras palavras, é possível observar que tudo estava de acordo com a lei.</a:t>
            </a:r>
          </a:p>
          <a:p>
            <a:pPr marL="0" indent="0">
              <a:buNone/>
            </a:pPr>
            <a:r>
              <a:rPr lang="pt-BR" sz="2000" i="1" dirty="0">
                <a:latin typeface="Arial" panose="020B0604020202020204" pitchFamily="34" charset="0"/>
                <a:cs typeface="Arial" panose="020B0604020202020204" pitchFamily="34" charset="0"/>
              </a:rPr>
              <a:t>             Efetivamente, Rodrigo estava certo.</a:t>
            </a:r>
          </a:p>
          <a:p>
            <a:pPr marL="0" indent="0">
              <a:buNone/>
            </a:pPr>
            <a:endParaRPr lang="pt-BR" sz="2000" i="1" dirty="0">
              <a:latin typeface="Arial" panose="020B0604020202020204" pitchFamily="34" charset="0"/>
              <a:cs typeface="Arial" panose="020B0604020202020204" pitchFamily="34" charset="0"/>
            </a:endParaRPr>
          </a:p>
          <a:p>
            <a:pPr marL="0" indent="0" algn="ctr">
              <a:buNone/>
            </a:pPr>
            <a:r>
              <a:rPr lang="pt-BR" sz="2000" b="1" i="1" dirty="0">
                <a:latin typeface="Arial" panose="020B0604020202020204" pitchFamily="34" charset="0"/>
                <a:cs typeface="Arial" panose="020B0604020202020204" pitchFamily="34" charset="0"/>
              </a:rPr>
              <a:t> </a:t>
            </a:r>
            <a:r>
              <a:rPr lang="pt-BR" sz="2000" b="1" dirty="0">
                <a:latin typeface="Arial" panose="020B0604020202020204" pitchFamily="34" charset="0"/>
                <a:cs typeface="Arial" panose="020B0604020202020204" pitchFamily="34" charset="0"/>
              </a:rPr>
              <a:t>Tempo</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Indica o tempo em que se passaram ações descritas ao longo do texto. </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enfim, logo, então, logo depois, logo após, imediatamente, a princípio, no momento em que, pouco depois, pouco antes, anteriormente, posteriormente, em seguida, por fim, afinal, finalmente, agora, hoje, atualmente, frequentemente, às vezes, constantemente, eventualmente, ocasionalmente, por vezes, sempre, não raro, raramente, cada vez que, todas as vezes que...</a:t>
            </a:r>
          </a:p>
          <a:p>
            <a:pPr marL="0" indent="0">
              <a:buNone/>
            </a:pPr>
            <a:r>
              <a:rPr lang="pt-BR" sz="2000" b="1"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Quando amanhecer, tomarei diversas providências.</a:t>
            </a:r>
          </a:p>
          <a:p>
            <a:pPr marL="0" indent="0">
              <a:buNone/>
            </a:pPr>
            <a:r>
              <a:rPr lang="pt-BR" sz="2000" i="1" dirty="0">
                <a:latin typeface="Arial" panose="020B0604020202020204" pitchFamily="34" charset="0"/>
                <a:cs typeface="Arial" panose="020B0604020202020204" pitchFamily="34" charset="0"/>
              </a:rPr>
              <a:t>              Antes que o dia termine, falarei com ela.</a:t>
            </a:r>
          </a:p>
        </p:txBody>
      </p:sp>
    </p:spTree>
    <p:extLst>
      <p:ext uri="{BB962C8B-B14F-4D97-AF65-F5344CB8AC3E}">
        <p14:creationId xmlns:p14="http://schemas.microsoft.com/office/powerpoint/2010/main" val="198722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9139F5A-45BF-419D-8BA5-8A6F0293CDB1}"/>
              </a:ext>
            </a:extLst>
          </p:cNvPr>
          <p:cNvSpPr>
            <a:spLocks noGrp="1"/>
          </p:cNvSpPr>
          <p:nvPr>
            <p:ph idx="1"/>
          </p:nvPr>
        </p:nvSpPr>
        <p:spPr>
          <a:xfrm>
            <a:off x="838200" y="466531"/>
            <a:ext cx="10515600" cy="5710432"/>
          </a:xfrm>
        </p:spPr>
        <p:txBody>
          <a:bodyPr>
            <a:normAutofit/>
          </a:bodyPr>
          <a:lstStyle/>
          <a:p>
            <a:pPr marL="0" indent="0" algn="ctr">
              <a:buNone/>
            </a:pPr>
            <a:r>
              <a:rPr lang="pt-BR" sz="2000" b="1" dirty="0">
                <a:latin typeface="Arial" panose="020B0604020202020204" pitchFamily="34" charset="0"/>
                <a:cs typeface="Arial" panose="020B0604020202020204" pitchFamily="34" charset="0"/>
              </a:rPr>
              <a:t>Finalidade / intencionalidade</a:t>
            </a:r>
          </a:p>
          <a:p>
            <a:pPr marL="0" indent="0">
              <a:buNone/>
            </a:pPr>
            <a:endParaRPr lang="pt-BR" sz="2000" dirty="0">
              <a:latin typeface="Arial" panose="020B0604020202020204" pitchFamily="34" charset="0"/>
              <a:cs typeface="Arial" panose="020B0604020202020204" pitchFamily="34" charset="0"/>
            </a:endParaRPr>
          </a:p>
          <a:p>
            <a:pPr marL="0" indent="0">
              <a:buNone/>
            </a:pPr>
            <a:r>
              <a:rPr lang="pt-BR" sz="2000" dirty="0">
                <a:latin typeface="Arial" panose="020B0604020202020204" pitchFamily="34" charset="0"/>
                <a:cs typeface="Arial" panose="020B0604020202020204" pitchFamily="34" charset="0"/>
              </a:rPr>
              <a:t>	Conectivos usados quando o autor deseja mostrar o resultado de um trabalho.</a:t>
            </a:r>
          </a:p>
          <a:p>
            <a:pPr marL="0" indent="0">
              <a:buNone/>
            </a:pPr>
            <a:r>
              <a:rPr lang="pt-BR" sz="2000" dirty="0">
                <a:latin typeface="Arial" panose="020B0604020202020204" pitchFamily="34" charset="0"/>
                <a:cs typeface="Arial" panose="020B0604020202020204" pitchFamily="34" charset="0"/>
              </a:rPr>
              <a:t>	Exemplos: </a:t>
            </a:r>
            <a:r>
              <a:rPr lang="pt-BR" sz="2000" b="1" dirty="0">
                <a:latin typeface="Arial" panose="020B0604020202020204" pitchFamily="34" charset="0"/>
                <a:cs typeface="Arial" panose="020B0604020202020204" pitchFamily="34" charset="0"/>
              </a:rPr>
              <a:t>a fim de, com o propósito de, com o fim de, com finalidade, para que, com o intuito de, como, para...</a:t>
            </a:r>
          </a:p>
          <a:p>
            <a:pPr marL="0" indent="0">
              <a:buNone/>
            </a:pPr>
            <a:r>
              <a:rPr lang="pt-BR" sz="2000" b="1" dirty="0">
                <a:latin typeface="Arial" panose="020B0604020202020204" pitchFamily="34" charset="0"/>
                <a:cs typeface="Arial" panose="020B0604020202020204" pitchFamily="34" charset="0"/>
              </a:rPr>
              <a:t>	</a:t>
            </a:r>
            <a:r>
              <a:rPr lang="pt-BR" sz="2000" i="1" dirty="0">
                <a:latin typeface="Arial" panose="020B0604020202020204" pitchFamily="34" charset="0"/>
                <a:cs typeface="Arial" panose="020B0604020202020204" pitchFamily="34" charset="0"/>
              </a:rPr>
              <a:t>Fiz isso com o intuito de te deixar feliz.</a:t>
            </a:r>
          </a:p>
          <a:p>
            <a:pPr marL="0" indent="0">
              <a:buNone/>
            </a:pPr>
            <a:r>
              <a:rPr lang="pt-BR" sz="2000" i="1" dirty="0">
                <a:latin typeface="Arial" panose="020B0604020202020204" pitchFamily="34" charset="0"/>
                <a:cs typeface="Arial" panose="020B0604020202020204" pitchFamily="34" charset="0"/>
              </a:rPr>
              <a:t>             Ele estuda assim, com o objetivo de passar no vestibular.</a:t>
            </a:r>
          </a:p>
        </p:txBody>
      </p:sp>
    </p:spTree>
    <p:extLst>
      <p:ext uri="{BB962C8B-B14F-4D97-AF65-F5344CB8AC3E}">
        <p14:creationId xmlns:p14="http://schemas.microsoft.com/office/powerpoint/2010/main" val="331424655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8F5D89119D318469AB4802A6FF6AAD5" ma:contentTypeVersion="2" ma:contentTypeDescription="Crie um novo documento." ma:contentTypeScope="" ma:versionID="38ff6b674d23463506606adb2014a9a1">
  <xsd:schema xmlns:xsd="http://www.w3.org/2001/XMLSchema" xmlns:xs="http://www.w3.org/2001/XMLSchema" xmlns:p="http://schemas.microsoft.com/office/2006/metadata/properties" xmlns:ns2="ee5e846d-780a-40d5-ab7e-a3ddc87c92b4" targetNamespace="http://schemas.microsoft.com/office/2006/metadata/properties" ma:root="true" ma:fieldsID="b07477a67bbcced81b572779539ed33e" ns2:_="">
    <xsd:import namespace="ee5e846d-780a-40d5-ab7e-a3ddc87c92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e846d-780a-40d5-ab7e-a3ddc87c92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23C327-3A3B-45B3-BE01-0D0784EAC2E0}"/>
</file>

<file path=customXml/itemProps2.xml><?xml version="1.0" encoding="utf-8"?>
<ds:datastoreItem xmlns:ds="http://schemas.openxmlformats.org/officeDocument/2006/customXml" ds:itemID="{C46BF25B-5B49-4C7D-8E0A-A6DDCA1F7375}"/>
</file>

<file path=customXml/itemProps3.xml><?xml version="1.0" encoding="utf-8"?>
<ds:datastoreItem xmlns:ds="http://schemas.openxmlformats.org/officeDocument/2006/customXml" ds:itemID="{FBDEB55C-623A-4155-A64A-D4E3E0134ABE}"/>
</file>

<file path=docProps/app.xml><?xml version="1.0" encoding="utf-8"?>
<Properties xmlns="http://schemas.openxmlformats.org/officeDocument/2006/extended-properties" xmlns:vt="http://schemas.openxmlformats.org/officeDocument/2006/docPropsVTypes">
  <Template/>
  <TotalTime>157</TotalTime>
  <Words>965</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Tema do Office</vt:lpstr>
      <vt:lpstr>OS CONECTIVOS COMO ELEMENTOS DE COESÃO</vt:lpstr>
      <vt:lpstr>OS CONECTIVOS COMO ELEMENTOS DE COESÃO</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CONECTIVOS COMO ELEMENTOS DE COESÃO</dc:title>
  <dc:creator>MARIANA VIEIRA RIBEIRO FREDI</dc:creator>
  <cp:lastModifiedBy>MARIANA VIEIRA RIBEIRO FREDI</cp:lastModifiedBy>
  <cp:revision>5</cp:revision>
  <dcterms:created xsi:type="dcterms:W3CDTF">2022-02-22T19:53:42Z</dcterms:created>
  <dcterms:modified xsi:type="dcterms:W3CDTF">2022-02-24T01:05:40Z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0x010100D8F5D89119D318469AB4802A6FF6AAD5</vt:lpwstr>
  </property>
</Properties>
</file>