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1AAA-7A27-4FD7-863F-E88EB08CFDB2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9689-10EB-48F8-B5BA-6AAD5F6AF7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49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1AAA-7A27-4FD7-863F-E88EB08CFDB2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9689-10EB-48F8-B5BA-6AAD5F6AF7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26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1AAA-7A27-4FD7-863F-E88EB08CFDB2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9689-10EB-48F8-B5BA-6AAD5F6AF7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178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1AAA-7A27-4FD7-863F-E88EB08CFDB2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9689-10EB-48F8-B5BA-6AAD5F6AF7D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3731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1AAA-7A27-4FD7-863F-E88EB08CFDB2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9689-10EB-48F8-B5BA-6AAD5F6AF7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187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1AAA-7A27-4FD7-863F-E88EB08CFDB2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9689-10EB-48F8-B5BA-6AAD5F6AF7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871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1AAA-7A27-4FD7-863F-E88EB08CFDB2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9689-10EB-48F8-B5BA-6AAD5F6AF7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989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1AAA-7A27-4FD7-863F-E88EB08CFDB2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9689-10EB-48F8-B5BA-6AAD5F6AF7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837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1AAA-7A27-4FD7-863F-E88EB08CFDB2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9689-10EB-48F8-B5BA-6AAD5F6AF7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1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1AAA-7A27-4FD7-863F-E88EB08CFDB2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9689-10EB-48F8-B5BA-6AAD5F6AF7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10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1AAA-7A27-4FD7-863F-E88EB08CFDB2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9689-10EB-48F8-B5BA-6AAD5F6AF7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115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1AAA-7A27-4FD7-863F-E88EB08CFDB2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9689-10EB-48F8-B5BA-6AAD5F6AF7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22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1AAA-7A27-4FD7-863F-E88EB08CFDB2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9689-10EB-48F8-B5BA-6AAD5F6AF7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36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1AAA-7A27-4FD7-863F-E88EB08CFDB2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9689-10EB-48F8-B5BA-6AAD5F6AF7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08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1AAA-7A27-4FD7-863F-E88EB08CFDB2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9689-10EB-48F8-B5BA-6AAD5F6AF7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44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1AAA-7A27-4FD7-863F-E88EB08CFDB2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9689-10EB-48F8-B5BA-6AAD5F6AF7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27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1AAA-7A27-4FD7-863F-E88EB08CFDB2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9689-10EB-48F8-B5BA-6AAD5F6AF7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66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6231AAA-7A27-4FD7-863F-E88EB08CFDB2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15A9689-10EB-48F8-B5BA-6AAD5F6AF7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959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44962833-2EBB-47A0-9823-D4F8E16EE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77313" y="687388"/>
            <a:ext cx="6290687" cy="5483225"/>
          </a:xfrm>
          <a:effectLst/>
        </p:spPr>
        <p:txBody>
          <a:bodyPr wrap="square" anchor="ctr">
            <a:normAutofit/>
          </a:bodyPr>
          <a:lstStyle/>
          <a:p>
            <a:pPr algn="l"/>
            <a:r>
              <a:rPr lang="pt-BR" sz="670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GÊNERO TEXTUAL PUBLICITÁRIO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1295400"/>
            <a:ext cx="2895646" cy="4267200"/>
          </a:xfrm>
        </p:spPr>
        <p:txBody>
          <a:bodyPr anchor="ctr">
            <a:normAutofit/>
          </a:bodyPr>
          <a:lstStyle/>
          <a:p>
            <a:r>
              <a:rPr lang="pt-BR" sz="2400" dirty="0" err="1">
                <a:solidFill>
                  <a:schemeClr val="tx1">
                    <a:lumMod val="95000"/>
                  </a:schemeClr>
                </a:solidFill>
                <a:latin typeface="Amasis MT Pro Medium" panose="020B0604020202020204" pitchFamily="18" charset="0"/>
              </a:rPr>
              <a:t>Profª</a:t>
            </a:r>
            <a:r>
              <a:rPr lang="pt-BR" sz="2400" dirty="0">
                <a:solidFill>
                  <a:schemeClr val="tx1">
                    <a:lumMod val="95000"/>
                  </a:schemeClr>
                </a:solidFill>
                <a:latin typeface="Amasis MT Pro Medium" panose="020B0604020202020204" pitchFamily="18" charset="0"/>
              </a:rPr>
              <a:t> Ma. Mariana Vieira Ribeiro Fredi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FCCE20-1E4F-44FF-87B4-379D391A2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580" y="2032907"/>
            <a:ext cx="0" cy="2792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51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076325"/>
            <a:ext cx="9144000" cy="1120338"/>
          </a:xfrm>
        </p:spPr>
        <p:txBody>
          <a:bodyPr>
            <a:normAutofit/>
          </a:bodyPr>
          <a:lstStyle/>
          <a:p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GÊNERO TEXTUAL PUBLICITÁRIO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375337"/>
            <a:ext cx="9144000" cy="3878317"/>
          </a:xfrm>
        </p:spPr>
        <p:txBody>
          <a:bodyPr>
            <a:normAutofit/>
          </a:bodyPr>
          <a:lstStyle/>
          <a:p>
            <a:pPr algn="l"/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É um gênero de natureza argumentativo-persuasiva, que faz uso de inúmeros recursos linguísticos, verbais e não verbais, para constituir-se como texto. A ideia básica é persuadir o interlocutor a realizar determinada ação pretendida pelo discurso. Assim, é comum que sejam apresentados argumentos relacionados a vantagens no “consumo” do produto ou na adoção de determinado comportamento, bem como a exploração de aspectos emocionais ou volitivos (relativos ao despertar de vontades) para a consecução dos objetivos.</a:t>
            </a:r>
          </a:p>
          <a:p>
            <a:pPr algn="l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70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2275DD-736C-472F-9D1B-3BA6016BF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628650"/>
            <a:ext cx="10706100" cy="55483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1300" dirty="0">
                <a:solidFill>
                  <a:schemeClr val="tx1">
                    <a:lumMod val="95000"/>
                  </a:schemeClr>
                </a:solidFill>
              </a:rPr>
              <a:t>	</a:t>
            </a:r>
            <a:r>
              <a:rPr lang="pt-BR" sz="20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comum que as “vantagens” apresentadas enquadrem-se em três grupos “temáticos”: </a:t>
            </a:r>
            <a:r>
              <a:rPr lang="pt-BR" sz="2000" b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vantagens quantitativas</a:t>
            </a:r>
            <a:r>
              <a:rPr lang="pt-BR" sz="20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(o produto é mais barato, rende mais, tem mais quantidade de algo, é o mais vendido, favorito, campeão de vendas </a:t>
            </a:r>
            <a:r>
              <a:rPr lang="pt-BR" sz="2000" dirty="0" err="1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pt-BR" sz="20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r>
              <a:rPr lang="pt-BR" sz="2000" b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vantagens qualitativas</a:t>
            </a:r>
            <a:r>
              <a:rPr lang="pt-BR" sz="20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(é melhor, mais gostoso, mais nutritivo, melhor acabamento etc.) ou </a:t>
            </a:r>
            <a:r>
              <a:rPr lang="pt-BR" sz="2000" b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vantagens ideológicas </a:t>
            </a:r>
            <a:r>
              <a:rPr lang="pt-BR" sz="20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(exclusividade, classe, estilo, público restrito ou diferenciado, comprometimento com alguma causa etc.).</a:t>
            </a:r>
          </a:p>
          <a:p>
            <a:pPr marL="0" indent="0">
              <a:buNone/>
            </a:pPr>
            <a:endParaRPr lang="pt-BR" sz="2000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 mensagem publicitária, para ser eficiente, guarda a necessidade de difundir determinada marca ou produto criando-lhe uma imagem clara e duradoura, com a qual algum setor da sociedade identifique-se. Assim, tudo o que estiver em um texto publicitário deve ser intencional na tarefa de despertar a atenção, o interesse, o desejo de compra ou engajamento do interlocutor.</a:t>
            </a:r>
          </a:p>
          <a:p>
            <a:pPr marL="0" indent="0">
              <a:buNone/>
            </a:pPr>
            <a:endParaRPr lang="pt-BR" sz="2000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Por ter a necessidade de transmissão, esse conjunto de ideias depende de uma mídia para alcançar seu público. Assim, a escolha da mídia – que seria o meio no qual o texto publicitário flui para seu destinatário – revela a escolha de um tipo de público, a forma como o publicitário pensa sobre as necessidades desse público, as expectativas em relação àquilo que é anunciado, além do formato final da mensagem, incluindo o uso da linguagem e a estrutura do discurso.</a:t>
            </a:r>
          </a:p>
        </p:txBody>
      </p:sp>
    </p:spTree>
    <p:extLst>
      <p:ext uri="{BB962C8B-B14F-4D97-AF65-F5344CB8AC3E}">
        <p14:creationId xmlns:p14="http://schemas.microsoft.com/office/powerpoint/2010/main" val="193015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83480" y="1825625"/>
            <a:ext cx="64878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300">
                <a:latin typeface="Arial" panose="020B0604020202020204" pitchFamily="34" charset="0"/>
                <a:cs typeface="Arial" panose="020B0604020202020204" pitchFamily="34" charset="0"/>
              </a:rPr>
              <a:t>CARACTERÍSTICAS DO GÊNERO</a:t>
            </a:r>
          </a:p>
          <a:p>
            <a:pPr marL="0" indent="0">
              <a:buNone/>
            </a:pPr>
            <a:endParaRPr lang="pt-BR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300">
                <a:latin typeface="Arial" panose="020B0604020202020204" pitchFamily="34" charset="0"/>
                <a:cs typeface="Arial" panose="020B0604020202020204" pitchFamily="34" charset="0"/>
              </a:rPr>
              <a:t>→ Apresentação em linguagem mista, com elementos verbais e não verbais.</a:t>
            </a:r>
          </a:p>
          <a:p>
            <a:pPr marL="0" indent="0">
              <a:buNone/>
            </a:pPr>
            <a:endParaRPr lang="pt-BR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300">
                <a:latin typeface="Arial" panose="020B0604020202020204" pitchFamily="34" charset="0"/>
                <a:cs typeface="Arial" panose="020B0604020202020204" pitchFamily="34" charset="0"/>
              </a:rPr>
              <a:t>→ Linguagem persuasiva, voltada à despertar reações no público.</a:t>
            </a:r>
          </a:p>
          <a:p>
            <a:pPr marL="0" indent="0">
              <a:buNone/>
            </a:pPr>
            <a:endParaRPr lang="pt-BR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300">
                <a:latin typeface="Arial" panose="020B0604020202020204" pitchFamily="34" charset="0"/>
                <a:cs typeface="Arial" panose="020B0604020202020204" pitchFamily="34" charset="0"/>
              </a:rPr>
              <a:t>→ Adequação da linguagem às características do público-alvo.</a:t>
            </a:r>
          </a:p>
          <a:p>
            <a:pPr marL="0" indent="0">
              <a:buNone/>
            </a:pPr>
            <a:endParaRPr lang="pt-BR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300">
                <a:latin typeface="Arial" panose="020B0604020202020204" pitchFamily="34" charset="0"/>
                <a:cs typeface="Arial" panose="020B0604020202020204" pitchFamily="34" charset="0"/>
              </a:rPr>
              <a:t>→ Uso de verbos no imperativo.</a:t>
            </a:r>
          </a:p>
          <a:p>
            <a:pPr marL="0" indent="0">
              <a:buNone/>
            </a:pPr>
            <a:endParaRPr lang="pt-BR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300">
                <a:latin typeface="Arial" panose="020B0604020202020204" pitchFamily="34" charset="0"/>
                <a:cs typeface="Arial" panose="020B0604020202020204" pitchFamily="34" charset="0"/>
              </a:rPr>
              <a:t>→ Uso de recursos estilísticos como figuras de linguagem, jogos de palavras etc.</a:t>
            </a:r>
          </a:p>
          <a:p>
            <a:pPr marL="0" indent="0">
              <a:buNone/>
            </a:pPr>
            <a:endParaRPr lang="pt-BR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300">
                <a:latin typeface="Arial" panose="020B0604020202020204" pitchFamily="34" charset="0"/>
                <a:cs typeface="Arial" panose="020B0604020202020204" pitchFamily="34" charset="0"/>
              </a:rPr>
              <a:t>→ Estrutura variável, mas com a presença comum de frases de impacto, slogan e nome da marca/produto.</a:t>
            </a:r>
          </a:p>
          <a:p>
            <a:pPr marL="0" indent="0">
              <a:buNone/>
            </a:pPr>
            <a:endParaRPr lang="pt-BR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878386-FEA9-2912-28C8-4ABC89E62D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08" r="43167"/>
          <a:stretch/>
        </p:blipFill>
        <p:spPr>
          <a:xfrm>
            <a:off x="20" y="10"/>
            <a:ext cx="43433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45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020E385-54F4-42F2-9A7E-7A8B8160E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20000" y="1825625"/>
            <a:ext cx="635685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5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	Há alguns esquemas básicos de construção que podem ser identificados no texto publicitário, como:</a:t>
            </a:r>
          </a:p>
          <a:p>
            <a:pPr marL="0" indent="0">
              <a:buNone/>
            </a:pPr>
            <a:endParaRPr lang="pt-BR" sz="15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5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A) uso de estereótipos </a:t>
            </a:r>
          </a:p>
          <a:p>
            <a:pPr marL="0" indent="0">
              <a:buNone/>
            </a:pPr>
            <a:endParaRPr lang="pt-BR" sz="15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5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Diz respeito ao uso de esquemas e de fórmulas conhecidas e consagradas, ainda que não correspondam a uma verdade. Entretanto, como são de conhecimento geral e grande aceitação, os estereótipos evitam questionamentos, já que são tomados como “verdades conhecidas”. Esse tipo de esquema vem caindo em desuso na sociedade atual, já que enfrenta enormes problemas e questionamentos por parte de determinados grupos que se sentem atingidos por esses estereótipos, já que muitas vezes esse comportamento revela-se preconceituoso. Assim as marcas, cada vez mais, tornam-se cuidadosas para evitar que os estereótipos representem uma avaliação negativa do anunciante.</a:t>
            </a:r>
          </a:p>
          <a:p>
            <a:pPr marL="0" indent="0">
              <a:buNone/>
            </a:pPr>
            <a:endParaRPr lang="pt-BR" sz="15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7">
            <a:extLst>
              <a:ext uri="{FF2B5EF4-FFF2-40B4-BE49-F238E27FC236}">
                <a16:creationId xmlns:a16="http://schemas.microsoft.com/office/drawing/2014/main" id="{B1B60728-8C3E-4908-96B8-23E962259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852" y="1948070"/>
            <a:ext cx="3429886" cy="3896139"/>
          </a:xfrm>
          <a:prstGeom prst="roundRect">
            <a:avLst>
              <a:gd name="adj" fmla="val 2028"/>
            </a:avLst>
          </a:prstGeom>
          <a:solidFill>
            <a:schemeClr val="bg1"/>
          </a:solidFill>
          <a:ln>
            <a:noFill/>
          </a:ln>
          <a:effectLst>
            <a:innerShdw blurRad="127000" dist="12700">
              <a:prstClr val="black"/>
            </a:innerShdw>
            <a:reflection blurRad="6350" stA="52000" endA="300" endPos="2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852" y="2057400"/>
            <a:ext cx="3429886" cy="378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08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7">
            <a:extLst>
              <a:ext uri="{FF2B5EF4-FFF2-40B4-BE49-F238E27FC236}">
                <a16:creationId xmlns:a16="http://schemas.microsoft.com/office/drawing/2014/main" id="{15045B1D-AED4-407C-BC82-BF20E4E4F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948070"/>
            <a:ext cx="4773166" cy="3896140"/>
          </a:xfrm>
          <a:prstGeom prst="roundRect">
            <a:avLst>
              <a:gd name="adj" fmla="val 2028"/>
            </a:avLst>
          </a:prstGeom>
          <a:solidFill>
            <a:schemeClr val="tx1"/>
          </a:solidFill>
          <a:ln>
            <a:solidFill>
              <a:schemeClr val="accent1">
                <a:shade val="50000"/>
              </a:schemeClr>
            </a:solidFill>
          </a:ln>
          <a:effectLst>
            <a:innerShdw blurRad="127000" dist="12700">
              <a:prstClr val="black"/>
            </a:innerShdw>
            <a:reflection blurRad="6350" stA="52000" endA="300" endPos="2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l="2018" r="23901" b="-3"/>
          <a:stretch/>
        </p:blipFill>
        <p:spPr>
          <a:xfrm>
            <a:off x="1259633" y="2268111"/>
            <a:ext cx="3470987" cy="330226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0" y="1948069"/>
            <a:ext cx="5257799" cy="4228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>
                <a:latin typeface="Arial" panose="020B0604020202020204" pitchFamily="34" charset="0"/>
                <a:cs typeface="Arial" panose="020B0604020202020204" pitchFamily="34" charset="0"/>
              </a:rPr>
              <a:t>B) uso eufêmico ou hiperbólico da linguagem</a:t>
            </a:r>
          </a:p>
          <a:p>
            <a:pPr marL="0" indent="0">
              <a:buNone/>
            </a:pPr>
            <a:endParaRPr lang="pt-BR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200">
                <a:latin typeface="Arial" panose="020B0604020202020204" pitchFamily="34" charset="0"/>
                <a:cs typeface="Arial" panose="020B0604020202020204" pitchFamily="34" charset="0"/>
              </a:rPr>
              <a:t>É comum a modificação de termos com a clara intenção de influenciar o entendimento do público, escondendo ou minimizando problemas, acusando concorrentes ou potencializando aspectos do próprio produto. Assim, por vezes, surgem conceitos e ideias de forma suavizada e, em outras, de maneira absolutamente exagerada.</a:t>
            </a:r>
          </a:p>
          <a:p>
            <a:pPr marL="0" indent="0">
              <a:buNone/>
            </a:pPr>
            <a:endParaRPr lang="pt-BR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631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6020E385-54F4-42F2-9A7E-7A8B8160E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20000" y="1825625"/>
            <a:ext cx="635685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6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C) criação de antagonista</a:t>
            </a:r>
          </a:p>
          <a:p>
            <a:pPr marL="0" indent="0">
              <a:buNone/>
            </a:pPr>
            <a:endParaRPr lang="pt-BR" sz="26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6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A ideia de transformar o produto ou ideia em herói, enaltecendo suas qualidades, passa pela criação de um antagonista, mais ou menos verossímil, mas elevados a uma categoria de “inimigo”, que adquire grande importância, valorizando, assim, o produto como única forma possível de resolução.</a:t>
            </a:r>
          </a:p>
          <a:p>
            <a:pPr marL="0" indent="0">
              <a:buNone/>
            </a:pPr>
            <a:endParaRPr lang="pt-BR" sz="26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6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7">
            <a:extLst>
              <a:ext uri="{FF2B5EF4-FFF2-40B4-BE49-F238E27FC236}">
                <a16:creationId xmlns:a16="http://schemas.microsoft.com/office/drawing/2014/main" id="{B1B60728-8C3E-4908-96B8-23E962259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852" y="1948070"/>
            <a:ext cx="3429886" cy="3896139"/>
          </a:xfrm>
          <a:prstGeom prst="roundRect">
            <a:avLst>
              <a:gd name="adj" fmla="val 2028"/>
            </a:avLst>
          </a:prstGeom>
          <a:solidFill>
            <a:schemeClr val="bg1"/>
          </a:solidFill>
          <a:ln>
            <a:noFill/>
          </a:ln>
          <a:effectLst>
            <a:innerShdw blurRad="127000" dist="12700">
              <a:prstClr val="black"/>
            </a:innerShdw>
            <a:reflection blurRad="6350" stA="52000" endA="300" endPos="2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851" y="2752725"/>
            <a:ext cx="3334223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04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D65EFB-5E87-4639-A481-956B52E9D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3781C0-206F-4038-93FF-4CDA80B1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blipFill>
            <a:blip r:embed="rId2"/>
            <a:stretch>
              <a:fillRect r="-100000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4376" y="704850"/>
            <a:ext cx="4950930" cy="5472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D) discurso de autoridade</a:t>
            </a:r>
          </a:p>
          <a:p>
            <a:pPr marL="0" indent="0">
              <a:buNone/>
            </a:pPr>
            <a:endParaRPr lang="pt-BR" sz="18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8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O discurso de autoridade consiste em utilizar-se de um depoimento, fala, pensamento ou atitude de alguém que detenha reconhecimento sobre alguma área, como especialistas, estudiosos entre outros. Entretanto, é comum que haja também a utilização de </a:t>
            </a:r>
            <a:r>
              <a:rPr lang="pt-BR" sz="1800" dirty="0" err="1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pseudoautoridades</a:t>
            </a:r>
            <a:r>
              <a:rPr lang="pt-BR" sz="18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, indivíduos que possuem reconhecimento na sociedade (artistas, cantores etc.) e que “testemunham” a favor de ideias ou produtos em que não importam suas especialidades. Esse reconhecimento busca associar uma marca, ideia ou produto à fama ou reconhecimento individual. Desta forma, o artista “empresta” sua credibilidade e empatia à ideia anunciada.</a:t>
            </a:r>
          </a:p>
          <a:p>
            <a:pPr marL="0" indent="0">
              <a:buNone/>
            </a:pPr>
            <a:endParaRPr lang="pt-BR" sz="16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16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531" y="1059270"/>
            <a:ext cx="4854495" cy="473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53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20000" y="1825625"/>
            <a:ext cx="635685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E) uso de discurso afirmativo e repetição de conceitos</a:t>
            </a:r>
          </a:p>
          <a:p>
            <a:pPr marL="0" indent="0">
              <a:buNone/>
            </a:pPr>
            <a:endParaRPr 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Publicidades utilizam-se de frases normalmente afirmativas, sempre expressando verdades incontestáveis. Daí verbos no presente, acompanhados de expressões de reforço, além do uso de imperativos buscam guiar a vontade e o entendimento do interlocutor, não lhe fornecendo chance para contrapor as ideias apresentadas. De outra forma, a repetição como “mantra” de slogans e ideias ajuda a construir a verdade do conceito e a fixar a necessidade de uma determinada ação.</a:t>
            </a:r>
          </a:p>
          <a:p>
            <a:pPr marL="0" indent="0">
              <a:buNone/>
            </a:pPr>
            <a:endParaRPr 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17">
            <a:extLst>
              <a:ext uri="{FF2B5EF4-FFF2-40B4-BE49-F238E27FC236}">
                <a16:creationId xmlns:a16="http://schemas.microsoft.com/office/drawing/2014/main" id="{59978B14-66BF-4EAF-A8C8-CDF3C8634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852" y="1948070"/>
            <a:ext cx="3429886" cy="3896139"/>
          </a:xfrm>
          <a:prstGeom prst="roundRect">
            <a:avLst>
              <a:gd name="adj" fmla="val 2028"/>
            </a:avLst>
          </a:prstGeom>
          <a:solidFill>
            <a:schemeClr val="tx1"/>
          </a:solidFill>
          <a:ln>
            <a:solidFill>
              <a:schemeClr val="accent1">
                <a:shade val="50000"/>
              </a:schemeClr>
            </a:solidFill>
          </a:ln>
          <a:effectLst>
            <a:innerShdw blurRad="127000" dist="12700">
              <a:prstClr val="black"/>
            </a:innerShdw>
            <a:reflection blurRad="6350" stA="52000" endA="300" endPos="2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t="2140" r="1" b="10721"/>
          <a:stretch/>
        </p:blipFill>
        <p:spPr>
          <a:xfrm>
            <a:off x="8226824" y="2268110"/>
            <a:ext cx="2843942" cy="325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31059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e">
  <a:themeElements>
    <a:clrScheme name="Profundidad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8F5D89119D318469AB4802A6FF6AAD5" ma:contentTypeVersion="2" ma:contentTypeDescription="Crie um novo documento." ma:contentTypeScope="" ma:versionID="38ff6b674d23463506606adb2014a9a1">
  <xsd:schema xmlns:xsd="http://www.w3.org/2001/XMLSchema" xmlns:xs="http://www.w3.org/2001/XMLSchema" xmlns:p="http://schemas.microsoft.com/office/2006/metadata/properties" xmlns:ns2="ee5e846d-780a-40d5-ab7e-a3ddc87c92b4" targetNamespace="http://schemas.microsoft.com/office/2006/metadata/properties" ma:root="true" ma:fieldsID="b07477a67bbcced81b572779539ed33e" ns2:_="">
    <xsd:import namespace="ee5e846d-780a-40d5-ab7e-a3ddc87c92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5e846d-780a-40d5-ab7e-a3ddc87c92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1C4347-E8FD-4B98-B407-8657FB557A05}"/>
</file>

<file path=customXml/itemProps2.xml><?xml version="1.0" encoding="utf-8"?>
<ds:datastoreItem xmlns:ds="http://schemas.openxmlformats.org/officeDocument/2006/customXml" ds:itemID="{BC3D1610-0467-4D2B-8477-7CDDDE82A097}"/>
</file>

<file path=customXml/itemProps3.xml><?xml version="1.0" encoding="utf-8"?>
<ds:datastoreItem xmlns:ds="http://schemas.openxmlformats.org/officeDocument/2006/customXml" ds:itemID="{E8D2CE4C-044B-491D-9AFD-585CF76DCC65}"/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TM04033923[[fn=Profundidade]]</Template>
  <TotalTime>97</TotalTime>
  <Words>871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Amasis MT Pro Medium</vt:lpstr>
      <vt:lpstr>Arial</vt:lpstr>
      <vt:lpstr>Arial Rounded MT Bold</vt:lpstr>
      <vt:lpstr>Corbel</vt:lpstr>
      <vt:lpstr>Profundidade</vt:lpstr>
      <vt:lpstr>GÊNERO TEXTUAL PUBLICITÁRIO</vt:lpstr>
      <vt:lpstr>GÊNERO TEXTUAL PUBLICITÁRIO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GÊNERO TEXTUAL PUBLICITÁRIO</dc:title>
  <dc:creator>Direcao</dc:creator>
  <cp:lastModifiedBy>MARIANA VIEIRA RIBEIRO FREDI</cp:lastModifiedBy>
  <cp:revision>5</cp:revision>
  <dcterms:created xsi:type="dcterms:W3CDTF">2022-05-04T18:42:26Z</dcterms:created>
  <dcterms:modified xsi:type="dcterms:W3CDTF">2022-05-19T01:14:15Z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0x010100D8F5D89119D318469AB4802A6FF6AAD5</vt:lpwstr>
  </property>
</Properties>
</file>