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Amatic SC"/>
      <p:regular r:id="rId30"/>
      <p:bold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Source Code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7.xml"/><Relationship Id="rId33" Type="http://schemas.openxmlformats.org/officeDocument/2006/relationships/font" Target="fonts/Nunito-bold.fntdata"/><Relationship Id="rId10" Type="http://schemas.openxmlformats.org/officeDocument/2006/relationships/slide" Target="slides/slide6.xml"/><Relationship Id="rId32" Type="http://schemas.openxmlformats.org/officeDocument/2006/relationships/font" Target="fonts/Nunito-regular.fntdata"/><Relationship Id="rId13" Type="http://schemas.openxmlformats.org/officeDocument/2006/relationships/slide" Target="slides/slide9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8.xml"/><Relationship Id="rId34" Type="http://schemas.openxmlformats.org/officeDocument/2006/relationships/font" Target="fonts/Nunito-italic.fntdata"/><Relationship Id="rId15" Type="http://schemas.openxmlformats.org/officeDocument/2006/relationships/slide" Target="slides/slide11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10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4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1143304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5a61f391_0_2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5a61f39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5a61f391_0_25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5a61f39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44ca6bab_0_0:notes"/>
          <p:cNvSpPr/>
          <p:nvPr>
            <p:ph idx="2" type="sldImg"/>
          </p:nvPr>
        </p:nvSpPr>
        <p:spPr>
          <a:xfrm>
            <a:off x="1143304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44ca6b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44ca6bab_0_5:notes"/>
          <p:cNvSpPr/>
          <p:nvPr>
            <p:ph idx="2" type="sldImg"/>
          </p:nvPr>
        </p:nvSpPr>
        <p:spPr>
          <a:xfrm>
            <a:off x="1143304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44ca6b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5a61f391_0_2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5a61f39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5a61f391_0_27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5a61f39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95d4ccef_0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95d4cc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5a61f391_0_28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5a61f39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5a61f391_0_2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5a61f39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5a61f391_0_2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f5a61f39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f5a61f391_0_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f5a61f39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5a61f391_0_2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5a61f39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1768e34d_0_3:notes"/>
          <p:cNvSpPr/>
          <p:nvPr>
            <p:ph idx="2" type="sldImg"/>
          </p:nvPr>
        </p:nvSpPr>
        <p:spPr>
          <a:xfrm>
            <a:off x="1143304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1768e34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5a61f391_0_8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5a61f3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5a61f391_0_8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5a61f3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5a61f391_0_17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5a61f39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5a61f391_0_1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5a61f39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5a61f391_0_2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5a61f39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5a61f391_0_2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5a61f39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5a61f391_0_2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5a61f39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Nunito SemiBold"/>
              <a:buNone/>
              <a:defRPr b="0" sz="4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unito"/>
              <a:buNone/>
              <a:defRPr b="1" sz="21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406167"/>
            <a:ext cx="85206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Nunito SemiBold"/>
              <a:buNone/>
              <a:defRPr b="0" sz="36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5640767"/>
            <a:ext cx="5998800" cy="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Software Architectures 2018/19 - MEB-POC Project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5033033"/>
            <a:ext cx="8520600" cy="1354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Group: LinuxFellows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Design decision #4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Problem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: How does the system handle raw_data?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Decided option: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Internal Caching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Motivation: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Memory usage, Performance, Scalability.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Design decision #5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Problem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: Where are the information stored?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Decided option: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Kafka State &amp; External Database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Motivation: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Fault-tolerance, Relations between the data, Simplicity of the architecture, Usage of third-parts dashboard systems.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Caps Design decision #1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Problem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: How to illustrate the flow sequence of commands and data in the SAML diagram?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Decided option: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AlphaNumeric Tagging with Alphabetic Sources.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Motivation: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Human Readable, Easily Expandable, Easy to Follow.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879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Caps Design decision #2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Problem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: How do we represent the tool output in CAPS?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Decided option: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XML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Motivation: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To comply with the specification assuming the fab_data database can convert XML.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675" y="102875"/>
            <a:ext cx="32202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Nunito"/>
                <a:ea typeface="Nunito"/>
                <a:cs typeface="Nunito"/>
                <a:sym typeface="Nunito"/>
              </a:rPr>
              <a:t>Component Diagram</a:t>
            </a:r>
            <a:endParaRPr sz="24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00" y="600075"/>
            <a:ext cx="7406625" cy="625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25995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Nunito"/>
                <a:ea typeface="Nunito"/>
                <a:cs typeface="Nunito"/>
                <a:sym typeface="Nunito"/>
              </a:rPr>
              <a:t>Sequence diagram - Kafka connect</a:t>
            </a:r>
            <a:endParaRPr sz="3600"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1667"/>
            <a:ext cx="8839210" cy="3259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3600">
                <a:latin typeface="Nunito"/>
                <a:ea typeface="Nunito"/>
                <a:cs typeface="Nunito"/>
                <a:sym typeface="Nunito"/>
              </a:rPr>
              <a:t>Sequence diagram - Kafka connect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1667"/>
            <a:ext cx="8839199" cy="302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36170"/>
            <a:ext cx="63405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Nunito"/>
                <a:ea typeface="Nunito"/>
                <a:cs typeface="Nunito"/>
                <a:sym typeface="Nunito"/>
              </a:rPr>
              <a:t>Sequence diagram - General</a:t>
            </a:r>
            <a:endParaRPr sz="2400"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75" y="720075"/>
            <a:ext cx="8675375" cy="59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260250" y="-1"/>
            <a:ext cx="26715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Nunito"/>
                <a:ea typeface="Nunito"/>
                <a:cs typeface="Nunito"/>
                <a:sym typeface="Nunito"/>
              </a:rPr>
              <a:t>CAPS - SAML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700"/>
            <a:ext cx="9144006" cy="642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46000" y="137100"/>
            <a:ext cx="25515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Nunito"/>
                <a:ea typeface="Nunito"/>
                <a:cs typeface="Nunito"/>
                <a:sym typeface="Nunito"/>
              </a:rPr>
              <a:t>Topics diagram</a:t>
            </a:r>
            <a:endParaRPr sz="2400"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" y="575700"/>
            <a:ext cx="9000952" cy="62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Requirements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638233"/>
            <a:ext cx="42660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u="sng">
                <a:latin typeface="Nunito"/>
                <a:ea typeface="Nunito"/>
                <a:cs typeface="Nunito"/>
                <a:sym typeface="Nunito"/>
              </a:rPr>
              <a:t>Functional</a:t>
            </a:r>
            <a:endParaRPr b="1" i="1" u="sng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Dashboard-Queries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Dashboard-Filters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Dashboard-Default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Information-Structure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Information-Concurrency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Information-Processing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IO-Input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IO-Output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78675" y="1638233"/>
            <a:ext cx="37053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Non Functional</a:t>
            </a:r>
            <a:endParaRPr b="1" i="1" sz="18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❏"/>
            </a:pPr>
            <a:r>
              <a:rPr lang="it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Scalability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❏"/>
            </a:pPr>
            <a:r>
              <a:rPr lang="it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Performance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❏"/>
            </a:pPr>
            <a:r>
              <a:rPr lang="it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Availability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❏"/>
            </a:pPr>
            <a:r>
              <a:rPr lang="it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Reliability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154300" y="154275"/>
            <a:ext cx="18690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2400">
                <a:latin typeface="Nunito"/>
                <a:ea typeface="Nunito"/>
                <a:cs typeface="Nunito"/>
                <a:sym typeface="Nunito"/>
              </a:rPr>
              <a:t>Translation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2400">
                <a:latin typeface="Nunito"/>
                <a:ea typeface="Nunito"/>
                <a:cs typeface="Nunito"/>
                <a:sym typeface="Nunito"/>
              </a:rPr>
              <a:t>Logic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875" y="-68575"/>
            <a:ext cx="638386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390473"/>
            <a:ext cx="85206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Sample of execution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Play the video…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Use case - User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525" y="1572333"/>
            <a:ext cx="6057600" cy="34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Use case - Tool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425" y="2094233"/>
            <a:ext cx="5562471" cy="24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Use case - System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52" y="1563833"/>
            <a:ext cx="5269675" cy="34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02875"/>
            <a:ext cx="53175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Nunito"/>
                <a:ea typeface="Nunito"/>
                <a:cs typeface="Nunito"/>
                <a:sym typeface="Nunito"/>
              </a:rPr>
              <a:t>Informal description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0" y="565775"/>
            <a:ext cx="8977750" cy="6208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Design decision #1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Problem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: How does the system take the events from the tools?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Decided option: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Pull events from the provided database.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Motivation: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Number of messages &amp; network traffic, fault-tolerance, loss of data, ease of simulation.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Design decision #2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Problem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: Which architectural pattern should the system use?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Decided option: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Publish/Subscribe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Motivation: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Scalability (horizontal-scalability), de-coupling.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Design decision #3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Problem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: Which message broker/streaming platform should the system use?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Decided option: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 Apache Kafka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latin typeface="Nunito"/>
                <a:ea typeface="Nunito"/>
                <a:cs typeface="Nunito"/>
                <a:sym typeface="Nunito"/>
              </a:rPr>
              <a:t>Motivation: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Real-time, persistence, history, team knowledge about the technology and available documentation, Kafka Connect and Stream API.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