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embeddedFontLst>
    <p:embeddedFont>
      <p:font typeface="Comforta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340546A-481B-4A30-9C77-8D208B9AB78A}">
  <a:tblStyle styleId="{1340546A-481B-4A30-9C77-8D208B9AB78A}" styleName="Table_0"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cap="flat" cmpd="sng" w="12700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rgbClr val="3366FF">
              <a:alpha val="20000"/>
            </a:srgbClr>
          </a:solidFill>
        </a:fill>
      </a:tcStyle>
    </a:band1H>
    <a:band2H>
      <a:tcTxStyle/>
    </a:band2H>
    <a:band1V>
      <a:tcTxStyle/>
      <a:tcStyle>
        <a:fill>
          <a:solidFill>
            <a:srgbClr val="3366FF">
              <a:alpha val="20000"/>
            </a:srgb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rgbClr val="3366FF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B9E6FB30-A1F5-4305-8058-FCE220BFC4DA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4F81BD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4F81BD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4F81BD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4F81BD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4F81BD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4F81BD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rgbClr val="4F81BD">
              <a:alpha val="20000"/>
            </a:srgbClr>
          </a:solidFill>
        </a:fill>
      </a:tcStyle>
    </a:band1H>
    <a:band2H>
      <a:tcTxStyle/>
    </a:band2H>
    <a:band1V>
      <a:tcTxStyle/>
      <a:tcStyle>
        <a:fill>
          <a:solidFill>
            <a:srgbClr val="4F81BD">
              <a:alpha val="20000"/>
            </a:srgb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rgbClr val="4F81BD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rgbClr val="4F81BD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omfortaa-bold.fntdata"/><Relationship Id="rId10" Type="http://schemas.openxmlformats.org/officeDocument/2006/relationships/slide" Target="slides/slide5.xml"/><Relationship Id="rId32" Type="http://schemas.openxmlformats.org/officeDocument/2006/relationships/font" Target="fonts/Comforta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tito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it-IT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olo e testo vertica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1_Titolo e testo vertica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olo e contenut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Intestazione sezion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ue contenuti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nfront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tito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Vuota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uto con didascalia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magine con didascalia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D0CEC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it-IT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6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6308" y="952501"/>
            <a:ext cx="7873999" cy="59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114300" y="533400"/>
            <a:ext cx="64008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it-IT" sz="36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Un algoritmo per l’inferenza di dipendenze funzionali rilassate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66700" y="4558310"/>
            <a:ext cx="544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Primo relatore: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Prof. Vincenzo Deufemia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266700" y="2706175"/>
            <a:ext cx="54483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it-IT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Candidati: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Luigi Durso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Raffaele Ceruso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Giovanni Leo 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00025" y="5394008"/>
            <a:ext cx="544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Secondo relatore: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Dott.ssa Loredana Caruccio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Dipendenze funzionali rilassate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526275" y="1682275"/>
            <a:ext cx="5667900" cy="18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Le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dipendenze funzionali rilassate (RFD)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 sono una generalizzazione di quelle canoniche.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Introduzione concetto di </a:t>
            </a: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similarità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.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075" y="3762037"/>
            <a:ext cx="3674249" cy="4363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2" name="Shape 172"/>
          <p:cNvGraphicFramePr/>
          <p:nvPr/>
        </p:nvGraphicFramePr>
        <p:xfrm>
          <a:off x="5680093" y="27052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{1340546A-481B-4A30-9C77-8D208B9AB78A}</a:tableStyleId>
              </a:tblPr>
              <a:tblGrid>
                <a:gridCol w="2024075"/>
                <a:gridCol w="2024075"/>
                <a:gridCol w="20240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it-IT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ZipCode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it-IT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City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it-IT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Street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i="0" lang="it-IT" sz="1800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10014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it-IT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New York City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i="0" lang="it-IT" sz="1800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Charles Street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i="0" lang="it-IT" sz="1800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10014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it-IT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NYC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it-IT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Charles St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it-IT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10014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it-IT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New</a:t>
                      </a:r>
                      <a:r>
                        <a:rPr lang="it-IT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York City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it-IT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 10th St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it-IT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11230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i="0" lang="it-IT" sz="1800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Brooklyn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i="0" lang="it-IT" sz="1800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 10th St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73" name="Shape 1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05374" y="5198599"/>
            <a:ext cx="4583400" cy="5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5680100" y="3076075"/>
            <a:ext cx="1993800" cy="741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7704175" y="3076075"/>
            <a:ext cx="4048200" cy="7416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6" name="Shape 176"/>
          <p:cNvCxnSpPr>
            <a:stCxn id="174" idx="0"/>
            <a:endCxn id="177" idx="2"/>
          </p:cNvCxnSpPr>
          <p:nvPr/>
        </p:nvCxnSpPr>
        <p:spPr>
          <a:xfrm flipH="1" rot="10800000">
            <a:off x="6677000" y="2225275"/>
            <a:ext cx="874200" cy="85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8" name="Shape 178"/>
          <p:cNvCxnSpPr>
            <a:stCxn id="175" idx="0"/>
            <a:endCxn id="179" idx="2"/>
          </p:cNvCxnSpPr>
          <p:nvPr/>
        </p:nvCxnSpPr>
        <p:spPr>
          <a:xfrm flipH="1" rot="10800000">
            <a:off x="9728275" y="2225275"/>
            <a:ext cx="199800" cy="850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7" name="Shape 177"/>
          <p:cNvSpPr txBox="1"/>
          <p:nvPr/>
        </p:nvSpPr>
        <p:spPr>
          <a:xfrm>
            <a:off x="7122950" y="1789150"/>
            <a:ext cx="856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RHS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9561350" y="1789150"/>
            <a:ext cx="7332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LHS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Scoperta RFD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526275" y="1682275"/>
            <a:ext cx="5667900" cy="22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La scoperta delle RFD è la ricerca di tutte le tuple che, essendo </a:t>
            </a: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simili 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sugli attributi del lato sinistro (</a:t>
            </a: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LHS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) della dipendenza, sono simili anche sugli attributi sulla parte destra (</a:t>
            </a: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RHS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).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4168" y="2565225"/>
            <a:ext cx="3949249" cy="28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526275" y="1369900"/>
            <a:ext cx="8615400" cy="3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Comfortaa"/>
              <a:buAutoNum type="arabicPeriod"/>
            </a:pPr>
            <a:r>
              <a:rPr lang="it-IT" sz="18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Descrizione del problema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Comfortaa"/>
              <a:buAutoNum type="arabicPeriod"/>
            </a:pPr>
            <a:r>
              <a:rPr lang="it-IT" sz="18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Nozioni preliminari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Matrice delle distanze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lphaLcPeriod"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Calcolo matrice delle distanze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lphaLcPeriod"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Funzioni di distanza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lphaLcPeriod"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Esempio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999999"/>
              </a:buClr>
              <a:buSzPts val="1800"/>
              <a:buFont typeface="Comfortaa"/>
              <a:buAutoNum type="arabicPeriod"/>
            </a:pPr>
            <a:r>
              <a:rPr lang="it-IT" sz="18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Feasibility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Calcolo matrice delle distanze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526275" y="1682275"/>
            <a:ext cx="56679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Il </a:t>
            </a: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primo passo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 per l’algoritmo sarà il calcolo della </a:t>
            </a: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matrice delle distanze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 per ogni coppia di pattern del </a:t>
            </a: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dataset 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dato in input.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2813" y="2719200"/>
            <a:ext cx="4699325" cy="264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Funzioni di distanza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526275" y="1682275"/>
            <a:ext cx="5667900" cy="26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Data </a:t>
            </a: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l'eterogeneità 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dei campi abbiamo bisogno di più </a:t>
            </a: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funzioni di distanza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.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Interi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: Distanza euclidea monodimensionale.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Stringhe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: Distanza di Levenshtein.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Date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: Distanza in giorni.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2813" y="2719200"/>
            <a:ext cx="4699325" cy="264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Esempio</a:t>
            </a:r>
          </a:p>
        </p:txBody>
      </p:sp>
      <p:graphicFrame>
        <p:nvGraphicFramePr>
          <p:cNvPr id="222" name="Shape 222"/>
          <p:cNvGraphicFramePr/>
          <p:nvPr/>
        </p:nvGraphicFramePr>
        <p:xfrm>
          <a:off x="344110" y="20350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{B9E6FB30-A1F5-4305-8058-FCE220BFC4DA}</a:tableStyleId>
              </a:tblPr>
              <a:tblGrid>
                <a:gridCol w="410900"/>
                <a:gridCol w="689475"/>
                <a:gridCol w="956600"/>
                <a:gridCol w="1009350"/>
                <a:gridCol w="876625"/>
                <a:gridCol w="1048225"/>
              </a:tblGrid>
              <a:tr h="312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TID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IDCheck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Patient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PrescriptionDate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ExecutionDate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ReleaseDate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12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Robert Smith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2017-07-02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2017-07-15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2017-07-18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312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Claire Green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2017-07-03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2017-07-16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2017-07-20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12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Jason Smith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2017-07-02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2017-07-16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2017-07-20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312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John Stewart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2017-07-05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2017-07-19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2017-07-19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12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J Smith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2017-07-08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2017-07-19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2017-07-21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312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 J Smith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2017-07-12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2017-07-21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2017-07-24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3" name="Shape 223"/>
          <p:cNvGraphicFramePr/>
          <p:nvPr/>
        </p:nvGraphicFramePr>
        <p:xfrm>
          <a:off x="5637010" y="9675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{B9E6FB30-A1F5-4305-8058-FCE220BFC4DA}</a:tableStyleId>
              </a:tblPr>
              <a:tblGrid>
                <a:gridCol w="422250"/>
                <a:gridCol w="846575"/>
                <a:gridCol w="757300"/>
                <a:gridCol w="1599150"/>
                <a:gridCol w="1377750"/>
                <a:gridCol w="1192800"/>
              </a:tblGrid>
              <a:tr h="29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4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PID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4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IDCheck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4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Patient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4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Prescription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4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Date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4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Execution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4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Date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4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Release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4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Date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30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9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9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9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9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9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9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9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9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9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9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9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9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9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9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24" name="Shape 224"/>
          <p:cNvSpPr txBox="1"/>
          <p:nvPr/>
        </p:nvSpPr>
        <p:spPr>
          <a:xfrm>
            <a:off x="344100" y="1602050"/>
            <a:ext cx="10572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Dataset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5637000" y="552925"/>
            <a:ext cx="22992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Matrice delle distanze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526275" y="1369900"/>
            <a:ext cx="8615400" cy="3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Comfortaa"/>
              <a:buAutoNum type="arabicPeriod"/>
            </a:pPr>
            <a:r>
              <a:rPr lang="it-IT" sz="18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Descrizione del problema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Comfortaa"/>
              <a:buAutoNum type="arabicPeriod"/>
            </a:pPr>
            <a:r>
              <a:rPr lang="it-IT" sz="18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Nozioni preliminari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Comfortaa"/>
              <a:buAutoNum type="arabicPeriod"/>
            </a:pPr>
            <a:r>
              <a:rPr lang="it-IT" sz="18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Matrice delle distanze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Feasibility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lphaLcPeriod"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Dominanza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ts val="1800"/>
              <a:buFont typeface="Comfortaa"/>
              <a:buAutoNum type="alphaLcPeriod"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Esempio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hape 2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Feasibility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526275" y="1682275"/>
            <a:ext cx="5667900" cy="3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Avremo come </a:t>
            </a: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input 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la precedentemente calcolata </a:t>
            </a: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DM 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con uno specifico campo che comporrà l’ </a:t>
            </a: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RHS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.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Tale matrice sarà </a:t>
            </a: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ordinata e suddivisa per valori uguali </a:t>
            </a:r>
            <a:r>
              <a:rPr lang="it-IT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secondo l’ RHS individuato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.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Al termine otterremo gli insiemi contenenti i pattern che hanno </a:t>
            </a: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superato il feasibility test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.</a:t>
            </a:r>
          </a:p>
        </p:txBody>
      </p:sp>
      <p:graphicFrame>
        <p:nvGraphicFramePr>
          <p:cNvPr id="242" name="Shape 242"/>
          <p:cNvGraphicFramePr/>
          <p:nvPr/>
        </p:nvGraphicFramePr>
        <p:xfrm>
          <a:off x="6238210" y="16822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{B9E6FB30-A1F5-4305-8058-FCE220BFC4DA}</a:tableStyleId>
              </a:tblPr>
              <a:tblGrid>
                <a:gridCol w="428900"/>
                <a:gridCol w="1226600"/>
                <a:gridCol w="729925"/>
                <a:gridCol w="716050"/>
                <a:gridCol w="1450425"/>
                <a:gridCol w="1027750"/>
              </a:tblGrid>
              <a:tr h="42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PID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ExecutionDate</a:t>
                      </a:r>
                    </a:p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lang="it-IT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(ClusterID)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IDCheck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Patient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Prescription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Date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Release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Date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7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43" name="Shape 243"/>
          <p:cNvSpPr txBox="1"/>
          <p:nvPr/>
        </p:nvSpPr>
        <p:spPr>
          <a:xfrm>
            <a:off x="6238200" y="1178875"/>
            <a:ext cx="5667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it-IT">
                <a:latin typeface="Comfortaa"/>
                <a:ea typeface="Comfortaa"/>
                <a:cs typeface="Comfortaa"/>
                <a:sym typeface="Comfortaa"/>
              </a:rPr>
              <a:t>DM ordinata e clusterizzata per RHS=ExecutionDate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Dominanza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526275" y="1682275"/>
            <a:ext cx="5667900" cy="3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Concetto di intelligenza artificiale.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Dati due vettori </a:t>
            </a: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x 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e </a:t>
            </a: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y 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di </a:t>
            </a: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n 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elementi: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x </a:t>
            </a: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domina strettamente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 y se e solo se: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 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52" name="Shape 252"/>
          <p:cNvGraphicFramePr/>
          <p:nvPr/>
        </p:nvGraphicFramePr>
        <p:xfrm>
          <a:off x="6238210" y="16822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{B9E6FB30-A1F5-4305-8058-FCE220BFC4DA}</a:tableStyleId>
              </a:tblPr>
              <a:tblGrid>
                <a:gridCol w="428900"/>
                <a:gridCol w="1226600"/>
                <a:gridCol w="729925"/>
                <a:gridCol w="716050"/>
                <a:gridCol w="1450425"/>
                <a:gridCol w="1027750"/>
              </a:tblGrid>
              <a:tr h="42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PID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ExecutionDate</a:t>
                      </a:r>
                    </a:p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lang="it-IT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(ClusterID)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IDCheck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Patient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Prescription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Date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ReleaseDate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7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53" name="Shape 253"/>
          <p:cNvSpPr txBox="1"/>
          <p:nvPr/>
        </p:nvSpPr>
        <p:spPr>
          <a:xfrm>
            <a:off x="6238200" y="1178875"/>
            <a:ext cx="5667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it-IT">
                <a:latin typeface="Comfortaa"/>
                <a:ea typeface="Comfortaa"/>
                <a:cs typeface="Comfortaa"/>
                <a:sym typeface="Comfortaa"/>
              </a:rPr>
              <a:t>Esempio di dominanza:  (1,4) DOMINA (3,4)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54" name="Shape 2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450" y="3770400"/>
            <a:ext cx="3694250" cy="3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Esempio</a:t>
            </a:r>
          </a:p>
        </p:txBody>
      </p:sp>
      <p:graphicFrame>
        <p:nvGraphicFramePr>
          <p:cNvPr id="262" name="Shape 262"/>
          <p:cNvGraphicFramePr/>
          <p:nvPr/>
        </p:nvGraphicFramePr>
        <p:xfrm>
          <a:off x="5688185" y="11359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{B9E6FB30-A1F5-4305-8058-FCE220BFC4DA}</a:tableStyleId>
              </a:tblPr>
              <a:tblGrid>
                <a:gridCol w="428900"/>
                <a:gridCol w="1226600"/>
                <a:gridCol w="729925"/>
                <a:gridCol w="716050"/>
                <a:gridCol w="1450425"/>
                <a:gridCol w="1027750"/>
              </a:tblGrid>
              <a:tr h="42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PID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ExecutionDate</a:t>
                      </a:r>
                    </a:p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lang="it-IT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(ClusterID)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IDCheck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Patient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PrescriptionDate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ReleaseDate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7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63" name="Shape 263"/>
          <p:cNvSpPr txBox="1"/>
          <p:nvPr/>
        </p:nvSpPr>
        <p:spPr>
          <a:xfrm>
            <a:off x="2587925" y="5362575"/>
            <a:ext cx="1491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C8={&lt;3,6&gt;}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5688125" y="5444500"/>
            <a:ext cx="5579700" cy="277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5" name="Shape 265"/>
          <p:cNvCxnSpPr>
            <a:stCxn id="264" idx="1"/>
            <a:endCxn id="263" idx="3"/>
          </p:cNvCxnSpPr>
          <p:nvPr/>
        </p:nvCxnSpPr>
        <p:spPr>
          <a:xfrm rot="10800000">
            <a:off x="4078925" y="5555650"/>
            <a:ext cx="1609200" cy="27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2000">
              <a:schemeClr val="lt1"/>
            </a:gs>
            <a:gs pos="100000">
              <a:srgbClr val="D0CEC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4291012" y="332570"/>
            <a:ext cx="3848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it-IT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Luigi Durso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5">
            <a:alphaModFix/>
          </a:blip>
          <a:srcRect b="13746" l="0" r="0" t="13753"/>
          <a:stretch/>
        </p:blipFill>
        <p:spPr>
          <a:xfrm>
            <a:off x="10146200" y="4913325"/>
            <a:ext cx="1653600" cy="1653600"/>
          </a:xfrm>
          <a:prstGeom prst="ellipse">
            <a:avLst/>
          </a:prstGeom>
          <a:noFill/>
          <a:ln cap="rnd" cmpd="sng" w="190500">
            <a:solidFill>
              <a:srgbClr val="C8C6BD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7000" rotWithShape="0" algn="bl">
              <a:srgbClr val="000000"/>
            </a:outerShdw>
          </a:effectLst>
        </p:spPr>
      </p:pic>
      <p:sp>
        <p:nvSpPr>
          <p:cNvPr id="97" name="Shape 97"/>
          <p:cNvSpPr/>
          <p:nvPr/>
        </p:nvSpPr>
        <p:spPr>
          <a:xfrm>
            <a:off x="5601000" y="1281650"/>
            <a:ext cx="1620600" cy="2439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925" y="1327250"/>
            <a:ext cx="8977625" cy="528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Esempio</a:t>
            </a:r>
          </a:p>
        </p:txBody>
      </p:sp>
      <p:graphicFrame>
        <p:nvGraphicFramePr>
          <p:cNvPr id="273" name="Shape 273"/>
          <p:cNvGraphicFramePr/>
          <p:nvPr/>
        </p:nvGraphicFramePr>
        <p:xfrm>
          <a:off x="5688185" y="11359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{B9E6FB30-A1F5-4305-8058-FCE220BFC4DA}</a:tableStyleId>
              </a:tblPr>
              <a:tblGrid>
                <a:gridCol w="428900"/>
                <a:gridCol w="1226600"/>
                <a:gridCol w="729925"/>
                <a:gridCol w="716050"/>
                <a:gridCol w="1450425"/>
                <a:gridCol w="1027750"/>
              </a:tblGrid>
              <a:tr h="42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PID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ExecutionDate</a:t>
                      </a:r>
                    </a:p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lang="it-IT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(ClusterID)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IDCheck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Patient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PrescriptionDate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ReleaseDate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7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74" name="Shape 274"/>
          <p:cNvSpPr txBox="1"/>
          <p:nvPr/>
        </p:nvSpPr>
        <p:spPr>
          <a:xfrm>
            <a:off x="2655700" y="5362575"/>
            <a:ext cx="1423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C8={&lt;3,6&gt;}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5688150" y="5166950"/>
            <a:ext cx="5579700" cy="277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76" name="Shape 276"/>
          <p:cNvCxnSpPr>
            <a:stCxn id="275" idx="1"/>
            <a:endCxn id="274" idx="3"/>
          </p:cNvCxnSpPr>
          <p:nvPr/>
        </p:nvCxnSpPr>
        <p:spPr>
          <a:xfrm flipH="1">
            <a:off x="4078950" y="5305700"/>
            <a:ext cx="1609200" cy="24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7" name="Shape 277"/>
          <p:cNvSpPr txBox="1"/>
          <p:nvPr/>
        </p:nvSpPr>
        <p:spPr>
          <a:xfrm>
            <a:off x="2150450" y="4780850"/>
            <a:ext cx="23721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&lt;1,6&gt; Domina &lt;3,6&gt;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Shape 2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Esempio</a:t>
            </a:r>
          </a:p>
        </p:txBody>
      </p:sp>
      <p:graphicFrame>
        <p:nvGraphicFramePr>
          <p:cNvPr id="285" name="Shape 285"/>
          <p:cNvGraphicFramePr/>
          <p:nvPr/>
        </p:nvGraphicFramePr>
        <p:xfrm>
          <a:off x="5688185" y="11359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{B9E6FB30-A1F5-4305-8058-FCE220BFC4DA}</a:tableStyleId>
              </a:tblPr>
              <a:tblGrid>
                <a:gridCol w="428900"/>
                <a:gridCol w="1226600"/>
                <a:gridCol w="729925"/>
                <a:gridCol w="716050"/>
                <a:gridCol w="1450425"/>
                <a:gridCol w="1027750"/>
              </a:tblGrid>
              <a:tr h="42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PID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ExecutionDate</a:t>
                      </a:r>
                    </a:p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lang="it-IT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(ClusterID)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IDCheck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Patient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PrescriptionDate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ReleaseDate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7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86" name="Shape 286"/>
          <p:cNvSpPr txBox="1"/>
          <p:nvPr/>
        </p:nvSpPr>
        <p:spPr>
          <a:xfrm>
            <a:off x="2483175" y="5362575"/>
            <a:ext cx="1596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C8={&lt;3,6&gt;}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688125" y="4889400"/>
            <a:ext cx="5579700" cy="277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88" name="Shape 288"/>
          <p:cNvCxnSpPr>
            <a:stCxn id="287" idx="1"/>
            <a:endCxn id="289" idx="3"/>
          </p:cNvCxnSpPr>
          <p:nvPr/>
        </p:nvCxnSpPr>
        <p:spPr>
          <a:xfrm flipH="1">
            <a:off x="4547225" y="5028150"/>
            <a:ext cx="1140900" cy="193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9" name="Shape 289"/>
          <p:cNvSpPr txBox="1"/>
          <p:nvPr/>
        </p:nvSpPr>
        <p:spPr>
          <a:xfrm>
            <a:off x="2483175" y="5028150"/>
            <a:ext cx="2064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C7={&lt;3,6&gt;,&lt;2,6&gt;}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813350" y="3253400"/>
            <a:ext cx="4375200" cy="1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C7 inizializzato come C8.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Siccome &lt;2,6&gt; non domina &lt;3,6&gt; e viceversa, entrambi sono nell’insieme.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Shape 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Esempio</a:t>
            </a:r>
          </a:p>
        </p:txBody>
      </p:sp>
      <p:graphicFrame>
        <p:nvGraphicFramePr>
          <p:cNvPr id="298" name="Shape 298"/>
          <p:cNvGraphicFramePr/>
          <p:nvPr/>
        </p:nvGraphicFramePr>
        <p:xfrm>
          <a:off x="5688185" y="11359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{B9E6FB30-A1F5-4305-8058-FCE220BFC4DA}</a:tableStyleId>
              </a:tblPr>
              <a:tblGrid>
                <a:gridCol w="428900"/>
                <a:gridCol w="1226600"/>
                <a:gridCol w="729925"/>
                <a:gridCol w="716050"/>
                <a:gridCol w="1450425"/>
                <a:gridCol w="1027750"/>
              </a:tblGrid>
              <a:tr h="42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PID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ExecutionDate</a:t>
                      </a:r>
                    </a:p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lang="it-IT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(ClusterID)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IDCheck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Patient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PrescriptionDate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ReleaseDate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7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99" name="Shape 299"/>
          <p:cNvSpPr txBox="1"/>
          <p:nvPr/>
        </p:nvSpPr>
        <p:spPr>
          <a:xfrm>
            <a:off x="2316875" y="5362575"/>
            <a:ext cx="1762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C8={&lt;3,6&gt;}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5688150" y="4611850"/>
            <a:ext cx="5579700" cy="277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1" name="Shape 301"/>
          <p:cNvCxnSpPr>
            <a:stCxn id="300" idx="1"/>
            <a:endCxn id="302" idx="3"/>
          </p:cNvCxnSpPr>
          <p:nvPr/>
        </p:nvCxnSpPr>
        <p:spPr>
          <a:xfrm flipH="1">
            <a:off x="4547250" y="4750600"/>
            <a:ext cx="1140900" cy="12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3" name="Shape 303"/>
          <p:cNvSpPr txBox="1"/>
          <p:nvPr/>
        </p:nvSpPr>
        <p:spPr>
          <a:xfrm>
            <a:off x="2316875" y="5028150"/>
            <a:ext cx="22305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C7={&lt;3,6&gt;,&lt;2,6&gt;}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985875" y="2316800"/>
            <a:ext cx="4140900" cy="17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C6 inizializzato come C7.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&lt;3,6&gt; eliminato perché domina &lt;3,5&gt;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Inserito &lt;3,5&gt;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2316800" y="4679025"/>
            <a:ext cx="22305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C6={&lt;2,6&gt;,&lt;3,5&gt;}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Shape 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Esempio</a:t>
            </a:r>
          </a:p>
        </p:txBody>
      </p:sp>
      <p:graphicFrame>
        <p:nvGraphicFramePr>
          <p:cNvPr id="312" name="Shape 312"/>
          <p:cNvGraphicFramePr/>
          <p:nvPr/>
        </p:nvGraphicFramePr>
        <p:xfrm>
          <a:off x="5688185" y="11359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{B9E6FB30-A1F5-4305-8058-FCE220BFC4DA}</a:tableStyleId>
              </a:tblPr>
              <a:tblGrid>
                <a:gridCol w="428900"/>
                <a:gridCol w="1226600"/>
                <a:gridCol w="729925"/>
                <a:gridCol w="716050"/>
                <a:gridCol w="1450425"/>
                <a:gridCol w="1027750"/>
              </a:tblGrid>
              <a:tr h="42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PID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ExecutionDate</a:t>
                      </a:r>
                    </a:p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lang="it-IT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(ClusterID)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IDCheck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Patient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PrescriptionDate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ReleaseDate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7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313" name="Shape 313"/>
          <p:cNvSpPr txBox="1"/>
          <p:nvPr/>
        </p:nvSpPr>
        <p:spPr>
          <a:xfrm>
            <a:off x="2279900" y="5362575"/>
            <a:ext cx="17991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C8={&lt;3,6&gt;}</a:t>
            </a:r>
          </a:p>
        </p:txBody>
      </p:sp>
      <p:sp>
        <p:nvSpPr>
          <p:cNvPr id="314" name="Shape 314"/>
          <p:cNvSpPr/>
          <p:nvPr/>
        </p:nvSpPr>
        <p:spPr>
          <a:xfrm>
            <a:off x="5688150" y="4334300"/>
            <a:ext cx="5579700" cy="277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5" name="Shape 315"/>
          <p:cNvCxnSpPr>
            <a:stCxn id="314" idx="1"/>
            <a:endCxn id="316" idx="3"/>
          </p:cNvCxnSpPr>
          <p:nvPr/>
        </p:nvCxnSpPr>
        <p:spPr>
          <a:xfrm flipH="1">
            <a:off x="4547250" y="4473050"/>
            <a:ext cx="1140900" cy="12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7" name="Shape 317"/>
          <p:cNvSpPr txBox="1"/>
          <p:nvPr/>
        </p:nvSpPr>
        <p:spPr>
          <a:xfrm>
            <a:off x="2279900" y="5028150"/>
            <a:ext cx="2267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C7={&lt;3,6&gt;,&lt;2,6&gt;}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998200" y="3592275"/>
            <a:ext cx="41286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&lt;1,5&gt; non inserito perché domina &lt;3,5&gt;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2279900" y="4679025"/>
            <a:ext cx="2267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C6={&lt;2,6&gt;,&lt;3,5&gt;}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2279850" y="4406275"/>
            <a:ext cx="2267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C6={&lt;2,6&gt;,&lt;3,5&gt;}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Shape 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Esempio</a:t>
            </a:r>
          </a:p>
        </p:txBody>
      </p:sp>
      <p:graphicFrame>
        <p:nvGraphicFramePr>
          <p:cNvPr id="327" name="Shape 327"/>
          <p:cNvGraphicFramePr/>
          <p:nvPr/>
        </p:nvGraphicFramePr>
        <p:xfrm>
          <a:off x="5688185" y="11359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{B9E6FB30-A1F5-4305-8058-FCE220BFC4DA}</a:tableStyleId>
              </a:tblPr>
              <a:tblGrid>
                <a:gridCol w="428900"/>
                <a:gridCol w="1226600"/>
                <a:gridCol w="729925"/>
                <a:gridCol w="716050"/>
                <a:gridCol w="1450425"/>
                <a:gridCol w="1027750"/>
              </a:tblGrid>
              <a:tr h="42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PID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ExecutionDate</a:t>
                      </a:r>
                    </a:p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lang="it-IT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(ClusterID)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IDCheck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Patient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PrescriptionDate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ReleaseDate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7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27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328" name="Shape 328"/>
          <p:cNvSpPr txBox="1"/>
          <p:nvPr/>
        </p:nvSpPr>
        <p:spPr>
          <a:xfrm>
            <a:off x="2117901" y="5362575"/>
            <a:ext cx="19611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C8={&lt;3,6&gt;}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2117600" y="5028150"/>
            <a:ext cx="24297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C7={&lt;3,6&gt;,&lt;2,6&gt;}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1022875" y="1324949"/>
            <a:ext cx="41283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Si arriva a C0 e si termina.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2117600" y="4679025"/>
            <a:ext cx="24297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C6={&lt;2,6&gt;,&lt;3,5&gt;}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2117600" y="4406275"/>
            <a:ext cx="24297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C6={&lt;2,6&gt;,&lt;3,5&gt;}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2117600" y="4056675"/>
            <a:ext cx="24297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C5={&lt;2,6&gt;,&lt;3,5&gt;}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2117900" y="3784400"/>
            <a:ext cx="2768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C5={&lt;2,6&gt;,&lt;3,5&gt;,&lt;2,5&gt;}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2117600" y="3398300"/>
            <a:ext cx="24297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C3={&lt;3,5&gt;,&lt;4,5&gt;}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2117725" y="3166925"/>
            <a:ext cx="24297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C3={&lt;3,5&gt;,&lt;4,5&gt;}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2117725" y="2836600"/>
            <a:ext cx="28425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C2={&lt;3,5&gt;,&lt;4,5&gt;,&lt;5,6&gt;}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2117900" y="2599525"/>
            <a:ext cx="32736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C2={&lt;3,5&gt;,&lt;4,5&gt;,&lt;5,6&gt;,&lt;2,4&gt;}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2117900" y="2172900"/>
            <a:ext cx="32736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C1={&lt;3,5&gt;,&lt;4,5&gt;,&lt;5,6&gt;,&lt;2,4&gt;}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2117725" y="1927575"/>
            <a:ext cx="32736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C1={&lt;3,5&gt;,&lt;4,5&gt;,&lt;5,6&gt;,&lt;2,4&gt;}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Shape 3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Esempio</a:t>
            </a:r>
          </a:p>
        </p:txBody>
      </p:sp>
      <p:graphicFrame>
        <p:nvGraphicFramePr>
          <p:cNvPr id="348" name="Shape 348"/>
          <p:cNvGraphicFramePr/>
          <p:nvPr/>
        </p:nvGraphicFramePr>
        <p:xfrm>
          <a:off x="4077285" y="12535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{B9E6FB30-A1F5-4305-8058-FCE220BFC4DA}</a:tableStyleId>
              </a:tblPr>
              <a:tblGrid>
                <a:gridCol w="382850"/>
                <a:gridCol w="910775"/>
                <a:gridCol w="373250"/>
                <a:gridCol w="939725"/>
                <a:gridCol w="880475"/>
                <a:gridCol w="1497700"/>
                <a:gridCol w="1026250"/>
              </a:tblGrid>
              <a:tr h="306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ClusterID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IDCheck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Patient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PrescriptionDate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ReleaseDate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08900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3066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3066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3066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3066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066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0662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3066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it-IT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3066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it-IT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3066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it-IT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066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it-IT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066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it-IT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12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3066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it-IT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13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306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it-IT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14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T="9525" marB="0" marR="9525" marL="95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i="0" lang="it-IT" sz="1200" u="none" cap="none" strike="noStrik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49" name="Shape 349"/>
          <p:cNvSpPr txBox="1"/>
          <p:nvPr/>
        </p:nvSpPr>
        <p:spPr>
          <a:xfrm>
            <a:off x="526275" y="1694625"/>
            <a:ext cx="38115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Output finale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 della nostra fase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.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Grazie per l’attenzione</a:t>
            </a:r>
          </a:p>
        </p:txBody>
      </p:sp>
      <p:pic>
        <p:nvPicPr>
          <p:cNvPr id="357" name="Shape 3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6425" y="2313925"/>
            <a:ext cx="5395851" cy="304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26275" y="1369900"/>
            <a:ext cx="8615400" cy="3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Descrizione del problema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Nozioni preliminari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Matrice delle distanze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Font typeface="Comfortaa"/>
              <a:buAutoNum type="arabicPeriod"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Feasibility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26275" y="1369900"/>
            <a:ext cx="8615400" cy="3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Descrizione del problema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lphaLcPeriod"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Progettazione base di dati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lphaLcPeriod"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Data cleaning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lphaLcPeriod"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Il problema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Comfortaa"/>
              <a:buAutoNum type="arabicPeriod"/>
            </a:pPr>
            <a:r>
              <a:rPr lang="it-IT" sz="18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Nozioni preliminari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Comfortaa"/>
              <a:buAutoNum type="arabicPeriod"/>
            </a:pPr>
            <a:r>
              <a:rPr lang="it-IT" sz="18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Matrice delle distanze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999999"/>
              </a:buClr>
              <a:buSzPts val="1800"/>
              <a:buFont typeface="Comfortaa"/>
              <a:buAutoNum type="arabicPeriod"/>
            </a:pPr>
            <a:r>
              <a:rPr lang="it-IT" sz="18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Feasibility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Progettazione base di dati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3913" y="2765416"/>
            <a:ext cx="3895727" cy="259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526275" y="1682275"/>
            <a:ext cx="5719500" cy="3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L’evoluzione delle reti 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ha incrementato i dati provenienti da innumerevoli fonti. 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Questo flusso di dati “sporchi” rende la </a:t>
            </a: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progettazione di basi di dati 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difficoltosa nel garantire servizi come la</a:t>
            </a: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 qualità dei dati. 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Servizi come questo si ottengono riducendo le</a:t>
            </a: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   inconsistenze.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Data cleaning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526275" y="1682275"/>
            <a:ext cx="56679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Ridurre le </a:t>
            </a: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anomalie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 individuando vincoli di </a:t>
            </a: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integrità tra dati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.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Utilizzo di strumenti come le </a:t>
            </a: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dipendenze funzionali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 per la ricerca di vincoli di integrità.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4175" y="2674875"/>
            <a:ext cx="4690075" cy="26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Il problema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526275" y="1682275"/>
            <a:ext cx="5667900" cy="18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Vogliamo </a:t>
            </a: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creare un algoritmo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 che automatizzi il processo di ricerca delle anomalie attraverso le </a:t>
            </a: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dipendenze funzionali rilassate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.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6971" y="3001725"/>
            <a:ext cx="4348349" cy="28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526275" y="1369900"/>
            <a:ext cx="8615400" cy="3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Comfortaa"/>
              <a:buAutoNum type="arabicPeriod"/>
            </a:pPr>
            <a:r>
              <a:rPr lang="it-IT" sz="18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Descrizione del problema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Nozioni preliminari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lphaLcPeriod"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Dipendenze funzionali canoniche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lphaLcPeriod"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Dipendenze funzionali rilassate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lphaLcPeriod"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Scoperta RFD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Comfortaa"/>
              <a:buAutoNum type="arabicPeriod"/>
            </a:pPr>
            <a:r>
              <a:rPr lang="it-IT" sz="18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Matrice delle distanze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999999"/>
              </a:buClr>
              <a:buSzPts val="1800"/>
              <a:buFont typeface="Comfortaa"/>
              <a:buAutoNum type="arabicPeriod"/>
            </a:pPr>
            <a:r>
              <a:rPr lang="it-IT" sz="18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Feasibility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Dipendenze funzionali canoniche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526275" y="1662950"/>
            <a:ext cx="5667900" cy="18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Una </a:t>
            </a: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dipendenza funzionale (FD)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 è un vincolo di integrità che descrive </a:t>
            </a:r>
            <a:r>
              <a:rPr b="1" lang="it-IT" sz="1800">
                <a:latin typeface="Comfortaa"/>
                <a:ea typeface="Comfortaa"/>
                <a:cs typeface="Comfortaa"/>
                <a:sym typeface="Comfortaa"/>
              </a:rPr>
              <a:t>legami 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tra attributi di una relazione.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275" y="3406875"/>
            <a:ext cx="4698250" cy="3170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9" name="Shape 159"/>
          <p:cNvGraphicFramePr/>
          <p:nvPr/>
        </p:nvGraphicFramePr>
        <p:xfrm>
          <a:off x="5680093" y="27052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{1340546A-481B-4A30-9C77-8D208B9AB78A}</a:tableStyleId>
              </a:tblPr>
              <a:tblGrid>
                <a:gridCol w="2024075"/>
                <a:gridCol w="2024075"/>
                <a:gridCol w="20240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it-IT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ZipCode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it-IT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City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it-IT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Street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i="0" lang="it-IT" sz="1800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10014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it-IT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New York City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i="0" lang="it-IT" sz="1800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Charles Street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i="0" lang="it-IT" sz="1800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10014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it-IT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New York City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it-IT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Charles Street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it-IT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10014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it-IT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New</a:t>
                      </a:r>
                      <a:r>
                        <a:rPr lang="it-IT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York City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it-IT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 10th St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it-IT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11230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i="0" lang="it-IT" sz="1800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Brooklyn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i="0" lang="it-IT" sz="1800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 10th St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60" name="Shape 1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38151" y="5044238"/>
            <a:ext cx="3956100" cy="5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5680100" y="3076075"/>
            <a:ext cx="1993800" cy="741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704175" y="3076075"/>
            <a:ext cx="4048200" cy="7416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