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Lst>
  <p:sldIdLst>
    <p:sldId id="265" r:id="rId3"/>
    <p:sldId id="258" r:id="rId4"/>
    <p:sldId id="257" r:id="rId5"/>
    <p:sldId id="259" r:id="rId6"/>
    <p:sldId id="262" r:id="rId7"/>
    <p:sldId id="260" r:id="rId8"/>
    <p:sldId id="261" r:id="rId9"/>
    <p:sldId id="263" r:id="rId10"/>
    <p:sldId id="266" r:id="rId11"/>
    <p:sldId id="264" r:id="rId12"/>
    <p:sldId id="267"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yuan Zhang" initials="YZ" lastIdx="1" clrIdx="0">
    <p:extLst>
      <p:ext uri="{19B8F6BF-5375-455C-9EA6-DF929625EA0E}">
        <p15:presenceInfo xmlns:p15="http://schemas.microsoft.com/office/powerpoint/2012/main" userId="Yiyuan Zh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F4D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82"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16T17:18:01.822" idx="1">
    <p:pos x="3816" y="3507"/>
    <p:text>Dear Bart, this is another one we suggest to the students</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smtClean="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smtClean="0"/>
              <a:t>Click icon to add picture</a:t>
            </a:r>
            <a:endParaRPr lang="nl-NL"/>
          </a:p>
        </p:txBody>
      </p:sp>
    </p:spTree>
    <p:extLst>
      <p:ext uri="{BB962C8B-B14F-4D97-AF65-F5344CB8AC3E}">
        <p14:creationId xmlns:p14="http://schemas.microsoft.com/office/powerpoint/2010/main" val="1131957625"/>
      </p:ext>
    </p:extLst>
  </p:cSld>
  <p:clrMapOvr>
    <a:masterClrMapping/>
  </p:clrMapOvr>
  <p:extLst mod="1">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en-US" smtClean="0"/>
              <a:t>Click to edit Master title style</a:t>
            </a:r>
            <a:endParaRPr lang="nl-NL" dirty="0"/>
          </a:p>
        </p:txBody>
      </p:sp>
    </p:spTree>
    <p:extLst>
      <p:ext uri="{BB962C8B-B14F-4D97-AF65-F5344CB8AC3E}">
        <p14:creationId xmlns:p14="http://schemas.microsoft.com/office/powerpoint/2010/main" val="4195233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32CB04F5-1DDB-433A-9F56-F69ABF3D82C1}" type="datetime1">
              <a:rPr lang="nl-BE" smtClean="0"/>
              <a:t>22/09/2019</a:t>
            </a:fld>
            <a:endParaRPr lang="nl-NL"/>
          </a:p>
        </p:txBody>
      </p:sp>
      <p:sp>
        <p:nvSpPr>
          <p:cNvPr id="5" name="Tijdelijke aanduiding voor voettekst 4"/>
          <p:cNvSpPr>
            <a:spLocks noGrp="1"/>
          </p:cNvSpPr>
          <p:nvPr>
            <p:ph type="ftr" sz="quarter" idx="11"/>
          </p:nvPr>
        </p:nvSpPr>
        <p:spPr/>
        <p:txBody>
          <a:bodyPr/>
          <a:lstStyle/>
          <a:p>
            <a:r>
              <a:rPr lang="nl-NL" smtClean="0"/>
              <a:t>Faculty, department, unit ...</a:t>
            </a:r>
            <a:endParaRPr lang="nl-NL"/>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en-US" smtClean="0"/>
              <a:t>Click to edit Master title style</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749627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105EA0AE-89F5-40F4-A8AC-2CFB7172A437}" type="datetime1">
              <a:rPr lang="nl-BE" smtClean="0"/>
              <a:t>22/09/2019</a:t>
            </a:fld>
            <a:endParaRPr lang="nl-NL"/>
          </a:p>
        </p:txBody>
      </p:sp>
      <p:sp>
        <p:nvSpPr>
          <p:cNvPr id="5" name="Tijdelijke aanduiding voor voettekst 4"/>
          <p:cNvSpPr>
            <a:spLocks noGrp="1"/>
          </p:cNvSpPr>
          <p:nvPr>
            <p:ph type="ftr" sz="quarter" idx="11"/>
          </p:nvPr>
        </p:nvSpPr>
        <p:spPr/>
        <p:txBody>
          <a:bodyPr/>
          <a:lstStyle/>
          <a:p>
            <a:r>
              <a:rPr lang="nl-NL" smtClean="0"/>
              <a:t>Faculty, department, unit ...</a:t>
            </a:r>
            <a:endParaRPr lang="nl-NL"/>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en-US" smtClean="0"/>
              <a:t>Click to edit Master title style</a:t>
            </a:r>
            <a:endParaRPr lang="nl-NL" dirty="0"/>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85008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1CC96CA3-0C02-4B24-AE11-0E8590B1CF6C}" type="datetimeFigureOut">
              <a:rPr lang="en-US" smtClean="0"/>
              <a:t>9/22/2019</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9067E9F8-B400-4265-A799-67F8479048FC}"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424943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smtClean="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Tijdelijke aanduiding voor datum 3"/>
          <p:cNvSpPr>
            <a:spLocks noGrp="1"/>
          </p:cNvSpPr>
          <p:nvPr>
            <p:ph type="dt" sz="half" idx="10"/>
          </p:nvPr>
        </p:nvSpPr>
        <p:spPr/>
        <p:txBody>
          <a:bodyPr/>
          <a:lstStyle/>
          <a:p>
            <a:fld id="{1CC96CA3-0C02-4B24-AE11-0E8590B1CF6C}" type="datetimeFigureOut">
              <a:rPr lang="en-US" smtClean="0"/>
              <a:t>9/22/2019</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9067E9F8-B400-4265-A799-67F8479048FC}" type="slidenum">
              <a:rPr lang="en-US" smtClean="0"/>
              <a:t>‹#›</a:t>
            </a:fld>
            <a:endParaRPr lang="en-US"/>
          </a:p>
        </p:txBody>
      </p:sp>
      <p:sp>
        <p:nvSpPr>
          <p:cNvPr id="8" name="Picture Placeholder 4"/>
          <p:cNvSpPr>
            <a:spLocks noGrp="1"/>
          </p:cNvSpPr>
          <p:nvPr>
            <p:ph type="pic" sz="quarter" idx="13"/>
          </p:nvPr>
        </p:nvSpPr>
        <p:spPr>
          <a:xfrm>
            <a:off x="7248525" y="584201"/>
            <a:ext cx="4368673" cy="2376000"/>
          </a:xfrm>
        </p:spPr>
        <p:txBody>
          <a:bodyPr/>
          <a:lstStyle/>
          <a:p>
            <a:r>
              <a:rPr lang="en-US" smtClean="0"/>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smtClean="0"/>
              <a:t>Click icon to add picture</a:t>
            </a:r>
            <a:endParaRPr lang="nl-NL"/>
          </a:p>
        </p:txBody>
      </p:sp>
    </p:spTree>
    <p:extLst>
      <p:ext uri="{BB962C8B-B14F-4D97-AF65-F5344CB8AC3E}">
        <p14:creationId xmlns:p14="http://schemas.microsoft.com/office/powerpoint/2010/main" val="2987178084"/>
      </p:ext>
    </p:extLst>
  </p:cSld>
  <p:clrMapOvr>
    <a:masterClrMapping/>
  </p:clrMapOvr>
  <p:extLst mod="1">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smtClean="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Tijdelijke aanduiding voor datum 3"/>
          <p:cNvSpPr>
            <a:spLocks noGrp="1"/>
          </p:cNvSpPr>
          <p:nvPr>
            <p:ph type="dt" sz="half" idx="10"/>
          </p:nvPr>
        </p:nvSpPr>
        <p:spPr/>
        <p:txBody>
          <a:bodyPr/>
          <a:lstStyle/>
          <a:p>
            <a:fld id="{1CC96CA3-0C02-4B24-AE11-0E8590B1CF6C}" type="datetimeFigureOut">
              <a:rPr lang="en-US" smtClean="0"/>
              <a:t>9/22/2019</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9067E9F8-B400-4265-A799-67F8479048FC}" type="slidenum">
              <a:rPr lang="en-US" smtClean="0"/>
              <a:t>‹#›</a:t>
            </a:fld>
            <a:endParaRPr lang="en-US"/>
          </a:p>
        </p:txBody>
      </p:sp>
      <p:sp>
        <p:nvSpPr>
          <p:cNvPr id="7" name="Picture Placeholder 4"/>
          <p:cNvSpPr>
            <a:spLocks noGrp="1"/>
          </p:cNvSpPr>
          <p:nvPr>
            <p:ph type="pic" sz="quarter" idx="13"/>
          </p:nvPr>
        </p:nvSpPr>
        <p:spPr>
          <a:xfrm>
            <a:off x="7248525" y="584201"/>
            <a:ext cx="4368673" cy="5040312"/>
          </a:xfrm>
        </p:spPr>
        <p:txBody>
          <a:bodyPr/>
          <a:lstStyle/>
          <a:p>
            <a:r>
              <a:rPr lang="en-US" smtClean="0"/>
              <a:t>Click icon to add picture</a:t>
            </a:r>
            <a:endParaRPr lang="nl-NL"/>
          </a:p>
        </p:txBody>
      </p:sp>
    </p:spTree>
    <p:extLst>
      <p:ext uri="{BB962C8B-B14F-4D97-AF65-F5344CB8AC3E}">
        <p14:creationId xmlns:p14="http://schemas.microsoft.com/office/powerpoint/2010/main" val="4127881232"/>
      </p:ext>
    </p:extLst>
  </p:cSld>
  <p:clrMapOvr>
    <a:masterClrMapping/>
  </p:clrMapOvr>
  <p:extLst mod="1">
    <p:ext uri="{DCECCB84-F9BA-43D5-87BE-67443E8EF086}">
      <p15:sldGuideLst xmlns:p15="http://schemas.microsoft.com/office/powerpoint/2012/main">
        <p15:guide id="1" orient="horz" pos="3543">
          <p15:clr>
            <a:srgbClr val="FBAE40"/>
          </p15:clr>
        </p15:guide>
        <p15:guide id="2" pos="4203">
          <p15:clr>
            <a:srgbClr val="FBAE40"/>
          </p15:clr>
        </p15:guide>
        <p15:guide id="3" orient="horz" pos="36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1CC96CA3-0C02-4B24-AE11-0E8590B1CF6C}" type="datetimeFigureOut">
              <a:rPr lang="en-US" smtClean="0"/>
              <a:t>9/22/2019</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9067E9F8-B400-4265-A799-67F8479048FC}" type="slidenum">
              <a:rPr lang="en-US" smtClean="0"/>
              <a:t>‹#›</a:t>
            </a:fld>
            <a:endParaRPr lang="en-US"/>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 name="Titel 1"/>
          <p:cNvSpPr>
            <a:spLocks noGrp="1"/>
          </p:cNvSpPr>
          <p:nvPr>
            <p:ph type="title"/>
          </p:nvPr>
        </p:nvSpPr>
        <p:spPr/>
        <p:txBody>
          <a:bodyPr/>
          <a:lstStyle/>
          <a:p>
            <a:r>
              <a:rPr lang="en-US" smtClean="0"/>
              <a:t>Click to edit Master title style</a:t>
            </a:r>
            <a:endParaRPr lang="nl-BE"/>
          </a:p>
        </p:txBody>
      </p:sp>
    </p:spTree>
    <p:extLst>
      <p:ext uri="{BB962C8B-B14F-4D97-AF65-F5344CB8AC3E}">
        <p14:creationId xmlns:p14="http://schemas.microsoft.com/office/powerpoint/2010/main" val="270435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7" name="Tijdelijke aanduiding voor datum 6"/>
          <p:cNvSpPr>
            <a:spLocks noGrp="1"/>
          </p:cNvSpPr>
          <p:nvPr>
            <p:ph type="dt" sz="half" idx="10"/>
          </p:nvPr>
        </p:nvSpPr>
        <p:spPr/>
        <p:txBody>
          <a:bodyPr/>
          <a:lstStyle/>
          <a:p>
            <a:fld id="{1CC96CA3-0C02-4B24-AE11-0E8590B1CF6C}" type="datetimeFigureOut">
              <a:rPr lang="en-US" smtClean="0"/>
              <a:t>9/22/2019</a:t>
            </a:fld>
            <a:endParaRPr lang="en-US"/>
          </a:p>
        </p:txBody>
      </p:sp>
      <p:sp>
        <p:nvSpPr>
          <p:cNvPr id="8" name="Tijdelijke aanduiding voor voettekst 7"/>
          <p:cNvSpPr>
            <a:spLocks noGrp="1"/>
          </p:cNvSpPr>
          <p:nvPr>
            <p:ph type="ftr" sz="quarter" idx="11"/>
          </p:nvPr>
        </p:nvSpPr>
        <p:spPr/>
        <p:txBody>
          <a:bodyPr/>
          <a:lstStyle/>
          <a:p>
            <a:endParaRPr lang="en-US"/>
          </a:p>
        </p:txBody>
      </p:sp>
      <p:sp>
        <p:nvSpPr>
          <p:cNvPr id="9" name="Tijdelijke aanduiding voor dianummer 8"/>
          <p:cNvSpPr>
            <a:spLocks noGrp="1"/>
          </p:cNvSpPr>
          <p:nvPr>
            <p:ph type="sldNum" sz="quarter" idx="12"/>
          </p:nvPr>
        </p:nvSpPr>
        <p:spPr/>
        <p:txBody>
          <a:bodyPr/>
          <a:lstStyle/>
          <a:p>
            <a:fld id="{9067E9F8-B400-4265-A799-67F8479048FC}" type="slidenum">
              <a:rPr lang="en-US" smtClean="0"/>
              <a:t>‹#›</a:t>
            </a:fld>
            <a:endParaRPr lang="en-US"/>
          </a:p>
        </p:txBody>
      </p:sp>
      <p:sp>
        <p:nvSpPr>
          <p:cNvPr id="2" name="Titel 1"/>
          <p:cNvSpPr>
            <a:spLocks noGrp="1"/>
          </p:cNvSpPr>
          <p:nvPr>
            <p:ph type="title"/>
          </p:nvPr>
        </p:nvSpPr>
        <p:spPr/>
        <p:txBody>
          <a:bodyPr/>
          <a:lstStyle/>
          <a:p>
            <a:r>
              <a:rPr lang="en-US" smtClean="0"/>
              <a:t>Click to edit Master title style</a:t>
            </a:r>
            <a:endParaRPr lang="nl-BE"/>
          </a:p>
        </p:txBody>
      </p:sp>
    </p:spTree>
    <p:extLst>
      <p:ext uri="{BB962C8B-B14F-4D97-AF65-F5344CB8AC3E}">
        <p14:creationId xmlns:p14="http://schemas.microsoft.com/office/powerpoint/2010/main" val="417238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1CC96CA3-0C02-4B24-AE11-0E8590B1CF6C}" type="datetimeFigureOut">
              <a:rPr lang="en-US" smtClean="0"/>
              <a:t>9/22/2019</a:t>
            </a:fld>
            <a:endParaRPr lang="en-US"/>
          </a:p>
        </p:txBody>
      </p:sp>
      <p:sp>
        <p:nvSpPr>
          <p:cNvPr id="4" name="Tijdelijke aanduiding voor voettekst 3"/>
          <p:cNvSpPr>
            <a:spLocks noGrp="1"/>
          </p:cNvSpPr>
          <p:nvPr>
            <p:ph type="ftr" sz="quarter" idx="11"/>
          </p:nvPr>
        </p:nvSpPr>
        <p:spPr/>
        <p:txBody>
          <a:bodyPr/>
          <a:lstStyle/>
          <a:p>
            <a:endParaRPr lang="en-US"/>
          </a:p>
        </p:txBody>
      </p:sp>
      <p:sp>
        <p:nvSpPr>
          <p:cNvPr id="5" name="Tijdelijke aanduiding voor dianummer 4"/>
          <p:cNvSpPr>
            <a:spLocks noGrp="1"/>
          </p:cNvSpPr>
          <p:nvPr>
            <p:ph type="sldNum" sz="quarter" idx="12"/>
          </p:nvPr>
        </p:nvSpPr>
        <p:spPr/>
        <p:txBody>
          <a:bodyPr/>
          <a:lstStyle/>
          <a:p>
            <a:fld id="{9067E9F8-B400-4265-A799-67F8479048FC}"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717491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1CC96CA3-0C02-4B24-AE11-0E8590B1CF6C}" type="datetimeFigureOut">
              <a:rPr lang="en-US" smtClean="0"/>
              <a:t>9/22/2019</a:t>
            </a:fld>
            <a:endParaRPr lang="en-US"/>
          </a:p>
        </p:txBody>
      </p:sp>
      <p:sp>
        <p:nvSpPr>
          <p:cNvPr id="3" name="Tijdelijke aanduiding voor voettekst 2"/>
          <p:cNvSpPr>
            <a:spLocks noGrp="1"/>
          </p:cNvSpPr>
          <p:nvPr>
            <p:ph type="ftr" sz="quarter" idx="11"/>
          </p:nvPr>
        </p:nvSpPr>
        <p:spPr/>
        <p:txBody>
          <a:bodyPr/>
          <a:lstStyle/>
          <a:p>
            <a:endParaRPr lang="en-US"/>
          </a:p>
        </p:txBody>
      </p:sp>
      <p:sp>
        <p:nvSpPr>
          <p:cNvPr id="4" name="Tijdelijke aanduiding voor dianummer 3"/>
          <p:cNvSpPr>
            <a:spLocks noGrp="1"/>
          </p:cNvSpPr>
          <p:nvPr>
            <p:ph type="sldNum" sz="quarter" idx="12"/>
          </p:nvPr>
        </p:nvSpPr>
        <p:spPr/>
        <p:txBody>
          <a:bodyPr/>
          <a:lstStyle/>
          <a:p>
            <a:fld id="{9067E9F8-B400-4265-A799-67F8479048FC}" type="slidenum">
              <a:rPr lang="en-US" smtClean="0"/>
              <a:t>‹#›</a:t>
            </a:fld>
            <a:endParaRPr lang="en-US"/>
          </a:p>
        </p:txBody>
      </p:sp>
    </p:spTree>
    <p:extLst>
      <p:ext uri="{BB962C8B-B14F-4D97-AF65-F5344CB8AC3E}">
        <p14:creationId xmlns:p14="http://schemas.microsoft.com/office/powerpoint/2010/main" val="367539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_Finish">
    <p:spTree>
      <p:nvGrpSpPr>
        <p:cNvPr id="1" name=""/>
        <p:cNvGrpSpPr/>
        <p:nvPr/>
      </p:nvGrpSpPr>
      <p:grpSpPr>
        <a:xfrm>
          <a:off x="0" y="0"/>
          <a:ext cx="0" cy="0"/>
          <a:chOff x="0" y="0"/>
          <a:chExt cx="0" cy="0"/>
        </a:xfrm>
      </p:grpSpPr>
      <p:sp>
        <p:nvSpPr>
          <p:cNvPr id="9" name="Rechthoek 8"/>
          <p:cNvSpPr/>
          <p:nvPr/>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smtClean="0"/>
              <a:t>Click to edit Master title style</a:t>
            </a:r>
            <a:endParaRPr lang="nl-NL" dirty="0"/>
          </a:p>
        </p:txBody>
      </p:sp>
      <p:sp>
        <p:nvSpPr>
          <p:cNvPr id="4" name="Tijdelijke aanduiding voor datum 3"/>
          <p:cNvSpPr>
            <a:spLocks noGrp="1"/>
          </p:cNvSpPr>
          <p:nvPr>
            <p:ph type="dt" sz="half" idx="10"/>
          </p:nvPr>
        </p:nvSpPr>
        <p:spPr/>
        <p:txBody>
          <a:bodyPr/>
          <a:lstStyle/>
          <a:p>
            <a:fld id="{1CC96CA3-0C02-4B24-AE11-0E8590B1CF6C}" type="datetimeFigureOut">
              <a:rPr lang="en-US" smtClean="0"/>
              <a:t>9/22/2019</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9067E9F8-B400-4265-A799-67F8479048FC}" type="slidenum">
              <a:rPr lang="en-US" smtClean="0"/>
              <a:t>‹#›</a:t>
            </a:fld>
            <a:endParaRPr lang="en-US"/>
          </a:p>
        </p:txBody>
      </p:sp>
    </p:spTree>
    <p:extLst>
      <p:ext uri="{BB962C8B-B14F-4D97-AF65-F5344CB8AC3E}">
        <p14:creationId xmlns:p14="http://schemas.microsoft.com/office/powerpoint/2010/main" val="811149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smtClean="0"/>
              <a:t>Titelstijl van model bewerken</a:t>
            </a:r>
            <a:endParaRPr lang="nl-NL" dirty="0"/>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smtClean="0"/>
              <a:t>Klik om de tekststijl van het model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CC96CA3-0C02-4B24-AE11-0E8590B1CF6C}" type="datetimeFigureOut">
              <a:rPr lang="en-US" smtClean="0"/>
              <a:t>9/22/2019</a:t>
            </a:fld>
            <a:endParaRPr lang="en-US"/>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en-US"/>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9067E9F8-B400-4265-A799-67F8479048FC}" type="slidenum">
              <a:rPr lang="en-US" smtClean="0"/>
              <a:t>‹#›</a:t>
            </a:fld>
            <a:endParaRPr lang="en-US"/>
          </a:p>
        </p:txBody>
      </p:sp>
    </p:spTree>
    <p:extLst>
      <p:ext uri="{BB962C8B-B14F-4D97-AF65-F5344CB8AC3E}">
        <p14:creationId xmlns:p14="http://schemas.microsoft.com/office/powerpoint/2010/main" val="969881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42">
          <p15:clr>
            <a:srgbClr val="F26B43"/>
          </p15:clr>
        </p15:guide>
        <p15:guide id="2" pos="7319">
          <p15:clr>
            <a:srgbClr val="F26B43"/>
          </p15:clr>
        </p15:guide>
        <p15:guide id="3" orient="horz" pos="3857">
          <p15:clr>
            <a:srgbClr val="F26B43"/>
          </p15:clr>
        </p15:guide>
        <p15:guide id="4" pos="36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smtClean="0"/>
              <a:t>Titelstijl van model bewerken</a:t>
            </a:r>
            <a:endParaRPr lang="nl-NL" dirty="0"/>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smtClean="0"/>
              <a:t>Klik om de tekststijl van het model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7F18BCE0-9917-41C7-AA76-58ADB721FDEC}" type="datetime1">
              <a:rPr lang="nl-BE" smtClean="0"/>
              <a:t>22/09/2019</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Faculty, department, unit ...</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22708168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datasets.php?format=&amp;task=cla&amp;att=&amp;area=&amp;numAtt=&amp;numIns=&amp;type=&amp;sort=nameUp&amp;view=table" TargetMode="External"/><Relationship Id="rId2" Type="http://schemas.openxmlformats.org/officeDocument/2006/relationships/hyperlink" Target="https://www.google.com/url?q=http://scholar.google.com/&amp;sa=D&amp;ust=1507334628896000&amp;usg=AFQjCNFWyWHMR3z5lxXXIt6hDiY6edS0DQ" TargetMode="Externa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hyperlink" Target="https://www.kaggle.com/datase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6222" y="2325511"/>
            <a:ext cx="8545689" cy="646331"/>
          </a:xfrm>
          <a:prstGeom prst="rect">
            <a:avLst/>
          </a:prstGeom>
        </p:spPr>
        <p:txBody>
          <a:bodyPr wrap="square">
            <a:spAutoFit/>
          </a:bodyPr>
          <a:lstStyle/>
          <a:p>
            <a:pPr algn="ctr"/>
            <a:r>
              <a:rPr lang="en-US" sz="3600" b="1" dirty="0" smtClean="0"/>
              <a:t>Machine learning project Information</a:t>
            </a:r>
          </a:p>
        </p:txBody>
      </p:sp>
      <p:sp>
        <p:nvSpPr>
          <p:cNvPr id="4" name="TextBox 3"/>
          <p:cNvSpPr txBox="1"/>
          <p:nvPr/>
        </p:nvSpPr>
        <p:spPr>
          <a:xfrm>
            <a:off x="6615290" y="5881512"/>
            <a:ext cx="5260622" cy="646331"/>
          </a:xfrm>
          <a:prstGeom prst="rect">
            <a:avLst/>
          </a:prstGeom>
          <a:noFill/>
        </p:spPr>
        <p:txBody>
          <a:bodyPr wrap="square" rtlCol="0">
            <a:spAutoFit/>
          </a:bodyPr>
          <a:lstStyle/>
          <a:p>
            <a:pPr algn="r"/>
            <a:r>
              <a:rPr lang="en-US" dirty="0">
                <a:solidFill>
                  <a:srgbClr val="2F4D5D"/>
                </a:solidFill>
              </a:rPr>
              <a:t>Electrical Engineering (ESAT) TC, </a:t>
            </a:r>
            <a:endParaRPr lang="en-US" dirty="0" smtClean="0">
              <a:solidFill>
                <a:srgbClr val="2F4D5D"/>
              </a:solidFill>
            </a:endParaRPr>
          </a:p>
          <a:p>
            <a:pPr algn="r"/>
            <a:r>
              <a:rPr lang="en-US" dirty="0" smtClean="0">
                <a:solidFill>
                  <a:srgbClr val="2F4D5D"/>
                </a:solidFill>
              </a:rPr>
              <a:t>Group</a:t>
            </a:r>
            <a:r>
              <a:rPr lang="en-US" dirty="0">
                <a:solidFill>
                  <a:srgbClr val="2F4D5D"/>
                </a:solidFill>
              </a:rPr>
              <a:t> T Leuven Campus</a:t>
            </a:r>
          </a:p>
        </p:txBody>
      </p:sp>
    </p:spTree>
    <p:extLst>
      <p:ext uri="{BB962C8B-B14F-4D97-AF65-F5344CB8AC3E}">
        <p14:creationId xmlns:p14="http://schemas.microsoft.com/office/powerpoint/2010/main" val="533282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000" y="1238311"/>
            <a:ext cx="11041200" cy="4464000"/>
          </a:xfrm>
        </p:spPr>
        <p:txBody>
          <a:bodyPr>
            <a:noAutofit/>
          </a:bodyPr>
          <a:lstStyle/>
          <a:p>
            <a:pPr marL="0" indent="0" algn="just">
              <a:buNone/>
            </a:pPr>
            <a:r>
              <a:rPr lang="en-US" sz="2000" dirty="0" smtClean="0"/>
              <a:t>Each team should prepare a poster and be prepared to give a short explanation (3 minutes). </a:t>
            </a:r>
            <a:r>
              <a:rPr lang="en-US" sz="2000" dirty="0"/>
              <a:t>At the poster session, you'll also have an opportunity to see what everyone else did for their projects. We will supply poster-boards and easels for displaying the posters. You will also need to submit your poster as a PDF </a:t>
            </a:r>
            <a:r>
              <a:rPr lang="en-US" sz="2000" dirty="0" smtClean="0"/>
              <a:t>before </a:t>
            </a:r>
            <a:r>
              <a:rPr lang="en-US" sz="2000" dirty="0"/>
              <a:t>the presentation</a:t>
            </a:r>
            <a:r>
              <a:rPr lang="en-US" sz="2000" dirty="0" smtClean="0"/>
              <a:t>.</a:t>
            </a:r>
          </a:p>
          <a:p>
            <a:r>
              <a:rPr lang="en-US" sz="2000" dirty="0" smtClean="0"/>
              <a:t>Format: the poster example will be posted on Toledo.  [size: A0</a:t>
            </a:r>
            <a:r>
              <a:rPr lang="en-US" sz="2000" dirty="0" smtClean="0"/>
              <a:t>]</a:t>
            </a:r>
            <a:endParaRPr lang="en-US" sz="2000" dirty="0" smtClean="0"/>
          </a:p>
        </p:txBody>
      </p:sp>
      <p:sp>
        <p:nvSpPr>
          <p:cNvPr id="2" name="Title 1"/>
          <p:cNvSpPr>
            <a:spLocks noGrp="1"/>
          </p:cNvSpPr>
          <p:nvPr>
            <p:ph type="title"/>
          </p:nvPr>
        </p:nvSpPr>
        <p:spPr/>
        <p:txBody>
          <a:bodyPr/>
          <a:lstStyle/>
          <a:p>
            <a:r>
              <a:rPr lang="en-US" dirty="0" smtClean="0"/>
              <a:t>Poster session</a:t>
            </a:r>
            <a:endParaRPr lang="en-US" dirty="0"/>
          </a:p>
        </p:txBody>
      </p:sp>
    </p:spTree>
    <p:extLst>
      <p:ext uri="{BB962C8B-B14F-4D97-AF65-F5344CB8AC3E}">
        <p14:creationId xmlns:p14="http://schemas.microsoft.com/office/powerpoint/2010/main" val="3487531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Marking </a:t>
            </a:r>
            <a:r>
              <a:rPr lang="en-US" dirty="0"/>
              <a:t>same as </a:t>
            </a:r>
            <a:r>
              <a:rPr lang="en-US" dirty="0" smtClean="0"/>
              <a:t>presentation </a:t>
            </a:r>
            <a:r>
              <a:rPr lang="en-US" dirty="0"/>
              <a:t>master thesis </a:t>
            </a:r>
          </a:p>
        </p:txBody>
      </p:sp>
      <p:graphicFrame>
        <p:nvGraphicFramePr>
          <p:cNvPr id="4" name="Table 3"/>
          <p:cNvGraphicFramePr>
            <a:graphicFrameLocks noGrp="1"/>
          </p:cNvGraphicFramePr>
          <p:nvPr>
            <p:extLst>
              <p:ext uri="{D42A27DB-BD31-4B8C-83A1-F6EECF244321}">
                <p14:modId xmlns:p14="http://schemas.microsoft.com/office/powerpoint/2010/main" val="447967415"/>
              </p:ext>
            </p:extLst>
          </p:nvPr>
        </p:nvGraphicFramePr>
        <p:xfrm>
          <a:off x="261288" y="1636712"/>
          <a:ext cx="10870911" cy="4464053"/>
        </p:xfrm>
        <a:graphic>
          <a:graphicData uri="http://schemas.openxmlformats.org/drawingml/2006/table">
            <a:tbl>
              <a:tblPr/>
              <a:tblGrid>
                <a:gridCol w="3806143">
                  <a:extLst>
                    <a:ext uri="{9D8B030D-6E8A-4147-A177-3AD203B41FA5}">
                      <a16:colId xmlns:a16="http://schemas.microsoft.com/office/drawing/2014/main" val="804480798"/>
                    </a:ext>
                  </a:extLst>
                </a:gridCol>
                <a:gridCol w="883096">
                  <a:extLst>
                    <a:ext uri="{9D8B030D-6E8A-4147-A177-3AD203B41FA5}">
                      <a16:colId xmlns:a16="http://schemas.microsoft.com/office/drawing/2014/main" val="1210813041"/>
                    </a:ext>
                  </a:extLst>
                </a:gridCol>
                <a:gridCol w="883096">
                  <a:extLst>
                    <a:ext uri="{9D8B030D-6E8A-4147-A177-3AD203B41FA5}">
                      <a16:colId xmlns:a16="http://schemas.microsoft.com/office/drawing/2014/main" val="1926440280"/>
                    </a:ext>
                  </a:extLst>
                </a:gridCol>
                <a:gridCol w="883096">
                  <a:extLst>
                    <a:ext uri="{9D8B030D-6E8A-4147-A177-3AD203B41FA5}">
                      <a16:colId xmlns:a16="http://schemas.microsoft.com/office/drawing/2014/main" val="3569542029"/>
                    </a:ext>
                  </a:extLst>
                </a:gridCol>
                <a:gridCol w="883096">
                  <a:extLst>
                    <a:ext uri="{9D8B030D-6E8A-4147-A177-3AD203B41FA5}">
                      <a16:colId xmlns:a16="http://schemas.microsoft.com/office/drawing/2014/main" val="1529492791"/>
                    </a:ext>
                  </a:extLst>
                </a:gridCol>
                <a:gridCol w="883096">
                  <a:extLst>
                    <a:ext uri="{9D8B030D-6E8A-4147-A177-3AD203B41FA5}">
                      <a16:colId xmlns:a16="http://schemas.microsoft.com/office/drawing/2014/main" val="2302150626"/>
                    </a:ext>
                  </a:extLst>
                </a:gridCol>
                <a:gridCol w="883096">
                  <a:extLst>
                    <a:ext uri="{9D8B030D-6E8A-4147-A177-3AD203B41FA5}">
                      <a16:colId xmlns:a16="http://schemas.microsoft.com/office/drawing/2014/main" val="1247530762"/>
                    </a:ext>
                  </a:extLst>
                </a:gridCol>
                <a:gridCol w="883096">
                  <a:extLst>
                    <a:ext uri="{9D8B030D-6E8A-4147-A177-3AD203B41FA5}">
                      <a16:colId xmlns:a16="http://schemas.microsoft.com/office/drawing/2014/main" val="70416733"/>
                    </a:ext>
                  </a:extLst>
                </a:gridCol>
                <a:gridCol w="883096">
                  <a:extLst>
                    <a:ext uri="{9D8B030D-6E8A-4147-A177-3AD203B41FA5}">
                      <a16:colId xmlns:a16="http://schemas.microsoft.com/office/drawing/2014/main" val="732158415"/>
                    </a:ext>
                  </a:extLst>
                </a:gridCol>
              </a:tblGrid>
              <a:tr h="264929">
                <a:tc>
                  <a:txBody>
                    <a:bodyPr/>
                    <a:lstStyle/>
                    <a:p>
                      <a:pPr algn="l" fontAlgn="b"/>
                      <a:endParaRPr lang="en-US" sz="800" b="0" i="0" u="none" strike="noStrike">
                        <a:solidFill>
                          <a:srgbClr val="000000"/>
                        </a:solidFill>
                        <a:effectLst/>
                        <a:latin typeface="Calibri" panose="020F0502020204030204" pitchFamily="34" charset="0"/>
                      </a:endParaRPr>
                    </a:p>
                  </a:txBody>
                  <a:tcPr marL="5299" marR="5299" marT="5299"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299" marR="5299" marT="52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299" marR="5299" marT="52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299" marR="5299" marT="52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299" marR="5299" marT="52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299" marR="5299" marT="52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299" marR="5299" marT="52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299" marR="5299" marT="52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299" marR="5299" marT="5299"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4684880"/>
                  </a:ext>
                </a:extLst>
              </a:tr>
              <a:tr h="309967">
                <a:tc>
                  <a:txBody>
                    <a:bodyPr/>
                    <a:lstStyle/>
                    <a:p>
                      <a:pPr algn="l" fontAlgn="b"/>
                      <a:endParaRPr lang="en-US" sz="800" b="0" i="0" u="none" strike="noStrike">
                        <a:solidFill>
                          <a:srgbClr val="000000"/>
                        </a:solidFill>
                        <a:effectLst/>
                        <a:latin typeface="Calibri" panose="020F0502020204030204" pitchFamily="34" charset="0"/>
                      </a:endParaRPr>
                    </a:p>
                  </a:txBody>
                  <a:tcPr marL="5299" marR="5299" marT="52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outstanding</a:t>
                      </a:r>
                      <a:br>
                        <a:rPr lang="en-US" sz="800" b="0" i="0" u="none" strike="noStrike">
                          <a:solidFill>
                            <a:srgbClr val="000000"/>
                          </a:solidFill>
                          <a:effectLst/>
                          <a:latin typeface="Arial" panose="020B0604020202020204" pitchFamily="34" charset="0"/>
                        </a:rPr>
                      </a:br>
                      <a:r>
                        <a:rPr lang="en-US" sz="800" b="0" i="0" u="none" strike="noStrike">
                          <a:solidFill>
                            <a:srgbClr val="000000"/>
                          </a:solidFill>
                          <a:effectLst/>
                          <a:latin typeface="Arial" panose="020B0604020202020204" pitchFamily="34" charset="0"/>
                        </a:rPr>
                        <a:t>quality</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very good</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good</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satisfactory</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sufficient</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insufficient</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weak</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very weak</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7101218"/>
                  </a:ext>
                </a:extLst>
              </a:tr>
              <a:tr h="132464">
                <a:tc>
                  <a:txBody>
                    <a:bodyPr/>
                    <a:lstStyle/>
                    <a:p>
                      <a:pPr algn="l" fontAlgn="b"/>
                      <a:endParaRPr lang="en-US" sz="800" b="0" i="0" u="none" strike="noStrike">
                        <a:solidFill>
                          <a:srgbClr val="000000"/>
                        </a:solidFill>
                        <a:effectLst/>
                        <a:latin typeface="Calibri" panose="020F0502020204030204" pitchFamily="34" charset="0"/>
                      </a:endParaRPr>
                    </a:p>
                  </a:txBody>
                  <a:tcPr marL="5299" marR="5299" marT="52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03263"/>
                  </a:ext>
                </a:extLst>
              </a:tr>
              <a:tr h="309967">
                <a:tc>
                  <a:txBody>
                    <a:bodyPr/>
                    <a:lstStyle/>
                    <a:p>
                      <a:pPr algn="l" fontAlgn="b"/>
                      <a:r>
                        <a:rPr lang="en-US" sz="800" b="1" i="0" u="none" strike="noStrike">
                          <a:solidFill>
                            <a:srgbClr val="000000"/>
                          </a:solidFill>
                          <a:effectLst/>
                          <a:latin typeface="Calibri" panose="020F0502020204030204" pitchFamily="34" charset="0"/>
                        </a:rPr>
                        <a:t>Structure and design (logical structure and build-up, use and quality of figures and illustrations, ample space for presentation of own work, …)</a:t>
                      </a:r>
                    </a:p>
                  </a:txBody>
                  <a:tcPr marL="5299" marR="5299" marT="52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4715794"/>
                  </a:ext>
                </a:extLst>
              </a:tr>
              <a:tr h="309967">
                <a:tc>
                  <a:txBody>
                    <a:bodyPr/>
                    <a:lstStyle/>
                    <a:p>
                      <a:pPr algn="l" fontAlgn="b"/>
                      <a:r>
                        <a:rPr lang="en-US" sz="800" b="1" i="0" u="none" strike="noStrike">
                          <a:solidFill>
                            <a:srgbClr val="000000"/>
                          </a:solidFill>
                          <a:effectLst/>
                          <a:latin typeface="Calibri" panose="020F0502020204030204" pitchFamily="34" charset="0"/>
                        </a:rPr>
                        <a:t>Language (employment of correct terminology, clarity and purpose, the use of standard English, speech rate proficiency and articulation, …)</a:t>
                      </a:r>
                    </a:p>
                  </a:txBody>
                  <a:tcPr marL="5299" marR="5299" marT="52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7673142"/>
                  </a:ext>
                </a:extLst>
              </a:tr>
              <a:tr h="309967">
                <a:tc>
                  <a:txBody>
                    <a:bodyPr/>
                    <a:lstStyle/>
                    <a:p>
                      <a:pPr algn="l" fontAlgn="b"/>
                      <a:r>
                        <a:rPr lang="en-US" sz="800" b="1" i="0" u="none" strike="noStrike">
                          <a:solidFill>
                            <a:srgbClr val="000000"/>
                          </a:solidFill>
                          <a:effectLst/>
                          <a:latin typeface="Calibri" panose="020F0502020204030204" pitchFamily="34" charset="0"/>
                        </a:rPr>
                        <a:t>Attitude &amp; Timing (public interaction, confidence and maturity, politeness during questions and answers, respecting time limitations, …)</a:t>
                      </a:r>
                    </a:p>
                  </a:txBody>
                  <a:tcPr marL="5299" marR="5299" marT="52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838095"/>
                  </a:ext>
                </a:extLst>
              </a:tr>
              <a:tr h="264929">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48904834"/>
                  </a:ext>
                </a:extLst>
              </a:tr>
              <a:tr h="219891">
                <a:tc>
                  <a:txBody>
                    <a:bodyPr/>
                    <a:lstStyle/>
                    <a:p>
                      <a:pPr algn="l" fontAlgn="b"/>
                      <a:r>
                        <a:rPr lang="en-US" sz="1100" b="1" i="0" u="none" strike="noStrike">
                          <a:solidFill>
                            <a:srgbClr val="000000"/>
                          </a:solidFill>
                          <a:effectLst/>
                          <a:latin typeface="Arial" panose="020B0604020202020204" pitchFamily="34" charset="0"/>
                        </a:rPr>
                        <a:t>Presentation &amp; defense - form</a:t>
                      </a:r>
                    </a:p>
                  </a:txBody>
                  <a:tcPr marL="5299" marR="5299" marT="5299" marB="0" anchor="b">
                    <a:lnL>
                      <a:noFill/>
                    </a:lnL>
                    <a:lnR>
                      <a:noFill/>
                    </a:lnR>
                    <a:lnT>
                      <a:noFill/>
                    </a:lnT>
                    <a:lnB>
                      <a:noFill/>
                    </a:lnB>
                  </a:tcPr>
                </a:tc>
                <a:tc>
                  <a:txBody>
                    <a:bodyPr/>
                    <a:lstStyle/>
                    <a:p>
                      <a:pPr algn="r" fontAlgn="b"/>
                      <a:r>
                        <a:rPr lang="en-US" sz="1100" b="1" i="0" u="none" strike="noStrike">
                          <a:solidFill>
                            <a:srgbClr val="000000"/>
                          </a:solidFill>
                          <a:effectLst/>
                          <a:latin typeface="Arial" panose="020B0604020202020204" pitchFamily="34" charset="0"/>
                        </a:rPr>
                        <a:t>Mark</a:t>
                      </a:r>
                    </a:p>
                  </a:txBody>
                  <a:tcPr marL="5299" marR="5299" marT="529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300" b="1" i="0" u="none" strike="noStrike">
                          <a:solidFill>
                            <a:srgbClr val="000000"/>
                          </a:solidFill>
                          <a:effectLst/>
                          <a:latin typeface="Arial" panose="020B0604020202020204" pitchFamily="34" charset="0"/>
                        </a:rPr>
                        <a:t> </a:t>
                      </a:r>
                    </a:p>
                  </a:txBody>
                  <a:tcPr marL="5299" marR="5299" marT="529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endParaRPr lang="en-US" sz="1100" b="1" i="0" u="none" strike="noStrike">
                        <a:solidFill>
                          <a:srgbClr val="000000"/>
                        </a:solidFill>
                        <a:effectLst/>
                        <a:latin typeface="Arial" panose="020B0604020202020204" pitchFamily="34" charset="0"/>
                      </a:endParaRPr>
                    </a:p>
                  </a:txBody>
                  <a:tcPr marL="5299" marR="5299" marT="5299"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100" b="1" i="0" u="none" strike="noStrike">
                        <a:solidFill>
                          <a:srgbClr val="000000"/>
                        </a:solidFill>
                        <a:effectLst/>
                        <a:latin typeface="Arial" panose="020B0604020202020204" pitchFamily="34" charset="0"/>
                      </a:endParaRPr>
                    </a:p>
                  </a:txBody>
                  <a:tcPr marL="5299" marR="5299" marT="5299" marB="0" anchor="b">
                    <a:lnL>
                      <a:noFill/>
                    </a:lnL>
                    <a:lnR>
                      <a:noFill/>
                    </a:lnR>
                    <a:lnT>
                      <a:noFill/>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a:noFill/>
                    </a:lnB>
                  </a:tcPr>
                </a:tc>
                <a:extLst>
                  <a:ext uri="{0D108BD9-81ED-4DB2-BD59-A6C34878D82A}">
                    <a16:rowId xmlns:a16="http://schemas.microsoft.com/office/drawing/2014/main" val="1895538802"/>
                  </a:ext>
                </a:extLst>
              </a:tr>
              <a:tr h="397393">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7496138"/>
                  </a:ext>
                </a:extLst>
              </a:tr>
              <a:tr h="309967">
                <a:tc>
                  <a:txBody>
                    <a:bodyPr/>
                    <a:lstStyle/>
                    <a:p>
                      <a:pPr algn="l" fontAlgn="t"/>
                      <a:r>
                        <a:rPr lang="en-US" sz="800" b="1" i="0" u="none" strike="noStrike">
                          <a:solidFill>
                            <a:srgbClr val="000000"/>
                          </a:solidFill>
                          <a:effectLst/>
                          <a:latin typeface="Calibri" panose="020F0502020204030204" pitchFamily="34" charset="0"/>
                        </a:rPr>
                        <a:t>Clear and correct formulation of the problem and research questions, of the approach and working methods employed, and of the conclusions</a:t>
                      </a:r>
                    </a:p>
                  </a:txBody>
                  <a:tcPr marL="5299" marR="5299" marT="52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0942576"/>
                  </a:ext>
                </a:extLst>
              </a:tr>
              <a:tr h="309967">
                <a:tc>
                  <a:txBody>
                    <a:bodyPr/>
                    <a:lstStyle/>
                    <a:p>
                      <a:pPr algn="l" fontAlgn="b"/>
                      <a:r>
                        <a:rPr lang="en-US" sz="800" b="1" i="0" u="none" strike="noStrike">
                          <a:solidFill>
                            <a:srgbClr val="000000"/>
                          </a:solidFill>
                          <a:effectLst/>
                          <a:latin typeface="Calibri" panose="020F0502020204030204" pitchFamily="34" charset="0"/>
                        </a:rPr>
                        <a:t>Insight and mastery of the subject matter (quality of the proposed work, accuracy and factual nature of the answers given during the defense, …)</a:t>
                      </a:r>
                    </a:p>
                  </a:txBody>
                  <a:tcPr marL="5299" marR="5299" marT="52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2925139"/>
                  </a:ext>
                </a:extLst>
              </a:tr>
              <a:tr h="309967">
                <a:tc>
                  <a:txBody>
                    <a:bodyPr/>
                    <a:lstStyle/>
                    <a:p>
                      <a:pPr algn="l" fontAlgn="t"/>
                      <a:r>
                        <a:rPr lang="en-US" sz="800" b="1" i="0" u="none" strike="noStrike">
                          <a:solidFill>
                            <a:srgbClr val="000000"/>
                          </a:solidFill>
                          <a:effectLst/>
                          <a:latin typeface="Calibri" panose="020F0502020204030204" pitchFamily="34" charset="0"/>
                        </a:rPr>
                        <a:t>Maturity and resilience at the defense (control of his/her level of nervousness, reacting appropriately and constructively to questions, ...)</a:t>
                      </a:r>
                    </a:p>
                  </a:txBody>
                  <a:tcPr marL="5299" marR="5299" marT="52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1914204"/>
                  </a:ext>
                </a:extLst>
              </a:tr>
              <a:tr h="309967">
                <a:tc>
                  <a:txBody>
                    <a:bodyPr/>
                    <a:lstStyle/>
                    <a:p>
                      <a:pPr algn="l" fontAlgn="b"/>
                      <a:r>
                        <a:rPr lang="en-US" sz="800" b="1" i="0" u="none" strike="noStrike">
                          <a:solidFill>
                            <a:srgbClr val="000000"/>
                          </a:solidFill>
                          <a:effectLst/>
                          <a:latin typeface="Calibri" panose="020F0502020204030204" pitchFamily="34" charset="0"/>
                        </a:rPr>
                        <a:t>Critical analysis (accurate quality assessment of their own work and results, reflection on their chosen methods and models, …)</a:t>
                      </a:r>
                    </a:p>
                  </a:txBody>
                  <a:tcPr marL="5299" marR="5299" marT="52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Arial" panose="020B0604020202020204" pitchFamily="34" charset="0"/>
                        </a:rPr>
                        <a:t> </a:t>
                      </a:r>
                    </a:p>
                  </a:txBody>
                  <a:tcPr marL="5299" marR="5299" marT="5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1316509"/>
                  </a:ext>
                </a:extLst>
              </a:tr>
              <a:tr h="264929">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23652898"/>
                  </a:ext>
                </a:extLst>
              </a:tr>
              <a:tr h="219891">
                <a:tc>
                  <a:txBody>
                    <a:bodyPr/>
                    <a:lstStyle/>
                    <a:p>
                      <a:pPr algn="l" fontAlgn="b"/>
                      <a:r>
                        <a:rPr lang="en-US" sz="1100" b="1" i="0" u="none" strike="noStrike">
                          <a:solidFill>
                            <a:srgbClr val="000000"/>
                          </a:solidFill>
                          <a:effectLst/>
                          <a:latin typeface="Arial" panose="020B0604020202020204" pitchFamily="34" charset="0"/>
                        </a:rPr>
                        <a:t>Presentation &amp; defense - content &amp; product</a:t>
                      </a:r>
                    </a:p>
                  </a:txBody>
                  <a:tcPr marL="5299" marR="5299" marT="5299" marB="0" anchor="b">
                    <a:lnL>
                      <a:noFill/>
                    </a:lnL>
                    <a:lnR>
                      <a:noFill/>
                    </a:lnR>
                    <a:lnT>
                      <a:noFill/>
                    </a:lnT>
                    <a:lnB>
                      <a:noFill/>
                    </a:lnB>
                  </a:tcPr>
                </a:tc>
                <a:tc>
                  <a:txBody>
                    <a:bodyPr/>
                    <a:lstStyle/>
                    <a:p>
                      <a:pPr algn="r" fontAlgn="b"/>
                      <a:r>
                        <a:rPr lang="en-US" sz="1100" b="1" i="0" u="none" strike="noStrike">
                          <a:solidFill>
                            <a:srgbClr val="000000"/>
                          </a:solidFill>
                          <a:effectLst/>
                          <a:latin typeface="Arial" panose="020B0604020202020204" pitchFamily="34" charset="0"/>
                        </a:rPr>
                        <a:t>Mark</a:t>
                      </a:r>
                    </a:p>
                  </a:txBody>
                  <a:tcPr marL="5299" marR="5299" marT="529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300" b="1" i="0" u="none" strike="noStrike">
                          <a:solidFill>
                            <a:srgbClr val="000000"/>
                          </a:solidFill>
                          <a:effectLst/>
                          <a:latin typeface="Arial" panose="020B0604020202020204" pitchFamily="34" charset="0"/>
                        </a:rPr>
                        <a:t> </a:t>
                      </a:r>
                    </a:p>
                  </a:txBody>
                  <a:tcPr marL="5299" marR="5299" marT="529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endParaRPr lang="en-US" sz="1100" b="1" i="0" u="none" strike="noStrike">
                        <a:solidFill>
                          <a:srgbClr val="000000"/>
                        </a:solidFill>
                        <a:effectLst/>
                        <a:latin typeface="Arial" panose="020B0604020202020204" pitchFamily="34" charset="0"/>
                      </a:endParaRPr>
                    </a:p>
                  </a:txBody>
                  <a:tcPr marL="5299" marR="5299" marT="5299"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1100" b="1" i="0" u="none" strike="noStrike">
                        <a:solidFill>
                          <a:srgbClr val="000000"/>
                        </a:solidFill>
                        <a:effectLst/>
                        <a:latin typeface="Arial" panose="020B0604020202020204" pitchFamily="34" charset="0"/>
                      </a:endParaRPr>
                    </a:p>
                  </a:txBody>
                  <a:tcPr marL="5299" marR="5299" marT="5299" marB="0" anchor="b">
                    <a:lnL>
                      <a:noFill/>
                    </a:lnL>
                    <a:lnR>
                      <a:noFill/>
                    </a:lnR>
                    <a:lnT>
                      <a:noFill/>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a:noFill/>
                    </a:lnB>
                  </a:tcPr>
                </a:tc>
                <a:extLst>
                  <a:ext uri="{0D108BD9-81ED-4DB2-BD59-A6C34878D82A}">
                    <a16:rowId xmlns:a16="http://schemas.microsoft.com/office/drawing/2014/main" val="2452975502"/>
                  </a:ext>
                </a:extLst>
              </a:tr>
              <a:tr h="219891">
                <a:tc>
                  <a:txBody>
                    <a:bodyPr/>
                    <a:lstStyle/>
                    <a:p>
                      <a:pPr algn="l" fontAlgn="b"/>
                      <a:endParaRPr lang="en-US" sz="1300" b="1" i="0" u="none" strike="noStrike">
                        <a:solidFill>
                          <a:srgbClr val="000000"/>
                        </a:solidFill>
                        <a:effectLst/>
                        <a:latin typeface="Arial" panose="020B0604020202020204" pitchFamily="34" charset="0"/>
                      </a:endParaRPr>
                    </a:p>
                  </a:txBody>
                  <a:tcPr marL="5299" marR="5299" marT="5299" marB="0" anchor="b">
                    <a:lnL>
                      <a:noFill/>
                    </a:lnL>
                    <a:lnR>
                      <a:noFill/>
                    </a:lnR>
                    <a:lnT>
                      <a:noFill/>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100" b="1" i="0" u="none" strike="noStrike">
                        <a:solidFill>
                          <a:srgbClr val="000000"/>
                        </a:solidFill>
                        <a:effectLst/>
                        <a:latin typeface="Arial" panose="020B0604020202020204" pitchFamily="34" charset="0"/>
                      </a:endParaRPr>
                    </a:p>
                  </a:txBody>
                  <a:tcPr marL="5299" marR="5299" marT="5299" marB="0" anchor="b">
                    <a:lnL>
                      <a:noFill/>
                    </a:lnL>
                    <a:lnR>
                      <a:noFill/>
                    </a:lnR>
                    <a:lnT>
                      <a:noFill/>
                    </a:lnT>
                    <a:lnB>
                      <a:noFill/>
                    </a:lnB>
                  </a:tcPr>
                </a:tc>
                <a:tc>
                  <a:txBody>
                    <a:bodyPr/>
                    <a:lstStyle/>
                    <a:p>
                      <a:pPr algn="r" fontAlgn="b"/>
                      <a:endParaRPr lang="en-US" sz="1100" b="1" i="0" u="none" strike="noStrike">
                        <a:solidFill>
                          <a:srgbClr val="000000"/>
                        </a:solidFill>
                        <a:effectLst/>
                        <a:latin typeface="Arial" panose="020B0604020202020204" pitchFamily="34" charset="0"/>
                      </a:endParaRPr>
                    </a:p>
                  </a:txBody>
                  <a:tcPr marL="5299" marR="5299" marT="5299" marB="0" anchor="b">
                    <a:lnL>
                      <a:noFill/>
                    </a:lnL>
                    <a:lnR>
                      <a:noFill/>
                    </a:lnR>
                    <a:lnT>
                      <a:noFill/>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a:noFill/>
                    </a:lnB>
                  </a:tcPr>
                </a:tc>
                <a:tc>
                  <a:txBody>
                    <a:bodyPr/>
                    <a:lstStyle/>
                    <a:p>
                      <a:pPr algn="l" fontAlgn="b"/>
                      <a:endParaRPr lang="en-US" sz="700" b="0" i="0" u="none" strike="noStrike">
                        <a:solidFill>
                          <a:srgbClr val="000000"/>
                        </a:solidFill>
                        <a:effectLst/>
                        <a:latin typeface="Arial" panose="020B0604020202020204" pitchFamily="34" charset="0"/>
                      </a:endParaRPr>
                    </a:p>
                  </a:txBody>
                  <a:tcPr marL="5299" marR="5299" marT="5299" marB="0" anchor="b">
                    <a:lnL>
                      <a:noFill/>
                    </a:lnL>
                    <a:lnR>
                      <a:noFill/>
                    </a:lnR>
                    <a:lnT>
                      <a:noFill/>
                    </a:lnT>
                    <a:lnB>
                      <a:noFill/>
                    </a:lnB>
                  </a:tcPr>
                </a:tc>
                <a:tc>
                  <a:txBody>
                    <a:bodyPr/>
                    <a:lstStyle/>
                    <a:p>
                      <a:pPr algn="l" fontAlgn="b"/>
                      <a:endParaRPr lang="en-US" sz="700" b="0" i="0" u="none" strike="noStrike" dirty="0">
                        <a:solidFill>
                          <a:srgbClr val="000000"/>
                        </a:solidFill>
                        <a:effectLst/>
                        <a:latin typeface="Arial" panose="020B0604020202020204" pitchFamily="34" charset="0"/>
                      </a:endParaRPr>
                    </a:p>
                  </a:txBody>
                  <a:tcPr marL="5299" marR="5299" marT="5299" marB="0" anchor="b">
                    <a:lnL>
                      <a:noFill/>
                    </a:lnL>
                    <a:lnR>
                      <a:noFill/>
                    </a:lnR>
                    <a:lnT>
                      <a:noFill/>
                    </a:lnT>
                    <a:lnB>
                      <a:noFill/>
                    </a:lnB>
                  </a:tcPr>
                </a:tc>
                <a:extLst>
                  <a:ext uri="{0D108BD9-81ED-4DB2-BD59-A6C34878D82A}">
                    <a16:rowId xmlns:a16="http://schemas.microsoft.com/office/drawing/2014/main" val="889942671"/>
                  </a:ext>
                </a:extLst>
              </a:tr>
            </a:tbl>
          </a:graphicData>
        </a:graphic>
      </p:graphicFrame>
    </p:spTree>
    <p:extLst>
      <p:ext uri="{BB962C8B-B14F-4D97-AF65-F5344CB8AC3E}">
        <p14:creationId xmlns:p14="http://schemas.microsoft.com/office/powerpoint/2010/main" val="1120354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Arrange team (maximum 2 people)</a:t>
            </a:r>
          </a:p>
          <a:p>
            <a:r>
              <a:rPr lang="en-US" dirty="0" smtClean="0"/>
              <a:t>Select project topics</a:t>
            </a:r>
          </a:p>
          <a:p>
            <a:r>
              <a:rPr lang="en-US" dirty="0" smtClean="0"/>
              <a:t>Submit project proposal</a:t>
            </a:r>
          </a:p>
          <a:p>
            <a:r>
              <a:rPr lang="en-US" dirty="0" smtClean="0"/>
              <a:t>Submit milestone</a:t>
            </a:r>
          </a:p>
          <a:p>
            <a:r>
              <a:rPr lang="en-US" dirty="0" smtClean="0"/>
              <a:t>Submit final report</a:t>
            </a:r>
            <a:endParaRPr lang="en-US" dirty="0"/>
          </a:p>
          <a:p>
            <a:r>
              <a:rPr lang="en-US" dirty="0" smtClean="0"/>
              <a:t>Poster session</a:t>
            </a:r>
          </a:p>
        </p:txBody>
      </p:sp>
      <p:sp>
        <p:nvSpPr>
          <p:cNvPr id="2" name="Title 1"/>
          <p:cNvSpPr>
            <a:spLocks noGrp="1"/>
          </p:cNvSpPr>
          <p:nvPr>
            <p:ph type="title"/>
          </p:nvPr>
        </p:nvSpPr>
        <p:spPr/>
        <p:txBody>
          <a:bodyPr/>
          <a:lstStyle/>
          <a:p>
            <a:r>
              <a:rPr lang="en-US" dirty="0" smtClean="0"/>
              <a:t>Tasks</a:t>
            </a:r>
            <a:endParaRPr lang="en-US" dirty="0"/>
          </a:p>
        </p:txBody>
      </p:sp>
    </p:spTree>
    <p:extLst>
      <p:ext uri="{BB962C8B-B14F-4D97-AF65-F5344CB8AC3E}">
        <p14:creationId xmlns:p14="http://schemas.microsoft.com/office/powerpoint/2010/main" val="2803770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000" y="1181191"/>
            <a:ext cx="10515600" cy="5005120"/>
          </a:xfrm>
        </p:spPr>
        <p:txBody>
          <a:bodyPr>
            <a:noAutofit/>
          </a:bodyPr>
          <a:lstStyle/>
          <a:p>
            <a:pPr marL="0" indent="0">
              <a:buNone/>
            </a:pPr>
            <a:r>
              <a:rPr lang="en-US" sz="2000" b="1" dirty="0" smtClean="0"/>
              <a:t>Application </a:t>
            </a:r>
            <a:r>
              <a:rPr lang="en-US" sz="2000" b="1" dirty="0"/>
              <a:t>project</a:t>
            </a:r>
            <a:r>
              <a:rPr lang="en-US" sz="2000" dirty="0"/>
              <a:t>. </a:t>
            </a:r>
            <a:r>
              <a:rPr lang="en-US" sz="2000" dirty="0" smtClean="0"/>
              <a:t>Pick </a:t>
            </a:r>
            <a:r>
              <a:rPr lang="en-US" sz="2000" dirty="0"/>
              <a:t>an application that interests you, and explore how best to apply learning algorithms to solve it</a:t>
            </a:r>
            <a:r>
              <a:rPr lang="en-US" sz="2000" dirty="0" smtClean="0"/>
              <a:t>.</a:t>
            </a:r>
          </a:p>
          <a:p>
            <a:pPr marL="0" indent="0" algn="just">
              <a:buNone/>
            </a:pPr>
            <a:r>
              <a:rPr lang="en-US" sz="2000" dirty="0"/>
              <a:t>A very good </a:t>
            </a:r>
            <a:r>
              <a:rPr lang="en-US" sz="2000" dirty="0" smtClean="0"/>
              <a:t>project </a:t>
            </a:r>
            <a:r>
              <a:rPr lang="en-US" sz="2000" dirty="0"/>
              <a:t>will be a publishable or nearly-publishable piece of work. </a:t>
            </a:r>
            <a:r>
              <a:rPr lang="en-US" sz="2000" dirty="0" smtClean="0"/>
              <a:t>Once </a:t>
            </a:r>
            <a:r>
              <a:rPr lang="en-US" sz="2000" dirty="0"/>
              <a:t>you have identified a topic of interest, it can be useful to look up existing research on relevant topics by searching related keywords on an academic search engine such as: </a:t>
            </a:r>
            <a:r>
              <a:rPr lang="en-US" sz="2000" dirty="0">
                <a:hlinkClick r:id="rId2"/>
              </a:rPr>
              <a:t>http://scholar.google.com</a:t>
            </a:r>
            <a:r>
              <a:rPr lang="en-US" sz="2000" dirty="0"/>
              <a:t>. Another important aspect of designing your project is to identify one or several datasets suitable for your topic of interest. If that data needs considerable pre-processing  to suit your task, or that you intend to collect the needed data yourself, keep in mind that this is only one part of the expected project work, but can often take considerable time. We still expect a solid methodology and discussion of results, so pace your project </a:t>
            </a:r>
            <a:r>
              <a:rPr lang="en-US" sz="2000" dirty="0" smtClean="0"/>
              <a:t>accordingly.</a:t>
            </a:r>
          </a:p>
          <a:p>
            <a:pPr marL="0" indent="0" algn="just">
              <a:buNone/>
            </a:pPr>
            <a:r>
              <a:rPr lang="en-US" sz="2000" b="1" dirty="0" smtClean="0"/>
              <a:t>Suggested dataset website</a:t>
            </a:r>
            <a:r>
              <a:rPr lang="en-US" sz="2000" dirty="0" smtClean="0"/>
              <a:t>: </a:t>
            </a:r>
            <a:r>
              <a:rPr lang="en-US" sz="2000" dirty="0" smtClean="0">
                <a:hlinkClick r:id="rId3"/>
              </a:rPr>
              <a:t>UCI dataset</a:t>
            </a:r>
            <a:r>
              <a:rPr lang="en-US" sz="2000" dirty="0" smtClean="0"/>
              <a:t>, </a:t>
            </a:r>
            <a:r>
              <a:rPr lang="en-US" sz="2000" dirty="0" smtClean="0">
                <a:hlinkClick r:id="rId4"/>
              </a:rPr>
              <a:t>Kaggle</a:t>
            </a:r>
            <a:endParaRPr lang="en-US" sz="2000" dirty="0">
              <a:solidFill>
                <a:schemeClr val="accent6">
                  <a:lumMod val="75000"/>
                </a:schemeClr>
              </a:solidFill>
            </a:endParaRPr>
          </a:p>
        </p:txBody>
      </p:sp>
      <p:sp>
        <p:nvSpPr>
          <p:cNvPr id="2" name="Title 1"/>
          <p:cNvSpPr>
            <a:spLocks noGrp="1"/>
          </p:cNvSpPr>
          <p:nvPr>
            <p:ph type="title"/>
          </p:nvPr>
        </p:nvSpPr>
        <p:spPr/>
        <p:txBody>
          <a:bodyPr/>
          <a:lstStyle/>
          <a:p>
            <a:r>
              <a:rPr lang="en-US" dirty="0" smtClean="0"/>
              <a:t>Project topics</a:t>
            </a:r>
            <a:endParaRPr lang="en-US" dirty="0"/>
          </a:p>
        </p:txBody>
      </p:sp>
    </p:spTree>
    <p:extLst>
      <p:ext uri="{BB962C8B-B14F-4D97-AF65-F5344CB8AC3E}">
        <p14:creationId xmlns:p14="http://schemas.microsoft.com/office/powerpoint/2010/main" val="3389802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000" y="1359036"/>
            <a:ext cx="11041200" cy="4464000"/>
          </a:xfrm>
        </p:spPr>
        <p:txBody>
          <a:bodyPr>
            <a:normAutofit/>
          </a:bodyPr>
          <a:lstStyle/>
          <a:p>
            <a:pPr algn="just"/>
            <a:r>
              <a:rPr lang="en-US" sz="2000" b="1" dirty="0"/>
              <a:t>Deep learning projects</a:t>
            </a:r>
            <a:r>
              <a:rPr lang="en-US" sz="2000" dirty="0"/>
              <a:t>: </a:t>
            </a:r>
            <a:r>
              <a:rPr lang="en-US" sz="2000" dirty="0" smtClean="0"/>
              <a:t>If you </a:t>
            </a:r>
            <a:r>
              <a:rPr lang="en-US" sz="2000" dirty="0"/>
              <a:t>decide to work on a deep learning project, please make sure that you use other material you learned in the class as well. </a:t>
            </a:r>
            <a:r>
              <a:rPr lang="en-US" sz="2000" b="1" dirty="0"/>
              <a:t>Y</a:t>
            </a:r>
            <a:r>
              <a:rPr lang="en-US" sz="2000" b="1" dirty="0" smtClean="0"/>
              <a:t>ou should </a:t>
            </a:r>
            <a:r>
              <a:rPr lang="en-US" sz="2000" b="1" dirty="0"/>
              <a:t>set up logistic regression </a:t>
            </a:r>
            <a:r>
              <a:rPr lang="en-US" sz="2000" b="1" dirty="0" smtClean="0"/>
              <a:t>and/or </a:t>
            </a:r>
            <a:r>
              <a:rPr lang="en-US" sz="2000" b="1" dirty="0"/>
              <a:t>SVM </a:t>
            </a:r>
            <a:r>
              <a:rPr lang="en-US" sz="2000" b="1" dirty="0" smtClean="0"/>
              <a:t>baselines. </a:t>
            </a:r>
            <a:r>
              <a:rPr lang="en-US" sz="2000" dirty="0"/>
              <a:t>T</a:t>
            </a:r>
            <a:r>
              <a:rPr lang="en-US" sz="2000" dirty="0" smtClean="0"/>
              <a:t>raining </a:t>
            </a:r>
            <a:r>
              <a:rPr lang="en-US" sz="2000" dirty="0"/>
              <a:t>deep learning models can be very time consuming, so make sure you have the necessary </a:t>
            </a:r>
            <a:r>
              <a:rPr lang="en-US" sz="2000" dirty="0" smtClean="0"/>
              <a:t>computation.</a:t>
            </a:r>
            <a:endParaRPr lang="en-US" sz="2000" dirty="0"/>
          </a:p>
          <a:p>
            <a:pPr algn="just"/>
            <a:r>
              <a:rPr lang="en-US" sz="2000" b="1" dirty="0"/>
              <a:t>Preprocessed datasets</a:t>
            </a:r>
            <a:r>
              <a:rPr lang="en-US" sz="2000" dirty="0"/>
              <a:t>: </a:t>
            </a:r>
            <a:r>
              <a:rPr lang="en-US" sz="2000" dirty="0" smtClean="0"/>
              <a:t>If you </a:t>
            </a:r>
            <a:r>
              <a:rPr lang="en-US" sz="2000" dirty="0"/>
              <a:t>choose to use </a:t>
            </a:r>
            <a:r>
              <a:rPr lang="en-US" sz="2000" dirty="0" smtClean="0"/>
              <a:t>prepared </a:t>
            </a:r>
            <a:r>
              <a:rPr lang="en-US" sz="2000" dirty="0"/>
              <a:t>datasets (e.g. from Kaggle, the UCI machine learning repository, etc</a:t>
            </a:r>
            <a:r>
              <a:rPr lang="en-US" sz="2000" dirty="0" smtClean="0"/>
              <a:t>.), </a:t>
            </a:r>
            <a:r>
              <a:rPr lang="en-US" sz="2000" dirty="0"/>
              <a:t>you </a:t>
            </a:r>
            <a:r>
              <a:rPr lang="en-US" sz="2000" dirty="0" smtClean="0"/>
              <a:t>need to </a:t>
            </a:r>
            <a:r>
              <a:rPr lang="en-US" sz="2000" dirty="0"/>
              <a:t>do some data exploration and analysis to get familiar with the problem.</a:t>
            </a:r>
          </a:p>
          <a:p>
            <a:pPr algn="just"/>
            <a:r>
              <a:rPr lang="en-US" sz="2000" b="1" dirty="0"/>
              <a:t>Replicating results</a:t>
            </a:r>
            <a:r>
              <a:rPr lang="en-US" sz="2000" dirty="0"/>
              <a:t>: Replicating the results in a paper can be a good way to </a:t>
            </a:r>
            <a:r>
              <a:rPr lang="en-US" sz="2000" dirty="0" smtClean="0"/>
              <a:t>learn. For replication, you need to include the reference in your report and poster. </a:t>
            </a:r>
            <a:r>
              <a:rPr lang="en-US" sz="2000" dirty="0"/>
              <a:t>However, we ask that instead of just replicating a paper, also try using the technique on another application, or do some analysis of how each component of the model contributes to final performance.</a:t>
            </a:r>
          </a:p>
          <a:p>
            <a:pPr algn="just"/>
            <a:endParaRPr lang="en-US" sz="2000" dirty="0"/>
          </a:p>
        </p:txBody>
      </p:sp>
      <p:sp>
        <p:nvSpPr>
          <p:cNvPr id="2" name="Title 1"/>
          <p:cNvSpPr>
            <a:spLocks noGrp="1"/>
          </p:cNvSpPr>
          <p:nvPr>
            <p:ph type="title"/>
          </p:nvPr>
        </p:nvSpPr>
        <p:spPr/>
        <p:txBody>
          <a:bodyPr/>
          <a:lstStyle/>
          <a:p>
            <a:r>
              <a:rPr lang="en-US" dirty="0" smtClean="0"/>
              <a:t>Suggestions</a:t>
            </a:r>
            <a:endParaRPr lang="en-US" dirty="0"/>
          </a:p>
        </p:txBody>
      </p:sp>
    </p:spTree>
    <p:extLst>
      <p:ext uri="{BB962C8B-B14F-4D97-AF65-F5344CB8AC3E}">
        <p14:creationId xmlns:p14="http://schemas.microsoft.com/office/powerpoint/2010/main" val="2639340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578" y="1359036"/>
            <a:ext cx="10515600" cy="4351338"/>
          </a:xfrm>
        </p:spPr>
        <p:txBody>
          <a:bodyPr>
            <a:noAutofit/>
          </a:bodyPr>
          <a:lstStyle/>
          <a:p>
            <a:pPr marL="0" indent="0" algn="just">
              <a:buNone/>
            </a:pPr>
            <a:r>
              <a:rPr lang="en-US" sz="2000" dirty="0"/>
              <a:t>Projects will be evaluated based on:</a:t>
            </a:r>
          </a:p>
          <a:p>
            <a:pPr lvl="1" algn="just"/>
            <a:r>
              <a:rPr lang="en-US" sz="2000" dirty="0"/>
              <a:t>The technical quality of the work. </a:t>
            </a:r>
            <a:endParaRPr lang="en-US" sz="2000" dirty="0" smtClean="0"/>
          </a:p>
          <a:p>
            <a:pPr marL="457200" lvl="1" indent="0" algn="just">
              <a:buNone/>
            </a:pPr>
            <a:r>
              <a:rPr lang="en-US" sz="2000" dirty="0" smtClean="0"/>
              <a:t>I.e</a:t>
            </a:r>
            <a:r>
              <a:rPr lang="en-US" sz="2000" dirty="0"/>
              <a:t>., Does the technical material make sense? Are the things tried reasonable? Are the proposed algorithms or applications clever and interesting? Do the authors convey novel insight about the problem and/or algorithms</a:t>
            </a:r>
            <a:r>
              <a:rPr lang="en-US" sz="2000" dirty="0" smtClean="0"/>
              <a:t>?</a:t>
            </a:r>
            <a:endParaRPr lang="en-US" sz="2000" dirty="0"/>
          </a:p>
          <a:p>
            <a:pPr lvl="1" algn="just"/>
            <a:r>
              <a:rPr lang="en-US" sz="2000" dirty="0"/>
              <a:t>Significance. </a:t>
            </a:r>
            <a:endParaRPr lang="en-US" sz="2000" dirty="0" smtClean="0"/>
          </a:p>
          <a:p>
            <a:pPr marL="457200" lvl="1" indent="0" algn="just">
              <a:buNone/>
            </a:pPr>
            <a:r>
              <a:rPr lang="en-US" sz="2000" dirty="0" smtClean="0"/>
              <a:t>Did </a:t>
            </a:r>
            <a:r>
              <a:rPr lang="en-US" sz="2000" dirty="0"/>
              <a:t>the authors choose an interesting or a “real" problem to work on, or only a small “toy" problem? Is this work likely to be useful and/or have impact</a:t>
            </a:r>
            <a:r>
              <a:rPr lang="en-US" sz="2000" dirty="0" smtClean="0"/>
              <a:t>?</a:t>
            </a:r>
            <a:endParaRPr lang="en-US" sz="2000" dirty="0"/>
          </a:p>
          <a:p>
            <a:pPr lvl="1" algn="just"/>
            <a:r>
              <a:rPr lang="en-US" sz="2000" dirty="0"/>
              <a:t>The novelty of the work. </a:t>
            </a:r>
            <a:endParaRPr lang="en-US" sz="2000" dirty="0" smtClean="0"/>
          </a:p>
          <a:p>
            <a:pPr marL="457200" lvl="1" indent="0" algn="just">
              <a:buNone/>
            </a:pPr>
            <a:r>
              <a:rPr lang="en-US" sz="2000" dirty="0" smtClean="0"/>
              <a:t>Is </a:t>
            </a:r>
            <a:r>
              <a:rPr lang="en-US" sz="2000" dirty="0"/>
              <a:t>this project applying a common technique to a well-studied problem, or is the problem or method relatively </a:t>
            </a:r>
            <a:r>
              <a:rPr lang="en-US" sz="2000" dirty="0" smtClean="0"/>
              <a:t>unexplored? In </a:t>
            </a:r>
            <a:r>
              <a:rPr lang="en-US" sz="2000" dirty="0"/>
              <a:t>order to highlight these components, it is important you present a solid discussion regarding the learnings from the development of your method, and summarizing how your work compares to existing approaches.</a:t>
            </a:r>
          </a:p>
        </p:txBody>
      </p:sp>
      <p:sp>
        <p:nvSpPr>
          <p:cNvPr id="2" name="Title 1"/>
          <p:cNvSpPr>
            <a:spLocks noGrp="1"/>
          </p:cNvSpPr>
          <p:nvPr>
            <p:ph type="title"/>
          </p:nvPr>
        </p:nvSpPr>
        <p:spPr/>
        <p:txBody>
          <a:bodyPr/>
          <a:lstStyle/>
          <a:p>
            <a:r>
              <a:rPr lang="en-US" dirty="0" smtClean="0"/>
              <a:t>Evaluation criteria</a:t>
            </a:r>
            <a:endParaRPr lang="en-US" dirty="0"/>
          </a:p>
        </p:txBody>
      </p:sp>
    </p:spTree>
    <p:extLst>
      <p:ext uri="{BB962C8B-B14F-4D97-AF65-F5344CB8AC3E}">
        <p14:creationId xmlns:p14="http://schemas.microsoft.com/office/powerpoint/2010/main" val="38335753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800" y="1073783"/>
            <a:ext cx="10515600" cy="5541505"/>
          </a:xfrm>
        </p:spPr>
        <p:txBody>
          <a:bodyPr>
            <a:noAutofit/>
          </a:bodyPr>
          <a:lstStyle/>
          <a:p>
            <a:pPr algn="just"/>
            <a:r>
              <a:rPr lang="en-US" sz="2000" dirty="0" smtClean="0"/>
              <a:t>Format:</a:t>
            </a:r>
          </a:p>
          <a:p>
            <a:pPr lvl="1" algn="just"/>
            <a:r>
              <a:rPr lang="en-US" sz="2000" dirty="0" smtClean="0"/>
              <a:t>PDF document</a:t>
            </a:r>
          </a:p>
          <a:p>
            <a:pPr lvl="1" algn="just"/>
            <a:r>
              <a:rPr lang="en-US" sz="2000" dirty="0" smtClean="0"/>
              <a:t>300-500 word</a:t>
            </a:r>
          </a:p>
          <a:p>
            <a:pPr lvl="1" algn="just"/>
            <a:r>
              <a:rPr lang="en-US" sz="2000" dirty="0" smtClean="0"/>
              <a:t>Included items:</a:t>
            </a:r>
          </a:p>
          <a:p>
            <a:pPr lvl="2" algn="just"/>
            <a:r>
              <a:rPr lang="en-US" dirty="0" smtClean="0"/>
              <a:t>Title</a:t>
            </a:r>
          </a:p>
          <a:p>
            <a:pPr lvl="2" algn="just"/>
            <a:r>
              <a:rPr lang="en-US" dirty="0" smtClean="0"/>
              <a:t>Full name of team members + R-number</a:t>
            </a:r>
          </a:p>
          <a:p>
            <a:pPr lvl="2" algn="just"/>
            <a:r>
              <a:rPr lang="en-US" dirty="0" smtClean="0"/>
              <a:t>Motivation</a:t>
            </a:r>
            <a:r>
              <a:rPr lang="en-US" dirty="0"/>
              <a:t>: What problem are you tackling? </a:t>
            </a:r>
          </a:p>
          <a:p>
            <a:pPr lvl="2" algn="just"/>
            <a:r>
              <a:rPr lang="en-US" dirty="0" smtClean="0"/>
              <a:t>Dataset description: Provide the information of your dataset. [Include reference]</a:t>
            </a:r>
          </a:p>
          <a:p>
            <a:pPr lvl="2" algn="just"/>
            <a:r>
              <a:rPr lang="en-US" dirty="0" smtClean="0"/>
              <a:t>Method</a:t>
            </a:r>
            <a:r>
              <a:rPr lang="en-US" dirty="0"/>
              <a:t>: What machine learning techniques are you planning to </a:t>
            </a:r>
            <a:r>
              <a:rPr lang="en-US" dirty="0" smtClean="0"/>
              <a:t>apply?</a:t>
            </a:r>
          </a:p>
          <a:p>
            <a:pPr lvl="2" algn="just"/>
            <a:r>
              <a:rPr lang="en-US" dirty="0" smtClean="0"/>
              <a:t>Presenting </a:t>
            </a:r>
            <a:r>
              <a:rPr lang="en-US" dirty="0"/>
              <a:t>pointers to one relevant </a:t>
            </a:r>
            <a:r>
              <a:rPr lang="en-US" dirty="0" smtClean="0"/>
              <a:t>example </a:t>
            </a:r>
            <a:r>
              <a:rPr lang="en-US" dirty="0"/>
              <a:t>of prior research on the topic are a valuable (optional) addition</a:t>
            </a:r>
            <a:r>
              <a:rPr lang="en-US" dirty="0" smtClean="0"/>
              <a:t>.</a:t>
            </a:r>
            <a:endParaRPr lang="en-US" sz="2000" dirty="0" smtClean="0"/>
          </a:p>
          <a:p>
            <a:pPr algn="just"/>
            <a:r>
              <a:rPr lang="en-US" sz="2000" dirty="0" smtClean="0"/>
              <a:t>Submission:</a:t>
            </a:r>
          </a:p>
          <a:p>
            <a:pPr lvl="1" algn="just"/>
            <a:r>
              <a:rPr lang="en-US" sz="2000" dirty="0" smtClean="0"/>
              <a:t>On Toledo</a:t>
            </a:r>
          </a:p>
          <a:p>
            <a:pPr lvl="1" algn="just"/>
            <a:r>
              <a:rPr lang="en-US" sz="2000" dirty="0" smtClean="0"/>
              <a:t>Only one student of one group</a:t>
            </a:r>
          </a:p>
          <a:p>
            <a:pPr marL="0" indent="0" algn="just">
              <a:buNone/>
            </a:pPr>
            <a:endParaRPr lang="en-US" sz="2000" dirty="0" smtClean="0"/>
          </a:p>
          <a:p>
            <a:pPr algn="just"/>
            <a:endParaRPr lang="en-US" sz="2000" dirty="0" smtClean="0"/>
          </a:p>
        </p:txBody>
      </p:sp>
      <p:sp>
        <p:nvSpPr>
          <p:cNvPr id="2" name="Title 1"/>
          <p:cNvSpPr>
            <a:spLocks noGrp="1"/>
          </p:cNvSpPr>
          <p:nvPr>
            <p:ph type="title"/>
          </p:nvPr>
        </p:nvSpPr>
        <p:spPr/>
        <p:txBody>
          <a:bodyPr/>
          <a:lstStyle/>
          <a:p>
            <a:r>
              <a:rPr lang="en-US" dirty="0" smtClean="0"/>
              <a:t>Project proposal</a:t>
            </a:r>
            <a:endParaRPr lang="en-US" dirty="0"/>
          </a:p>
        </p:txBody>
      </p:sp>
    </p:spTree>
    <p:extLst>
      <p:ext uri="{BB962C8B-B14F-4D97-AF65-F5344CB8AC3E}">
        <p14:creationId xmlns:p14="http://schemas.microsoft.com/office/powerpoint/2010/main" val="107876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800" y="1207960"/>
            <a:ext cx="10515600" cy="4560661"/>
          </a:xfrm>
        </p:spPr>
        <p:txBody>
          <a:bodyPr>
            <a:noAutofit/>
          </a:bodyPr>
          <a:lstStyle/>
          <a:p>
            <a:pPr algn="just"/>
            <a:r>
              <a:rPr lang="en-US" sz="2000" dirty="0" smtClean="0"/>
              <a:t>Format</a:t>
            </a:r>
          </a:p>
          <a:p>
            <a:pPr lvl="1" algn="just"/>
            <a:r>
              <a:rPr lang="en-US" sz="2000" dirty="0" smtClean="0"/>
              <a:t>Size: Font size equal to 10pt, at most 3 pages, excluding references paper, standard  A4</a:t>
            </a:r>
          </a:p>
          <a:p>
            <a:pPr lvl="1" algn="just"/>
            <a:r>
              <a:rPr lang="en-US" sz="2000" dirty="0" smtClean="0"/>
              <a:t>Included items:</a:t>
            </a:r>
          </a:p>
          <a:p>
            <a:pPr lvl="2" algn="just"/>
            <a:r>
              <a:rPr lang="en-US" dirty="0" smtClean="0"/>
              <a:t>Title</a:t>
            </a:r>
          </a:p>
          <a:p>
            <a:pPr lvl="2" algn="just"/>
            <a:r>
              <a:rPr lang="en-US" dirty="0" smtClean="0"/>
              <a:t>Full name of team members + R-number</a:t>
            </a:r>
          </a:p>
          <a:p>
            <a:pPr lvl="2" algn="just"/>
            <a:r>
              <a:rPr lang="en-US" dirty="0" smtClean="0"/>
              <a:t>Motivation: What problem are you tackling? </a:t>
            </a:r>
          </a:p>
          <a:p>
            <a:pPr lvl="2" algn="just"/>
            <a:r>
              <a:rPr lang="en-US" dirty="0" smtClean="0"/>
              <a:t>Method</a:t>
            </a:r>
            <a:r>
              <a:rPr lang="en-US" dirty="0"/>
              <a:t>: What machine learning techniques have you tried and why?</a:t>
            </a:r>
          </a:p>
          <a:p>
            <a:pPr lvl="2" algn="just"/>
            <a:r>
              <a:rPr lang="en-US" dirty="0"/>
              <a:t>Preliminary </a:t>
            </a:r>
            <a:r>
              <a:rPr lang="en-US" dirty="0" smtClean="0"/>
              <a:t>result: </a:t>
            </a:r>
            <a:r>
              <a:rPr lang="en-US" dirty="0"/>
              <a:t>Describe </a:t>
            </a:r>
            <a:r>
              <a:rPr lang="en-US" dirty="0" smtClean="0"/>
              <a:t>the result that </a:t>
            </a:r>
            <a:r>
              <a:rPr lang="en-US" dirty="0"/>
              <a:t>you've </a:t>
            </a:r>
            <a:r>
              <a:rPr lang="en-US" dirty="0" smtClean="0"/>
              <a:t>obtained, </a:t>
            </a:r>
            <a:r>
              <a:rPr lang="en-US" dirty="0"/>
              <a:t>the outcomes, and any error analysis that you've done. You should have tried at least one </a:t>
            </a:r>
            <a:r>
              <a:rPr lang="en-US" dirty="0" smtClean="0"/>
              <a:t>baseline, e.g. logistic regression/SVM, etc.</a:t>
            </a:r>
            <a:endParaRPr lang="en-US" dirty="0"/>
          </a:p>
          <a:p>
            <a:pPr lvl="2" algn="just"/>
            <a:r>
              <a:rPr lang="en-US" dirty="0"/>
              <a:t>Next steps: Given your preliminary results, what are the next steps that you're considering?</a:t>
            </a:r>
          </a:p>
          <a:p>
            <a:pPr algn="just"/>
            <a:endParaRPr lang="en-US" sz="2000" dirty="0"/>
          </a:p>
        </p:txBody>
      </p:sp>
      <p:sp>
        <p:nvSpPr>
          <p:cNvPr id="2" name="Title 1"/>
          <p:cNvSpPr>
            <a:spLocks noGrp="1"/>
          </p:cNvSpPr>
          <p:nvPr>
            <p:ph type="title"/>
          </p:nvPr>
        </p:nvSpPr>
        <p:spPr/>
        <p:txBody>
          <a:bodyPr/>
          <a:lstStyle/>
          <a:p>
            <a:r>
              <a:rPr lang="en-US" dirty="0" smtClean="0"/>
              <a:t>Milestone</a:t>
            </a:r>
            <a:endParaRPr lang="en-US" dirty="0"/>
          </a:p>
        </p:txBody>
      </p:sp>
    </p:spTree>
    <p:extLst>
      <p:ext uri="{BB962C8B-B14F-4D97-AF65-F5344CB8AC3E}">
        <p14:creationId xmlns:p14="http://schemas.microsoft.com/office/powerpoint/2010/main" val="1983515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800" y="1182158"/>
            <a:ext cx="10515600" cy="4351338"/>
          </a:xfrm>
        </p:spPr>
        <p:txBody>
          <a:bodyPr>
            <a:noAutofit/>
          </a:bodyPr>
          <a:lstStyle/>
          <a:p>
            <a:pPr algn="just"/>
            <a:r>
              <a:rPr lang="en-US" sz="2000" dirty="0" smtClean="0"/>
              <a:t>Format:</a:t>
            </a:r>
          </a:p>
          <a:p>
            <a:pPr lvl="1" algn="just"/>
            <a:r>
              <a:rPr lang="en-US" sz="2000" dirty="0" smtClean="0"/>
              <a:t>At most 5 pages, including appendices and figures. Only extra pages are allowed for references.</a:t>
            </a:r>
          </a:p>
          <a:p>
            <a:pPr marL="457200" lvl="1" indent="0" algn="just">
              <a:buNone/>
            </a:pPr>
            <a:r>
              <a:rPr lang="en-US" sz="2000" dirty="0" smtClean="0"/>
              <a:t>[For detail of the report guideline, please find in the final-report-guidelines.pdf]</a:t>
            </a:r>
          </a:p>
          <a:p>
            <a:pPr lvl="1" algn="just"/>
            <a:r>
              <a:rPr lang="en-US" sz="2000" dirty="0" smtClean="0"/>
              <a:t>The work distributions between the team members should be mentioned in the report.</a:t>
            </a:r>
          </a:p>
          <a:p>
            <a:pPr algn="just"/>
            <a:r>
              <a:rPr lang="en-US" sz="2000" dirty="0" smtClean="0"/>
              <a:t>Submission</a:t>
            </a:r>
          </a:p>
          <a:p>
            <a:pPr marL="457200" lvl="1" indent="0" algn="just">
              <a:buNone/>
            </a:pPr>
            <a:r>
              <a:rPr lang="en-US" sz="2000" dirty="0" smtClean="0"/>
              <a:t>Report + code</a:t>
            </a:r>
          </a:p>
          <a:p>
            <a:pPr marL="457200" lvl="1" indent="0" algn="just">
              <a:buNone/>
            </a:pPr>
            <a:r>
              <a:rPr lang="en-US" sz="2000" dirty="0" smtClean="0"/>
              <a:t>Please submit </a:t>
            </a:r>
            <a:r>
              <a:rPr lang="en-US" sz="2000" dirty="0"/>
              <a:t>a zip </a:t>
            </a:r>
            <a:r>
              <a:rPr lang="en-US" sz="2000" dirty="0" smtClean="0"/>
              <a:t>file of code on Toledo with your </a:t>
            </a:r>
            <a:r>
              <a:rPr lang="en-US" sz="2000" dirty="0"/>
              <a:t>final project. You do not have to include the data or additional libraries (so if you submit a zip file, it should not exceed 5MB</a:t>
            </a:r>
            <a:r>
              <a:rPr lang="en-US" sz="2000" dirty="0" smtClean="0"/>
              <a:t>).</a:t>
            </a:r>
          </a:p>
          <a:p>
            <a:pPr marL="0" indent="0" algn="just">
              <a:buNone/>
            </a:pPr>
            <a:endParaRPr lang="en-US" sz="2000" dirty="0" smtClean="0"/>
          </a:p>
        </p:txBody>
      </p:sp>
      <p:sp>
        <p:nvSpPr>
          <p:cNvPr id="2" name="Title 1"/>
          <p:cNvSpPr>
            <a:spLocks noGrp="1"/>
          </p:cNvSpPr>
          <p:nvPr>
            <p:ph type="title"/>
          </p:nvPr>
        </p:nvSpPr>
        <p:spPr/>
        <p:txBody>
          <a:bodyPr/>
          <a:lstStyle/>
          <a:p>
            <a:pPr algn="just"/>
            <a:r>
              <a:rPr lang="en-US" dirty="0" smtClean="0"/>
              <a:t>Final report</a:t>
            </a:r>
            <a:endParaRPr lang="en-US" dirty="0"/>
          </a:p>
        </p:txBody>
      </p:sp>
    </p:spTree>
    <p:extLst>
      <p:ext uri="{BB962C8B-B14F-4D97-AF65-F5344CB8AC3E}">
        <p14:creationId xmlns:p14="http://schemas.microsoft.com/office/powerpoint/2010/main" val="2548937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6000" y="207036"/>
            <a:ext cx="11041200" cy="554964"/>
          </a:xfrm>
        </p:spPr>
        <p:txBody>
          <a:bodyPr>
            <a:normAutofit fontScale="90000"/>
          </a:bodyPr>
          <a:lstStyle/>
          <a:p>
            <a:r>
              <a:rPr lang="en-US" dirty="0" smtClean="0"/>
              <a:t>Marking</a:t>
            </a:r>
            <a:r>
              <a:rPr lang="en-US" dirty="0" smtClean="0"/>
              <a:t> same as manuscript master thesis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81878911"/>
              </p:ext>
            </p:extLst>
          </p:nvPr>
        </p:nvGraphicFramePr>
        <p:xfrm>
          <a:off x="272924" y="666745"/>
          <a:ext cx="11344276" cy="5481866"/>
        </p:xfrm>
        <a:graphic>
          <a:graphicData uri="http://schemas.openxmlformats.org/drawingml/2006/table">
            <a:tbl>
              <a:tblPr/>
              <a:tblGrid>
                <a:gridCol w="4037172">
                  <a:extLst>
                    <a:ext uri="{9D8B030D-6E8A-4147-A177-3AD203B41FA5}">
                      <a16:colId xmlns:a16="http://schemas.microsoft.com/office/drawing/2014/main" val="1342667244"/>
                    </a:ext>
                  </a:extLst>
                </a:gridCol>
                <a:gridCol w="913388">
                  <a:extLst>
                    <a:ext uri="{9D8B030D-6E8A-4147-A177-3AD203B41FA5}">
                      <a16:colId xmlns:a16="http://schemas.microsoft.com/office/drawing/2014/main" val="1316037439"/>
                    </a:ext>
                  </a:extLst>
                </a:gridCol>
                <a:gridCol w="913388">
                  <a:extLst>
                    <a:ext uri="{9D8B030D-6E8A-4147-A177-3AD203B41FA5}">
                      <a16:colId xmlns:a16="http://schemas.microsoft.com/office/drawing/2014/main" val="343476432"/>
                    </a:ext>
                  </a:extLst>
                </a:gridCol>
                <a:gridCol w="913388">
                  <a:extLst>
                    <a:ext uri="{9D8B030D-6E8A-4147-A177-3AD203B41FA5}">
                      <a16:colId xmlns:a16="http://schemas.microsoft.com/office/drawing/2014/main" val="3036481917"/>
                    </a:ext>
                  </a:extLst>
                </a:gridCol>
                <a:gridCol w="913388">
                  <a:extLst>
                    <a:ext uri="{9D8B030D-6E8A-4147-A177-3AD203B41FA5}">
                      <a16:colId xmlns:a16="http://schemas.microsoft.com/office/drawing/2014/main" val="559279540"/>
                    </a:ext>
                  </a:extLst>
                </a:gridCol>
                <a:gridCol w="913388">
                  <a:extLst>
                    <a:ext uri="{9D8B030D-6E8A-4147-A177-3AD203B41FA5}">
                      <a16:colId xmlns:a16="http://schemas.microsoft.com/office/drawing/2014/main" val="2058592609"/>
                    </a:ext>
                  </a:extLst>
                </a:gridCol>
                <a:gridCol w="913388">
                  <a:extLst>
                    <a:ext uri="{9D8B030D-6E8A-4147-A177-3AD203B41FA5}">
                      <a16:colId xmlns:a16="http://schemas.microsoft.com/office/drawing/2014/main" val="2779687740"/>
                    </a:ext>
                  </a:extLst>
                </a:gridCol>
                <a:gridCol w="913388">
                  <a:extLst>
                    <a:ext uri="{9D8B030D-6E8A-4147-A177-3AD203B41FA5}">
                      <a16:colId xmlns:a16="http://schemas.microsoft.com/office/drawing/2014/main" val="707234966"/>
                    </a:ext>
                  </a:extLst>
                </a:gridCol>
                <a:gridCol w="913388">
                  <a:extLst>
                    <a:ext uri="{9D8B030D-6E8A-4147-A177-3AD203B41FA5}">
                      <a16:colId xmlns:a16="http://schemas.microsoft.com/office/drawing/2014/main" val="2735941413"/>
                    </a:ext>
                  </a:extLst>
                </a:gridCol>
              </a:tblGrid>
              <a:tr h="237205">
                <a:tc>
                  <a:txBody>
                    <a:bodyPr/>
                    <a:lstStyle/>
                    <a:p>
                      <a:pPr algn="l" fontAlgn="b"/>
                      <a:endParaRPr lang="en-US" sz="1000" b="0" i="0" u="none" strike="noStrike">
                        <a:solidFill>
                          <a:srgbClr val="000000"/>
                        </a:solidFill>
                        <a:effectLst/>
                        <a:latin typeface="Calibri" panose="020F0502020204030204" pitchFamily="34" charset="0"/>
                      </a:endParaRPr>
                    </a:p>
                  </a:txBody>
                  <a:tcPr marL="4313" marR="4313" marT="4313"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4313" marR="4313" marT="43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4313" marR="4313" marT="43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4313" marR="4313" marT="43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4313" marR="4313" marT="43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4313" marR="4313" marT="43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4313" marR="4313" marT="43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4313" marR="4313" marT="43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4313" marR="4313" marT="431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6756992"/>
                  </a:ext>
                </a:extLst>
              </a:tr>
              <a:tr h="277530">
                <a:tc>
                  <a:txBody>
                    <a:bodyPr/>
                    <a:lstStyle/>
                    <a:p>
                      <a:pPr algn="l" fontAlgn="b"/>
                      <a:endParaRPr lang="en-US" sz="1000" b="0" i="0" u="none" strike="noStrike">
                        <a:solidFill>
                          <a:srgbClr val="000000"/>
                        </a:solidFill>
                        <a:effectLst/>
                        <a:latin typeface="Calibri" panose="020F0502020204030204" pitchFamily="34" charset="0"/>
                      </a:endParaRPr>
                    </a:p>
                  </a:txBody>
                  <a:tcPr marL="4313" marR="4313" marT="431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Arial" panose="020B0604020202020204" pitchFamily="34" charset="0"/>
                        </a:rPr>
                        <a:t>outstanding</a:t>
                      </a:r>
                      <a:br>
                        <a:rPr lang="en-US" sz="1000" b="0" i="0" u="none" strike="noStrike">
                          <a:solidFill>
                            <a:srgbClr val="000000"/>
                          </a:solidFill>
                          <a:effectLst/>
                          <a:latin typeface="Arial" panose="020B0604020202020204" pitchFamily="34" charset="0"/>
                        </a:rPr>
                      </a:br>
                      <a:r>
                        <a:rPr lang="en-US" sz="1000" b="0" i="0" u="none" strike="noStrike">
                          <a:solidFill>
                            <a:srgbClr val="000000"/>
                          </a:solidFill>
                          <a:effectLst/>
                          <a:latin typeface="Arial" panose="020B0604020202020204" pitchFamily="34" charset="0"/>
                        </a:rPr>
                        <a:t>quality</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very good</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good</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satisfactory</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sufficient</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insufficient</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weak</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very weak</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4117090"/>
                  </a:ext>
                </a:extLst>
              </a:tr>
              <a:tr h="118602">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0067154"/>
                  </a:ext>
                </a:extLst>
              </a:tr>
              <a:tr h="277530">
                <a:tc>
                  <a:txBody>
                    <a:bodyPr/>
                    <a:lstStyle/>
                    <a:p>
                      <a:pPr algn="l" fontAlgn="b"/>
                      <a:r>
                        <a:rPr lang="en-US" sz="1000" b="1" i="0" u="none" strike="noStrike">
                          <a:solidFill>
                            <a:srgbClr val="000000"/>
                          </a:solidFill>
                          <a:effectLst/>
                          <a:latin typeface="Calibri" panose="020F0502020204030204" pitchFamily="34" charset="0"/>
                        </a:rPr>
                        <a:t>Structure and design (logical structure and layout, clear and specific titles, employment and quality of figures and tables, ...) </a:t>
                      </a:r>
                    </a:p>
                  </a:txBody>
                  <a:tcPr marL="4313" marR="4313" marT="43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6831134"/>
                  </a:ext>
                </a:extLst>
              </a:tr>
              <a:tr h="158928">
                <a:tc>
                  <a:txBody>
                    <a:bodyPr/>
                    <a:lstStyle/>
                    <a:p>
                      <a:pPr algn="l" fontAlgn="b"/>
                      <a:r>
                        <a:rPr lang="en-US" sz="1000" b="1" i="0" u="none" strike="noStrike">
                          <a:solidFill>
                            <a:srgbClr val="000000"/>
                          </a:solidFill>
                          <a:effectLst/>
                          <a:latin typeface="Calibri" panose="020F0502020204030204" pitchFamily="34" charset="0"/>
                        </a:rPr>
                        <a:t>Language use (clear and correct sentence structure, spelling, …)</a:t>
                      </a:r>
                    </a:p>
                  </a:txBody>
                  <a:tcPr marL="4313" marR="4313" marT="43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7905291"/>
                  </a:ext>
                </a:extLst>
              </a:tr>
              <a:tr h="277530">
                <a:tc>
                  <a:txBody>
                    <a:bodyPr/>
                    <a:lstStyle/>
                    <a:p>
                      <a:pPr algn="l" fontAlgn="t"/>
                      <a:r>
                        <a:rPr lang="en-US" sz="1000" b="1" i="0" u="none" strike="noStrike">
                          <a:solidFill>
                            <a:srgbClr val="000000"/>
                          </a:solidFill>
                          <a:effectLst/>
                          <a:latin typeface="Calibri" panose="020F0502020204030204" pitchFamily="34" charset="0"/>
                        </a:rPr>
                        <a:t>Scientific rigour (correct citation, accurate representation of results, active inpersonal writing style, correct references to figures and tables, …)</a:t>
                      </a:r>
                    </a:p>
                  </a:txBody>
                  <a:tcPr marL="4313" marR="4313" marT="43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9078756"/>
                  </a:ext>
                </a:extLst>
              </a:tr>
              <a:tr h="277530">
                <a:tc>
                  <a:txBody>
                    <a:bodyPr/>
                    <a:lstStyle/>
                    <a:p>
                      <a:pPr algn="l" fontAlgn="b"/>
                      <a:r>
                        <a:rPr lang="en-US" sz="1000" b="1" i="0" u="none" strike="noStrike">
                          <a:solidFill>
                            <a:srgbClr val="000000"/>
                          </a:solidFill>
                          <a:effectLst/>
                          <a:latin typeface="Calibri" panose="020F0502020204030204" pitchFamily="34" charset="0"/>
                        </a:rPr>
                        <a:t>Extended abstract (quality of English language, correct interpretation of results, use of active voice, ...)</a:t>
                      </a:r>
                    </a:p>
                  </a:txBody>
                  <a:tcPr marL="4313" marR="4313" marT="43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5451620"/>
                  </a:ext>
                </a:extLst>
              </a:tr>
              <a:tr h="237205">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23776576"/>
                  </a:ext>
                </a:extLst>
              </a:tr>
              <a:tr h="196880">
                <a:tc>
                  <a:txBody>
                    <a:bodyPr/>
                    <a:lstStyle/>
                    <a:p>
                      <a:pPr algn="l" fontAlgn="b"/>
                      <a:r>
                        <a:rPr lang="en-US" sz="1000" b="1" i="0" u="none" strike="noStrike">
                          <a:solidFill>
                            <a:srgbClr val="000000"/>
                          </a:solidFill>
                          <a:effectLst/>
                          <a:latin typeface="Arial" panose="020B0604020202020204" pitchFamily="34" charset="0"/>
                        </a:rPr>
                        <a:t>Thesis - form</a:t>
                      </a:r>
                    </a:p>
                  </a:txBody>
                  <a:tcPr marL="4313" marR="4313" marT="4313" marB="0" anchor="b">
                    <a:lnL>
                      <a:noFill/>
                    </a:lnL>
                    <a:lnR>
                      <a:noFill/>
                    </a:lnR>
                    <a:lnT>
                      <a:noFill/>
                    </a:lnT>
                    <a:lnB>
                      <a:noFill/>
                    </a:lnB>
                  </a:tcPr>
                </a:tc>
                <a:tc>
                  <a:txBody>
                    <a:bodyPr/>
                    <a:lstStyle/>
                    <a:p>
                      <a:pPr algn="r" fontAlgn="b"/>
                      <a:r>
                        <a:rPr lang="en-US" sz="1000" b="1" i="0" u="none" strike="noStrike">
                          <a:solidFill>
                            <a:srgbClr val="000000"/>
                          </a:solidFill>
                          <a:effectLst/>
                          <a:latin typeface="Arial" panose="020B0604020202020204" pitchFamily="34" charset="0"/>
                        </a:rPr>
                        <a:t>Mark</a:t>
                      </a:r>
                    </a:p>
                  </a:txBody>
                  <a:tcPr marL="4313" marR="4313" marT="431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solidFill>
                            <a:srgbClr val="000000"/>
                          </a:solidFill>
                          <a:effectLst/>
                          <a:latin typeface="Arial" panose="020B0604020202020204" pitchFamily="34" charset="0"/>
                        </a:rPr>
                        <a:t> </a:t>
                      </a:r>
                    </a:p>
                  </a:txBody>
                  <a:tcPr marL="4313" marR="4313" marT="431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endParaRPr lang="en-US" sz="1000" b="1" i="0" u="none" strike="noStrike">
                        <a:solidFill>
                          <a:srgbClr val="000000"/>
                        </a:solidFill>
                        <a:effectLst/>
                        <a:latin typeface="Arial" panose="020B0604020202020204" pitchFamily="34" charset="0"/>
                      </a:endParaRPr>
                    </a:p>
                  </a:txBody>
                  <a:tcPr marL="4313" marR="4313" marT="431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a:noFill/>
                    </a:lnT>
                    <a:lnB>
                      <a:noFill/>
                    </a:lnB>
                  </a:tcPr>
                </a:tc>
                <a:extLst>
                  <a:ext uri="{0D108BD9-81ED-4DB2-BD59-A6C34878D82A}">
                    <a16:rowId xmlns:a16="http://schemas.microsoft.com/office/drawing/2014/main" val="934159501"/>
                  </a:ext>
                </a:extLst>
              </a:tr>
              <a:tr h="355807">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61056"/>
                  </a:ext>
                </a:extLst>
              </a:tr>
              <a:tr h="277530">
                <a:tc>
                  <a:txBody>
                    <a:bodyPr/>
                    <a:lstStyle/>
                    <a:p>
                      <a:pPr algn="l" fontAlgn="b"/>
                      <a:r>
                        <a:rPr lang="en-US" sz="1000" b="1" i="0" u="none" strike="noStrike">
                          <a:solidFill>
                            <a:srgbClr val="000000"/>
                          </a:solidFill>
                          <a:effectLst/>
                          <a:latin typeface="Calibri" panose="020F0502020204030204" pitchFamily="34" charset="0"/>
                        </a:rPr>
                        <a:t>Assignment analysis (assignment's context, targeted analysis and definition, correct and clear formulation of objectives and research, …)</a:t>
                      </a:r>
                    </a:p>
                  </a:txBody>
                  <a:tcPr marL="4313" marR="4313" marT="43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2792275"/>
                  </a:ext>
                </a:extLst>
              </a:tr>
              <a:tr h="277530">
                <a:tc>
                  <a:txBody>
                    <a:bodyPr/>
                    <a:lstStyle/>
                    <a:p>
                      <a:pPr algn="l" fontAlgn="b"/>
                      <a:r>
                        <a:rPr lang="en-US" sz="1000" b="1" i="0" u="none" strike="noStrike">
                          <a:solidFill>
                            <a:srgbClr val="000000"/>
                          </a:solidFill>
                          <a:effectLst/>
                          <a:latin typeface="Calibri" panose="020F0502020204030204" pitchFamily="34" charset="0"/>
                        </a:rPr>
                        <a:t>Information processing (quantity and quality of sources employed, appropriate documentation of results, …)</a:t>
                      </a:r>
                    </a:p>
                  </a:txBody>
                  <a:tcPr marL="4313" marR="4313" marT="43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3536177"/>
                  </a:ext>
                </a:extLst>
              </a:tr>
              <a:tr h="396132">
                <a:tc>
                  <a:txBody>
                    <a:bodyPr/>
                    <a:lstStyle/>
                    <a:p>
                      <a:pPr algn="l" fontAlgn="b"/>
                      <a:r>
                        <a:rPr lang="en-US" sz="1000" b="1" i="0" u="none" strike="noStrike">
                          <a:solidFill>
                            <a:srgbClr val="000000"/>
                          </a:solidFill>
                          <a:effectLst/>
                          <a:latin typeface="Calibri" panose="020F0502020204030204" pitchFamily="34" charset="0"/>
                        </a:rPr>
                        <a:t>Attention to the broader context (situation with respect to the literature and/or previous work, when relevant due attention to aspects such as ethics, economics,  sustainability, security, …)</a:t>
                      </a:r>
                    </a:p>
                  </a:txBody>
                  <a:tcPr marL="4313" marR="4313" marT="43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3217786"/>
                  </a:ext>
                </a:extLst>
              </a:tr>
              <a:tr h="277530">
                <a:tc>
                  <a:txBody>
                    <a:bodyPr/>
                    <a:lstStyle/>
                    <a:p>
                      <a:pPr algn="l" fontAlgn="t"/>
                      <a:r>
                        <a:rPr lang="en-US" sz="1000" b="1" i="0" u="none" strike="noStrike">
                          <a:solidFill>
                            <a:srgbClr val="000000"/>
                          </a:solidFill>
                          <a:effectLst/>
                          <a:latin typeface="Calibri" panose="020F0502020204030204" pitchFamily="34" charset="0"/>
                        </a:rPr>
                        <a:t>Quality of the work method (clear and accurate approach and method descriptions, effectiveness of the methods used, …)</a:t>
                      </a:r>
                    </a:p>
                  </a:txBody>
                  <a:tcPr marL="4313" marR="4313" marT="43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2646934"/>
                  </a:ext>
                </a:extLst>
              </a:tr>
              <a:tr h="277530">
                <a:tc>
                  <a:txBody>
                    <a:bodyPr/>
                    <a:lstStyle/>
                    <a:p>
                      <a:pPr algn="l" fontAlgn="t"/>
                      <a:r>
                        <a:rPr lang="en-US" sz="1000" b="1" i="0" u="none" strike="noStrike">
                          <a:solidFill>
                            <a:srgbClr val="000000"/>
                          </a:solidFill>
                          <a:effectLst/>
                          <a:latin typeface="Calibri" panose="020F0502020204030204" pitchFamily="34" charset="0"/>
                        </a:rPr>
                        <a:t>End result quality (are the objectives achieved, clear and correct wording of the conclusion and requirements for further research, ...)</a:t>
                      </a:r>
                    </a:p>
                  </a:txBody>
                  <a:tcPr marL="4313" marR="4313" marT="43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995556"/>
                  </a:ext>
                </a:extLst>
              </a:tr>
              <a:tr h="396132">
                <a:tc>
                  <a:txBody>
                    <a:bodyPr/>
                    <a:lstStyle/>
                    <a:p>
                      <a:pPr algn="l" fontAlgn="t"/>
                      <a:r>
                        <a:rPr lang="en-US" sz="1000" b="1" i="0" u="none" strike="noStrike">
                          <a:solidFill>
                            <a:srgbClr val="000000"/>
                          </a:solidFill>
                          <a:effectLst/>
                          <a:latin typeface="Calibri" panose="020F0502020204030204" pitchFamily="34" charset="0"/>
                        </a:rPr>
                        <a:t>Critical analysis (assessment of the quality of one's own work and results, reflection on methods used, justification of choices and assumptions, comparison with the literature and other results, …)</a:t>
                      </a:r>
                    </a:p>
                  </a:txBody>
                  <a:tcPr marL="4313" marR="4313" marT="431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6424536"/>
                  </a:ext>
                </a:extLst>
              </a:tr>
              <a:tr h="158928">
                <a:tc>
                  <a:txBody>
                    <a:bodyPr/>
                    <a:lstStyle/>
                    <a:p>
                      <a:pPr algn="l" fontAlgn="b"/>
                      <a:r>
                        <a:rPr lang="en-US" sz="1000" b="1" i="0" u="none" strike="noStrike">
                          <a:solidFill>
                            <a:srgbClr val="000000"/>
                          </a:solidFill>
                          <a:effectLst/>
                          <a:latin typeface="Calibri" panose="020F0502020204030204" pitchFamily="34" charset="0"/>
                        </a:rPr>
                        <a:t>Personal contribution (creativity, own stake, experimental work/research, ...)</a:t>
                      </a:r>
                    </a:p>
                  </a:txBody>
                  <a:tcPr marL="4313" marR="4313" marT="43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panose="020B0604020202020204" pitchFamily="34" charset="0"/>
                        </a:rPr>
                        <a:t> </a:t>
                      </a:r>
                    </a:p>
                  </a:txBody>
                  <a:tcPr marL="4313" marR="4313" marT="43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7411566"/>
                  </a:ext>
                </a:extLst>
              </a:tr>
              <a:tr h="237205">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70685788"/>
                  </a:ext>
                </a:extLst>
              </a:tr>
              <a:tr h="196880">
                <a:tc>
                  <a:txBody>
                    <a:bodyPr/>
                    <a:lstStyle/>
                    <a:p>
                      <a:pPr algn="l" fontAlgn="b"/>
                      <a:r>
                        <a:rPr lang="en-US" sz="1000" b="1" i="0" u="none" strike="noStrike" dirty="0">
                          <a:solidFill>
                            <a:srgbClr val="000000"/>
                          </a:solidFill>
                          <a:effectLst/>
                          <a:latin typeface="Arial" panose="020B0604020202020204" pitchFamily="34" charset="0"/>
                        </a:rPr>
                        <a:t>Thesis - content &amp; product</a:t>
                      </a:r>
                    </a:p>
                  </a:txBody>
                  <a:tcPr marL="4313" marR="4313" marT="4313" marB="0" anchor="b">
                    <a:lnL>
                      <a:noFill/>
                    </a:lnL>
                    <a:lnR>
                      <a:noFill/>
                    </a:lnR>
                    <a:lnT>
                      <a:noFill/>
                    </a:lnT>
                    <a:lnB>
                      <a:noFill/>
                    </a:lnB>
                  </a:tcPr>
                </a:tc>
                <a:tc>
                  <a:txBody>
                    <a:bodyPr/>
                    <a:lstStyle/>
                    <a:p>
                      <a:pPr algn="r" fontAlgn="b"/>
                      <a:r>
                        <a:rPr lang="en-US" sz="1000" b="1" i="0" u="none" strike="noStrike">
                          <a:solidFill>
                            <a:srgbClr val="000000"/>
                          </a:solidFill>
                          <a:effectLst/>
                          <a:latin typeface="Arial" panose="020B0604020202020204" pitchFamily="34" charset="0"/>
                        </a:rPr>
                        <a:t>Mark</a:t>
                      </a:r>
                    </a:p>
                  </a:txBody>
                  <a:tcPr marL="4313" marR="4313" marT="431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solidFill>
                            <a:srgbClr val="000000"/>
                          </a:solidFill>
                          <a:effectLst/>
                          <a:latin typeface="Arial" panose="020B0604020202020204" pitchFamily="34" charset="0"/>
                        </a:rPr>
                        <a:t> </a:t>
                      </a:r>
                    </a:p>
                  </a:txBody>
                  <a:tcPr marL="4313" marR="4313" marT="431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endParaRPr lang="en-US" sz="1000" b="1" i="0" u="none" strike="noStrike">
                        <a:solidFill>
                          <a:srgbClr val="000000"/>
                        </a:solidFill>
                        <a:effectLst/>
                        <a:latin typeface="Arial" panose="020B0604020202020204" pitchFamily="34" charset="0"/>
                      </a:endParaRPr>
                    </a:p>
                  </a:txBody>
                  <a:tcPr marL="4313" marR="4313" marT="431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4313" marR="4313" marT="4313"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Arial" panose="020B0604020202020204" pitchFamily="34" charset="0"/>
                      </a:endParaRPr>
                    </a:p>
                  </a:txBody>
                  <a:tcPr marL="4313" marR="4313" marT="4313" marB="0" anchor="b">
                    <a:lnL>
                      <a:noFill/>
                    </a:lnL>
                    <a:lnR>
                      <a:noFill/>
                    </a:lnR>
                    <a:lnT>
                      <a:noFill/>
                    </a:lnT>
                    <a:lnB>
                      <a:noFill/>
                    </a:lnB>
                  </a:tcPr>
                </a:tc>
                <a:extLst>
                  <a:ext uri="{0D108BD9-81ED-4DB2-BD59-A6C34878D82A}">
                    <a16:rowId xmlns:a16="http://schemas.microsoft.com/office/drawing/2014/main" val="2461903071"/>
                  </a:ext>
                </a:extLst>
              </a:tr>
            </a:tbl>
          </a:graphicData>
        </a:graphic>
      </p:graphicFrame>
    </p:spTree>
    <p:extLst>
      <p:ext uri="{BB962C8B-B14F-4D97-AF65-F5344CB8AC3E}">
        <p14:creationId xmlns:p14="http://schemas.microsoft.com/office/powerpoint/2010/main" val="2027028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docProps/app.xml><?xml version="1.0" encoding="utf-8"?>
<Properties xmlns="http://schemas.openxmlformats.org/officeDocument/2006/extended-properties" xmlns:vt="http://schemas.openxmlformats.org/officeDocument/2006/docPropsVTypes">
  <Template>8243_PPTX_CORP_16x9_UK</Template>
  <TotalTime>1204</TotalTime>
  <Words>1252</Words>
  <Application>Microsoft Office PowerPoint</Application>
  <PresentationFormat>Widescreen</PresentationFormat>
  <Paragraphs>253</Paragraphs>
  <Slides>11</Slides>
  <Notes>0</Notes>
  <HiddenSlides>1</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Arial</vt:lpstr>
      <vt:lpstr>Calibri</vt:lpstr>
      <vt:lpstr>KU Leuven</vt:lpstr>
      <vt:lpstr>KU Leuven Sedes</vt:lpstr>
      <vt:lpstr>PowerPoint Presentation</vt:lpstr>
      <vt:lpstr>Tasks</vt:lpstr>
      <vt:lpstr>Project topics</vt:lpstr>
      <vt:lpstr>Suggestions</vt:lpstr>
      <vt:lpstr>Evaluation criteria</vt:lpstr>
      <vt:lpstr>Project proposal</vt:lpstr>
      <vt:lpstr>Milestone</vt:lpstr>
      <vt:lpstr>Final report</vt:lpstr>
      <vt:lpstr>Marking same as manuscript master thesis </vt:lpstr>
      <vt:lpstr>Poster session</vt:lpstr>
      <vt:lpstr>Marking same as presentation master thesis </vt:lpstr>
    </vt:vector>
  </TitlesOfParts>
  <Company>KU Leuven FEB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Yiyuan Zhang</dc:creator>
  <cp:lastModifiedBy>Bart Vanrumste</cp:lastModifiedBy>
  <cp:revision>17</cp:revision>
  <dcterms:created xsi:type="dcterms:W3CDTF">2019-09-16T15:03:02Z</dcterms:created>
  <dcterms:modified xsi:type="dcterms:W3CDTF">2019-09-23T06:52:59Z</dcterms:modified>
</cp:coreProperties>
</file>