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Assistant"/>
      <p:regular r:id="rId39"/>
      <p:bold r:id="rId40"/>
    </p:embeddedFont>
    <p:embeddedFont>
      <p:font typeface="Helvetica Neue"/>
      <p:regular r:id="rId41"/>
      <p:bold r:id="rId42"/>
      <p:italic r:id="rId43"/>
      <p:boldItalic r:id="rId44"/>
    </p:embeddedFon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hNI/hCo2HYmpblmXL+A1sqUWt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ssistant-bold.fntdata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44" Type="http://schemas.openxmlformats.org/officeDocument/2006/relationships/font" Target="fonts/HelveticaNeue-boldItalic.fntdata"/><Relationship Id="rId43" Type="http://schemas.openxmlformats.org/officeDocument/2006/relationships/font" Target="fonts/HelveticaNeue-italic.fntdata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Assistant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c7bc71f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dc7bc71f8d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7bc71f8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dc7bc71f8d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c7bc71f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dc7bc71f8d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c7bc71f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dc7bc71f8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7a43d68f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e7a43d68fb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7a43d68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7a43d68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7a43d68f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e7a43d68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7a43d68f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e7a43d68f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7a43d68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7a43d68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7a43d68f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7a43d68f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ff1f87f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0dff1f87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7a43d68f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e7a43d68f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7a43d68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7a43d68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7a43d68f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e7a43d68f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7a43d68f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e7a43d68f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7a43d68f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e7a43d68f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a43d68f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e7a43d68f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7a43d68f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e7a43d68f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7a43d68f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e7a43d68f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7a43d68f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e7a43d68f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7a43d68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e7a43d68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7bc71f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1dc7bc71f8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7a43d68f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e7a43d68f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7a43d68f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e7a43d68f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7a43d68f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e7a43d68f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dff1f87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dff1f8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7a43d68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1e7a43d68fb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7a43d68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1e7a43d68fb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c7bc71f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1dc7bc71f8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7bc71f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1dc7bc71f8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c7bc71f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dc7bc71f8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c7bc71f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dc7bc71f8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764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27" name="Google Shape;27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7a43d68fb_0_93"/>
          <p:cNvSpPr txBox="1"/>
          <p:nvPr>
            <p:ph type="ctrTitle"/>
          </p:nvPr>
        </p:nvSpPr>
        <p:spPr>
          <a:xfrm>
            <a:off x="1562767" y="1791567"/>
            <a:ext cx="5389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b="1" sz="67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g1e7a43d68fb_0_93"/>
          <p:cNvSpPr txBox="1"/>
          <p:nvPr>
            <p:ph idx="1" type="subTitle"/>
          </p:nvPr>
        </p:nvSpPr>
        <p:spPr>
          <a:xfrm>
            <a:off x="1562767" y="4296233"/>
            <a:ext cx="4533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29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c7bc71f8d_0_58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dc7bc71f8d_0_58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História do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g1dc7bc71f8d_0_58"/>
          <p:cNvSpPr txBox="1"/>
          <p:nvPr/>
        </p:nvSpPr>
        <p:spPr>
          <a:xfrm>
            <a:off x="193200" y="2051050"/>
            <a:ext cx="11671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Surgimento de novos grandes “players” no mercado de navegadores.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2002: Mozilla. Trouxe várias inovações consideradas lugar-comum hoje em dia, como: bloqueadores de pop-up, extensões.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2008: Google Chrome. Atual maior navegador do mercado. Motor interno V8, para execução de JS, em código aberto.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2010: Surgimento do NodeJS, com base no V8, para execução de JS fora do navegador, no lado do servidor.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7bc71f8d_0_6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dc7bc71f8d_0_64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Popularização do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g1dc7bc71f8d_0_64"/>
          <p:cNvSpPr txBox="1"/>
          <p:nvPr/>
        </p:nvSpPr>
        <p:spPr>
          <a:xfrm>
            <a:off x="193200" y="1365250"/>
            <a:ext cx="116715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Diversos frameworks e bibliotecas populares baseados em JS: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jQuery (web)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Angular (web)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React (web)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Vue (web)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Electron (desktop)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Apache Cordova (mobile/desktop)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Ionic (mobile/desktop)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React-native (mobile/desktop)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NativeScript (mobile)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Phaser (jogos - browser)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p5js (jogos - browser)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pixiJS (jogos - browser)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npm: Node Package Manager - gerenciador de pacotes para JS.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7bc71f8d_0_82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dc7bc71f8d_0_82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Objeto window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g1dc7bc71f8d_0_82"/>
          <p:cNvSpPr txBox="1"/>
          <p:nvPr/>
        </p:nvSpPr>
        <p:spPr>
          <a:xfrm>
            <a:off x="193200" y="1517650"/>
            <a:ext cx="11671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O objeto window representa uma janela/aba que contém uma página HTML.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Num navegador com abas (quase todos atualmente), cada aba tem seu próprio objeto window.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c7bc71f8d_0_7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dc7bc71f8d_0_75"/>
          <p:cNvSpPr txBox="1"/>
          <p:nvPr>
            <p:ph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Objeto window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g1dc7bc71f8d_0_75"/>
          <p:cNvSpPr txBox="1"/>
          <p:nvPr/>
        </p:nvSpPr>
        <p:spPr>
          <a:xfrm>
            <a:off x="193200" y="1593850"/>
            <a:ext cx="11671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Principais propriedades: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window.history (read-only, permite execução dos métodos back, forward, go)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window.location (read-only, retorna a URL da página atual)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window.document (read-only, permite acessar elementos do documento HTML)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a43d68fb_0_12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e7a43d68fb_0_126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Objeto window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g1e7a43d68fb_0_126"/>
          <p:cNvSpPr txBox="1"/>
          <p:nvPr/>
        </p:nvSpPr>
        <p:spPr>
          <a:xfrm>
            <a:off x="193200" y="1441450"/>
            <a:ext cx="11671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Principais </a:t>
            </a:r>
            <a:r>
              <a:rPr lang="pt-BR" sz="2500"/>
              <a:t>métodos: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window.alert (emite um alerta ao usuário)</a:t>
            </a:r>
            <a:endParaRPr sz="2500"/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window.alert(mensagem)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window.confirm (pede confirmação ao usuário antes de fazer alguma coisa)</a:t>
            </a:r>
            <a:endParaRPr sz="2500"/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window.confirm(texto)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window.prompt (pede para o usuário inserir algum dado)</a:t>
            </a:r>
            <a:endParaRPr sz="2500"/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window.prompt(texto, valor)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7a43d68fb_0_136"/>
          <p:cNvSpPr txBox="1"/>
          <p:nvPr>
            <p:ph idx="4294967295" type="title"/>
          </p:nvPr>
        </p:nvSpPr>
        <p:spPr>
          <a:xfrm>
            <a:off x="646600" y="1491074"/>
            <a:ext cx="10898700" cy="48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recuperar essas informações do usuário e utilizar para alguma ação?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servem para guardar dados.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variável que você cria no seu código reserva um espaço na memória do computador para guardar aquele pedaço de informação.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e7a43d68fb_0_13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e7a43d68fb_0_13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Variáveis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7a43d68fb_0_14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declarar variáveis?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nome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nome = “</a:t>
            </a:r>
            <a:r>
              <a:rPr lang="pt-BR" sz="2500"/>
              <a:t>Leonardo Biazus</a:t>
            </a: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idade = 29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e7a43d68fb_0_14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1e7a43d68fb_0_14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Variáveis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7a43d68fb_0_14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Sinal de “=” significa atribuição, ou “recebe”.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Simboliza uma ação: atribuir um valor a uma variável.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se atribui um valor a uma variável, ela guarda aquele valor.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se atribui um novo valor a mesma variável, ela substitui aquele valor.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se atribui um valor nulo, ou null, a variável fica vazia.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e7a43d68fb_0_14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e7a43d68fb_0_14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Variáveis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7a43d68fb_0_15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Regras de nomenclatura de variáveis: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Podem começar com: letra, “$” ou “_”.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Não podem começar com números.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É possível usar letras e/ou números.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É possível usar acentos e símbolos (não recomendado).</a:t>
            </a:r>
            <a:endParaRPr sz="2500"/>
          </a:p>
        </p:txBody>
      </p:sp>
      <p:sp>
        <p:nvSpPr>
          <p:cNvPr id="184" name="Google Shape;184;g1e7a43d68fb_0_15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e7a43d68fb_0_15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Variáveis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7a43d68fb_0_15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Regras de nomenclatura de variáveis: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Não pode usar palavras reservadas (palavras que significam alguma coisa pré-estabelecida na linguagem, como: var, null, function, break).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Não pode conter espaços:</a:t>
            </a:r>
            <a:endParaRPr sz="2500"/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camelCase (variáveis, funções, métodos)</a:t>
            </a:r>
            <a:endParaRPr sz="2500"/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PascalCase (Classes)</a:t>
            </a:r>
            <a:endParaRPr sz="2500"/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snake_case (minúsculo: bancos de dados, maiúsculo: constantes)</a:t>
            </a:r>
            <a:endParaRPr sz="2500"/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kebab-case (URLs)</a:t>
            </a:r>
            <a:endParaRPr sz="2500"/>
          </a:p>
        </p:txBody>
      </p:sp>
      <p:sp>
        <p:nvSpPr>
          <p:cNvPr id="191" name="Google Shape;191;g1e7a43d68fb_0_15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e7a43d68fb_0_15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Variáveis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dff1f87fc_0_3"/>
          <p:cNvSpPr txBox="1"/>
          <p:nvPr>
            <p:ph type="title"/>
          </p:nvPr>
        </p:nvSpPr>
        <p:spPr>
          <a:xfrm>
            <a:off x="838200" y="882649"/>
            <a:ext cx="677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73" name="Google Shape;73;g10dff1f87fc_0_3"/>
          <p:cNvSpPr txBox="1"/>
          <p:nvPr>
            <p:ph idx="1" type="subTitle"/>
          </p:nvPr>
        </p:nvSpPr>
        <p:spPr>
          <a:xfrm>
            <a:off x="838200" y="2954325"/>
            <a:ext cx="9336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Introdução ao JavaScript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7a43d68fb_0_16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Regras de nomenclatura de variáveis: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case-sensitive, ou seja, maiúsculas e minúsculas fazem diferença.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regra de “clean code”: escolha nomes que expliquem resumidamente o que a variável vai guardar, como “idade” ou “nomeDaMae”. Evite utilizar nomes de variáveis que não significam nada, como “a1” ou “x”.</a:t>
            </a:r>
            <a:endParaRPr sz="2500"/>
          </a:p>
        </p:txBody>
      </p:sp>
      <p:sp>
        <p:nvSpPr>
          <p:cNvPr id="198" name="Google Shape;198;g1e7a43d68fb_0_16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e7a43d68fb_0_16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Variáveis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7a43d68fb_0_16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String: cadeias de caracteres, podem conter qualquer combinação de caracteres, inclusive números.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Number: somente números, positivo/negativo, inteiro/decimal, NaN (not a number)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int -  (ou “integer”) é um número inteiro, positivo ou negativo.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float - número com “ponto flutuante”, ou casas decimais.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Obs.: em programação se utiliza “.” para separar casas decimais, e não “,”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Boolean: True/False, ou 1/0.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1e7a43d68fb_0_16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e7a43d68fb_0_16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7a43d68fb_0_17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null: um valor “vazio”. É de fato um valor que foi guardado em uma variável, ou a falta de um valor significativo, como se dissesse “essa variável ainda está esperando receber um valor significativo”.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undefined: significa que a variável existe, mas não foi definido um tipo, então o tipo dela é “undefined” (ou “não definido”). Enquanto “null” é um valor, “undefined” é um tipo.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typeof: método para descobrir o tipo de uma variável.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g1e7a43d68fb_0_17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e7a43d68fb_0_17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7a43d68fb_0_176"/>
          <p:cNvSpPr txBox="1"/>
          <p:nvPr>
            <p:ph idx="4294967295" type="title"/>
          </p:nvPr>
        </p:nvSpPr>
        <p:spPr>
          <a:xfrm>
            <a:off x="646600" y="1501749"/>
            <a:ext cx="10898700" cy="4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é uma representação de um conjunto de dados, por exemplo um objeto “carro” possui o conjunto de dados “modelo”, “fabricante”, “cor”. 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é uma lista de dados. Em JavaScript, Array é um “object”.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function: define uma função, ou seja, um conjunto de instruções para atingir algum objetivo.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JavaScript, function é um tipo de dado, logo, pode ser atribuído a uma variável.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e7a43d68fb_0_17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e7a43d68fb_0_17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7a43d68fb_0_18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é uma linguagem fracamente tipada.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Ou podemos dizer que “possui tipagem dinâmica”.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significa isso?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variável que inicialmente guardava um valor numérico, pode passar a guardar um valor booleano, ou uma string, a qualquer momento.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e7a43d68fb_0_18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e7a43d68fb_0_18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7a43d68fb_0_18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Tome cuidado!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nome = “Leonardo”;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sobrenome = “Biazus”;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idade = sobrenome - nome; 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(não causa um erro, mas retorna um NaN)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1e7a43d68fb_0_18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e7a43d68fb_0_18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7a43d68fb_0_19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linguagens fortemente tipadas, como: 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Java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C#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Go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TypeScript (superset de JavaScript)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Nessas, quando se define que uma variável serve para guardar valores numéricos, você só pode atribuir valores numéricos.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declarada, uma variável não pode mudar de tipo.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Essas podemos dizer que “possuem tipagem estática”.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e7a43d68fb_0_19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e7a43d68fb_0_19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7a43d68fb_0_19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Voltando aos métodos alert, confirm, prompt: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resultado = window.prompt(texto, valor);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resultado = window.confirm(texto);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alert(resultado);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e7a43d68fb_0_19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e7a43d68fb_0_19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7a43d68fb_0_20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Concatenação (string):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alert(‘este é o seu resultado’ + resultado);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sinal de + pode servir tanto para concatenação, no caso de strings, quanto para adição, no caso de numbers.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Atenção! Por ser dinamicamente tipada, o interpretador não sabe de antemão qual o tipo da variável.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e7a43d68fb_0_20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e7a43d68fb_0_20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7a43d68fb_0_20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javascript entender como adição: number + number.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javascript entender como concatenação: string + string.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Obs.: basta um dos dois ser string.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Convertendo variáveis: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Number.parseInt(s);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Number.parseFloat(s);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Number(s); (JavaScript decide qual dos dois tipos usar)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String(n);</a:t>
            </a:r>
            <a:endParaRPr sz="2500"/>
          </a:p>
        </p:txBody>
      </p:sp>
      <p:sp>
        <p:nvSpPr>
          <p:cNvPr id="261" name="Google Shape;261;g1e7a43d68fb_0_20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e7a43d68fb_0_20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7bc71f8d_0_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dc7bc71f8d_0_9"/>
          <p:cNvSpPr txBox="1"/>
          <p:nvPr>
            <p:ph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g1dc7bc71f8d_0_9"/>
          <p:cNvSpPr txBox="1"/>
          <p:nvPr/>
        </p:nvSpPr>
        <p:spPr>
          <a:xfrm>
            <a:off x="193200" y="1517650"/>
            <a:ext cx="11671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pt-BR" sz="2500"/>
              <a:t>História do JavaScript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Alguns Frameworks JavaScript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Primeiras Definições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Objeto window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Variáveis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Tipos de Dados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7a43d68fb_0_21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algumas propriedades e métodos importantes: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string.length - quantidade de caracteres da string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string.toUpperCase() - transforma toda a string em MAIÚSCULAS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string.toLowerCase() - transforma toda a string em MINÚSCULAS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number.toFixed(2) - define apenas 2 casas decimais depois da vírgula.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e7a43d68fb_0_21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e7a43d68fb_0_21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7a43d68fb_0_221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JavaScript temos 2 tipos de comentários: 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de linha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de bloco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de linha: // tudo que estiver nessa linha, é ignorado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de bloco: 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todo o conteúdo entre os asteriscos é ignorado, independente se há uma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quebra de linha */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e7a43d68fb_0_22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e7a43d68fb_0_22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Comentando o Código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7a43d68fb_0_226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console é onde o navegador nos passa algumas informações sobre a página.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der algum erro no nosso código, é ali que vai aparecer a mensagem de erro.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tenha medo da stack trace! Analise e tente entender a mensagem de erro. Copie e busque no Google.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função do console que você vai utilizar muito: console.log()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g1e7a43d68fb_0_22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e7a43d68fb_0_22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Console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7a43d68fb_0_97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e7a43d68fb_0_97"/>
          <p:cNvSpPr txBox="1"/>
          <p:nvPr>
            <p:ph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Definições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g1e7a43d68fb_0_97"/>
          <p:cNvSpPr txBox="1"/>
          <p:nvPr/>
        </p:nvSpPr>
        <p:spPr>
          <a:xfrm>
            <a:off x="193200" y="1517650"/>
            <a:ext cx="11671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HTML: Linguagem de Marcação Hipertexto. Tags, atributos/valores e conteúdo.</a:t>
            </a:r>
            <a:endParaRPr sz="25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CSS: Folhas de Estilo em Cascata. Seletores, propriedades e valores.</a:t>
            </a:r>
            <a:endParaRPr sz="25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JavaScript: Linguagem de programação para proporcionar interatividade a uma página HTML. Variáveis, condições, laços, objetos.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7a43d68fb_0_10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e7a43d68fb_0_105"/>
          <p:cNvSpPr txBox="1"/>
          <p:nvPr>
            <p:ph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Definições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g1e7a43d68fb_0_105"/>
          <p:cNvSpPr txBox="1"/>
          <p:nvPr/>
        </p:nvSpPr>
        <p:spPr>
          <a:xfrm>
            <a:off x="193200" y="1517650"/>
            <a:ext cx="11671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HTML -&gt; Conteúdo.</a:t>
            </a:r>
            <a:endParaRPr sz="2500"/>
          </a:p>
          <a:p>
            <a:pPr indent="-3873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textos, imagens, vídeos, tabelas.</a:t>
            </a:r>
            <a:endParaRPr sz="25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CSS -&gt; Estilo.</a:t>
            </a:r>
            <a:endParaRPr sz="2500"/>
          </a:p>
          <a:p>
            <a:pPr indent="-3873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cores, sombras, tamanhos, fontes, posicionamento.</a:t>
            </a:r>
            <a:endParaRPr sz="25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JS -&gt; Interatividade.</a:t>
            </a:r>
            <a:endParaRPr sz="2500"/>
          </a:p>
          <a:p>
            <a:pPr indent="-3873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menus, animações, validações de dados.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c7bc71f8d_0_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1dc7bc71f8d_0_3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História do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g1dc7bc71f8d_0_3"/>
          <p:cNvSpPr txBox="1"/>
          <p:nvPr/>
        </p:nvSpPr>
        <p:spPr>
          <a:xfrm>
            <a:off x="193200" y="1593850"/>
            <a:ext cx="116715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Criado em 1995 por Brendan Eich, na Netscape, para validação e interatividade nas páginas no Netscape Navigator.</a:t>
            </a:r>
            <a:endParaRPr sz="2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Protótipo criado em 10 dias, praticamente inalterado para lançamento.</a:t>
            </a:r>
            <a:endParaRPr sz="2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Originalmente nomeado “Mocha”, mudou para “LiveScript”, e logo após o lançamento para “JavaScript”.</a:t>
            </a:r>
            <a:endParaRPr sz="2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A linguagem Java estava muito famosa na época, e a Netscape já tinha projetos anteriores com a Sun para colocar o Java no seu navegador - até por isso, pôde utilizar o nome “Java”.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c7bc71f8d_0_28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g1dc7bc71f8d_0_28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História do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g1dc7bc71f8d_0_28"/>
          <p:cNvSpPr txBox="1"/>
          <p:nvPr/>
        </p:nvSpPr>
        <p:spPr>
          <a:xfrm>
            <a:off x="193200" y="2051050"/>
            <a:ext cx="11671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Importante frisar: JavaScript não é Java.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O nome JavaScript foi mais por marketing do que tecnologia.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JS possui inspiração na sintaxe e em alguns aspectos de Java.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Possui inspiração em aspectos de diversas outras linguagens também.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Possui mais diferenças do que similaridades com Java, além de ambas terem objetivos diferentes.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c7bc71f8d_0_3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dc7bc71f8d_0_34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História do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g1dc7bc71f8d_0_34"/>
          <p:cNvSpPr txBox="1"/>
          <p:nvPr/>
        </p:nvSpPr>
        <p:spPr>
          <a:xfrm>
            <a:off x="193200" y="2051050"/>
            <a:ext cx="11671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1995: Microsoft lança o Internet Explorer, junto do Windows 95.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1996: Microsoft lança uma linguagem igual ao JavaScript para o seu IE: JScript.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1997: Netscape decide submeter JavaScript a uma organização de padronização, a ECMA.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ECMA define padrões para diversas coisas (i.e. ISO, ABNT) e acabou se tornando para o JS o que a W3C é para HTML/CSS/HTTP.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c7bc71f8d_0_4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dc7bc71f8d_0_40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História do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g1dc7bc71f8d_0_40"/>
          <p:cNvSpPr txBox="1"/>
          <p:nvPr/>
        </p:nvSpPr>
        <p:spPr>
          <a:xfrm>
            <a:off x="193200" y="1517650"/>
            <a:ext cx="11671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Como o nome JavaScript era patenteado pela Sun, o nome da nova linguagem padronizada ficou: ECMAScript.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O padrão ECMA-262 (nome oficial da linguagem) é mantido pelo Comitê Técnico 39 (TC39).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TC39 é composto por especialistas de grandes empresas como: Microsoft, Mozilla, Google. Incluindo o pai de JS: Brendan Eich.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Discussões abertas através de listas de e-mail.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