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Assistant"/>
      <p:regular r:id="rId29"/>
      <p:bold r:id="rId30"/>
    </p:embeddedFont>
    <p:embeddedFont>
      <p:font typeface="Helvetica Neue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jubaQHz30cn831ocvg3qdfc7Su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font" Target="fonts/Assistant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7e7196d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e7e7196d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7e7196d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e7e7196d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7e7196d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7e7196d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7e7196d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e7e7196d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7e7196d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7e7196d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7e7196d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7e7196d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7e7196d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e7e7196d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7e7196d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e7e7196d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7e7196d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7e7196d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7e7196d4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7e7196d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ff1f87f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0dff1f87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7e7196d4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e7e7196d4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7e7196d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7e7196d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7e7196d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e7e7196d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dff1f87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dff1f8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7bc71f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1dc7bc71f8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7e7196d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7e7196d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7e7196d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7e7196d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7e7196d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7e7196d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7e7196d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e7e7196d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e7196d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e7e7196d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7e7196d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e7e7196d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372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e7a43d68fb_0_93"/>
          <p:cNvSpPr txBox="1"/>
          <p:nvPr>
            <p:ph type="ctrTitle"/>
          </p:nvPr>
        </p:nvSpPr>
        <p:spPr>
          <a:xfrm>
            <a:off x="1562767" y="1791567"/>
            <a:ext cx="5389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b="1" sz="6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g1e7a43d68fb_0_93"/>
          <p:cNvSpPr txBox="1"/>
          <p:nvPr>
            <p:ph idx="1" type="subTitle"/>
          </p:nvPr>
        </p:nvSpPr>
        <p:spPr>
          <a:xfrm>
            <a:off x="1562767" y="4296233"/>
            <a:ext cx="4533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2900" u="none" cap="none" strike="noStrik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0" name="Google Shape;30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7e7196d49_0_30"/>
          <p:cNvSpPr txBox="1"/>
          <p:nvPr>
            <p:ph idx="4294967295" type="title"/>
          </p:nvPr>
        </p:nvSpPr>
        <p:spPr>
          <a:xfrm>
            <a:off x="646600" y="1585174"/>
            <a:ext cx="108987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 = idade + 1;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 = idade - 1;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preco = 25.90;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 = preco * 0.8;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 = preco / 2;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 = preco % 3;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g1e7e7196d49_0_3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e7e7196d49_0_3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de Atribuição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7e7196d49_0_35"/>
          <p:cNvSpPr txBox="1"/>
          <p:nvPr>
            <p:ph idx="4294967295" type="title"/>
          </p:nvPr>
        </p:nvSpPr>
        <p:spPr>
          <a:xfrm>
            <a:off x="646600" y="1601874"/>
            <a:ext cx="10898700" cy="47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 += 1;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 -= 1;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preco = 25.90;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 *= 0.8;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 /= 2;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 %= 3;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g1e7e7196d49_0_3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e7e7196d49_0_3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de Atribuição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7e7196d49_0_45"/>
          <p:cNvSpPr txBox="1"/>
          <p:nvPr>
            <p:ph idx="4294967295" type="title"/>
          </p:nvPr>
        </p:nvSpPr>
        <p:spPr>
          <a:xfrm>
            <a:off x="646600" y="1551799"/>
            <a:ext cx="10898700" cy="48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“maior que”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“menor que”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“maior ou igual a”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“menor ou igual a”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“igual a”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!= “diferente de”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1e7e7196d49_0_4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e7e7196d49_0_4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Relacionais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7e7196d49_0_50"/>
          <p:cNvSpPr txBox="1"/>
          <p:nvPr>
            <p:ph idx="4294967295" type="title"/>
          </p:nvPr>
        </p:nvSpPr>
        <p:spPr>
          <a:xfrm>
            <a:off x="646600" y="1485074"/>
            <a:ext cx="108987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&gt; 3 (true)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&lt; 3 (false)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&gt;= 5 (true)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8.1 &lt;= 8 (false)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== 7 (false)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!= 7 (false)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1e7e7196d49_0_5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e7e7196d49_0_5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Relacionais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e7196d49_0_55"/>
          <p:cNvSpPr txBox="1"/>
          <p:nvPr>
            <p:ph idx="4294967295" type="title"/>
          </p:nvPr>
        </p:nvSpPr>
        <p:spPr>
          <a:xfrm>
            <a:off x="646600" y="1518449"/>
            <a:ext cx="10898700" cy="48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== 2 (true)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== ‘2’ (true)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não considera o tipo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chamamos de “igualdade”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=== ‘2’ (false)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considera o tipo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chamamos de “igualdade estrita”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=== 2 (true)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g1e7e7196d49_0_5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e7e7196d49_0_5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Relacionais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7e7196d49_0_60"/>
          <p:cNvSpPr txBox="1"/>
          <p:nvPr>
            <p:ph idx="4294967295" type="title"/>
          </p:nvPr>
        </p:nvSpPr>
        <p:spPr>
          <a:xfrm>
            <a:off x="646600" y="1601874"/>
            <a:ext cx="10898700" cy="47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!= 2 (false)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!= ‘2’ (false)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não considera o tipo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chamamos de “desigualdade”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!== ‘2’ (true)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considera o tipo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chamamos de “desigualdade estrita”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!== 2 (false)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g1e7e7196d49_0_6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e7e7196d49_0_6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Relacionais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7e7196d49_0_65"/>
          <p:cNvSpPr txBox="1"/>
          <p:nvPr>
            <p:ph idx="4294967295" type="title"/>
          </p:nvPr>
        </p:nvSpPr>
        <p:spPr>
          <a:xfrm>
            <a:off x="646600" y="1718674"/>
            <a:ext cx="10898700" cy="46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“negação”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“E lógico”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 “OU lógico”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e7e7196d49_0_6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1e7e7196d49_0_6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Lógicos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7e7196d49_0_70"/>
          <p:cNvSpPr txBox="1"/>
          <p:nvPr>
            <p:ph idx="4294967295" type="title"/>
          </p:nvPr>
        </p:nvSpPr>
        <p:spPr>
          <a:xfrm>
            <a:off x="646600" y="1585174"/>
            <a:ext cx="108987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!true = false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!false = true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e7e7196d49_0_7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e7e7196d49_0_7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Lógicos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7e7196d49_0_75"/>
          <p:cNvSpPr txBox="1"/>
          <p:nvPr>
            <p:ph idx="4294967295" type="title"/>
          </p:nvPr>
        </p:nvSpPr>
        <p:spPr>
          <a:xfrm>
            <a:off x="646600" y="1701974"/>
            <a:ext cx="10898700" cy="46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&amp;&amp; true = true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&amp;&amp; false = false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&amp;&amp; true = false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&amp;&amp; false = false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e7e7196d49_0_7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e7e7196d49_0_7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Lógicos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7e7196d49_0_80"/>
          <p:cNvSpPr txBox="1"/>
          <p:nvPr>
            <p:ph idx="4294967295" type="title"/>
          </p:nvPr>
        </p:nvSpPr>
        <p:spPr>
          <a:xfrm>
            <a:off x="646600" y="1723674"/>
            <a:ext cx="10898700" cy="44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|| true = true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|| false = true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|| true = true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|| false = false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1e7e7196d49_0_8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e7e7196d49_0_8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Lógicos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dff1f87fc_0_3"/>
          <p:cNvSpPr txBox="1"/>
          <p:nvPr>
            <p:ph type="title"/>
          </p:nvPr>
        </p:nvSpPr>
        <p:spPr>
          <a:xfrm>
            <a:off x="838200" y="882649"/>
            <a:ext cx="677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73" name="Google Shape;73;g10dff1f87fc_0_3"/>
          <p:cNvSpPr txBox="1"/>
          <p:nvPr>
            <p:ph idx="1" type="subTitle"/>
          </p:nvPr>
        </p:nvSpPr>
        <p:spPr>
          <a:xfrm>
            <a:off x="838200" y="2954325"/>
            <a:ext cx="9336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Operadores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7e7196d49_0_85"/>
          <p:cNvSpPr txBox="1"/>
          <p:nvPr>
            <p:ph idx="4294967295" type="title"/>
          </p:nvPr>
        </p:nvSpPr>
        <p:spPr>
          <a:xfrm>
            <a:off x="646600" y="1785424"/>
            <a:ext cx="108987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Ordem de Precedência: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1º !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2º &amp;&amp;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3º ||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g1e7e7196d49_0_8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e7e7196d49_0_8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Lógicos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7e7196d49_0_90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Ordem de Precedência: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highlight>
                  <a:schemeClr val="accent1"/>
                </a:highlight>
              </a:rPr>
              <a:t>3 &gt; </a:t>
            </a:r>
            <a:r>
              <a:rPr lang="pt-BR" sz="2500">
                <a:solidFill>
                  <a:schemeClr val="dk1"/>
                </a:solidFill>
                <a:highlight>
                  <a:schemeClr val="accent4"/>
                </a:highlight>
              </a:rPr>
              <a:t>2 + 5</a:t>
            </a:r>
            <a:r>
              <a:rPr lang="pt-BR" sz="2500">
                <a:solidFill>
                  <a:schemeClr val="dk1"/>
                </a:solidFill>
              </a:rPr>
              <a:t> </a:t>
            </a:r>
            <a:r>
              <a:rPr lang="pt-BR" sz="2500">
                <a:solidFill>
                  <a:schemeClr val="dk1"/>
                </a:solidFill>
                <a:highlight>
                  <a:schemeClr val="accent6"/>
                </a:highlight>
              </a:rPr>
              <a:t>&amp;&amp;</a:t>
            </a:r>
            <a:r>
              <a:rPr lang="pt-BR" sz="2500">
                <a:solidFill>
                  <a:schemeClr val="dk1"/>
                </a:solidFill>
              </a:rPr>
              <a:t> </a:t>
            </a:r>
            <a:r>
              <a:rPr lang="pt-BR" sz="2500">
                <a:solidFill>
                  <a:schemeClr val="dk1"/>
                </a:solidFill>
                <a:highlight>
                  <a:schemeClr val="accent4"/>
                </a:highlight>
              </a:rPr>
              <a:t>7 % 3</a:t>
            </a:r>
            <a:r>
              <a:rPr lang="pt-BR" sz="2500">
                <a:solidFill>
                  <a:schemeClr val="dk1"/>
                </a:solidFill>
                <a:highlight>
                  <a:schemeClr val="accent1"/>
                </a:highlight>
              </a:rPr>
              <a:t> == 0</a:t>
            </a:r>
            <a:endParaRPr sz="25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1º aritméticos</a:t>
            </a:r>
            <a:endParaRPr b="0" sz="2500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2º relacionais</a:t>
            </a:r>
            <a:endParaRPr b="0" sz="2500">
              <a:solidFill>
                <a:schemeClr val="dk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3º lógicos</a:t>
            </a:r>
            <a:endParaRPr b="0" sz="2500">
              <a:solidFill>
                <a:schemeClr val="dk1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e7e7196d49_0_9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e7e7196d49_0_9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Precedência de </a:t>
            </a:r>
            <a:r>
              <a:rPr lang="pt-BR">
                <a:solidFill>
                  <a:schemeClr val="lt1"/>
                </a:solidFill>
              </a:rPr>
              <a:t>Operadores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7e7196d49_0_95"/>
          <p:cNvSpPr txBox="1"/>
          <p:nvPr>
            <p:ph idx="4294967295" type="title"/>
          </p:nvPr>
        </p:nvSpPr>
        <p:spPr>
          <a:xfrm>
            <a:off x="646600" y="1585174"/>
            <a:ext cx="108987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unários: apenas 1 operando junto do operador.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Exemplos: !expressão, var++, --var</a:t>
            </a:r>
            <a:endParaRPr sz="2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binários: 2 operandos.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Exemplos: expressão &amp;&amp; expressão, var + var, var &gt;= var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 ternário: 3 operandos.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condição ? true : false 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status = (idade &gt;= 18) ? “adulto” : “menor de idade”;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resultado = media &gt;= 7.0 ? “Aprovado” : “Reprovado”;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ehPar = num % 2 == 0 ? true : false;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g1e7e7196d49_0_9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e7e7196d49_0_9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 Ternário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7bc71f8d_0_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dc7bc71f8d_0_9"/>
          <p:cNvSpPr txBox="1"/>
          <p:nvPr>
            <p:ph type="title"/>
          </p:nvPr>
        </p:nvSpPr>
        <p:spPr>
          <a:xfrm>
            <a:off x="0" y="1157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g1dc7bc71f8d_0_9"/>
          <p:cNvSpPr txBox="1"/>
          <p:nvPr/>
        </p:nvSpPr>
        <p:spPr>
          <a:xfrm>
            <a:off x="193200" y="1517650"/>
            <a:ext cx="11671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BR" sz="2500">
                <a:solidFill>
                  <a:schemeClr val="dk1"/>
                </a:solidFill>
              </a:rPr>
              <a:t>Operadores aritméticos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BR" sz="2500">
                <a:solidFill>
                  <a:schemeClr val="dk1"/>
                </a:solidFill>
              </a:rPr>
              <a:t>Operadores de Atribuição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BR" sz="2500">
                <a:solidFill>
                  <a:schemeClr val="dk1"/>
                </a:solidFill>
              </a:rPr>
              <a:t>Operadores Relacionais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BR" sz="2500">
                <a:solidFill>
                  <a:schemeClr val="dk1"/>
                </a:solidFill>
              </a:rPr>
              <a:t>Operadores Lógicos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BR" sz="2500">
                <a:solidFill>
                  <a:schemeClr val="dk1"/>
                </a:solidFill>
              </a:rPr>
              <a:t>Precedência de Operadores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pt-BR" sz="2500">
                <a:solidFill>
                  <a:schemeClr val="dk1"/>
                </a:solidFill>
              </a:rPr>
              <a:t>Operador Ternário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7e7196d49_0_5"/>
          <p:cNvSpPr txBox="1"/>
          <p:nvPr>
            <p:ph idx="4294967295" type="title"/>
          </p:nvPr>
        </p:nvSpPr>
        <p:spPr>
          <a:xfrm>
            <a:off x="646600" y="1535124"/>
            <a:ext cx="10898700" cy="48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(soma)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(subtração)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(multiplicação)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(divisão)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(resto da divisão)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e7e7196d49_0_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e7e7196d49_0_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Aritméticos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7e7196d49_0_10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+ 4 * 2 = ?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+ 4 / 2 = ?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6 - 3 % 3 = ?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g1e7e7196d49_0_1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e7e7196d49_0_1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Aritméticos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7e7196d49_0_15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Ordem de precedência de operadores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 + 4) * 2 = ?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 + 4) / 2 = ?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(6 - 3) % 3 = ?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1e7e7196d49_0_1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e7e7196d49_0_1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Aritméticos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7e7196d49_0_20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Precedência de operadores: 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quais são executados primeiro?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“( )” o que está entre parênteses tem a maior prioridade.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“**” em seguida, potência.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“*”, “/”, “%” multiplicação, divisão e resto: estão no mesmo nível. Se houver mais de um na mesma linha, executa na ordem em que aparecem (da esquerda para a direita).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“+”, “-” soma e subtração são sempre os últimos.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1e7e7196d49_0_2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e7e7196d49_0_2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Aritméticos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7e7196d49_0_40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incremento: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idade++;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++idade;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decremento: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idade--;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--idade;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g1e7e7196d49_0_40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e7e7196d49_0_40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Aritméticos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7e7196d49_0_25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“=” atribui um valor a uma variável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nome = “Leonardo Biazus”;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idade = 29;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 = idade + 1;</a:t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</a:rPr>
              <a:t>ou seja: a partir dessa linha, a variável “idade” vai guardar o valor que ela possuía anteriormente + 1.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g1e7e7196d49_0_25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e7e7196d49_0_25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Operadores de Atribuição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