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Assistant"/>
      <p:regular r:id="rId33"/>
      <p:bold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h+yveeAg31shUtO97uYHMszDJ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ssistan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Assistant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281fece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e8281fece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8281fece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8281fece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8281fec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8281fec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281fec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8281fec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8281fec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8281fec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8281fece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e8281fec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8281fec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e8281fec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8281fece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e8281fec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8281fece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e8281fece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8281fece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8281fece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ff1f87f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0dff1f87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8281fece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e8281fece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8281fece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e8281fece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8281fece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e8281fece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8281fece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e8281fece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8281fec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e8281fec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8281fece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e8281fec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8281fece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e8281fece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dff1f87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dff1f8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8281fec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8281fec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8281fec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8281fec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281fec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e8281fec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8281fec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e8281fec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8281fec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e8281fec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281fece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8281fece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8281fec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e8281fec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98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9" name="Google Shape;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7a43d68fb_0_93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g1e7a43d68fb_0_93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2900" u="none" cap="none" strike="noStrike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1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11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30" name="Google Shape;30;p11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4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" name="Google Shape;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hyperlink" Target="https://developer.mozilla.org/pt-BR/docs/Web/API/Document/createElemen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tableless.com.br/entendendo-o-dom-document-object-mode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8281fecec_0_39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Eventos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</a:rPr>
              <a:t>Ações que podem ser executadas pelos elementos HTML.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0" lang="pt-BR" sz="2500">
                <a:solidFill>
                  <a:schemeClr val="dk1"/>
                </a:solidFill>
              </a:rPr>
              <a:t>Exemplos:</a:t>
            </a:r>
            <a:endParaRPr b="0" sz="2500">
              <a:solidFill>
                <a:schemeClr val="dk1"/>
              </a:solidFill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dblclick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mousedown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mouseup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mouseenter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mouseout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keydown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keyup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g1e8281fecec_0_3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1e8281fecec_0_3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8281fecec_0_44"/>
          <p:cNvSpPr txBox="1"/>
          <p:nvPr>
            <p:ph idx="4294967295" type="title"/>
          </p:nvPr>
        </p:nvSpPr>
        <p:spPr>
          <a:xfrm>
            <a:off x="646600" y="13386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Podemos programar uma “function” para executar no momento que algum evento é disparado.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Exemplo: mudar a cor de fundo de um elemento ao clicar nele.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Podemos capturar esses eventos através de: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HTML, por exemplo: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“Event Listener” no script, por exemplo: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g1e8281fecec_0_4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e8281fecec_0_4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g1e8281fecec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50" y="2626957"/>
            <a:ext cx="4529350" cy="10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e8281fece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200" y="4566275"/>
            <a:ext cx="75095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e8281fecec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4561" y="5655050"/>
            <a:ext cx="7195375" cy="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281fecec_0_52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Podemos também criar elementos no script e inserir no HTML: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var </a:t>
            </a:r>
            <a:r>
              <a:rPr lang="pt-BR" sz="2500">
                <a:solidFill>
                  <a:schemeClr val="accent5"/>
                </a:solidFill>
              </a:rPr>
              <a:t>elemento</a:t>
            </a:r>
            <a:r>
              <a:rPr b="0" lang="pt-BR" sz="2500">
                <a:solidFill>
                  <a:schemeClr val="dk1"/>
                </a:solidFill>
              </a:rPr>
              <a:t> = document.createElement(</a:t>
            </a:r>
            <a:r>
              <a:rPr lang="pt-BR" sz="2500">
                <a:solidFill>
                  <a:schemeClr val="accent2"/>
                </a:solidFill>
              </a:rPr>
              <a:t>nomeDaTag</a:t>
            </a:r>
            <a:r>
              <a:rPr b="0" lang="pt-BR" sz="2500">
                <a:solidFill>
                  <a:schemeClr val="dk1"/>
                </a:solidFill>
              </a:rPr>
              <a:t>);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elemento</a:t>
            </a: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o objeto Element criado.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pt-BR" sz="25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nomeDaTag</a:t>
            </a: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uma string que especifica o tipo do elemento a ser criado, por exemplo: “div”.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inserindo no body do HTML: 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document.body.appendChild(elemento);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inserindo antes de um elemento específico “divReferencia”: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document.body.insertBefore(elemento, divReferencia);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g1e8281fecec_0_52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e8281fecec_0_52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281fecec_0_57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1e8281fecec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971" y="2649225"/>
            <a:ext cx="6710754" cy="37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e8281fecec_0_57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Criando elementos HTML no JS: Exemplo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5" name="Google Shape;155;g1e8281fecec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1428125"/>
            <a:ext cx="7288350" cy="11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e8281fecec_0_57"/>
          <p:cNvSpPr txBox="1"/>
          <p:nvPr/>
        </p:nvSpPr>
        <p:spPr>
          <a:xfrm>
            <a:off x="159600" y="5716483"/>
            <a:ext cx="4497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b="0" i="0" lang="pt-BR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Document.createElement() - APIs da Web | MDN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8281fecec_0_6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setTimeout: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 um bloco específico uma vez depois de um determinado tempo.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setInterval: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 um bloco específico repetidamente com um intervalo fixo entre cada chamada.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g1e8281fecec_0_6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e8281fecec_0_6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Intervalo e Timeout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8281fecec_0_69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Exemplos de setTimeout:</a:t>
            </a:r>
            <a:endParaRPr b="0" sz="2500">
              <a:solidFill>
                <a:schemeClr val="dk1"/>
              </a:solidFill>
            </a:endParaRPr>
          </a:p>
        </p:txBody>
      </p:sp>
      <p:sp>
        <p:nvSpPr>
          <p:cNvPr id="169" name="Google Shape;169;g1e8281fecec_0_6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e8281fecec_0_6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Intervalo e Timeout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g1e8281fecec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00" y="1441456"/>
            <a:ext cx="3208682" cy="100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e8281fecec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311" y="2464625"/>
            <a:ext cx="8180025" cy="11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e8281fecec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408" y="3728000"/>
            <a:ext cx="8980249" cy="16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e8281fecec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3899" y="5445574"/>
            <a:ext cx="6402539" cy="10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8281fecec_0_77"/>
          <p:cNvSpPr txBox="1"/>
          <p:nvPr>
            <p:ph idx="4294967295" type="title"/>
          </p:nvPr>
        </p:nvSpPr>
        <p:spPr>
          <a:xfrm>
            <a:off x="646600" y="14148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 de setInterval: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Cancelando um intervalo</a:t>
            </a:r>
            <a:r>
              <a:rPr lang="pt-BR" sz="25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g1e8281fecec_0_77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e8281fecec_0_77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Intervalo e Timeout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2" name="Google Shape;182;g1e8281fecec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75" y="2002350"/>
            <a:ext cx="9435002" cy="278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e8281fecec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884" y="5422075"/>
            <a:ext cx="4240700" cy="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8281fecec_0_8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Onde adicionar nosso script JS no documento HTML?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Precisa ser colocado entre &lt;head&gt; ou &lt;body&gt;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Mas qual posição é a melhor?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g1e8281fecec_0_8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e8281fecec_0_8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8281fecec_0_89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Primeiro vamos entender o que o navegador faz quando carrega nosso documento HTML: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Busca a página HTML no servidor (e.g. index.html).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Começa a interpretar e renderizar o HTML.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O interpretador encontra uma tag &lt;script&gt; referenciando um arquivo externo.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O navegador solicita o arquivo ao servidor. Enquanto isso, bloqueia a renderização do resto do HTML.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Depois de um tempo, o script termina de baixar e é executado imediatamente.</a:t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AutoNum type="arabicPeriod"/>
            </a:pPr>
            <a:r>
              <a:rPr b="0" lang="pt-BR" sz="2500">
                <a:solidFill>
                  <a:schemeClr val="dk1"/>
                </a:solidFill>
              </a:rPr>
              <a:t>O navegador continua a interpretar o resto do documento HTML.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g1e8281fecec_0_8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e8281fecec_0_8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8281fecec_0_9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Considerando isso, identificamos dois possíveis problemas de colocar a tag &lt;script&gt; no bloco &lt;head&gt; do nosso HTML: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Enquanto o script é baixado, o usuário fica olhando para uma página em branco, vazia, enquanto aguarda tudo ser carregado.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script executa imediatamente após ser baixado, mesmo que o HTML ainda não tenha terminado de renderizar. Isso pode causar algum erro caso o script tente modificar um elemento que ainda não foi “lido” pelo navegador.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1e8281fecec_0_9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e8281fecec_0_9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dff1f87fc_0_3"/>
          <p:cNvSpPr txBox="1"/>
          <p:nvPr>
            <p:ph type="title"/>
          </p:nvPr>
        </p:nvSpPr>
        <p:spPr>
          <a:xfrm>
            <a:off x="838200" y="882649"/>
            <a:ext cx="677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JAVASCRIPT</a:t>
            </a:r>
            <a:endParaRPr/>
          </a:p>
        </p:txBody>
      </p:sp>
      <p:sp>
        <p:nvSpPr>
          <p:cNvPr id="73" name="Google Shape;73;g10dff1f87fc_0_3"/>
          <p:cNvSpPr txBox="1"/>
          <p:nvPr>
            <p:ph idx="1" type="subTitle"/>
          </p:nvPr>
        </p:nvSpPr>
        <p:spPr>
          <a:xfrm>
            <a:off x="838200" y="2954325"/>
            <a:ext cx="9336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t-BR" sz="3600"/>
              <a:t>Manipulação da DOM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8281fecec_0_99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Uma possível solução para ambos os problemas: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Referenciar o arquivo de script apenas ao final do &lt;body&gt;.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Dessa forma o navegador interpreta e já exibe para o usuário toda a página HTML, e só então baixa e executa o script.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g1e8281fecec_0_9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e8281fecec_0_9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8281fecec_0_10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Outra solução, mais “moderna”: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Referenciar o script no &lt;head&gt;, utilizando uma das propriedades abaixo: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“async”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“defer”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g1e8281fecec_0_10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e8281fecec_0_10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8281fecec_0_109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async: baixa os scripts enquanto a página está sendo carregada, ao mesmo tempo, sem bloquear o carregamento do HTML. Assim que o script termina de baixar (independente se o HTML acabou de ser renderizado), ele é executado. Se tiver mais de 1 script externo referenciado com a propriedade async, a ordem de declaração também não é respeitada, ou seja, o primeiro a baixar vai ser o primeiro a ser executado.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g1e8281fecec_0_10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1e8281fecec_0_10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8281fecec_0_11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defer: também baixa os scripts enquanto a página carrega, sem bloquear o navegador. Mas diferente da “async”, os scripts com essa propriedade são executados somente depois que a página HTML foi totalmente carregada, e na ordem em que foram declarados.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1e8281fecec_0_11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e8281fecec_0_11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8281fecec_0_119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Com essas 2 propriedades, podemos referenciar o script externo no &lt;head&gt;, pois não irá bloquear a renderização do HTML para o usuário.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Porém, com “async”, ainda pode ocorrer o problema de o script baixar e executar antes do navegador “ler” todo o HTML, e se o script tentar utilizar um elemento que ainda não foi “descoberto”, pode causar erro.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g1e8281fecec_0_11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e8281fecec_0_11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8281fecec_0_12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Você pode fazer da forma que achar melhor.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Dependendo do conteúdo do seu script, uma dessas formas pode ser mais interessante que a outra.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Porém, na maior parte das vezes, referenciar o script externo no head, utilizando a propriedade defer, parece ser a melhor alternativa.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g1e8281fecec_0_12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e8281fecec_0_12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Onde adicionar o script no 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8281fecec_0_241"/>
          <p:cNvSpPr txBox="1"/>
          <p:nvPr>
            <p:ph idx="4294967295" type="title"/>
          </p:nvPr>
        </p:nvSpPr>
        <p:spPr>
          <a:xfrm>
            <a:off x="400475" y="1110075"/>
            <a:ext cx="11496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0" lang="pt-BR" sz="2500">
                <a:solidFill>
                  <a:schemeClr val="dk1"/>
                </a:solidFill>
              </a:rPr>
              <a:t>Utilizando a página de cadastro de clientes adicione um arquivo javaScript para incluir os seguintes eventos à página: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clicar no botão limpar o valor de todos os campos deve ser apagado;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clicar no botão salvar uma div com uma mensagem de sucesso deve ser mostrada no topo da página;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ser digitado valor no campo </a:t>
            </a: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CPF o sistema deve incluir uma máscara formatada (</a:t>
            </a:r>
            <a:r>
              <a:rPr b="1"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###.###.###-##</a:t>
            </a: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ser digitado valor no campo Telefone o sistema deve incluir uma máscara formatada (</a:t>
            </a:r>
            <a:r>
              <a:rPr b="1"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(##) #####-####</a:t>
            </a: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g1e8281fecec_0_241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e8281fecec_0_241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Exercício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8281fecec_0_3"/>
          <p:cNvSpPr txBox="1"/>
          <p:nvPr>
            <p:ph idx="4294967295" type="title"/>
          </p:nvPr>
        </p:nvSpPr>
        <p:spPr>
          <a:xfrm>
            <a:off x="710100" y="1390967"/>
            <a:ext cx="108987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Manipulando a DOM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Intervalo e Timeout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Onde adicionar o script no HTML</a:t>
            </a:r>
            <a:endParaRPr b="0"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1e8281fecec_0_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e8281fecec_0_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8281fecec_0_8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Document Object Model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Representação do documento HTML e dos seus elementos como objetos.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DOM se trata de uma interface para que, utilizando uma linguagem de script (como JavaScript), possamos manipular o documento HTML, seus eventos e propriedades.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Ou seja: é uma interface entre o HTML e o JavaScript.</a:t>
            </a:r>
            <a:endParaRPr b="0"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g1e8281fecec_0_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e8281fecec_0_8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8281fecec_0_13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Cada elemento de um documento faz parte do DOM (“Modelo de Objeto de Documento”) desse documento:</a:t>
            </a:r>
            <a:endParaRPr b="0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documento como um todo, o cabeçalho, as tabelas, as imagens, os parágrafos, os botões, etc.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Todos podem ser acessados e manipulados usando o método DOM e uma linguagem de script como JavaScript.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g1e8281fecec_0_13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e8281fecec_0_13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e8281fece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000" y="1377675"/>
            <a:ext cx="6416576" cy="50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e8281fecec_0_18"/>
          <p:cNvSpPr txBox="1"/>
          <p:nvPr/>
        </p:nvSpPr>
        <p:spPr>
          <a:xfrm>
            <a:off x="396075" y="5840100"/>
            <a:ext cx="616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b="0" i="0" lang="pt-BR" sz="1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Entendendo o DOM (Document Object Model)</a:t>
            </a:r>
            <a:r>
              <a:rPr b="0" i="0" lang="pt-B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e8281fecec_0_18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e8281fecec_0_18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Árvore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8281fecec_0_2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Para manipular os elementos do nosso documento HTML, utilizamos o objeto “document” da API Window: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window.document (ou apenas “document”)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Exemplos: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document.body.style.background = brown;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document.getElementById("idDeUmElemento").innerHTML = "Conteúdo alterado!"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1e8281fecec_0_2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g1e8281fecec_0_2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8281fecec_0_29"/>
          <p:cNvSpPr txBox="1"/>
          <p:nvPr>
            <p:ph idx="4294967295" type="title"/>
          </p:nvPr>
        </p:nvSpPr>
        <p:spPr>
          <a:xfrm>
            <a:off x="646600" y="12624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Diversas formas de selecionar um elemento para manipulá-lo: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“tag”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document.getElementsByTagName(“p”)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“id”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document.getElementById(“idDeUmElemento”)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“name”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document.getElementsByName(“nomeDeElemento”)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“class”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document.getElementsByClassName(“classeDeElementos”)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“selector”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document.querySelector(“p#idDesseP”)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■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document.querySelectorAll(“p.classeDosPs”)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1e8281fecec_0_29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e8281fecec_0_29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8281fecec_0_34"/>
          <p:cNvSpPr txBox="1"/>
          <p:nvPr>
            <p:ph idx="4294967295" type="title"/>
          </p:nvPr>
        </p:nvSpPr>
        <p:spPr>
          <a:xfrm>
            <a:off x="646600" y="1110067"/>
            <a:ext cx="108987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tag, class, name e querySelectorAll retornam mais de um elemento, na forma de um Array de elementos.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id e querySelector retornam 1 elemento.</a:t>
            </a:r>
            <a:endParaRPr b="0" sz="2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lang="pt-BR" sz="2500">
                <a:solidFill>
                  <a:schemeClr val="dk1"/>
                </a:solidFill>
              </a:rPr>
              <a:t>querySelector e querySelectorAll selecionam elementos por um seletor CSS.</a:t>
            </a:r>
            <a:endParaRPr b="0" sz="2500">
              <a:solidFill>
                <a:schemeClr val="dk1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 utilizá-los para selecionar por id, classe, tag.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pt-BR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Benefício: podemos fazer todas as seleções anteriores utilizando qualquer um desses 2, e podemos ser mais específicos.</a:t>
            </a:r>
            <a:endParaRPr sz="25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g1e8281fecec_0_34"/>
          <p:cNvSpPr/>
          <p:nvPr/>
        </p:nvSpPr>
        <p:spPr>
          <a:xfrm>
            <a:off x="0" y="0"/>
            <a:ext cx="12192000" cy="1363200"/>
          </a:xfrm>
          <a:prstGeom prst="rect">
            <a:avLst/>
          </a:prstGeom>
          <a:solidFill>
            <a:srgbClr val="005CA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e8281fecec_0_34"/>
          <p:cNvSpPr txBox="1"/>
          <p:nvPr>
            <p:ph idx="4294967295" type="title"/>
          </p:nvPr>
        </p:nvSpPr>
        <p:spPr>
          <a:xfrm>
            <a:off x="0" y="39547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>
                <a:solidFill>
                  <a:schemeClr val="lt1"/>
                </a:solidFill>
              </a:rPr>
              <a:t>Manipulando a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