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6858000" cy="9144000"/>
  <p:embeddedFontLst>
    <p:embeddedFont>
      <p:font typeface="Assistant"/>
      <p:regular r:id="rId35"/>
      <p:bold r:id="rId36"/>
    </p:embeddedFont>
    <p:embeddedFont>
      <p:font typeface="Helvetica Neue"/>
      <p:regular r:id="rId37"/>
      <p:bold r:id="rId38"/>
      <p:italic r:id="rId39"/>
      <p:boldItalic r:id="rId40"/>
    </p:embeddedFont>
    <p:embeddedFont>
      <p:font typeface="Century Gothic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45" roundtripDataSignature="AMtx7mgOuGdiY6xNUdA3b0OdXQotBoCD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Italic.fntdata"/><Relationship Id="rId20" Type="http://schemas.openxmlformats.org/officeDocument/2006/relationships/slide" Target="slides/slide15.xml"/><Relationship Id="rId42" Type="http://schemas.openxmlformats.org/officeDocument/2006/relationships/font" Target="fonts/CenturyGothic-bold.fntdata"/><Relationship Id="rId41" Type="http://schemas.openxmlformats.org/officeDocument/2006/relationships/font" Target="fonts/CenturyGothic-regular.fntdata"/><Relationship Id="rId22" Type="http://schemas.openxmlformats.org/officeDocument/2006/relationships/slide" Target="slides/slide17.xml"/><Relationship Id="rId44" Type="http://schemas.openxmlformats.org/officeDocument/2006/relationships/font" Target="fonts/CenturyGothic-boldItalic.fntdata"/><Relationship Id="rId21" Type="http://schemas.openxmlformats.org/officeDocument/2006/relationships/slide" Target="slides/slide16.xml"/><Relationship Id="rId43" Type="http://schemas.openxmlformats.org/officeDocument/2006/relationships/font" Target="fonts/CenturyGothic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Assistan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HelveticaNeue-regular.fntdata"/><Relationship Id="rId14" Type="http://schemas.openxmlformats.org/officeDocument/2006/relationships/slide" Target="slides/slide9.xml"/><Relationship Id="rId36" Type="http://schemas.openxmlformats.org/officeDocument/2006/relationships/font" Target="fonts/Assistant-bold.fntdata"/><Relationship Id="rId17" Type="http://schemas.openxmlformats.org/officeDocument/2006/relationships/slide" Target="slides/slide12.xml"/><Relationship Id="rId39" Type="http://schemas.openxmlformats.org/officeDocument/2006/relationships/font" Target="fonts/HelveticaNeue-italic.fntdata"/><Relationship Id="rId16" Type="http://schemas.openxmlformats.org/officeDocument/2006/relationships/slide" Target="slides/slide11.xml"/><Relationship Id="rId38" Type="http://schemas.openxmlformats.org/officeDocument/2006/relationships/font" Target="fonts/HelveticaNeue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875e3b47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e875e3b47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875e3b47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e875e3b47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875e3b47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e875e3b47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875e3b47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e875e3b47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875e3b47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e875e3b47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875e3b47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e875e3b47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875e3b47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e875e3b47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875e3b47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1e875e3b47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875e3b47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1e875e3b47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875e3b47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1e875e3b47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dff1f87fc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10dff1f87f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875e3b47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1e875e3b47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875e3b47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1e875e3b47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875e3b47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1e875e3b47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875e3b47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1e875e3b47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e875e3b47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1e875e3b47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e875e3b47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1e875e3b47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e875e3b47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1e875e3b47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e875e3b47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1e875e3b47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e875e3b47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1e875e3b47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dff1f87f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10dff1f87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8281fece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1e8281fece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875e3b4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1e875e3b4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875e3b47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1e875e3b47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875e3b47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e875e3b47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875e3b47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e875e3b47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875e3b47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e875e3b47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875e3b47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e875e3b47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Campanha SESI">
  <p:cSld name="Capa Campanha SESI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/>
          <p:nvPr/>
        </p:nvSpPr>
        <p:spPr>
          <a:xfrm>
            <a:off x="1061" y="-8173"/>
            <a:ext cx="12190940" cy="68696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5"/>
          <p:cNvSpPr/>
          <p:nvPr/>
        </p:nvSpPr>
        <p:spPr>
          <a:xfrm>
            <a:off x="1061" y="3865958"/>
            <a:ext cx="5778257" cy="2998392"/>
          </a:xfrm>
          <a:custGeom>
            <a:rect b="b" l="l" r="r" t="t"/>
            <a:pathLst>
              <a:path extrusionOk="0" h="2998392" w="4333693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10588"/>
                </a:srgbClr>
              </a:gs>
              <a:gs pos="100000">
                <a:srgbClr val="090C5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12;p5"/>
          <p:cNvSpPr/>
          <p:nvPr/>
        </p:nvSpPr>
        <p:spPr>
          <a:xfrm>
            <a:off x="-1" y="5979886"/>
            <a:ext cx="12192001" cy="892629"/>
          </a:xfrm>
          <a:prstGeom prst="triangle">
            <a:avLst>
              <a:gd fmla="val 100000" name="adj"/>
            </a:avLst>
          </a:prstGeom>
          <a:solidFill>
            <a:srgbClr val="005C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Google Shape;1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e Nome palestrante">
  <p:cSld name="Slide de título e Nome palestrante">
    <p:bg>
      <p:bgPr>
        <a:solidFill>
          <a:srgbClr val="007744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32"/>
            <a:ext cx="12192000" cy="684973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7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7"/>
          <p:cNvSpPr txBox="1"/>
          <p:nvPr>
            <p:ph type="title"/>
          </p:nvPr>
        </p:nvSpPr>
        <p:spPr>
          <a:xfrm>
            <a:off x="838200" y="882649"/>
            <a:ext cx="677091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subTitle"/>
          </p:nvPr>
        </p:nvSpPr>
        <p:spPr>
          <a:xfrm>
            <a:off x="838200" y="2954337"/>
            <a:ext cx="7481711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19" name="Google Shape;1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6157" y="5665508"/>
            <a:ext cx="1712706" cy="60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e7a43d68fb_0_93"/>
          <p:cNvSpPr txBox="1"/>
          <p:nvPr>
            <p:ph type="ctrTitle"/>
          </p:nvPr>
        </p:nvSpPr>
        <p:spPr>
          <a:xfrm>
            <a:off x="1562767" y="1791567"/>
            <a:ext cx="5389200" cy="23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b="1" sz="67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" name="Google Shape;22;g1e7a43d68fb_0_93"/>
          <p:cNvSpPr txBox="1"/>
          <p:nvPr>
            <p:ph idx="1" type="subTitle"/>
          </p:nvPr>
        </p:nvSpPr>
        <p:spPr>
          <a:xfrm>
            <a:off x="1562767" y="4296233"/>
            <a:ext cx="45333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Arial"/>
              <a:buNone/>
              <a:defRPr b="0" i="0" sz="2900" u="none" cap="none" strike="noStrike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inatura Final SESI">
  <p:cSld name="Assinatura Final SESI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/>
          <p:nvPr/>
        </p:nvSpPr>
        <p:spPr>
          <a:xfrm>
            <a:off x="-9524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1"/>
          <p:cNvSpPr txBox="1"/>
          <p:nvPr/>
        </p:nvSpPr>
        <p:spPr>
          <a:xfrm>
            <a:off x="2662659" y="5658464"/>
            <a:ext cx="68666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Rodovia Admar Gonzaga, 2765 - Itacorubi - 88034-001 - Florianópolis, SC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11"/>
          <p:cNvGrpSpPr/>
          <p:nvPr/>
        </p:nvGrpSpPr>
        <p:grpSpPr>
          <a:xfrm>
            <a:off x="3500149" y="5115374"/>
            <a:ext cx="5191703" cy="310594"/>
            <a:chOff x="2243138" y="3759200"/>
            <a:chExt cx="6899275" cy="412750"/>
          </a:xfrm>
        </p:grpSpPr>
        <p:sp>
          <p:nvSpPr>
            <p:cNvPr id="28" name="Google Shape;28;p11"/>
            <p:cNvSpPr/>
            <p:nvPr/>
          </p:nvSpPr>
          <p:spPr>
            <a:xfrm>
              <a:off x="6710363" y="3921125"/>
              <a:ext cx="77788" cy="82550"/>
            </a:xfrm>
            <a:custGeom>
              <a:rect b="b" l="l" r="r" t="t"/>
              <a:pathLst>
                <a:path extrusionOk="0" h="102" w="97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" name="Google Shape;29;p11"/>
            <p:cNvSpPr/>
            <p:nvPr/>
          </p:nvSpPr>
          <p:spPr>
            <a:xfrm>
              <a:off x="6534151" y="3759200"/>
              <a:ext cx="412750" cy="412750"/>
            </a:xfrm>
            <a:custGeom>
              <a:rect b="b" l="l" r="r" t="t"/>
              <a:pathLst>
                <a:path extrusionOk="0" h="521" w="520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" name="Google Shape;30;p11"/>
            <p:cNvSpPr/>
            <p:nvPr/>
          </p:nvSpPr>
          <p:spPr>
            <a:xfrm>
              <a:off x="5530851" y="3759200"/>
              <a:ext cx="412750" cy="412750"/>
            </a:xfrm>
            <a:custGeom>
              <a:rect b="b" l="l" r="r" t="t"/>
              <a:pathLst>
                <a:path extrusionOk="0" h="521" w="519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" name="Google Shape;31;p11"/>
            <p:cNvSpPr/>
            <p:nvPr/>
          </p:nvSpPr>
          <p:spPr>
            <a:xfrm>
              <a:off x="6032501" y="3759200"/>
              <a:ext cx="412750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" name="Google Shape;32;p11"/>
            <p:cNvSpPr/>
            <p:nvPr/>
          </p:nvSpPr>
          <p:spPr>
            <a:xfrm>
              <a:off x="5029201" y="3759200"/>
              <a:ext cx="414338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" name="Google Shape;33;p11"/>
            <p:cNvSpPr/>
            <p:nvPr/>
          </p:nvSpPr>
          <p:spPr>
            <a:xfrm>
              <a:off x="2243138" y="3800475"/>
              <a:ext cx="174625" cy="293688"/>
            </a:xfrm>
            <a:custGeom>
              <a:rect b="b" l="l" r="r" t="t"/>
              <a:pathLst>
                <a:path extrusionOk="0" h="370" w="221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" name="Google Shape;34;p11"/>
            <p:cNvSpPr/>
            <p:nvPr/>
          </p:nvSpPr>
          <p:spPr>
            <a:xfrm>
              <a:off x="2460626" y="3800475"/>
              <a:ext cx="184150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>
              <a:off x="2684463" y="3800475"/>
              <a:ext cx="176213" cy="293688"/>
            </a:xfrm>
            <a:custGeom>
              <a:rect b="b" l="l" r="r" t="t"/>
              <a:pathLst>
                <a:path extrusionOk="0" h="370" w="221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" name="Google Shape;36;p11"/>
            <p:cNvSpPr/>
            <p:nvPr/>
          </p:nvSpPr>
          <p:spPr>
            <a:xfrm>
              <a:off x="2905126" y="3800475"/>
              <a:ext cx="176213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" name="Google Shape;37;p11"/>
            <p:cNvSpPr/>
            <p:nvPr/>
          </p:nvSpPr>
          <p:spPr>
            <a:xfrm>
              <a:off x="3219451" y="3800475"/>
              <a:ext cx="177800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" name="Google Shape;38;p11"/>
            <p:cNvSpPr/>
            <p:nvPr/>
          </p:nvSpPr>
          <p:spPr>
            <a:xfrm>
              <a:off x="3430588" y="3802063"/>
              <a:ext cx="195263" cy="288925"/>
            </a:xfrm>
            <a:custGeom>
              <a:rect b="b" l="l" r="r" t="t"/>
              <a:pathLst>
                <a:path extrusionOk="0" h="365" w="247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" name="Google Shape;39;p11"/>
            <p:cNvSpPr/>
            <p:nvPr/>
          </p:nvSpPr>
          <p:spPr>
            <a:xfrm>
              <a:off x="3657601" y="3800475"/>
              <a:ext cx="185738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" name="Google Shape;40;p11"/>
            <p:cNvSpPr/>
            <p:nvPr/>
          </p:nvSpPr>
          <p:spPr>
            <a:xfrm>
              <a:off x="3997326" y="3802063"/>
              <a:ext cx="111125" cy="288925"/>
            </a:xfrm>
            <a:custGeom>
              <a:rect b="b" l="l" r="r" t="t"/>
              <a:pathLst>
                <a:path extrusionOk="0" h="365" w="140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" name="Google Shape;41;p11"/>
            <p:cNvSpPr/>
            <p:nvPr/>
          </p:nvSpPr>
          <p:spPr>
            <a:xfrm>
              <a:off x="4198938" y="3800475"/>
              <a:ext cx="176213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" name="Google Shape;42;p11"/>
            <p:cNvSpPr/>
            <p:nvPr/>
          </p:nvSpPr>
          <p:spPr>
            <a:xfrm>
              <a:off x="4437063" y="3802063"/>
              <a:ext cx="112713" cy="288925"/>
            </a:xfrm>
            <a:custGeom>
              <a:rect b="b" l="l" r="r" t="t"/>
              <a:pathLst>
                <a:path extrusionOk="0" h="365" w="142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" name="Google Shape;43;p11"/>
            <p:cNvSpPr/>
            <p:nvPr/>
          </p:nvSpPr>
          <p:spPr>
            <a:xfrm>
              <a:off x="4641851" y="3800475"/>
              <a:ext cx="174625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11"/>
            <p:cNvSpPr/>
            <p:nvPr/>
          </p:nvSpPr>
          <p:spPr>
            <a:xfrm>
              <a:off x="7119938" y="3878263"/>
              <a:ext cx="179388" cy="215900"/>
            </a:xfrm>
            <a:custGeom>
              <a:rect b="b" l="l" r="r" t="t"/>
              <a:pathLst>
                <a:path extrusionOk="0" h="273" w="226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>
              <a:off x="7334251" y="3878263"/>
              <a:ext cx="163513" cy="215900"/>
            </a:xfrm>
            <a:custGeom>
              <a:rect b="b" l="l" r="r" t="t"/>
              <a:pathLst>
                <a:path extrusionOk="0" h="273" w="207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11"/>
            <p:cNvSpPr/>
            <p:nvPr/>
          </p:nvSpPr>
          <p:spPr>
            <a:xfrm>
              <a:off x="7537451" y="4032250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11"/>
            <p:cNvSpPr/>
            <p:nvPr/>
          </p:nvSpPr>
          <p:spPr>
            <a:xfrm>
              <a:off x="7634288" y="3878263"/>
              <a:ext cx="179388" cy="215900"/>
            </a:xfrm>
            <a:custGeom>
              <a:rect b="b" l="l" r="r" t="t"/>
              <a:pathLst>
                <a:path extrusionOk="0" h="273" w="227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11"/>
            <p:cNvSpPr/>
            <p:nvPr/>
          </p:nvSpPr>
          <p:spPr>
            <a:xfrm>
              <a:off x="7848601" y="3878263"/>
              <a:ext cx="184150" cy="215900"/>
            </a:xfrm>
            <a:custGeom>
              <a:rect b="b" l="l" r="r" t="t"/>
              <a:pathLst>
                <a:path extrusionOk="0" h="273" w="232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11"/>
            <p:cNvSpPr/>
            <p:nvPr/>
          </p:nvSpPr>
          <p:spPr>
            <a:xfrm>
              <a:off x="8081963" y="3878263"/>
              <a:ext cx="176213" cy="212725"/>
            </a:xfrm>
            <a:custGeom>
              <a:rect b="b" l="l" r="r" t="t"/>
              <a:pathLst>
                <a:path extrusionOk="0" h="270" w="221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8299451" y="3878263"/>
              <a:ext cx="174625" cy="215900"/>
            </a:xfrm>
            <a:custGeom>
              <a:rect b="b" l="l" r="r" t="t"/>
              <a:pathLst>
                <a:path extrusionOk="0" h="273" w="220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11"/>
            <p:cNvSpPr/>
            <p:nvPr/>
          </p:nvSpPr>
          <p:spPr>
            <a:xfrm>
              <a:off x="8531226" y="3800475"/>
              <a:ext cx="53975" cy="290513"/>
            </a:xfrm>
            <a:custGeom>
              <a:rect b="b" l="l" r="r" t="t"/>
              <a:pathLst>
                <a:path extrusionOk="0" h="367" w="69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11"/>
            <p:cNvSpPr/>
            <p:nvPr/>
          </p:nvSpPr>
          <p:spPr>
            <a:xfrm>
              <a:off x="8640763" y="4032250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8759826" y="3802063"/>
              <a:ext cx="176213" cy="292100"/>
            </a:xfrm>
            <a:custGeom>
              <a:rect b="b" l="l" r="r" t="t"/>
              <a:pathLst>
                <a:path extrusionOk="0" h="368" w="223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11"/>
            <p:cNvSpPr/>
            <p:nvPr/>
          </p:nvSpPr>
          <p:spPr>
            <a:xfrm>
              <a:off x="8986838" y="3878263"/>
              <a:ext cx="155575" cy="212725"/>
            </a:xfrm>
            <a:custGeom>
              <a:rect b="b" l="l" r="r" t="t"/>
              <a:pathLst>
                <a:path extrusionOk="0" h="270" w="196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SESI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SESI">
  <p:cSld name="Em branco SESI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Cinza SESI">
  <p:cSld name="Fundo Cinza SESI">
    <p:bg>
      <p:bgPr>
        <a:solidFill>
          <a:srgbClr val="F2F2F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Azul FIESC">
  <p:cSld name="Fundo Azul FIESC">
    <p:bg>
      <p:bgPr>
        <a:gradFill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839794" y="2057403"/>
            <a:ext cx="10514012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63" name="Google Shape;6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2111" y="6558166"/>
            <a:ext cx="911659" cy="23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entury Gothic"/>
              <a:buNone/>
              <a:defRPr b="1" i="0" sz="4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7" name="Google Shape;7;p4"/>
          <p:cNvCxnSpPr/>
          <p:nvPr/>
        </p:nvCxnSpPr>
        <p:spPr>
          <a:xfrm>
            <a:off x="0" y="6484295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" name="Google Shape;8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82111" y="6558166"/>
            <a:ext cx="911659" cy="2334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875e3b476_0_47"/>
          <p:cNvSpPr txBox="1"/>
          <p:nvPr>
            <p:ph idx="4294967295" type="title"/>
          </p:nvPr>
        </p:nvSpPr>
        <p:spPr>
          <a:xfrm>
            <a:off x="646600" y="13386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E se quisermos mais do que duas opções?</a:t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if … else i</a:t>
            </a:r>
            <a:r>
              <a:rPr lang="pt-BR" sz="2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4" name="Google Shape;134;g1e875e3b476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775" y="2876625"/>
            <a:ext cx="10134275" cy="27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e875e3b476_0_47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e875e3b476_0_47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Condições: if...else if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875e3b476_0_53"/>
          <p:cNvSpPr txBox="1"/>
          <p:nvPr>
            <p:ph idx="4294967295" type="title"/>
          </p:nvPr>
        </p:nvSpPr>
        <p:spPr>
          <a:xfrm>
            <a:off x="722800" y="11100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Se quisermos testar valores exatos (e não intervalos) para uma grande quantidade de possibilidades, “if...else if” acaba gerando um código muito “verboso”.</a:t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Para esses casos específicos, podemos utilizar a estrutura “switch”.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g1e875e3b476_0_53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g1e875e3b476_0_53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Condições: switch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1e875e3b476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363" y="1511044"/>
            <a:ext cx="7356375" cy="490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1e875e3b476_0_58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g1e875e3b476_0_58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Condições: switch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875e3b476_0_63"/>
          <p:cNvSpPr txBox="1"/>
          <p:nvPr>
            <p:ph idx="4294967295" type="title"/>
          </p:nvPr>
        </p:nvSpPr>
        <p:spPr>
          <a:xfrm>
            <a:off x="646600" y="13386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Às vezes nos deparamos com situações em que precisamos realizar uma mesma ação várias vezes.</a:t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Exemplo:</a:t>
            </a:r>
            <a:endParaRPr b="0" sz="2500">
              <a:solidFill>
                <a:schemeClr val="dk1"/>
              </a:solidFill>
            </a:endParaRPr>
          </a:p>
          <a:p>
            <a:pPr indent="-463550" lvl="1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500"/>
              <a:buFont typeface="Helvetica Neue"/>
              <a:buChar char="-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Exibir na tela todos os elementos de uma lista/array.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6" name="Google Shape;156;g1e875e3b476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509" y="3510584"/>
            <a:ext cx="10192899" cy="2544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1e875e3b476_0_63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e875e3b476_0_63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Repetições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875e3b476_0_69"/>
          <p:cNvSpPr txBox="1"/>
          <p:nvPr>
            <p:ph idx="4294967295" type="title"/>
          </p:nvPr>
        </p:nvSpPr>
        <p:spPr>
          <a:xfrm>
            <a:off x="875200" y="11100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Mas não é sempre que sabemos exatamente quantas vezes queremos repetir essa ação.</a:t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Muitas vezes, a quantidade de repetições que precisamos fazer é dinâmica.</a:t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Nessas ocasiões, podemos utilizar as estruturas de repetição que as linguagens de programação nos disponibilizam:</a:t>
            </a:r>
            <a:endParaRPr b="0" sz="2500">
              <a:solidFill>
                <a:schemeClr val="dk1"/>
              </a:solidFill>
            </a:endParaRPr>
          </a:p>
        </p:txBody>
      </p:sp>
      <p:sp>
        <p:nvSpPr>
          <p:cNvPr id="164" name="Google Shape;164;g1e875e3b476_0_69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g1e875e3b476_0_69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Repetições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875e3b476_0_74"/>
          <p:cNvSpPr txBox="1"/>
          <p:nvPr>
            <p:ph idx="4294967295" type="title"/>
          </p:nvPr>
        </p:nvSpPr>
        <p:spPr>
          <a:xfrm>
            <a:off x="646600" y="11100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while</a:t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for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Google Shape;171;g1e875e3b476_0_74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g1e875e3b476_0_74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Repetições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875e3b476_0_79"/>
          <p:cNvSpPr txBox="1"/>
          <p:nvPr>
            <p:ph idx="4294967295" type="title"/>
          </p:nvPr>
        </p:nvSpPr>
        <p:spPr>
          <a:xfrm>
            <a:off x="646600" y="11862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Exemplo de while:</a:t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E se a lista sofrer alterações, e novos carros forem adicionados?</a:t>
            </a:r>
            <a:endParaRPr b="0" sz="2500">
              <a:solidFill>
                <a:schemeClr val="dk1"/>
              </a:solidFill>
            </a:endParaRPr>
          </a:p>
        </p:txBody>
      </p:sp>
      <p:pic>
        <p:nvPicPr>
          <p:cNvPr id="178" name="Google Shape;178;g1e875e3b476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149" y="2118274"/>
            <a:ext cx="10097875" cy="252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1e875e3b476_0_79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e875e3b476_0_79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Repetições: While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875e3b476_0_85"/>
          <p:cNvSpPr txBox="1"/>
          <p:nvPr>
            <p:ph idx="4294967295" type="title"/>
          </p:nvPr>
        </p:nvSpPr>
        <p:spPr>
          <a:xfrm>
            <a:off x="646600" y="11100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Melhorando nosso while:</a:t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Agora, nossa repetição é dinâmica, variando de acordo com o tamanho da lista.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6" name="Google Shape;186;g1e875e3b476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859" y="2124909"/>
            <a:ext cx="10449450" cy="26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1e875e3b476_0_85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e875e3b476_0_85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Repetições</a:t>
            </a:r>
            <a:r>
              <a:rPr lang="pt-BR">
                <a:solidFill>
                  <a:schemeClr val="lt1"/>
                </a:solidFill>
              </a:rPr>
              <a:t>: While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875e3b476_0_91"/>
          <p:cNvSpPr txBox="1"/>
          <p:nvPr>
            <p:ph idx="4294967295" type="title"/>
          </p:nvPr>
        </p:nvSpPr>
        <p:spPr>
          <a:xfrm>
            <a:off x="646600" y="13386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For é uma estrutura de repetição que já contém uma variável de controle (o “cont” que utilizamos no exemplo anterior).</a:t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Exemplo:</a:t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Facilita a escrita quando precisarmos de uma variável de controle para definir o final da nossa repetição.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4" name="Google Shape;194;g1e875e3b476_0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500" y="3117175"/>
            <a:ext cx="9755725" cy="215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1e875e3b476_0_91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e875e3b476_0_91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Repetições: For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875e3b476_0_97"/>
          <p:cNvSpPr txBox="1"/>
          <p:nvPr>
            <p:ph idx="4294967295" type="title"/>
          </p:nvPr>
        </p:nvSpPr>
        <p:spPr>
          <a:xfrm>
            <a:off x="570400" y="11862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São tarefas, rotinas, ações que são executadas somente quando são chamadas ou quando ocorre algum evento.</a:t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Podem receber parâmetros e retornar um resultado</a:t>
            </a:r>
            <a:r>
              <a:rPr lang="pt-BR" sz="2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2" name="Google Shape;202;g1e875e3b476_0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838" y="3701224"/>
            <a:ext cx="8579425" cy="1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1e875e3b476_0_97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1e875e3b476_0_97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Funções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dff1f87fc_0_3"/>
          <p:cNvSpPr txBox="1"/>
          <p:nvPr>
            <p:ph type="title"/>
          </p:nvPr>
        </p:nvSpPr>
        <p:spPr>
          <a:xfrm>
            <a:off x="838200" y="882649"/>
            <a:ext cx="6771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JAVASCRIPT</a:t>
            </a:r>
            <a:endParaRPr/>
          </a:p>
        </p:txBody>
      </p:sp>
      <p:sp>
        <p:nvSpPr>
          <p:cNvPr id="73" name="Google Shape;73;g10dff1f87fc_0_3"/>
          <p:cNvSpPr txBox="1"/>
          <p:nvPr>
            <p:ph idx="1" type="subTitle"/>
          </p:nvPr>
        </p:nvSpPr>
        <p:spPr>
          <a:xfrm>
            <a:off x="838200" y="2954325"/>
            <a:ext cx="106584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pt-BR" sz="3600"/>
              <a:t>Estruturas de Controle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875e3b476_0_103"/>
          <p:cNvSpPr txBox="1"/>
          <p:nvPr>
            <p:ph idx="4294967295" type="title"/>
          </p:nvPr>
        </p:nvSpPr>
        <p:spPr>
          <a:xfrm>
            <a:off x="646600" y="12624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b="0" lang="pt-BR" sz="2500">
                <a:solidFill>
                  <a:schemeClr val="dk1"/>
                </a:solidFill>
              </a:rPr>
              <a:t>Exemplo: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0" name="Google Shape;210;g1e875e3b476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607" y="4047100"/>
            <a:ext cx="6623899" cy="20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1e875e3b476_0_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75" y="1898900"/>
            <a:ext cx="11424400" cy="14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1e875e3b476_0_103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g1e875e3b476_0_103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Funções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875e3b476_0_110"/>
          <p:cNvSpPr txBox="1"/>
          <p:nvPr>
            <p:ph idx="4294967295" type="title"/>
          </p:nvPr>
        </p:nvSpPr>
        <p:spPr>
          <a:xfrm>
            <a:off x="722800" y="12624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b="0" lang="pt-BR" sz="2500">
                <a:solidFill>
                  <a:schemeClr val="dk1"/>
                </a:solidFill>
              </a:rPr>
              <a:t>Exemplo: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9" name="Google Shape;219;g1e875e3b476_0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575" y="2141037"/>
            <a:ext cx="10236175" cy="304868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1e875e3b476_0_110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1" name="Google Shape;221;g1e875e3b476_0_110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Funções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875e3b476_0_116"/>
          <p:cNvSpPr txBox="1"/>
          <p:nvPr>
            <p:ph idx="4294967295" type="title"/>
          </p:nvPr>
        </p:nvSpPr>
        <p:spPr>
          <a:xfrm>
            <a:off x="646600" y="13386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b="0" lang="pt-BR" sz="2500">
                <a:solidFill>
                  <a:schemeClr val="dk1"/>
                </a:solidFill>
              </a:rPr>
              <a:t>Exemplo com “return”: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7" name="Google Shape;227;g1e875e3b476_0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63" y="2123625"/>
            <a:ext cx="11643975" cy="29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1e875e3b476_0_116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g1e875e3b476_0_116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Funções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875e3b476_0_122"/>
          <p:cNvSpPr txBox="1"/>
          <p:nvPr>
            <p:ph idx="4294967295" type="title"/>
          </p:nvPr>
        </p:nvSpPr>
        <p:spPr>
          <a:xfrm>
            <a:off x="646600" y="1414874"/>
            <a:ext cx="10898700" cy="4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b="0" lang="pt-BR" sz="2500">
                <a:solidFill>
                  <a:schemeClr val="dk1"/>
                </a:solidFill>
              </a:rPr>
              <a:t>Também podemos guardar funções dentro de variáveis: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5" name="Google Shape;235;g1e875e3b476_0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874" y="2209450"/>
            <a:ext cx="5029850" cy="330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1e875e3b476_0_122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g1e875e3b476_0_122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Funções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e875e3b476_0_128"/>
          <p:cNvSpPr txBox="1"/>
          <p:nvPr>
            <p:ph idx="4294967295" type="title"/>
          </p:nvPr>
        </p:nvSpPr>
        <p:spPr>
          <a:xfrm>
            <a:off x="646600" y="11100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Arrays são variáveis compostas.</a:t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Ao contrário de uma variável simples, que guarda só 1 valor (string, number, boolean), uma variável composta guarda uma lista de valores.</a:t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Exemplo: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3" name="Google Shape;243;g1e875e3b476_0_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600" y="4725850"/>
            <a:ext cx="10898701" cy="93417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1e875e3b476_0_128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g1e875e3b476_0_128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Arrays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e875e3b476_0_134"/>
          <p:cNvSpPr txBox="1"/>
          <p:nvPr>
            <p:ph idx="4294967295" type="title"/>
          </p:nvPr>
        </p:nvSpPr>
        <p:spPr>
          <a:xfrm>
            <a:off x="646600" y="11100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6355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500"/>
              <a:buFont typeface="Helvetica Neue"/>
              <a:buChar char="-"/>
            </a:pPr>
            <a:r>
              <a:rPr b="0" lang="pt-BR" sz="2500">
                <a:solidFill>
                  <a:schemeClr val="dk1"/>
                </a:solidFill>
              </a:rPr>
              <a:t>Operações com arrays: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63550" lvl="1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500"/>
              <a:buFont typeface="Helvetica Neue"/>
              <a:buChar char="-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Verificamos o tamanho (quantidade de itens) através da propriedade length: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63550" lvl="1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500"/>
              <a:buFont typeface="Helvetica Neue"/>
              <a:buChar char="-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Acessamos um item específico através do índice</a:t>
            </a:r>
            <a:r>
              <a:rPr lang="pt-BR" sz="2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1" name="Google Shape;251;g1e875e3b476_0_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500" y="2870000"/>
            <a:ext cx="9716575" cy="8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1e875e3b476_0_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398" y="4494736"/>
            <a:ext cx="9002800" cy="123636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1e875e3b476_0_134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g1e875e3b476_0_134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Arrays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e875e3b476_0_141"/>
          <p:cNvSpPr txBox="1"/>
          <p:nvPr>
            <p:ph idx="4294967295" type="title"/>
          </p:nvPr>
        </p:nvSpPr>
        <p:spPr>
          <a:xfrm>
            <a:off x="350400" y="1186275"/>
            <a:ext cx="111948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6355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500"/>
              <a:buFont typeface="Helvetica Neue"/>
              <a:buChar char="-"/>
            </a:pPr>
            <a:r>
              <a:rPr b="0" lang="pt-BR" sz="2500">
                <a:solidFill>
                  <a:schemeClr val="dk1"/>
                </a:solidFill>
              </a:rPr>
              <a:t>Operações com arrays</a:t>
            </a:r>
            <a:r>
              <a:rPr lang="pt-BR" sz="2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63550" lvl="1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500"/>
              <a:buFont typeface="Helvetica Neue"/>
              <a:buChar char="-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Removemos um item do final do array através da função pop: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63550" lvl="1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500"/>
              <a:buFont typeface="Helvetica Neue"/>
              <a:buChar char="-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Adicionamos um item ao final através da função push: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0" name="Google Shape;260;g1e875e3b476_0_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500" y="2967025"/>
            <a:ext cx="9457408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1e875e3b476_0_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3525" y="4485475"/>
            <a:ext cx="9961851" cy="9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e875e3b476_0_141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3" name="Google Shape;263;g1e875e3b476_0_141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Arrays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e875e3b476_0_148"/>
          <p:cNvSpPr txBox="1"/>
          <p:nvPr>
            <p:ph idx="4294967295" type="title"/>
          </p:nvPr>
        </p:nvSpPr>
        <p:spPr>
          <a:xfrm>
            <a:off x="646600" y="11862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6355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500"/>
              <a:buFont typeface="Helvetica Neue"/>
              <a:buChar char="-"/>
            </a:pPr>
            <a:r>
              <a:rPr b="0" lang="pt-BR" sz="2500">
                <a:solidFill>
                  <a:schemeClr val="dk1"/>
                </a:solidFill>
              </a:rPr>
              <a:t>Operações com arrays: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63550" lvl="1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500"/>
              <a:buFont typeface="Helvetica Neue"/>
              <a:buChar char="-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Removemos um item do início através da função shift: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63550" lvl="1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500"/>
              <a:buFont typeface="Helvetica Neue"/>
              <a:buChar char="-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Adicionamos um item ao início através da função unshift: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9" name="Google Shape;269;g1e875e3b476_0_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250" y="2933695"/>
            <a:ext cx="8917326" cy="6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1e875e3b476_0_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4050" y="4669028"/>
            <a:ext cx="9237725" cy="80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1e875e3b476_0_148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2" name="Google Shape;272;g1e875e3b476_0_148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Arrays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e875e3b476_0_155"/>
          <p:cNvSpPr txBox="1"/>
          <p:nvPr>
            <p:ph idx="4294967295" type="title"/>
          </p:nvPr>
        </p:nvSpPr>
        <p:spPr>
          <a:xfrm>
            <a:off x="283675" y="1110075"/>
            <a:ext cx="11261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6355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500"/>
              <a:buFont typeface="Helvetica Neue"/>
              <a:buChar char="-"/>
            </a:pPr>
            <a:r>
              <a:rPr b="0" lang="pt-BR" sz="2500">
                <a:solidFill>
                  <a:schemeClr val="dk1"/>
                </a:solidFill>
              </a:rPr>
              <a:t>Operações com arrays: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63550" lvl="1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500"/>
              <a:buFont typeface="Helvetica Neue"/>
              <a:buChar char="-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Descobrimos o índice de um item através da função indexOf: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63550" lvl="1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500"/>
              <a:buFont typeface="Helvetica Neue"/>
              <a:buChar char="-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Ordenamos por ordem crescente (ou alfabética) através da função sort</a:t>
            </a:r>
            <a:r>
              <a:rPr lang="pt-BR" sz="2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8" name="Google Shape;278;g1e875e3b476_0_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125" y="2950350"/>
            <a:ext cx="9926322" cy="73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1e875e3b476_0_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4925" y="4804700"/>
            <a:ext cx="7747651" cy="133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1e875e3b476_0_155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1e875e3b476_0_155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Arrays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8281fecec_0_3"/>
          <p:cNvSpPr txBox="1"/>
          <p:nvPr>
            <p:ph idx="4294967295" type="title"/>
          </p:nvPr>
        </p:nvSpPr>
        <p:spPr>
          <a:xfrm>
            <a:off x="710100" y="1390967"/>
            <a:ext cx="10898700" cy="46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Condições</a:t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Repetições</a:t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Funções</a:t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Arrays</a:t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</p:txBody>
      </p:sp>
      <p:sp>
        <p:nvSpPr>
          <p:cNvPr id="79" name="Google Shape;79;g1e8281fecec_0_3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1e8281fecec_0_3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Agenda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875e3b476_0_5"/>
          <p:cNvSpPr txBox="1"/>
          <p:nvPr>
            <p:ph idx="4294967295" type="title"/>
          </p:nvPr>
        </p:nvSpPr>
        <p:spPr>
          <a:xfrm>
            <a:off x="646600" y="13386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Até agora vimos execuções sequenciais:</a:t>
            </a:r>
            <a:endParaRPr b="0" sz="2500">
              <a:solidFill>
                <a:schemeClr val="dk1"/>
              </a:solidFill>
            </a:endParaRPr>
          </a:p>
          <a:p>
            <a:pPr indent="-3873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Uma instrução executa após a outra, sem pular nenhuma, na ordem em que foram escritas.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E se eu quiser executar uma dessas linhas apenas em algum cenário específico?</a:t>
            </a:r>
            <a:endParaRPr b="0"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lang="pt-BR" sz="2500">
                <a:solidFill>
                  <a:schemeClr val="dk1"/>
                </a:solidFill>
              </a:rPr>
              <a:t>Exemplo: verificar a idade antes de executar o “alert”, e alterar o texto caso o usuário em questão seja menor de idade.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86" name="Google Shape;86;g1e875e3b476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2125" y="2862806"/>
            <a:ext cx="6869750" cy="15928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1e875e3b476_0_5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e875e3b476_0_5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Condições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875e3b476_0_11"/>
          <p:cNvSpPr txBox="1"/>
          <p:nvPr>
            <p:ph idx="4294967295" type="title"/>
          </p:nvPr>
        </p:nvSpPr>
        <p:spPr>
          <a:xfrm>
            <a:off x="646600" y="12624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Para tomar decisões no nosso código, utilizamos o que chamamos de “Estruturas condicionais”.</a:t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Utilizando o exemplo anterior:</a:t>
            </a:r>
            <a:endParaRPr b="0" sz="2500">
              <a:solidFill>
                <a:schemeClr val="dk1"/>
              </a:solidFill>
            </a:endParaRPr>
          </a:p>
        </p:txBody>
      </p:sp>
      <p:pic>
        <p:nvPicPr>
          <p:cNvPr id="94" name="Google Shape;94;g1e875e3b476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333" y="3048850"/>
            <a:ext cx="8556275" cy="308665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1e875e3b476_0_11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g1e875e3b476_0_11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Condições: if...else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875e3b476_0_23"/>
          <p:cNvSpPr txBox="1"/>
          <p:nvPr>
            <p:ph idx="4294967295" type="title"/>
          </p:nvPr>
        </p:nvSpPr>
        <p:spPr>
          <a:xfrm>
            <a:off x="646600" y="12624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Não é obrigatório utilizar o “else” e o segundo bloco.</a:t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O código abaixo, por exemplo, também funciona:</a:t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Atenção! O código fora do bloco condicional será executado independente da condição ser verdadeira ou falsa.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Google Shape;102;g1e875e3b476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150" y="2621650"/>
            <a:ext cx="8831400" cy="283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1e875e3b476_0_23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e875e3b476_0_23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Condições: if...else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875e3b476_0_29"/>
          <p:cNvSpPr txBox="1"/>
          <p:nvPr>
            <p:ph idx="4294967295" type="title"/>
          </p:nvPr>
        </p:nvSpPr>
        <p:spPr>
          <a:xfrm>
            <a:off x="646600" y="11862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46355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500"/>
              <a:buFont typeface="Helvetica Neue"/>
              <a:buChar char="-"/>
            </a:pPr>
            <a:r>
              <a:rPr lang="pt-BR" sz="2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Qualquer valor que não seja: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63550" lvl="1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500"/>
              <a:buFont typeface="Helvetica Neue"/>
              <a:buChar char="-"/>
            </a:pPr>
            <a:r>
              <a:rPr lang="pt-BR" sz="2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63550" lvl="1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500"/>
              <a:buFont typeface="Helvetica Neue"/>
              <a:buChar char="-"/>
            </a:pPr>
            <a:r>
              <a:rPr lang="pt-BR" sz="2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undefined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63550" lvl="1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500"/>
              <a:buFont typeface="Helvetica Neue"/>
              <a:buChar char="-"/>
            </a:pPr>
            <a:r>
              <a:rPr lang="pt-BR" sz="2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63550" lvl="1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500"/>
              <a:buFont typeface="Helvetica Neue"/>
              <a:buChar char="-"/>
            </a:pPr>
            <a:r>
              <a:rPr lang="pt-BR" sz="2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(zero)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63550" lvl="1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500"/>
              <a:buFont typeface="Helvetica Neue"/>
              <a:buChar char="-"/>
            </a:pPr>
            <a:r>
              <a:rPr lang="pt-BR" sz="2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NaN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63550" lvl="1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500"/>
              <a:buFont typeface="Helvetica Neue"/>
              <a:buChar char="-"/>
            </a:pPr>
            <a:r>
              <a:rPr lang="pt-BR" sz="2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uma string vazia ('')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6355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500"/>
              <a:buFont typeface="Helvetica Neue"/>
              <a:buChar char="-"/>
            </a:pPr>
            <a:r>
              <a:rPr lang="pt-BR" sz="2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retornará “true” quando testado como uma instrução condicional.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6355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500"/>
              <a:buFont typeface="Helvetica Neue"/>
              <a:buChar char="-"/>
            </a:pPr>
            <a:r>
              <a:rPr lang="pt-BR" sz="2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Você pode simplesmente usar um nome de variável para testar se é verdadeiro, ou se ela existe.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g1e875e3b476_0_29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e875e3b476_0_29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Condições: if...else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875e3b476_0_34"/>
          <p:cNvSpPr txBox="1"/>
          <p:nvPr>
            <p:ph idx="4294967295" type="title"/>
          </p:nvPr>
        </p:nvSpPr>
        <p:spPr>
          <a:xfrm>
            <a:off x="646600" y="13386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6355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500"/>
              <a:buFont typeface="Helvetica Neue"/>
              <a:buChar char="-"/>
            </a:pPr>
            <a:r>
              <a:rPr lang="pt-BR" sz="2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Exemplo: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7" name="Google Shape;117;g1e875e3b476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474" y="2082324"/>
            <a:ext cx="8080199" cy="141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1e875e3b476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1810" y="4308835"/>
            <a:ext cx="8787550" cy="15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1e875e3b476_0_34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e875e3b476_0_34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Condições: if...else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875e3b476_0_41"/>
          <p:cNvSpPr txBox="1"/>
          <p:nvPr>
            <p:ph idx="4294967295" type="title"/>
          </p:nvPr>
        </p:nvSpPr>
        <p:spPr>
          <a:xfrm>
            <a:off x="646600" y="13386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E se quisermos mais do que duas opções?</a:t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if dentro de if (ou “ifs aninhados”):</a:t>
            </a:r>
            <a:endParaRPr b="0" sz="2500">
              <a:solidFill>
                <a:schemeClr val="dk1"/>
              </a:solidFill>
            </a:endParaRPr>
          </a:p>
        </p:txBody>
      </p:sp>
      <p:pic>
        <p:nvPicPr>
          <p:cNvPr id="126" name="Google Shape;126;g1e875e3b476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075" y="2790900"/>
            <a:ext cx="9429850" cy="315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1e875e3b476_0_41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e875e3b476_0_41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Condições: if...else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 SES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2016-04-20T20:34:55Z</dcterms:created>
  <dc:creator>JAISON HENICKA</dc:creator>
</cp:coreProperties>
</file>