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2DF5AF70.xml" ContentType="application/vnd.ms-powerpoint.comments+xml"/>
  <Override PartName="/ppt/comments/modernComment_101_498B0EE7.xml" ContentType="application/vnd.ms-powerpoint.comments+xml"/>
  <Override PartName="/ppt/comments/modernComment_103_ADCF2D27.xml" ContentType="application/vnd.ms-powerpoint.comments+xml"/>
  <Override PartName="/ppt/comments/modernComment_104_5FAA2FC9.xml" ContentType="application/vnd.ms-powerpoint.comments+xml"/>
  <Override PartName="/ppt/comments/modernComment_105_F7B8D488.xml" ContentType="application/vnd.ms-powerpoint.comments+xml"/>
  <Override PartName="/ppt/comments/modernComment_106_9213C1DB.xml" ContentType="application/vnd.ms-powerpoint.comments+xml"/>
  <Override PartName="/ppt/comments/modernComment_107_BB914AA9.xml" ContentType="application/vnd.ms-powerpoint.comments+xml"/>
  <Override PartName="/ppt/comments/modernComment_108_68414B37.xml" ContentType="application/vnd.ms-powerpoint.comments+xml"/>
  <Override PartName="/ppt/notesSlides/notesSlide1.xml" ContentType="application/vnd.openxmlformats-officedocument.presentationml.notesSlide+xml"/>
  <Override PartName="/ppt/comments/modernComment_109_263A704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00421E-7DFC-E3BA-3B0D-8B411566C797}" name="Luigi Santise" initials="LS" userId="e5a23c29130e9a73" providerId="Windows Live"/>
  <p188:author id="{8DC76AFD-183C-DD7F-F283-95224B074992}" name="l.santise@campus.unimib.it" initials="LS" userId="S::l.santise@campus.unimib.it::4bb85050-21ab-48b1-82b4-a286a59c3f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2DF5AF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158B9A-ACEB-4B2C-978B-AD08BD09AA29}" authorId="{BC00421E-7DFC-E3BA-3B0D-8B411566C797}" created="2024-10-16T10:33:13.8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71075952" sldId="256"/>
      <ac:spMk id="3" creationId="{2D5E0C5A-F67B-E284-A308-8DDD64FA66F6}"/>
      <ac:txMk cp="105" len="20">
        <ac:context len="127" hash="3357621783"/>
      </ac:txMk>
    </ac:txMkLst>
    <p188:pos x="8365435" y="602214"/>
    <p188:txBody>
      <a:bodyPr/>
      <a:lstStyle/>
      <a:p>
        <a:r>
          <a:rPr lang="it-IT"/>
          <a:t>rappresentazione vettoriale delle informazioni rilevanti di quel nodo e del suo vicinato</a:t>
        </a:r>
      </a:p>
    </p188:txBody>
  </p188:cm>
</p188:cmLst>
</file>

<file path=ppt/comments/modernComment_101_498B0E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88E4ED-B263-43FA-95B0-B24866C199CA}" authorId="{BC00421E-7DFC-E3BA-3B0D-8B411566C797}" created="2024-10-16T13:38:12.2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33850087" sldId="257"/>
      <ac:spMk id="3" creationId="{16AD024C-1C49-E2E4-257B-910E5B1B3465}"/>
      <ac:txMk cp="0" len="46">
        <ac:context len="184" hash="1808701256"/>
      </ac:txMk>
    </ac:txMkLst>
    <p188:pos x="7470913" y="281471"/>
    <p188:txBody>
      <a:bodyPr/>
      <a:lstStyle/>
      <a:p>
        <a:r>
          <a:rPr lang="it-IT"/>
          <a:t>Per permettere la predizione corretta dei nodi che non sono stati visti prima.</a:t>
        </a:r>
      </a:p>
    </p188:txBody>
  </p188:cm>
  <p188:cm id="{1A039234-C228-4510-A502-456E685DBF81}" authorId="{BC00421E-7DFC-E3BA-3B0D-8B411566C797}" created="2024-10-16T13:43:55.09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33850087" sldId="257"/>
      <ac:spMk id="3" creationId="{16AD024C-1C49-E2E4-257B-910E5B1B3465}"/>
      <ac:txMk cp="48" len="95">
        <ac:context len="184" hash="1808701256"/>
      </ac:txMk>
    </ac:txMkLst>
    <p188:pos x="10055087" y="669097"/>
    <p188:txBody>
      <a:bodyPr/>
      <a:lstStyle/>
      <a:p>
        <a:r>
          <a:rPr lang="it-IT"/>
          <a:t>Che possono rivelare sia il suo ruolo locale nel grafo che la sua posizione globale. Ad esempio, il modello deve essere in grado di capire se un nodo è centrale in una comunità, se fa parte di un percorso critico, se è connesso a nodi con ruoli specifici, e così via.</a:t>
        </a:r>
      </a:p>
    </p188:txBody>
  </p188:cm>
  <p188:cm id="{E799302C-8AC4-4614-AFB4-73A3D9DCC48E}" authorId="{8DC76AFD-183C-DD7F-F283-95224B074992}" created="2024-10-23T15:19:33.6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33850087" sldId="257"/>
      <ac:spMk id="3" creationId="{16AD024C-1C49-E2E4-257B-910E5B1B3465}"/>
      <ac:txMk cp="165" len="17">
        <ac:context len="184" hash="1808701256"/>
      </ac:txMk>
    </ac:txMkLst>
    <p188:pos x="6063343" y="1581604"/>
    <p188:txBody>
      <a:bodyPr/>
      <a:lstStyle/>
      <a:p>
        <a:r>
          <a:rPr lang="it-IT"/>
          <a:t>(ad es., attributi di testo, informazioni sul profilo del nodo, gradi del nodo)</a:t>
        </a:r>
      </a:p>
    </p188:txBody>
  </p188:cm>
</p188:cmLst>
</file>

<file path=ppt/comments/modernComment_103_ADCF2D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A776BD-2AC8-4E9A-B38F-C3AFA99738E5}" authorId="{8DC76AFD-183C-DD7F-F283-95224B074992}" created="2024-10-16T14:14:56.1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16035879" sldId="259"/>
      <ac:spMk id="3" creationId="{07AF03A8-6A14-A012-AADB-35C3A20CD3AF}"/>
      <ac:txMk cp="182" len="15">
        <ac:context len="454" hash="4133587146"/>
      </ac:txMk>
    </ac:txMkLst>
    <p188:pos x="9617766" y="748610"/>
    <p188:txBody>
      <a:bodyPr/>
      <a:lstStyle/>
      <a:p>
        <a:r>
          <a:rPr lang="it-IT"/>
          <a:t>K=1, k=2 </a:t>
        </a:r>
      </a:p>
    </p188:txBody>
  </p188:cm>
  <p188:cm id="{B19D4FBE-563C-43DB-976F-2C5D290A7664}" authorId="{8DC76AFD-183C-DD7F-F283-95224B074992}" created="2024-10-16T14:16:17.57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16035879" sldId="259"/>
      <ac:spMk id="3" creationId="{07AF03A8-6A14-A012-AADB-35C3A20CD3AF}"/>
      <ac:txMk cp="429" len="23">
        <ac:context len="454" hash="4133587146"/>
      </ac:txMk>
    </ac:txMkLst>
    <p188:pos x="5145158" y="1941305"/>
    <p188:txBody>
      <a:bodyPr/>
      <a:lstStyle/>
      <a:p>
        <a:r>
          <a:rPr lang="it-IT"/>
          <a:t>Sia non supervisionata che supervisionata</a:t>
        </a:r>
      </a:p>
    </p188:txBody>
  </p188:cm>
</p188:cmLst>
</file>

<file path=ppt/comments/modernComment_104_5FAA2F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9B710C-1D6F-4243-B95C-516CD688DCFE}" authorId="{8DC76AFD-183C-DD7F-F283-95224B074992}" created="2024-10-16T15:45:22.1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04988873" sldId="260"/>
      <ac:spMk id="9" creationId="{D5171E62-32BD-3C56-09A2-5057549E7B5D}"/>
      <ac:txMk cp="0" len="49">
        <ac:context len="176" hash="2349282045"/>
      </ac:txMk>
    </ac:txMkLst>
    <p188:pos x="7719391" y="281471"/>
    <p188:txBody>
      <a:bodyPr/>
      <a:lstStyle/>
      <a:p>
        <a:r>
          <a:rPr lang="it-IT"/>
          <a:t>Per l’embedding di nodi non visti</a:t>
        </a:r>
      </a:p>
    </p188:txBody>
  </p188:cm>
  <p188:cm id="{A2FF43AD-BBE9-4933-B619-449977F578B8}" authorId="{8DC76AFD-183C-DD7F-F283-95224B074992}" created="2024-10-16T15:46:13.5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04988873" sldId="260"/>
      <ac:spMk id="9" creationId="{D5171E62-32BD-3C56-09A2-5057549E7B5D}"/>
      <ac:txMk cp="50" len="58">
        <ac:context len="176" hash="2349282045"/>
      </ac:txMk>
    </ac:txMkLst>
    <p188:pos x="8872330" y="669097"/>
    <p188:txBody>
      <a:bodyPr/>
      <a:lstStyle/>
      <a:p>
        <a:r>
          <a:rPr lang="it-IT"/>
          <a:t>Invece di classificare interi grafi (o sotto-grafi)</a:t>
        </a:r>
      </a:p>
    </p188:txBody>
  </p188:cm>
  <p188:cm id="{870232C6-C645-491A-9ECA-A9528968A6BC}" authorId="{8DC76AFD-183C-DD7F-F283-95224B074992}" created="2024-10-23T16:52:47.0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04988873" sldId="260"/>
      <ac:spMk id="9" creationId="{D5171E62-32BD-3C56-09A2-5057549E7B5D}"/>
      <ac:txMk cp="109" len="65">
        <ac:context len="176" hash="2349282045"/>
      </ac:txMk>
    </ac:txMkLst>
    <p188:pos x="10080171" y="1200604"/>
    <p188:txBody>
      <a:bodyPr/>
      <a:lstStyle/>
      <a:p>
        <a:r>
          <a:rPr lang="it-IT"/>
          <a:t>Infatti risolve il problema chiave dei GCN, per il quale deve conoscere l’intero grafo durante l’addestramento</a:t>
        </a:r>
      </a:p>
    </p188:txBody>
  </p188:cm>
</p188:cmLst>
</file>

<file path=ppt/comments/modernComment_105_F7B8D4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A941C8-B6E7-4C22-B482-159B2F8B2C5D}" authorId="{8DC76AFD-183C-DD7F-F283-95224B074992}" created="2024-10-16T16:14:18.14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6085384" sldId="261"/>
      <ac:spMk id="3" creationId="{167FEA8E-E623-EA19-75DF-5EABAA706CA3}"/>
      <ac:txMk cp="101" len="53">
        <ac:context len="319" hash="655962878"/>
      </ac:txMk>
    </ac:txMkLst>
    <p188:pos x="9081052" y="1563618"/>
    <p188:txBody>
      <a:bodyPr/>
      <a:lstStyle/>
      <a:p>
        <a:r>
          <a:rPr lang="it-IT"/>
          <a:t>cioè, la propagazione in avanti, che genera embedding per i nodi assumendo che i parametri del modello GraphSAGE siano già appresi.
Parametri: funzione di aggregazione e matrice di peso W</a:t>
        </a:r>
      </a:p>
    </p188:txBody>
  </p188:cm>
  <p188:cm id="{E5F1D80E-2902-49E4-BBF3-E9494566AD99}" authorId="{8DC76AFD-183C-DD7F-F283-95224B074992}" created="2024-10-23T17:16:54.1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6085384" sldId="261"/>
      <ac:spMk id="3" creationId="{167FEA8E-E623-EA19-75DF-5EABAA706CA3}"/>
      <ac:txMk cp="155" len="131">
        <ac:context len="319" hash="655962878"/>
      </ac:txMk>
    </ac:txMkLst>
    <p188:pos x="9731829" y="2093232"/>
    <p188:txBody>
      <a:bodyPr/>
      <a:lstStyle/>
      <a:p>
        <a:r>
          <a:rPr lang="it-IT"/>
          <a:t>L’addestramento permette di capire quali sono i parametri migliori da utilizzare in fase di test</a:t>
        </a:r>
      </a:p>
    </p188:txBody>
  </p188:cm>
</p188:cmLst>
</file>

<file path=ppt/comments/modernComment_106_9213C1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F8DAB5-017F-48C5-8E49-9772436CAB26}" authorId="{8DC76AFD-183C-DD7F-F283-95224B074992}" created="2024-10-16T16:27:04.9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50768347" sldId="262"/>
      <ac:spMk id="2" creationId="{974150D6-2BCE-5804-34BE-BBE36A1B51E1}"/>
      <ac:txMk cp="0" len="40">
        <ac:context len="45" hash="431880733"/>
      </ac:txMk>
    </ac:txMkLst>
    <p188:pos x="9548191" y="598971"/>
    <p188:txBody>
      <a:bodyPr/>
      <a:lstStyle/>
      <a:p>
        <a:r>
          <a:rPr lang="it-IT"/>
          <a:t>L’algoritmo assume che il modello sia già stato addestrato e che i parametri siano fissi.</a:t>
        </a:r>
      </a:p>
    </p188:txBody>
  </p188:cm>
  <p188:cm id="{9C5F9D3A-1C60-407C-8D41-56EFA332AC6C}" authorId="{8DC76AFD-183C-DD7F-F283-95224B074992}" created="2024-10-16T16:30:42.59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50768347" sldId="262"/>
      <ac:spMk id="4" creationId="{CE310BF1-97BF-E48C-5256-35E127A0F503}"/>
      <ac:txMk cp="38" len="18">
        <ac:context len="247" hash="1013968597"/>
      </ac:txMk>
    </ac:txMkLst>
    <p188:pos x="3664226" y="669097"/>
    <p188:txBody>
      <a:bodyPr/>
      <a:lstStyle/>
      <a:p>
        <a:r>
          <a:rPr lang="it-IT"/>
          <a:t>O profondità di ricerca</a:t>
        </a:r>
      </a:p>
    </p188:txBody>
  </p188:cm>
</p188:cmLst>
</file>

<file path=ppt/comments/modernComment_107_BB914A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0C5F28-9FE5-4BD7-B3FC-712495B7B411}" authorId="{8DC76AFD-183C-DD7F-F283-95224B074992}" created="2024-10-17T09:06:58.7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46861225" sldId="263"/>
      <ac:spMk id="3" creationId="{70881598-8146-5AFA-4B8A-17D4EC9522BB}"/>
      <ac:txMk cp="174" len="21">
        <ac:context len="816" hash="170357639"/>
      </ac:txMk>
    </ac:txMkLst>
    <p188:pos x="3902765" y="828123"/>
    <p188:txBody>
      <a:bodyPr/>
      <a:lstStyle/>
      <a:p>
        <a:r>
          <a:rPr lang="it-IT"/>
          <a:t>(o la profondità della ricerca)</a:t>
        </a:r>
      </a:p>
    </p188:txBody>
  </p188:cm>
  <p188:cm id="{CCABBA38-2170-4155-A827-7D8A88910D40}" authorId="{8DC76AFD-183C-DD7F-F283-95224B074992}" created="2024-10-17T09:13:09.5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46861225" sldId="263"/>
      <ac:spMk id="3" creationId="{70881598-8146-5AFA-4B8A-17D4EC9522BB}"/>
      <ac:txMk cp="197" len="121">
        <ac:context len="816" hash="170357639"/>
      </ac:txMk>
    </ac:txMkLst>
    <p188:pos x="5125278" y="1056723"/>
    <p188:txBody>
      <a:bodyPr/>
      <a:lstStyle/>
      <a:p>
        <a:r>
          <a:rPr lang="it-IT"/>
          <a:t>L’aggregazione dipende dalle rappresentazioni generate nella precedente iterazione del ciclo esterno (cioè, k − 1), e le rappresentazioni k = 0 ("caso base") sono definite come le caratteristiche del nodo in input.</a:t>
        </a:r>
      </a:p>
    </p188:txBody>
  </p188:cm>
  <p188:cm id="{B73E6886-B9F2-49BA-A15E-B7A5F531E026}" authorId="{8DC76AFD-183C-DD7F-F283-95224B074992}" created="2024-10-17T09:27:07.5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46861225" sldId="263"/>
      <ac:spMk id="3" creationId="{70881598-8146-5AFA-4B8A-17D4EC9522BB}"/>
      <ac:txMk cp="561" len="39">
        <ac:context len="816" hash="170357639"/>
      </ac:txMk>
    </ac:txMkLst>
    <p188:pos x="4399722" y="3531566"/>
    <p188:txBody>
      <a:bodyPr/>
      <a:lstStyle/>
      <a:p>
        <a:r>
          <a:rPr lang="it-IT"/>
          <a:t>Permette di catturare meglio le relazioni complesse tra i nodi e i loro vicini</a:t>
        </a:r>
      </a:p>
    </p188:txBody>
  </p188:cm>
</p188:cmLst>
</file>

<file path=ppt/comments/modernComment_108_68414B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26DB32-111D-4A84-952C-6B01F9EF36E5}" authorId="{8DC76AFD-183C-DD7F-F283-95224B074992}" created="2024-10-17T10:42:52.7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49109559" sldId="264"/>
      <ac:spMk id="6" creationId="{E0E78DAA-6164-62B1-6E06-0613A45F62F9}"/>
      <ac:txMk cp="48" len="19">
        <ac:context len="291" hash="3152832165"/>
      </ac:txMk>
    </ac:txMkLst>
    <p188:pos x="4012096" y="1046784"/>
    <p188:txBody>
      <a:bodyPr/>
      <a:lstStyle/>
      <a:p>
        <a:r>
          <a:rPr lang="it-IT"/>
          <a:t>(ad esempio, per classificare i nodi). </a:t>
        </a:r>
      </a:p>
    </p188:txBody>
  </p188:cm>
</p188:cmLst>
</file>

<file path=ppt/comments/modernComment_109_263A70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7E85C1-5ED6-4072-AEF0-EA2B17ADA85B}" authorId="{8DC76AFD-183C-DD7F-F283-95224B074992}" created="2024-10-17T13:03:07.7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41364032" sldId="265"/>
      <ac:spMk id="3" creationId="{7C6D0BE7-F7B5-B204-F706-3FAB36A48CCC}"/>
      <ac:txMk cp="0" len="22">
        <ac:context len="689" hash="2209239624"/>
      </ac:txMk>
    </ac:txMkLst>
    <p188:pos x="3743739" y="281471"/>
    <p188:txBody>
      <a:bodyPr/>
      <a:lstStyle/>
      <a:p>
        <a:r>
          <a:rPr lang="it-IT"/>
          <a:t>Idealmente, una funzione aggregatrice dovrebbe essere simmetrica. La proprietà di simmetria della funzione di aggregazione garantisce che l'ordine dei nodi vicini non influisce sull'addestramento del modello</a:t>
        </a:r>
      </a:p>
    </p188:txBody>
  </p188:cm>
  <p188:cm id="{63C019B4-81F6-4F31-89BB-0B57B79A3E4E}" authorId="{8DC76AFD-183C-DD7F-F283-95224B074992}" created="2024-10-17T13:08:54.56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41364032" sldId="265"/>
      <ac:spMk id="3" creationId="{7C6D0BE7-F7B5-B204-F706-3FAB36A48CCC}"/>
      <ac:txMk cp="92" len="5">
        <ac:context len="689" hash="2209239624"/>
      </ac:txMk>
    </ac:txMkLst>
    <p188:pos x="8047383" y="1175992"/>
    <p188:txBody>
      <a:bodyPr/>
      <a:lstStyle/>
      <a:p>
        <a:r>
          <a:rPr lang="it-IT"/>
          <a:t>cioè i vettori rappresentativi dei vicini di un nodo</a:t>
        </a:r>
      </a:p>
    </p188:txBody>
  </p188:cm>
  <p188:cm id="{58819A4E-CAE2-488D-BD8A-C85E76D3BCBB}" authorId="{8DC76AFD-183C-DD7F-F283-95224B074992}" created="2024-10-17T13:11:47.8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41364032" sldId="265"/>
      <ac:spMk id="3" creationId="{7C6D0BE7-F7B5-B204-F706-3FAB36A48CCC}"/>
      <ac:txMk cp="207" len="16">
        <ac:context len="689" hash="2209239624"/>
      </ac:txMk>
    </ac:txMkLst>
    <p188:pos x="3515139" y="2458140"/>
    <p188:txBody>
      <a:bodyPr/>
      <a:lstStyle/>
      <a:p>
        <a:r>
          <a:rPr lang="it-IT"/>
          <a:t>si basa sulle reti ricorrenti LSTM (Long Short-Term Memory)</a:t>
        </a:r>
      </a:p>
    </p188:txBody>
  </p188:cm>
  <p188:cm id="{9C40FFEC-C38F-486E-A9B1-0AD88BBCC71E}" authorId="{8DC76AFD-183C-DD7F-F283-95224B074992}" created="2024-10-17T13:13:54.74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41364032" sldId="265"/>
      <ac:spMk id="3" creationId="{7C6D0BE7-F7B5-B204-F706-3FAB36A48CCC}"/>
      <ac:txMk cp="343" len="74">
        <ac:context len="689" hash="2209239624"/>
      </ac:txMk>
    </ac:txMkLst>
    <p188:pos x="10492409" y="1841914"/>
    <p188:txBody>
      <a:bodyPr/>
      <a:lstStyle/>
      <a:p>
        <a:r>
          <a:rPr lang="it-IT"/>
          <a:t>In modo tale da essere utilizzati nell'ambito di GraphSAGE.</a:t>
        </a:r>
      </a:p>
    </p188:txBody>
  </p188:cm>
  <p188:cm id="{D8830C96-3119-48C0-8001-668136FD8C5C}" authorId="{8DC76AFD-183C-DD7F-F283-95224B074992}" created="2024-10-23T17:10:46.51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41364032" sldId="265"/>
      <ac:spMk id="3" creationId="{7C6D0BE7-F7B5-B204-F706-3FAB36A48CCC}"/>
      <ac:txMk cp="467" len="11">
        <ac:context len="689" hash="2209239624"/>
      </ac:txMk>
    </ac:txMkLst>
    <p188:pos x="8588829" y="3029404"/>
    <p188:txBody>
      <a:bodyPr/>
      <a:lstStyle/>
      <a:p>
        <a:r>
          <a:rPr lang="it-IT"/>
          <a:t>permette di conservare le caratteristiche più rilevanti tra i vicini di un nodo, garantendo che solo le informazioni più "forti" passino al livello successivo dell'algoritmo.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2B73-92D8-4E37-987F-FB90EC74E502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64C37-10B4-456A-9DBA-C59AB347DC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64C37-10B4-456A-9DBA-C59AB347DCC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12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E020F-99B9-8EC1-C6E9-C7BDE004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88CAF9-2F91-0263-31FC-2639F755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4CA58C-8D92-10AD-13FB-DF30745A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12E670-7101-EC75-17D8-1813411D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56AC7A-EF9D-C7EC-4880-D05231E0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9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14832-B6DD-95FD-CC25-2A14F09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D687D4-211D-2D5E-1674-2AAF2E23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1A38B6-8A23-1EC5-05AF-DEF15BBA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C8683-91BE-1A15-9C58-4B79CEBF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6D77F4-DE5F-3A5A-33AC-51C3C616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9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7D363E-3DFD-473F-6902-6A4BAD443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6B831A-3095-1EA6-C89B-3578C015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DE39E0-2813-F36C-100D-70C23774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DACC3-2BBD-9696-CE45-DB0F3CF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890E1C-CAE0-5A8A-E1D9-40AFD0C3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7D51D-F867-D9DC-EB65-39C191B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33AE0-79B9-A465-C59B-DC567B48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4FBC6C-A0C3-A285-8AED-1C546655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8C192-1A3A-C780-194F-11F4FEC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09109C-70BE-795F-7DD3-97686B8C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25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0D740-25AB-8B4E-FDE7-EBC39EB0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05340-CAA1-0B2D-3CD2-03A71699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641A4D-F66E-22A1-F7EE-C8861400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EA622-FC3B-73C1-2B8F-9B53A160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174B23-52F4-5C71-66FC-F9B2B5DE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36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6F0D7-16E1-8D2D-22F6-D4471E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2D03E5-E513-3E3C-9031-C8B0AB36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9CAB78-5C80-B923-2F4E-D3FE4520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A982D2-6A29-A093-DFC3-3D427F0A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C611C9-21A5-B7B6-23CA-1239D7F4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37DC21-FEF4-8E16-B133-B05ABC45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3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B95FA-01AE-7CB0-70E6-20A4BD22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CF3EEF-6854-53EA-6988-B8E4051E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EF3785-0C79-8A04-D28E-438F2F6E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8E3734-0A36-067B-8E75-83EFF2D0A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016C34-8AE1-5701-DD7C-61B31F396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81C257-4975-5F85-B92B-A3E1998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131EFB-9EF1-58AA-B43F-39535AC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704063-A62C-DCE9-5CDC-09CA0867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9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3BDBA-AF47-A6F0-7727-D0EB6AE8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A94F01-8F64-A0C9-989C-C0B3ECF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A0ACE4-1585-AC41-DC50-DA0609F1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7EF6E4-F1B3-AA59-9676-1C0297E5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3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4D4018-56E2-F124-AB33-1CC3BA50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8CCC02-F1A8-A955-1553-7126E1A4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89A5D-5180-C671-3BD5-5C7F0E8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F33E5-1410-CA2B-B142-715576FC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E0F6B-C66C-BCBA-9E41-A194296D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146E39-E622-2E0B-560F-C34EB992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17AE67-1381-DAF6-C32A-47288A12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C0121F-7215-51CC-85ED-BCF1F804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B661BC-FCC4-26FD-60B7-A4C88E16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95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71C47-6B9D-35BC-CA4A-5216A0AD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A025CD-D536-C6E5-51CF-CC82AB49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13EAA5-009D-1047-535A-9554BFB6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9575DB-76A1-8923-FA34-C5E00BCF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BD9A82-71E1-A1E4-C004-8AA9294F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5E0A73-BB9D-6122-9A30-48C82105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3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95788A-25F3-AB78-DE2C-3EE2F55A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F4F574-3557-8090-599F-7CB55981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31429F-911A-ED7F-7F42-CDB83D2C0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8A362-304C-47B7-9996-E32A2962065B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56A903-7623-B396-60EE-34CDB0FB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EA50F-0A3C-0309-4F18-F94E1031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020C4-74EB-48E5-89B4-EC9E6377A9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73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2DF5AF7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98B0E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ADCF2D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5FAA2FC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F7B8D48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9213C1DB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7_BB914AA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8_68414B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263A704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CAC7C-124B-CC3F-6397-2ECA725C0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GraphSAGE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5E0C5A-F67B-E284-A308-8DDD64FA6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Framework induttivo generale che sfrutta le informazioni dei nodi vicini per generare in modo efficiente l’</a:t>
            </a:r>
            <a:r>
              <a:rPr lang="it-IT" dirty="0" err="1"/>
              <a:t>embedding</a:t>
            </a:r>
            <a:r>
              <a:rPr lang="it-IT" dirty="0"/>
              <a:t> dei nodi.</a:t>
            </a:r>
          </a:p>
        </p:txBody>
      </p:sp>
    </p:spTree>
    <p:extLst>
      <p:ext uri="{BB962C8B-B14F-4D97-AF65-F5344CB8AC3E}">
        <p14:creationId xmlns:p14="http://schemas.microsoft.com/office/powerpoint/2010/main" val="7710759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97406E-4761-0EF7-22AA-B46CBF7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da risolvere: </a:t>
            </a:r>
            <a:r>
              <a:rPr lang="it-IT" dirty="0" err="1"/>
              <a:t>embedding</a:t>
            </a:r>
            <a:r>
              <a:rPr lang="it-IT" dirty="0"/>
              <a:t> induttivo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D024C-1C49-E2E4-257B-910E5B1B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Generalizzare le informazioni apprese dai nodi.</a:t>
            </a:r>
          </a:p>
          <a:p>
            <a:r>
              <a:rPr lang="it-IT" dirty="0"/>
              <a:t>Il modello deve essere in grado di riconoscere le features strutturali del vicinato di un nodo.</a:t>
            </a:r>
          </a:p>
          <a:p>
            <a:r>
              <a:rPr lang="it-IT" dirty="0"/>
              <a:t>Vengono sfruttare le features dei nodi.</a:t>
            </a:r>
          </a:p>
        </p:txBody>
      </p:sp>
    </p:spTree>
    <p:extLst>
      <p:ext uri="{BB962C8B-B14F-4D97-AF65-F5344CB8AC3E}">
        <p14:creationId xmlns:p14="http://schemas.microsoft.com/office/powerpoint/2010/main" val="12338500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27E0C-DE8C-F817-CDEC-AD958AD6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Addestramento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AF03A8-6A14-A012-AADB-35C3A20CD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97209" cy="2229540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Addestriamo un insieme di funzioni aggregatrici che imparano ad aggregare informazioni dal vicinato locale di un nodo. </a:t>
            </a:r>
          </a:p>
          <a:p>
            <a:r>
              <a:rPr lang="it-IT" dirty="0"/>
              <a:t>Ogni funzione aggregatrice aggrega informazioni da un diverso numero di salti, o profondità di ricerca, lontano da un dato nodo. </a:t>
            </a:r>
          </a:p>
          <a:p>
            <a:r>
              <a:rPr lang="it-IT" dirty="0"/>
              <a:t>Durante il test utilizziamo il nostro sistema addestrato per generare </a:t>
            </a:r>
            <a:r>
              <a:rPr lang="it-IT" dirty="0" err="1"/>
              <a:t>embedding</a:t>
            </a:r>
            <a:r>
              <a:rPr lang="it-IT" dirty="0"/>
              <a:t> per nodi completamente non visti applicando le funzioni di aggregazione apprese. </a:t>
            </a:r>
          </a:p>
          <a:p>
            <a:r>
              <a:rPr lang="it-IT" dirty="0"/>
              <a:t>Viene progettata una funzione di perdita.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C563A2-9D7A-255E-7E4E-E5B5D1C9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8" y="4055165"/>
            <a:ext cx="8875269" cy="26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358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2659A2E-55DF-DA9E-2190-5FFF28C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Cosa aggiunge rispetto ad approcci precedenti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D5171E62-32BD-3C56-09A2-5057549E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Vengono sfruttate le informazioni sulle features.</a:t>
            </a:r>
          </a:p>
          <a:p>
            <a:r>
              <a:rPr lang="it-IT" dirty="0"/>
              <a:t>La generazione di rappresentazioni utili per singoli nodi.</a:t>
            </a:r>
          </a:p>
          <a:p>
            <a:r>
              <a:rPr lang="it-IT" dirty="0"/>
              <a:t>È strettamente correlato alla rete </a:t>
            </a:r>
            <a:r>
              <a:rPr lang="it-IT" dirty="0" err="1"/>
              <a:t>convoluzionale</a:t>
            </a:r>
            <a:r>
              <a:rPr lang="it-IT" dirty="0"/>
              <a:t> sui grafi (GCN).</a:t>
            </a:r>
          </a:p>
        </p:txBody>
      </p:sp>
    </p:spTree>
    <p:extLst>
      <p:ext uri="{BB962C8B-B14F-4D97-AF65-F5344CB8AC3E}">
        <p14:creationId xmlns:p14="http://schemas.microsoft.com/office/powerpoint/2010/main" val="16049888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87875-A338-F1DE-4426-54FCFE9B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dirty="0" err="1"/>
              <a:t>GraphSAGE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7FEA8E-E623-EA19-75DF-5EABAA70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L'idea chiave: imparare come aggregare feature informative dal vicinato locale di un nodo. </a:t>
            </a:r>
          </a:p>
          <a:p>
            <a:r>
              <a:rPr lang="it-IT" dirty="0"/>
              <a:t>Vedremo: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Algoritmo di generazione degli </a:t>
            </a:r>
            <a:r>
              <a:rPr lang="it-IT" dirty="0" err="1"/>
              <a:t>embedding</a:t>
            </a:r>
            <a:r>
              <a:rPr lang="it-IT" dirty="0"/>
              <a:t> del modello.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 parametri del modello possono essere appresi utilizzando tecniche standard di discesa del gradiente stocastica e </a:t>
            </a:r>
            <a:r>
              <a:rPr lang="it-IT" dirty="0" err="1"/>
              <a:t>backpropagation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Architetture degli aggregatori.</a:t>
            </a:r>
          </a:p>
        </p:txBody>
      </p:sp>
    </p:spTree>
    <p:extLst>
      <p:ext uri="{BB962C8B-B14F-4D97-AF65-F5344CB8AC3E}">
        <p14:creationId xmlns:p14="http://schemas.microsoft.com/office/powerpoint/2010/main" val="41560853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50D6-2BCE-5804-34BE-BBE36A1B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generazione degli </a:t>
            </a:r>
            <a:r>
              <a:rPr lang="it-IT" dirty="0" err="1"/>
              <a:t>embedding</a:t>
            </a:r>
            <a:r>
              <a:rPr lang="it-IT" dirty="0"/>
              <a:t> (I)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310BF1-97BF-E48C-5256-35E127A0F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L'intuizione dietro l’algoritmo è che ad ogni iterazione, i nodi aggregano informazioni dai loro vicini locali, e man mano che questo processo si ripete, i nodi ottengono incrementalmente sempre più informazioni da porzioni più lontane del grafo.</a:t>
            </a:r>
          </a:p>
        </p:txBody>
      </p:sp>
    </p:spTree>
    <p:extLst>
      <p:ext uri="{BB962C8B-B14F-4D97-AF65-F5344CB8AC3E}">
        <p14:creationId xmlns:p14="http://schemas.microsoft.com/office/powerpoint/2010/main" val="24507683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14222-65A6-1668-9AF0-74BD44D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generazione degli </a:t>
            </a:r>
            <a:r>
              <a:rPr lang="it-IT" dirty="0" err="1"/>
              <a:t>embedding</a:t>
            </a:r>
            <a:r>
              <a:rPr lang="it-IT" dirty="0"/>
              <a:t>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0881598-8146-5AFA-4B8A-17D4EC9522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it-IT" sz="1500" dirty="0"/>
                  <a:t>Input: l'intero grafo,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50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it-IT" sz="1500" i="0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m:rPr>
                        <m:nor/>
                      </m:rPr>
                      <a:rPr lang="it-IT" sz="150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it-IT" sz="15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it-IT" sz="150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it-IT" sz="15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500" dirty="0"/>
                  <a:t>, e le features per tutti i nodi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it-IT" sz="1500" i="1" dirty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it-IT" sz="15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500" i="1" dirty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it-IT" sz="15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500" dirty="0"/>
                  <a:t>.</a:t>
                </a:r>
              </a:p>
              <a:p>
                <a:r>
                  <a:rPr lang="it-IT" sz="1500" dirty="0"/>
                  <a:t>Ciclo esterno: </a:t>
                </a:r>
                <a14:m>
                  <m:oMath xmlns:m="http://schemas.openxmlformats.org/officeDocument/2006/math">
                    <m:r>
                      <a:rPr lang="it-IT" sz="15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1500" dirty="0"/>
                  <a:t> denota il passo corrente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500" dirty="0"/>
                  <a:t> denota la rappresentazione di un nodo nello specifico passo.</a:t>
                </a:r>
              </a:p>
              <a:p>
                <a:r>
                  <a:rPr lang="it-IT" sz="1500" dirty="0"/>
                  <a:t>Ciclo interno: ogni nodo </a:t>
                </a:r>
                <a14:m>
                  <m:oMath xmlns:m="http://schemas.openxmlformats.org/officeDocument/2006/math">
                    <m:r>
                      <a:rPr lang="it-IT" sz="15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5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500" dirty="0"/>
                  <a:t> aggrega le rappresentazioni dei nodi nel suo vicinato immediato, in un singolo vettore </a:t>
                </a:r>
                <a14:m>
                  <m:oMath xmlns:m="http://schemas.openxmlformats.org/officeDocument/2006/math">
                    <m:r>
                      <a:rPr lang="it-IT" sz="15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t-IT" sz="1500" dirty="0"/>
                  <a:t>. Dopo aver aggregato i vettori di features dei vicini, la rappresentazione corrente del nodo viene concatenata con il vettore del vicinato aggregato e questo vettore concatenato viene alimentato attraverso uno strato completamente connesso con funzione di attivazione non lineare </a:t>
                </a:r>
                <a14:m>
                  <m:oMath xmlns:m="http://schemas.openxmlformats.org/officeDocument/2006/math">
                    <m:r>
                      <a:rPr lang="it-IT" sz="15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sz="1500" dirty="0"/>
                  <a:t>.</a:t>
                </a:r>
              </a:p>
              <a:p>
                <a:r>
                  <a:rPr lang="it-IT" sz="1500" dirty="0"/>
                  <a:t>Si ottiene quindi nuova rappresentazione del nodo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5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it-IT" sz="15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1500" dirty="0"/>
                  <a:t>, che verrà usata per il prossimo livello o come </a:t>
                </a:r>
                <a:r>
                  <a:rPr lang="it-IT" sz="1500" dirty="0" err="1"/>
                  <a:t>embedding</a:t>
                </a:r>
                <a:r>
                  <a:rPr lang="it-IT" sz="1500" dirty="0"/>
                  <a:t> finale.</a:t>
                </a:r>
              </a:p>
              <a:p>
                <a:r>
                  <a:rPr lang="it-IT" sz="1500" dirty="0"/>
                  <a:t>Infine si denotano le rappresentazioni finali in uscita alla profondità </a:t>
                </a:r>
                <a14:m>
                  <m:oMath xmlns:m="http://schemas.openxmlformats.org/officeDocument/2006/math">
                    <m:r>
                      <a:rPr lang="it-IT" sz="15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sz="1500" dirty="0"/>
                  <a:t> 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5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it-IT" sz="1500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0881598-8146-5AFA-4B8A-17D4EC952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53" t="-700" r="-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30C27545-2A95-9B44-B8D6-E5231E3E7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7901" y="1825625"/>
            <a:ext cx="6014099" cy="2786455"/>
          </a:xfrm>
        </p:spPr>
      </p:pic>
    </p:spTree>
    <p:extLst>
      <p:ext uri="{BB962C8B-B14F-4D97-AF65-F5344CB8AC3E}">
        <p14:creationId xmlns:p14="http://schemas.microsoft.com/office/powerpoint/2010/main" val="31468612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1A1E1-9433-9784-0C6B-053A3953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supervisionato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0E78DAA-6164-62B1-6E06-0613A45F6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Per ogni nodo, l'</a:t>
                </a:r>
                <a:r>
                  <a:rPr lang="it-IT" dirty="0" err="1"/>
                  <a:t>embedding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it-IT" dirty="0"/>
                  <a:t>​ viene usato per fare previsioni. Viene utilizzata una funzione di </a:t>
                </a:r>
                <a:r>
                  <a:rPr lang="it-IT" dirty="0" err="1"/>
                  <a:t>loss</a:t>
                </a:r>
                <a:r>
                  <a:rPr lang="it-IT" dirty="0"/>
                  <a:t>, come la </a:t>
                </a:r>
                <a:r>
                  <a:rPr lang="it-IT" b="1" dirty="0"/>
                  <a:t>cross-</a:t>
                </a:r>
                <a:r>
                  <a:rPr lang="it-IT" b="1" dirty="0" err="1"/>
                  <a:t>entropy</a:t>
                </a:r>
                <a:r>
                  <a:rPr lang="it-IT" dirty="0"/>
                  <a:t> per problemi di classificazione, per confrontare le previsioni del modello con le etichette reali e ottimizzare i parametri del modello tramite </a:t>
                </a:r>
                <a:r>
                  <a:rPr lang="it-IT" dirty="0" err="1"/>
                  <a:t>backpropagation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0E78DAA-6164-62B1-6E06-0613A45F6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95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67E14-EE47-7FA2-F7DB-C9F7A8BF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degli aggregatori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6D0BE7-F7B5-B204-F706-3FAB36A4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Proprietà di simmetria.</a:t>
            </a:r>
          </a:p>
          <a:p>
            <a:r>
              <a:rPr lang="it-IT" dirty="0"/>
              <a:t>Tre diverse architetture: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Aggregatore medio</a:t>
            </a:r>
            <a:r>
              <a:rPr lang="it-IT" dirty="0"/>
              <a:t>: calcola la media degli input. Non avviene la concatenazione tra la rappresentazione del nodo corrente e il vettore di vicinato aggregato.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Aggregatore LSTM</a:t>
            </a:r>
            <a:r>
              <a:rPr lang="it-IT" dirty="0"/>
              <a:t>: gli LSTM sono in grado di catturare relazioni a lungo termine nei dati sequenziali, ma sono di per sé non simmetrici. Pertanto vengono applicati a una permutazione casuale dei vicini del nodo.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Aggregatore di pooling</a:t>
            </a:r>
            <a:r>
              <a:rPr lang="it-IT" dirty="0"/>
              <a:t>: utilizza un approccio di max-pooling. Ogni vettore rappresentativo dei vicini viene prima elaborato da una rete neurale completamente connessa e poi viene applicata un'operazione di max-pooling elemento per elemento per aggregare le informazioni.</a:t>
            </a:r>
          </a:p>
        </p:txBody>
      </p:sp>
    </p:spTree>
    <p:extLst>
      <p:ext uri="{BB962C8B-B14F-4D97-AF65-F5344CB8AC3E}">
        <p14:creationId xmlns:p14="http://schemas.microsoft.com/office/powerpoint/2010/main" val="6413640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Tema di Office</vt:lpstr>
      <vt:lpstr>GraphSAGE </vt:lpstr>
      <vt:lpstr>Problema da risolvere: embedding induttivo</vt:lpstr>
      <vt:lpstr>Addestramento </vt:lpstr>
      <vt:lpstr>Cosa aggiunge rispetto ad approcci precedenti</vt:lpstr>
      <vt:lpstr>Il metodo GraphSAGE</vt:lpstr>
      <vt:lpstr>Algoritmo di generazione degli embedding (I)</vt:lpstr>
      <vt:lpstr>Algoritmo di generazione degli embedding (II)</vt:lpstr>
      <vt:lpstr>Approccio supervisionato</vt:lpstr>
      <vt:lpstr>Architetture degli aggregatori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l.santise@campus.unimib.it</dc:creator>
  <cp:lastModifiedBy>l.santise@campus.unimib.it</cp:lastModifiedBy>
  <cp:revision>16</cp:revision>
  <dcterms:created xsi:type="dcterms:W3CDTF">2024-10-16T10:06:10Z</dcterms:created>
  <dcterms:modified xsi:type="dcterms:W3CDTF">2024-10-24T11:08:28Z</dcterms:modified>
</cp:coreProperties>
</file>