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76" r:id="rId3"/>
    <p:sldId id="275" r:id="rId4"/>
    <p:sldId id="257" r:id="rId5"/>
    <p:sldId id="277" r:id="rId6"/>
    <p:sldId id="262" r:id="rId7"/>
    <p:sldId id="258" r:id="rId8"/>
    <p:sldId id="260" r:id="rId9"/>
    <p:sldId id="263" r:id="rId10"/>
    <p:sldId id="266" r:id="rId11"/>
    <p:sldId id="282" r:id="rId12"/>
    <p:sldId id="267" r:id="rId13"/>
    <p:sldId id="268" r:id="rId14"/>
    <p:sldId id="269" r:id="rId15"/>
    <p:sldId id="270" r:id="rId16"/>
    <p:sldId id="279" r:id="rId17"/>
    <p:sldId id="280" r:id="rId18"/>
    <p:sldId id="274" r:id="rId19"/>
    <p:sldId id="273" r:id="rId20"/>
    <p:sldId id="271" r:id="rId21"/>
    <p:sldId id="272" r:id="rId22"/>
    <p:sldId id="278" r:id="rId23"/>
    <p:sldId id="281" r:id="rId24"/>
    <p:sldId id="264" r:id="rId25"/>
    <p:sldId id="259" r:id="rId26"/>
    <p:sldId id="265"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142" d="100"/>
          <a:sy n="142" d="100"/>
        </p:scale>
        <p:origin x="150" y="6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F508663A-A328-45BA-A8DC-088A2118BFD9}" type="datetimeFigureOut">
              <a:rPr lang="en-US" smtClean="0"/>
              <a:t>5/28/2020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4FAD-B0F3-40E4-BC88-192B5B016F11}" type="slidenum">
              <a:rPr lang="en-US" smtClean="0"/>
              <a:t>‹N›</a:t>
            </a:fld>
            <a:endParaRPr lang="en-US"/>
          </a:p>
        </p:txBody>
      </p:sp>
    </p:spTree>
    <p:extLst>
      <p:ext uri="{BB962C8B-B14F-4D97-AF65-F5344CB8AC3E}">
        <p14:creationId xmlns:p14="http://schemas.microsoft.com/office/powerpoint/2010/main" val="2499784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F508663A-A328-45BA-A8DC-088A2118BFD9}" type="datetimeFigureOut">
              <a:rPr lang="en-US" smtClean="0"/>
              <a:t>5/28/2020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4FAD-B0F3-40E4-BC88-192B5B016F11}" type="slidenum">
              <a:rPr lang="en-US" smtClean="0"/>
              <a:t>‹N›</a:t>
            </a:fld>
            <a:endParaRPr lang="en-US"/>
          </a:p>
        </p:txBody>
      </p:sp>
    </p:spTree>
    <p:extLst>
      <p:ext uri="{BB962C8B-B14F-4D97-AF65-F5344CB8AC3E}">
        <p14:creationId xmlns:p14="http://schemas.microsoft.com/office/powerpoint/2010/main" val="1360730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F508663A-A328-45BA-A8DC-088A2118BFD9}" type="datetimeFigureOut">
              <a:rPr lang="en-US" smtClean="0"/>
              <a:t>5/28/2020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4FAD-B0F3-40E4-BC88-192B5B016F11}" type="slidenum">
              <a:rPr lang="en-US" smtClean="0"/>
              <a:t>‹N›</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354315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F508663A-A328-45BA-A8DC-088A2118BFD9}" type="datetimeFigureOut">
              <a:rPr lang="en-US" smtClean="0"/>
              <a:t>5/28/2020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4FAD-B0F3-40E4-BC88-192B5B016F11}" type="slidenum">
              <a:rPr lang="en-US" smtClean="0"/>
              <a:t>‹N›</a:t>
            </a:fld>
            <a:endParaRPr lang="en-US"/>
          </a:p>
        </p:txBody>
      </p:sp>
    </p:spTree>
    <p:extLst>
      <p:ext uri="{BB962C8B-B14F-4D97-AF65-F5344CB8AC3E}">
        <p14:creationId xmlns:p14="http://schemas.microsoft.com/office/powerpoint/2010/main" val="13407065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F508663A-A328-45BA-A8DC-088A2118BFD9}" type="datetimeFigureOut">
              <a:rPr lang="en-US" smtClean="0"/>
              <a:t>5/28/2020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4FAD-B0F3-40E4-BC88-192B5B016F11}" type="slidenum">
              <a:rPr lang="en-US" smtClean="0"/>
              <a:t>‹N›</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490054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F508663A-A328-45BA-A8DC-088A2118BFD9}" type="datetimeFigureOut">
              <a:rPr lang="en-US" smtClean="0"/>
              <a:t>5/28/2020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4FAD-B0F3-40E4-BC88-192B5B016F11}" type="slidenum">
              <a:rPr lang="en-US" smtClean="0"/>
              <a:t>‹N›</a:t>
            </a:fld>
            <a:endParaRPr lang="en-US"/>
          </a:p>
        </p:txBody>
      </p:sp>
    </p:spTree>
    <p:extLst>
      <p:ext uri="{BB962C8B-B14F-4D97-AF65-F5344CB8AC3E}">
        <p14:creationId xmlns:p14="http://schemas.microsoft.com/office/powerpoint/2010/main" val="1834318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F508663A-A328-45BA-A8DC-088A2118BFD9}" type="datetimeFigureOut">
              <a:rPr lang="en-US" smtClean="0"/>
              <a:t>5/28/2020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4FAD-B0F3-40E4-BC88-192B5B016F11}" type="slidenum">
              <a:rPr lang="en-US" smtClean="0"/>
              <a:t>‹N›</a:t>
            </a:fld>
            <a:endParaRPr lang="en-US"/>
          </a:p>
        </p:txBody>
      </p:sp>
    </p:spTree>
    <p:extLst>
      <p:ext uri="{BB962C8B-B14F-4D97-AF65-F5344CB8AC3E}">
        <p14:creationId xmlns:p14="http://schemas.microsoft.com/office/powerpoint/2010/main" val="165495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F508663A-A328-45BA-A8DC-088A2118BFD9}" type="datetimeFigureOut">
              <a:rPr lang="en-US" smtClean="0"/>
              <a:t>5/28/2020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4FAD-B0F3-40E4-BC88-192B5B016F11}" type="slidenum">
              <a:rPr lang="en-US" smtClean="0"/>
              <a:t>‹N›</a:t>
            </a:fld>
            <a:endParaRPr lang="en-US"/>
          </a:p>
        </p:txBody>
      </p:sp>
    </p:spTree>
    <p:extLst>
      <p:ext uri="{BB962C8B-B14F-4D97-AF65-F5344CB8AC3E}">
        <p14:creationId xmlns:p14="http://schemas.microsoft.com/office/powerpoint/2010/main" val="2789933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F508663A-A328-45BA-A8DC-088A2118BFD9}" type="datetimeFigureOut">
              <a:rPr lang="en-US" smtClean="0"/>
              <a:t>5/28/2020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4FAD-B0F3-40E4-BC88-192B5B016F11}" type="slidenum">
              <a:rPr lang="en-US" smtClean="0"/>
              <a:t>‹N›</a:t>
            </a:fld>
            <a:endParaRPr lang="en-US"/>
          </a:p>
        </p:txBody>
      </p:sp>
    </p:spTree>
    <p:extLst>
      <p:ext uri="{BB962C8B-B14F-4D97-AF65-F5344CB8AC3E}">
        <p14:creationId xmlns:p14="http://schemas.microsoft.com/office/powerpoint/2010/main" val="3013113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F508663A-A328-45BA-A8DC-088A2118BFD9}" type="datetimeFigureOut">
              <a:rPr lang="en-US" smtClean="0"/>
              <a:t>5/28/2020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4FAD-B0F3-40E4-BC88-192B5B016F11}" type="slidenum">
              <a:rPr lang="en-US" smtClean="0"/>
              <a:t>‹N›</a:t>
            </a:fld>
            <a:endParaRPr lang="en-US"/>
          </a:p>
        </p:txBody>
      </p:sp>
    </p:spTree>
    <p:extLst>
      <p:ext uri="{BB962C8B-B14F-4D97-AF65-F5344CB8AC3E}">
        <p14:creationId xmlns:p14="http://schemas.microsoft.com/office/powerpoint/2010/main" val="843954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F508663A-A328-45BA-A8DC-088A2118BFD9}" type="datetimeFigureOut">
              <a:rPr lang="en-US" smtClean="0"/>
              <a:t>5/28/2020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E4FAD-B0F3-40E4-BC88-192B5B016F11}" type="slidenum">
              <a:rPr lang="en-US" smtClean="0"/>
              <a:t>‹N›</a:t>
            </a:fld>
            <a:endParaRPr lang="en-US"/>
          </a:p>
        </p:txBody>
      </p:sp>
    </p:spTree>
    <p:extLst>
      <p:ext uri="{BB962C8B-B14F-4D97-AF65-F5344CB8AC3E}">
        <p14:creationId xmlns:p14="http://schemas.microsoft.com/office/powerpoint/2010/main" val="1260473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F508663A-A328-45BA-A8DC-088A2118BFD9}" type="datetimeFigureOut">
              <a:rPr lang="en-US" smtClean="0"/>
              <a:t>5/28/2020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7E4FAD-B0F3-40E4-BC88-192B5B016F11}" type="slidenum">
              <a:rPr lang="en-US" smtClean="0"/>
              <a:t>‹N›</a:t>
            </a:fld>
            <a:endParaRPr lang="en-US"/>
          </a:p>
        </p:txBody>
      </p:sp>
    </p:spTree>
    <p:extLst>
      <p:ext uri="{BB962C8B-B14F-4D97-AF65-F5344CB8AC3E}">
        <p14:creationId xmlns:p14="http://schemas.microsoft.com/office/powerpoint/2010/main" val="150953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F508663A-A328-45BA-A8DC-088A2118BFD9}" type="datetimeFigureOut">
              <a:rPr lang="en-US" smtClean="0"/>
              <a:t>5/28/2020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7E4FAD-B0F3-40E4-BC88-192B5B016F11}" type="slidenum">
              <a:rPr lang="en-US" smtClean="0"/>
              <a:t>‹N›</a:t>
            </a:fld>
            <a:endParaRPr lang="en-US"/>
          </a:p>
        </p:txBody>
      </p:sp>
    </p:spTree>
    <p:extLst>
      <p:ext uri="{BB962C8B-B14F-4D97-AF65-F5344CB8AC3E}">
        <p14:creationId xmlns:p14="http://schemas.microsoft.com/office/powerpoint/2010/main" val="1159490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08663A-A328-45BA-A8DC-088A2118BFD9}" type="datetimeFigureOut">
              <a:rPr lang="en-US" smtClean="0"/>
              <a:t>5/28/2020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7E4FAD-B0F3-40E4-BC88-192B5B016F11}" type="slidenum">
              <a:rPr lang="en-US" smtClean="0"/>
              <a:t>‹N›</a:t>
            </a:fld>
            <a:endParaRPr lang="en-US"/>
          </a:p>
        </p:txBody>
      </p:sp>
    </p:spTree>
    <p:extLst>
      <p:ext uri="{BB962C8B-B14F-4D97-AF65-F5344CB8AC3E}">
        <p14:creationId xmlns:p14="http://schemas.microsoft.com/office/powerpoint/2010/main" val="1285566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F508663A-A328-45BA-A8DC-088A2118BFD9}" type="datetimeFigureOut">
              <a:rPr lang="en-US" smtClean="0"/>
              <a:t>5/28/2020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E4FAD-B0F3-40E4-BC88-192B5B016F11}" type="slidenum">
              <a:rPr lang="en-US" smtClean="0"/>
              <a:t>‹N›</a:t>
            </a:fld>
            <a:endParaRPr lang="en-US"/>
          </a:p>
        </p:txBody>
      </p:sp>
    </p:spTree>
    <p:extLst>
      <p:ext uri="{BB962C8B-B14F-4D97-AF65-F5344CB8AC3E}">
        <p14:creationId xmlns:p14="http://schemas.microsoft.com/office/powerpoint/2010/main" val="451905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F508663A-A328-45BA-A8DC-088A2118BFD9}" type="datetimeFigureOut">
              <a:rPr lang="en-US" smtClean="0"/>
              <a:t>5/28/2020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E4FAD-B0F3-40E4-BC88-192B5B016F11}" type="slidenum">
              <a:rPr lang="en-US" smtClean="0"/>
              <a:t>‹N›</a:t>
            </a:fld>
            <a:endParaRPr lang="en-US"/>
          </a:p>
        </p:txBody>
      </p:sp>
    </p:spTree>
    <p:extLst>
      <p:ext uri="{BB962C8B-B14F-4D97-AF65-F5344CB8AC3E}">
        <p14:creationId xmlns:p14="http://schemas.microsoft.com/office/powerpoint/2010/main" val="2303914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508663A-A328-45BA-A8DC-088A2118BFD9}" type="datetimeFigureOut">
              <a:rPr lang="en-US" smtClean="0"/>
              <a:t>5/28/2020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F7E4FAD-B0F3-40E4-BC88-192B5B016F11}" type="slidenum">
              <a:rPr lang="en-US" smtClean="0"/>
              <a:t>‹N›</a:t>
            </a:fld>
            <a:endParaRPr lang="en-US"/>
          </a:p>
        </p:txBody>
      </p:sp>
    </p:spTree>
    <p:extLst>
      <p:ext uri="{BB962C8B-B14F-4D97-AF65-F5344CB8AC3E}">
        <p14:creationId xmlns:p14="http://schemas.microsoft.com/office/powerpoint/2010/main" val="173456096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LuigiSigillo/IotBigProjec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fif"/><Relationship Id="rId2" Type="http://schemas.openxmlformats.org/officeDocument/2006/relationships/image" Target="../media/image4.jf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fif"/><Relationship Id="rId2" Type="http://schemas.openxmlformats.org/officeDocument/2006/relationships/image" Target="../media/image4.jf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95245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1267"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5887"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271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2712"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5886"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5887"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Shape 23">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206D8463-2638-4CE7-88DE-05B727FE4DB8}"/>
              </a:ext>
            </a:extLst>
          </p:cNvPr>
          <p:cNvSpPr>
            <a:spLocks noGrp="1"/>
          </p:cNvSpPr>
          <p:nvPr>
            <p:ph type="ctrTitle"/>
          </p:nvPr>
        </p:nvSpPr>
        <p:spPr>
          <a:xfrm>
            <a:off x="1554120" y="1020871"/>
            <a:ext cx="6960759" cy="2849671"/>
          </a:xfrm>
        </p:spPr>
        <p:txBody>
          <a:bodyPr>
            <a:normAutofit/>
          </a:bodyPr>
          <a:lstStyle/>
          <a:p>
            <a:pPr algn="l"/>
            <a:r>
              <a:rPr lang="en-US" sz="6600">
                <a:solidFill>
                  <a:srgbClr val="FFFFFF"/>
                </a:solidFill>
              </a:rPr>
              <a:t>NextRoom</a:t>
            </a:r>
            <a:endParaRPr lang="en-US" sz="6600" dirty="0">
              <a:solidFill>
                <a:srgbClr val="FFFFFF"/>
              </a:solidFill>
            </a:endParaRPr>
          </a:p>
        </p:txBody>
      </p:sp>
      <p:sp>
        <p:nvSpPr>
          <p:cNvPr id="3" name="Sottotitolo 2">
            <a:extLst>
              <a:ext uri="{FF2B5EF4-FFF2-40B4-BE49-F238E27FC236}">
                <a16:creationId xmlns:a16="http://schemas.microsoft.com/office/drawing/2014/main" id="{0AC3F0E5-975C-4612-B38E-06719C42DB20}"/>
              </a:ext>
            </a:extLst>
          </p:cNvPr>
          <p:cNvSpPr>
            <a:spLocks noGrp="1"/>
          </p:cNvSpPr>
          <p:nvPr>
            <p:ph type="subTitle" idx="1"/>
          </p:nvPr>
        </p:nvSpPr>
        <p:spPr>
          <a:xfrm>
            <a:off x="1683088" y="3962088"/>
            <a:ext cx="6112077" cy="698977"/>
          </a:xfrm>
        </p:spPr>
        <p:txBody>
          <a:bodyPr>
            <a:normAutofit/>
          </a:bodyPr>
          <a:lstStyle/>
          <a:p>
            <a:pPr algn="l"/>
            <a:endParaRPr lang="en-US" sz="2000" dirty="0">
              <a:solidFill>
                <a:srgbClr val="FFFFFF">
                  <a:alpha val="70000"/>
                </a:srgbClr>
              </a:solidFill>
            </a:endParaRPr>
          </a:p>
        </p:txBody>
      </p:sp>
      <p:sp>
        <p:nvSpPr>
          <p:cNvPr id="26" name="Isosceles Triangle 25">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92146"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asellaDiTesto 4">
            <a:extLst>
              <a:ext uri="{FF2B5EF4-FFF2-40B4-BE49-F238E27FC236}">
                <a16:creationId xmlns:a16="http://schemas.microsoft.com/office/drawing/2014/main" id="{1091C58B-3E3C-42A9-B130-0BFCFFB7492C}"/>
              </a:ext>
            </a:extLst>
          </p:cNvPr>
          <p:cNvSpPr txBox="1"/>
          <p:nvPr/>
        </p:nvSpPr>
        <p:spPr>
          <a:xfrm>
            <a:off x="1568464" y="5148196"/>
            <a:ext cx="3819353" cy="1200329"/>
          </a:xfrm>
          <a:prstGeom prst="rect">
            <a:avLst/>
          </a:prstGeom>
          <a:noFill/>
        </p:spPr>
        <p:txBody>
          <a:bodyPr wrap="square" rtlCol="0">
            <a:spAutoFit/>
          </a:bodyPr>
          <a:lstStyle/>
          <a:p>
            <a:pPr marL="285750" indent="-285750">
              <a:buFont typeface="Arial" panose="020B0604020202020204" pitchFamily="34" charset="0"/>
              <a:buChar char="•"/>
            </a:pPr>
            <a:r>
              <a:rPr lang="it-IT" dirty="0">
                <a:solidFill>
                  <a:schemeClr val="bg1"/>
                </a:solidFill>
              </a:rPr>
              <a:t>Nicolò Palmiero</a:t>
            </a:r>
          </a:p>
          <a:p>
            <a:pPr marL="285750" indent="-285750">
              <a:buFont typeface="Arial" panose="020B0604020202020204" pitchFamily="34" charset="0"/>
              <a:buChar char="•"/>
            </a:pPr>
            <a:r>
              <a:rPr lang="it-IT" dirty="0">
                <a:solidFill>
                  <a:schemeClr val="bg1"/>
                </a:solidFill>
              </a:rPr>
              <a:t>Luigi Sigillo</a:t>
            </a:r>
          </a:p>
          <a:p>
            <a:endParaRPr lang="it-IT" dirty="0">
              <a:solidFill>
                <a:schemeClr val="bg1"/>
              </a:solidFill>
            </a:endParaRPr>
          </a:p>
          <a:p>
            <a:r>
              <a:rPr lang="en-US" dirty="0">
                <a:solidFill>
                  <a:schemeClr val="bg1"/>
                </a:solidFill>
              </a:rPr>
              <a:t>Supervisor: Joy Abi </a:t>
            </a:r>
            <a:r>
              <a:rPr lang="en-US" dirty="0" err="1">
                <a:solidFill>
                  <a:schemeClr val="bg1"/>
                </a:solidFill>
              </a:rPr>
              <a:t>Rizk</a:t>
            </a:r>
            <a:endParaRPr lang="en-US" dirty="0">
              <a:solidFill>
                <a:schemeClr val="bg1"/>
              </a:solidFill>
            </a:endParaRPr>
          </a:p>
        </p:txBody>
      </p:sp>
      <p:sp>
        <p:nvSpPr>
          <p:cNvPr id="4" name="Rettangolo 3">
            <a:extLst>
              <a:ext uri="{FF2B5EF4-FFF2-40B4-BE49-F238E27FC236}">
                <a16:creationId xmlns:a16="http://schemas.microsoft.com/office/drawing/2014/main" id="{145714D3-734F-43FE-8B1B-FA38A11E26F9}"/>
              </a:ext>
            </a:extLst>
          </p:cNvPr>
          <p:cNvSpPr/>
          <p:nvPr/>
        </p:nvSpPr>
        <p:spPr>
          <a:xfrm>
            <a:off x="5034499" y="6163072"/>
            <a:ext cx="4899483" cy="646331"/>
          </a:xfrm>
          <a:prstGeom prst="rect">
            <a:avLst/>
          </a:prstGeom>
        </p:spPr>
        <p:txBody>
          <a:bodyPr wrap="none">
            <a:spAutoFit/>
          </a:bodyPr>
          <a:lstStyle/>
          <a:p>
            <a:r>
              <a:rPr lang="en-US" dirty="0">
                <a:solidFill>
                  <a:schemeClr val="bg1"/>
                </a:solidFill>
              </a:rPr>
              <a:t>Repository</a:t>
            </a:r>
            <a:endParaRPr lang="en-US" dirty="0">
              <a:solidFill>
                <a:schemeClr val="bg1"/>
              </a:solidFill>
              <a:hlinkClick r:id="rId2">
                <a:extLst>
                  <a:ext uri="{A12FA001-AC4F-418D-AE19-62706E023703}">
                    <ahyp:hlinkClr xmlns:ahyp="http://schemas.microsoft.com/office/drawing/2018/hyperlinkcolor" val="tx"/>
                  </a:ext>
                </a:extLst>
              </a:hlinkClick>
            </a:endParaRPr>
          </a:p>
          <a:p>
            <a:r>
              <a:rPr lang="en-US" dirty="0">
                <a:solidFill>
                  <a:schemeClr val="bg1"/>
                </a:solidFill>
                <a:hlinkClick r:id="rId2">
                  <a:extLst>
                    <a:ext uri="{A12FA001-AC4F-418D-AE19-62706E023703}">
                      <ahyp:hlinkClr xmlns:ahyp="http://schemas.microsoft.com/office/drawing/2018/hyperlinkcolor" val="tx"/>
                    </a:ext>
                  </a:extLst>
                </a:hlinkClick>
              </a:rPr>
              <a:t>https://github.com/LuigiSigillo/IotBigProject</a:t>
            </a:r>
            <a:endParaRPr lang="en-US" dirty="0">
              <a:solidFill>
                <a:schemeClr val="bg1"/>
              </a:solidFill>
            </a:endParaRPr>
          </a:p>
        </p:txBody>
      </p:sp>
    </p:spTree>
    <p:extLst>
      <p:ext uri="{BB962C8B-B14F-4D97-AF65-F5344CB8AC3E}">
        <p14:creationId xmlns:p14="http://schemas.microsoft.com/office/powerpoint/2010/main" val="2603785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06D8463-2638-4CE7-88DE-05B727FE4DB8}"/>
              </a:ext>
            </a:extLst>
          </p:cNvPr>
          <p:cNvSpPr>
            <a:spLocks noGrp="1"/>
          </p:cNvSpPr>
          <p:nvPr>
            <p:ph type="ctrTitle"/>
          </p:nvPr>
        </p:nvSpPr>
        <p:spPr/>
        <p:txBody>
          <a:bodyPr/>
          <a:lstStyle/>
          <a:p>
            <a:r>
              <a:rPr lang="it-IT" dirty="0"/>
              <a:t>Architecture</a:t>
            </a:r>
            <a:endParaRPr lang="en-US" dirty="0"/>
          </a:p>
        </p:txBody>
      </p:sp>
    </p:spTree>
    <p:extLst>
      <p:ext uri="{BB962C8B-B14F-4D97-AF65-F5344CB8AC3E}">
        <p14:creationId xmlns:p14="http://schemas.microsoft.com/office/powerpoint/2010/main" val="1768634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FC298E9-7046-42C3-8E80-7FC0E5DD35BB}"/>
              </a:ext>
            </a:extLst>
          </p:cNvPr>
          <p:cNvSpPr>
            <a:spLocks noGrp="1"/>
          </p:cNvSpPr>
          <p:nvPr>
            <p:ph type="title"/>
          </p:nvPr>
        </p:nvSpPr>
        <p:spPr>
          <a:xfrm>
            <a:off x="570499" y="311493"/>
            <a:ext cx="6939683" cy="1320800"/>
          </a:xfrm>
        </p:spPr>
        <p:txBody>
          <a:bodyPr vert="horz" lIns="91440" tIns="45720" rIns="91440" bIns="45720" rtlCol="0" anchor="ctr">
            <a:normAutofit/>
          </a:bodyPr>
          <a:lstStyle/>
          <a:p>
            <a:r>
              <a:rPr lang="en-US" dirty="0"/>
              <a:t>B-L475E-IOT01A Discovery kit</a:t>
            </a:r>
          </a:p>
        </p:txBody>
      </p:sp>
      <p:sp>
        <p:nvSpPr>
          <p:cNvPr id="3" name="CasellaDiTesto 2">
            <a:extLst>
              <a:ext uri="{FF2B5EF4-FFF2-40B4-BE49-F238E27FC236}">
                <a16:creationId xmlns:a16="http://schemas.microsoft.com/office/drawing/2014/main" id="{7C8434E7-57E8-4413-BF56-6CAC749B9ACC}"/>
              </a:ext>
            </a:extLst>
          </p:cNvPr>
          <p:cNvSpPr txBox="1"/>
          <p:nvPr/>
        </p:nvSpPr>
        <p:spPr>
          <a:xfrm>
            <a:off x="4107075" y="2027023"/>
            <a:ext cx="6502653" cy="1320800"/>
          </a:xfrm>
          <a:prstGeom prst="rect">
            <a:avLst/>
          </a:prstGeom>
        </p:spPr>
        <p:txBody>
          <a:bodyPr vert="horz" lIns="91440" tIns="45720" rIns="91440" bIns="45720" rtlCol="0">
            <a:normAutofit fontScale="85000" lnSpcReduction="10000"/>
          </a:bodyPr>
          <a:lstStyle/>
          <a:p>
            <a:pPr marL="285750" indent="-285750">
              <a:spcBef>
                <a:spcPts val="1000"/>
              </a:spcBef>
              <a:buClr>
                <a:schemeClr val="accent1"/>
              </a:buClr>
              <a:buSzPct val="80000"/>
              <a:buFont typeface="Wingdings 3" charset="2"/>
              <a:buChar char=""/>
            </a:pPr>
            <a:r>
              <a:rPr lang="en-US" dirty="0"/>
              <a:t>Ultra-low-power STM32L4 Series MCUs based on Arm</a:t>
            </a:r>
            <a:r>
              <a:rPr lang="en-US" baseline="30000" dirty="0"/>
              <a:t>®</a:t>
            </a:r>
            <a:r>
              <a:rPr lang="en-US" dirty="0"/>
              <a:t> Cortex</a:t>
            </a:r>
            <a:r>
              <a:rPr lang="en-US" baseline="30000" dirty="0"/>
              <a:t>®</a:t>
            </a:r>
            <a:r>
              <a:rPr lang="en-US" dirty="0"/>
              <a:t>-M4 core with 1 Mbyte of Flash memory and 128 Kbytes of SRAM</a:t>
            </a:r>
          </a:p>
          <a:p>
            <a:pPr marL="285750" indent="-285750">
              <a:spcBef>
                <a:spcPts val="1000"/>
              </a:spcBef>
              <a:buClr>
                <a:schemeClr val="accent1"/>
              </a:buClr>
              <a:buSzPct val="80000"/>
              <a:buFont typeface="Wingdings 3" charset="2"/>
              <a:buChar char=""/>
            </a:pPr>
            <a:r>
              <a:rPr lang="en-US" dirty="0"/>
              <a:t>Bluetooth</a:t>
            </a:r>
            <a:r>
              <a:rPr lang="en-US" baseline="30000" dirty="0"/>
              <a:t>®</a:t>
            </a:r>
            <a:r>
              <a:rPr lang="en-US" dirty="0"/>
              <a:t> V4.1 module (</a:t>
            </a:r>
            <a:r>
              <a:rPr lang="en-US" dirty="0">
                <a:solidFill>
                  <a:schemeClr val="tx1">
                    <a:lumMod val="75000"/>
                    <a:lumOff val="25000"/>
                  </a:schemeClr>
                </a:solidFill>
              </a:rPr>
              <a:t>BLE technology)</a:t>
            </a:r>
          </a:p>
          <a:p>
            <a:pPr marL="285750" indent="-285750">
              <a:spcBef>
                <a:spcPts val="1000"/>
              </a:spcBef>
              <a:buClr>
                <a:schemeClr val="accent1"/>
              </a:buClr>
              <a:buSzPct val="80000"/>
              <a:buFont typeface="Wingdings 3" charset="2"/>
              <a:buChar char=""/>
            </a:pPr>
            <a:r>
              <a:rPr lang="en-US" dirty="0"/>
              <a:t>802.11 b/g/n compliant Wi-Fi</a:t>
            </a:r>
            <a:r>
              <a:rPr lang="en-US" baseline="30000" dirty="0"/>
              <a:t>®</a:t>
            </a:r>
            <a:r>
              <a:rPr lang="en-US" dirty="0"/>
              <a:t> module from </a:t>
            </a:r>
            <a:r>
              <a:rPr lang="en-US" dirty="0" err="1"/>
              <a:t>Inventek</a:t>
            </a:r>
            <a:r>
              <a:rPr lang="en-US" dirty="0">
                <a:solidFill>
                  <a:schemeClr val="tx1">
                    <a:lumMod val="75000"/>
                    <a:lumOff val="25000"/>
                  </a:schemeClr>
                </a:solidFill>
              </a:rPr>
              <a:t> </a:t>
            </a:r>
          </a:p>
        </p:txBody>
      </p:sp>
      <p:pic>
        <p:nvPicPr>
          <p:cNvPr id="7" name="Segnaposto contenuto 6">
            <a:extLst>
              <a:ext uri="{FF2B5EF4-FFF2-40B4-BE49-F238E27FC236}">
                <a16:creationId xmlns:a16="http://schemas.microsoft.com/office/drawing/2014/main" id="{D91F2A5C-1609-4CE1-A6E9-EE34B16C87FD}"/>
              </a:ext>
            </a:extLst>
          </p:cNvPr>
          <p:cNvPicPr>
            <a:picLocks noGrp="1" noChangeAspect="1"/>
          </p:cNvPicPr>
          <p:nvPr>
            <p:ph idx="1"/>
          </p:nvPr>
        </p:nvPicPr>
        <p:blipFill>
          <a:blip r:embed="rId2"/>
          <a:stretch>
            <a:fillRect/>
          </a:stretch>
        </p:blipFill>
        <p:spPr>
          <a:xfrm>
            <a:off x="356347" y="1632293"/>
            <a:ext cx="3609734" cy="2573423"/>
          </a:xfrm>
          <a:prstGeom prst="rect">
            <a:avLst/>
          </a:prstGeom>
        </p:spPr>
      </p:pic>
      <p:pic>
        <p:nvPicPr>
          <p:cNvPr id="1026" name="Picture 2" descr="Mbed OS">
            <a:extLst>
              <a:ext uri="{FF2B5EF4-FFF2-40B4-BE49-F238E27FC236}">
                <a16:creationId xmlns:a16="http://schemas.microsoft.com/office/drawing/2014/main" id="{5FC8AC49-BD3D-47C1-BA49-E4130BA2B8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761" y="4557768"/>
            <a:ext cx="5886851" cy="1471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2698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FC298E9-7046-42C3-8E80-7FC0E5DD35BB}"/>
              </a:ext>
            </a:extLst>
          </p:cNvPr>
          <p:cNvSpPr>
            <a:spLocks noGrp="1"/>
          </p:cNvSpPr>
          <p:nvPr>
            <p:ph type="title"/>
          </p:nvPr>
        </p:nvSpPr>
        <p:spPr>
          <a:xfrm>
            <a:off x="4349123" y="609600"/>
            <a:ext cx="4924878" cy="1320800"/>
          </a:xfrm>
        </p:spPr>
        <p:txBody>
          <a:bodyPr vert="horz" lIns="91440" tIns="45720" rIns="91440" bIns="45720" rtlCol="0" anchor="ctr">
            <a:normAutofit/>
          </a:bodyPr>
          <a:lstStyle/>
          <a:p>
            <a:r>
              <a:rPr lang="en-US"/>
              <a:t>Typical scenario</a:t>
            </a:r>
          </a:p>
        </p:txBody>
      </p:sp>
      <p:pic>
        <p:nvPicPr>
          <p:cNvPr id="5" name="Segnaposto contenuto 4" descr="Immagine che contiene orologio&#10;&#10;Descrizione generata automaticamente">
            <a:extLst>
              <a:ext uri="{FF2B5EF4-FFF2-40B4-BE49-F238E27FC236}">
                <a16:creationId xmlns:a16="http://schemas.microsoft.com/office/drawing/2014/main" id="{78E2DCE6-6DCA-4354-9F65-6C8DEE4266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9814" y="870263"/>
            <a:ext cx="3251701" cy="4964429"/>
          </a:xfrm>
          <a:prstGeom prst="rect">
            <a:avLst/>
          </a:prstGeom>
        </p:spPr>
      </p:pic>
      <p:sp>
        <p:nvSpPr>
          <p:cNvPr id="3" name="CasellaDiTesto 2">
            <a:extLst>
              <a:ext uri="{FF2B5EF4-FFF2-40B4-BE49-F238E27FC236}">
                <a16:creationId xmlns:a16="http://schemas.microsoft.com/office/drawing/2014/main" id="{7C8434E7-57E8-4413-BF56-6CAC749B9ACC}"/>
              </a:ext>
            </a:extLst>
          </p:cNvPr>
          <p:cNvSpPr txBox="1"/>
          <p:nvPr/>
        </p:nvSpPr>
        <p:spPr>
          <a:xfrm>
            <a:off x="4349123" y="2160590"/>
            <a:ext cx="4924878" cy="1320800"/>
          </a:xfrm>
          <a:prstGeom prst="rect">
            <a:avLst/>
          </a:prstGeom>
        </p:spPr>
        <p:txBody>
          <a:bodyPr vert="horz" lIns="91440" tIns="45720" rIns="91440" bIns="45720" rtlCol="0">
            <a:normAutofit/>
          </a:bodyPr>
          <a:lstStyle/>
          <a:p>
            <a:pPr marL="285750" indent="-285750">
              <a:spcBef>
                <a:spcPts val="1000"/>
              </a:spcBef>
              <a:buClr>
                <a:schemeClr val="accent1"/>
              </a:buClr>
              <a:buSzPct val="80000"/>
              <a:buFont typeface="Wingdings 3" charset="2"/>
              <a:buChar char=""/>
            </a:pPr>
            <a:r>
              <a:rPr lang="en-US" dirty="0">
                <a:solidFill>
                  <a:schemeClr val="tx1">
                    <a:lumMod val="75000"/>
                    <a:lumOff val="25000"/>
                  </a:schemeClr>
                </a:solidFill>
              </a:rPr>
              <a:t>BLE technology</a:t>
            </a:r>
          </a:p>
          <a:p>
            <a:pPr marL="285750" indent="-285750">
              <a:spcBef>
                <a:spcPts val="1000"/>
              </a:spcBef>
              <a:buClr>
                <a:schemeClr val="accent1"/>
              </a:buClr>
              <a:buSzPct val="80000"/>
              <a:buFont typeface="Wingdings 3" charset="2"/>
              <a:buChar char=""/>
            </a:pPr>
            <a:r>
              <a:rPr lang="en-US" dirty="0">
                <a:solidFill>
                  <a:schemeClr val="tx1">
                    <a:lumMod val="75000"/>
                    <a:lumOff val="25000"/>
                  </a:schemeClr>
                </a:solidFill>
              </a:rPr>
              <a:t>Bluetooth beacon functionality </a:t>
            </a:r>
          </a:p>
        </p:txBody>
      </p:sp>
    </p:spTree>
    <p:extLst>
      <p:ext uri="{BB962C8B-B14F-4D97-AF65-F5344CB8AC3E}">
        <p14:creationId xmlns:p14="http://schemas.microsoft.com/office/powerpoint/2010/main" val="2389307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olo 1">
            <a:extLst>
              <a:ext uri="{FF2B5EF4-FFF2-40B4-BE49-F238E27FC236}">
                <a16:creationId xmlns:a16="http://schemas.microsoft.com/office/drawing/2014/main" id="{D1F7B3F1-2508-47C1-BEAA-17F323F3BB42}"/>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dirty="0"/>
              <a:t>MQTT Protocol</a:t>
            </a:r>
          </a:p>
        </p:txBody>
      </p:sp>
      <p:sp>
        <p:nvSpPr>
          <p:cNvPr id="4" name="CasellaDiTesto 3">
            <a:extLst>
              <a:ext uri="{FF2B5EF4-FFF2-40B4-BE49-F238E27FC236}">
                <a16:creationId xmlns:a16="http://schemas.microsoft.com/office/drawing/2014/main" id="{13C24BF3-58D1-4271-84B5-E0DE8DB341A6}"/>
              </a:ext>
            </a:extLst>
          </p:cNvPr>
          <p:cNvSpPr txBox="1"/>
          <p:nvPr/>
        </p:nvSpPr>
        <p:spPr>
          <a:xfrm>
            <a:off x="6416039" y="2160589"/>
            <a:ext cx="3770108" cy="3880773"/>
          </a:xfrm>
          <a:prstGeom prst="rect">
            <a:avLst/>
          </a:prstGeom>
        </p:spPr>
        <p:txBody>
          <a:bodyPr vert="horz" lIns="91440" tIns="45720" rIns="91440" bIns="45720" rtlCol="0">
            <a:normAutofit/>
          </a:bodyPr>
          <a:lstStyle/>
          <a:p>
            <a:pPr marL="285750" indent="-285750">
              <a:spcBef>
                <a:spcPts val="1000"/>
              </a:spcBef>
              <a:buClr>
                <a:schemeClr val="accent1"/>
              </a:buClr>
              <a:buSzPct val="80000"/>
              <a:buFont typeface="Wingdings 3" charset="2"/>
              <a:buChar char=""/>
            </a:pPr>
            <a:r>
              <a:rPr lang="en-US" sz="1500" dirty="0">
                <a:solidFill>
                  <a:schemeClr val="tx1">
                    <a:lumMod val="75000"/>
                    <a:lumOff val="25000"/>
                  </a:schemeClr>
                </a:solidFill>
              </a:rPr>
              <a:t>MQTT protocol</a:t>
            </a:r>
          </a:p>
          <a:p>
            <a:pPr marL="285750" indent="-285750">
              <a:spcBef>
                <a:spcPts val="1000"/>
              </a:spcBef>
              <a:buClr>
                <a:schemeClr val="accent1"/>
              </a:buClr>
              <a:buSzPct val="80000"/>
              <a:buFont typeface="Wingdings 3" charset="2"/>
              <a:buChar char=""/>
            </a:pPr>
            <a:r>
              <a:rPr lang="en-US" sz="1500" dirty="0">
                <a:solidFill>
                  <a:schemeClr val="tx1">
                    <a:lumMod val="75000"/>
                    <a:lumOff val="25000"/>
                  </a:schemeClr>
                </a:solidFill>
              </a:rPr>
              <a:t>Eclipse </a:t>
            </a:r>
            <a:r>
              <a:rPr lang="en-US" sz="1500" dirty="0" err="1">
                <a:solidFill>
                  <a:schemeClr val="tx1">
                    <a:lumMod val="75000"/>
                    <a:lumOff val="25000"/>
                  </a:schemeClr>
                </a:solidFill>
              </a:rPr>
              <a:t>Mosquitto</a:t>
            </a:r>
            <a:r>
              <a:rPr lang="en-US" sz="1500" dirty="0">
                <a:solidFill>
                  <a:schemeClr val="tx1">
                    <a:lumMod val="75000"/>
                    <a:lumOff val="25000"/>
                  </a:schemeClr>
                </a:solidFill>
              </a:rPr>
              <a:t> MQTT Broker</a:t>
            </a:r>
          </a:p>
        </p:txBody>
      </p:sp>
      <p:pic>
        <p:nvPicPr>
          <p:cNvPr id="7" name="Segnaposto contenuto 6">
            <a:extLst>
              <a:ext uri="{FF2B5EF4-FFF2-40B4-BE49-F238E27FC236}">
                <a16:creationId xmlns:a16="http://schemas.microsoft.com/office/drawing/2014/main" id="{A127DB2F-2E16-4F67-AA8E-68E1A8F6CAE1}"/>
              </a:ext>
            </a:extLst>
          </p:cNvPr>
          <p:cNvPicPr>
            <a:picLocks noGrp="1" noChangeAspect="1"/>
          </p:cNvPicPr>
          <p:nvPr>
            <p:ph idx="1"/>
          </p:nvPr>
        </p:nvPicPr>
        <p:blipFill>
          <a:blip r:embed="rId2"/>
          <a:stretch>
            <a:fillRect/>
          </a:stretch>
        </p:blipFill>
        <p:spPr>
          <a:xfrm>
            <a:off x="875606" y="1488281"/>
            <a:ext cx="3023708" cy="3881437"/>
          </a:xfrm>
          <a:prstGeom prst="rect">
            <a:avLst/>
          </a:prstGeom>
        </p:spPr>
      </p:pic>
    </p:spTree>
    <p:extLst>
      <p:ext uri="{BB962C8B-B14F-4D97-AF65-F5344CB8AC3E}">
        <p14:creationId xmlns:p14="http://schemas.microsoft.com/office/powerpoint/2010/main" val="883328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1169DF2-87A9-4375-91BC-87D5EC2C6A12}"/>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a:t>Cloud Services</a:t>
            </a:r>
          </a:p>
        </p:txBody>
      </p:sp>
      <p:sp>
        <p:nvSpPr>
          <p:cNvPr id="4" name="CasellaDiTesto 3">
            <a:extLst>
              <a:ext uri="{FF2B5EF4-FFF2-40B4-BE49-F238E27FC236}">
                <a16:creationId xmlns:a16="http://schemas.microsoft.com/office/drawing/2014/main" id="{72D8A3AA-4D53-4451-8078-37D5402C2824}"/>
              </a:ext>
            </a:extLst>
          </p:cNvPr>
          <p:cNvSpPr txBox="1"/>
          <p:nvPr/>
        </p:nvSpPr>
        <p:spPr>
          <a:xfrm>
            <a:off x="6481461" y="4835295"/>
            <a:ext cx="2927185" cy="3880773"/>
          </a:xfrm>
          <a:prstGeom prst="rect">
            <a:avLst/>
          </a:prstGeom>
        </p:spPr>
        <p:txBody>
          <a:bodyPr vert="horz" lIns="91440" tIns="45720" rIns="91440" bIns="45720" rtlCol="0">
            <a:normAutofit/>
          </a:bodyPr>
          <a:lstStyle/>
          <a:p>
            <a:pPr marL="285750" indent="-285750">
              <a:spcBef>
                <a:spcPts val="1000"/>
              </a:spcBef>
              <a:buClr>
                <a:schemeClr val="accent1"/>
              </a:buClr>
              <a:buSzPct val="80000"/>
              <a:buFont typeface="Wingdings 3" charset="2"/>
              <a:buChar char=""/>
            </a:pPr>
            <a:r>
              <a:rPr lang="en-US" sz="1500" dirty="0">
                <a:solidFill>
                  <a:schemeClr val="tx1">
                    <a:lumMod val="75000"/>
                    <a:lumOff val="25000"/>
                  </a:schemeClr>
                </a:solidFill>
              </a:rPr>
              <a:t>Azure Cloud services</a:t>
            </a:r>
          </a:p>
          <a:p>
            <a:pPr marL="742950" lvl="1" indent="-285750">
              <a:spcBef>
                <a:spcPts val="1000"/>
              </a:spcBef>
              <a:buClr>
                <a:schemeClr val="accent1"/>
              </a:buClr>
              <a:buSzPct val="80000"/>
              <a:buFont typeface="Wingdings 3" charset="2"/>
              <a:buChar char=""/>
            </a:pPr>
            <a:r>
              <a:rPr lang="en-US" sz="1500" dirty="0">
                <a:solidFill>
                  <a:schemeClr val="tx1">
                    <a:lumMod val="75000"/>
                    <a:lumOff val="25000"/>
                  </a:schemeClr>
                </a:solidFill>
              </a:rPr>
              <a:t>Azure Function</a:t>
            </a:r>
          </a:p>
          <a:p>
            <a:pPr marL="742950" lvl="1" indent="-285750">
              <a:spcBef>
                <a:spcPts val="1000"/>
              </a:spcBef>
              <a:buClr>
                <a:schemeClr val="accent1"/>
              </a:buClr>
              <a:buSzPct val="80000"/>
              <a:buFont typeface="Wingdings 3" charset="2"/>
              <a:buChar char=""/>
            </a:pPr>
            <a:r>
              <a:rPr lang="en-US" sz="1500" dirty="0">
                <a:solidFill>
                  <a:schemeClr val="tx1">
                    <a:lumMod val="75000"/>
                    <a:lumOff val="25000"/>
                  </a:schemeClr>
                </a:solidFill>
              </a:rPr>
              <a:t>Azure IoT Hub</a:t>
            </a:r>
          </a:p>
          <a:p>
            <a:pPr marL="742950" lvl="1" indent="-285750">
              <a:spcBef>
                <a:spcPts val="1000"/>
              </a:spcBef>
              <a:buClr>
                <a:schemeClr val="accent1"/>
              </a:buClr>
              <a:buSzPct val="80000"/>
              <a:buFont typeface="Wingdings 3" charset="2"/>
              <a:buChar char=""/>
            </a:pPr>
            <a:r>
              <a:rPr lang="en-US" sz="1500" dirty="0">
                <a:solidFill>
                  <a:schemeClr val="tx1">
                    <a:lumMod val="75000"/>
                    <a:lumOff val="25000"/>
                  </a:schemeClr>
                </a:solidFill>
              </a:rPr>
              <a:t>Azure SQL DB</a:t>
            </a:r>
          </a:p>
        </p:txBody>
      </p:sp>
      <p:pic>
        <p:nvPicPr>
          <p:cNvPr id="8" name="Segnaposto contenuto 7">
            <a:extLst>
              <a:ext uri="{FF2B5EF4-FFF2-40B4-BE49-F238E27FC236}">
                <a16:creationId xmlns:a16="http://schemas.microsoft.com/office/drawing/2014/main" id="{31341ABE-CC58-492C-82F9-18886BB441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2334" y="1607752"/>
            <a:ext cx="8596312" cy="2822130"/>
          </a:xfrm>
        </p:spPr>
      </p:pic>
    </p:spTree>
    <p:extLst>
      <p:ext uri="{BB962C8B-B14F-4D97-AF65-F5344CB8AC3E}">
        <p14:creationId xmlns:p14="http://schemas.microsoft.com/office/powerpoint/2010/main" val="2727602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E26A17A-2562-4957-80E5-96961E3462A0}"/>
              </a:ext>
            </a:extLst>
          </p:cNvPr>
          <p:cNvSpPr>
            <a:spLocks noGrp="1"/>
          </p:cNvSpPr>
          <p:nvPr>
            <p:ph type="title"/>
          </p:nvPr>
        </p:nvSpPr>
        <p:spPr>
          <a:xfrm>
            <a:off x="1110193" y="359436"/>
            <a:ext cx="6591389" cy="1320800"/>
          </a:xfrm>
        </p:spPr>
        <p:txBody>
          <a:bodyPr vert="horz" lIns="91440" tIns="45720" rIns="91440" bIns="45720" rtlCol="0" anchor="ctr">
            <a:normAutofit/>
          </a:bodyPr>
          <a:lstStyle/>
          <a:p>
            <a:pPr algn="ctr"/>
            <a:r>
              <a:rPr lang="en-US" dirty="0"/>
              <a:t>The complete flow</a:t>
            </a:r>
          </a:p>
        </p:txBody>
      </p:sp>
      <p:sp>
        <p:nvSpPr>
          <p:cNvPr id="4" name="CasellaDiTesto 3">
            <a:extLst>
              <a:ext uri="{FF2B5EF4-FFF2-40B4-BE49-F238E27FC236}">
                <a16:creationId xmlns:a16="http://schemas.microsoft.com/office/drawing/2014/main" id="{117390EB-2DE8-4F8E-883C-A3C63882A628}"/>
              </a:ext>
            </a:extLst>
          </p:cNvPr>
          <p:cNvSpPr txBox="1"/>
          <p:nvPr/>
        </p:nvSpPr>
        <p:spPr>
          <a:xfrm>
            <a:off x="4405887" y="5164261"/>
            <a:ext cx="5912224" cy="3560733"/>
          </a:xfrm>
          <a:prstGeom prst="rect">
            <a:avLst/>
          </a:prstGeom>
        </p:spPr>
        <p:txBody>
          <a:bodyPr vert="horz" lIns="91440" tIns="45720" rIns="91440" bIns="45720" rtlCol="0">
            <a:normAutofit/>
          </a:bodyPr>
          <a:lstStyle/>
          <a:p>
            <a:pPr marL="285750" indent="-285750">
              <a:spcBef>
                <a:spcPts val="1000"/>
              </a:spcBef>
              <a:buClr>
                <a:schemeClr val="accent1"/>
              </a:buClr>
              <a:buSzPct val="80000"/>
              <a:buFont typeface="Wingdings 3" charset="2"/>
              <a:buChar char=""/>
            </a:pPr>
            <a:r>
              <a:rPr lang="en-US" dirty="0">
                <a:solidFill>
                  <a:schemeClr val="tx1">
                    <a:lumMod val="75000"/>
                    <a:lumOff val="25000"/>
                  </a:schemeClr>
                </a:solidFill>
              </a:rPr>
              <a:t>Azure App service will host the Web Application</a:t>
            </a:r>
          </a:p>
        </p:txBody>
      </p:sp>
      <p:pic>
        <p:nvPicPr>
          <p:cNvPr id="9" name="Picture 4" descr="Diagram">
            <a:extLst>
              <a:ext uri="{FF2B5EF4-FFF2-40B4-BE49-F238E27FC236}">
                <a16:creationId xmlns:a16="http://schemas.microsoft.com/office/drawing/2014/main" id="{65092BC2-FCEF-438A-84E8-86ADC2F8EFA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2505" y="1744968"/>
            <a:ext cx="8596312" cy="2614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02147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93C526-DA35-4572-872A-E945DE7AA940}"/>
              </a:ext>
            </a:extLst>
          </p:cNvPr>
          <p:cNvSpPr>
            <a:spLocks noGrp="1"/>
          </p:cNvSpPr>
          <p:nvPr>
            <p:ph type="title"/>
          </p:nvPr>
        </p:nvSpPr>
        <p:spPr/>
        <p:txBody>
          <a:bodyPr/>
          <a:lstStyle/>
          <a:p>
            <a:pPr algn="ctr"/>
            <a:r>
              <a:rPr lang="en-US" dirty="0"/>
              <a:t>Technical </a:t>
            </a:r>
            <a:r>
              <a:rPr lang="it-IT" dirty="0"/>
              <a:t>work </a:t>
            </a:r>
            <a:r>
              <a:rPr lang="it-IT" dirty="0" err="1"/>
              <a:t>done</a:t>
            </a:r>
            <a:r>
              <a:rPr lang="it-IT" dirty="0"/>
              <a:t> so far</a:t>
            </a:r>
            <a:br>
              <a:rPr lang="en-US" dirty="0"/>
            </a:br>
            <a:endParaRPr lang="en-US" dirty="0"/>
          </a:p>
        </p:txBody>
      </p:sp>
      <p:sp>
        <p:nvSpPr>
          <p:cNvPr id="3" name="Segnaposto contenuto 2">
            <a:extLst>
              <a:ext uri="{FF2B5EF4-FFF2-40B4-BE49-F238E27FC236}">
                <a16:creationId xmlns:a16="http://schemas.microsoft.com/office/drawing/2014/main" id="{892AB52C-EEA5-4146-BB11-BC81A219A805}"/>
              </a:ext>
            </a:extLst>
          </p:cNvPr>
          <p:cNvSpPr>
            <a:spLocks noGrp="1"/>
          </p:cNvSpPr>
          <p:nvPr>
            <p:ph idx="1"/>
          </p:nvPr>
        </p:nvSpPr>
        <p:spPr>
          <a:xfrm>
            <a:off x="677333" y="1727452"/>
            <a:ext cx="9226688" cy="3880773"/>
          </a:xfrm>
        </p:spPr>
        <p:txBody>
          <a:bodyPr>
            <a:normAutofit/>
          </a:bodyPr>
          <a:lstStyle/>
          <a:p>
            <a:pPr marL="0" indent="0">
              <a:buNone/>
            </a:pPr>
            <a:r>
              <a:rPr lang="en-US" sz="1600" dirty="0"/>
              <a:t>Our work, from a technical point of view up to now is:</a:t>
            </a:r>
          </a:p>
          <a:p>
            <a:pPr>
              <a:buFont typeface="+mj-lt"/>
              <a:buAutoNum type="arabicPeriod"/>
            </a:pPr>
            <a:r>
              <a:rPr lang="en-US" sz="1600" dirty="0"/>
              <a:t>We have implemented the cloud infrastructure to make the system work:</a:t>
            </a:r>
          </a:p>
          <a:p>
            <a:pPr marL="857250" lvl="1" indent="-400050">
              <a:buFont typeface="+mj-lt"/>
              <a:buAutoNum type="romanLcPeriod"/>
            </a:pPr>
            <a:r>
              <a:rPr lang="en-US" sz="1400" dirty="0"/>
              <a:t>An SQL database with all the necessary tables to maintain useful data to be processed by our system.</a:t>
            </a:r>
          </a:p>
          <a:p>
            <a:pPr marL="857250" lvl="1" indent="-400050">
              <a:buFont typeface="+mj-lt"/>
              <a:buAutoNum type="romanLcPeriod"/>
            </a:pPr>
            <a:r>
              <a:rPr lang="en-US" sz="1400" dirty="0"/>
              <a:t>We implemented a scoring algorithm that takes into account the similarity between recent visits and the current visit, and the number of people that is currently in each section.</a:t>
            </a:r>
          </a:p>
          <a:p>
            <a:pPr>
              <a:buFont typeface="+mj-lt"/>
              <a:buAutoNum type="arabicPeriod"/>
            </a:pPr>
            <a:r>
              <a:rPr lang="en-US" sz="1600" dirty="0"/>
              <a:t>We have a starting version of the web application that gives suggestion about the next room to visit, taking into account the taste of the visitor and the crowding situation in each section.</a:t>
            </a:r>
          </a:p>
          <a:p>
            <a:endParaRPr lang="en-US" dirty="0"/>
          </a:p>
        </p:txBody>
      </p:sp>
    </p:spTree>
    <p:extLst>
      <p:ext uri="{BB962C8B-B14F-4D97-AF65-F5344CB8AC3E}">
        <p14:creationId xmlns:p14="http://schemas.microsoft.com/office/powerpoint/2010/main" val="31660554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93C526-DA35-4572-872A-E945DE7AA940}"/>
              </a:ext>
            </a:extLst>
          </p:cNvPr>
          <p:cNvSpPr>
            <a:spLocks noGrp="1"/>
          </p:cNvSpPr>
          <p:nvPr>
            <p:ph type="title"/>
          </p:nvPr>
        </p:nvSpPr>
        <p:spPr>
          <a:xfrm>
            <a:off x="677334" y="609600"/>
            <a:ext cx="8596668" cy="1011382"/>
          </a:xfrm>
        </p:spPr>
        <p:txBody>
          <a:bodyPr>
            <a:noAutofit/>
          </a:bodyPr>
          <a:lstStyle/>
          <a:p>
            <a:pPr algn="ctr"/>
            <a:r>
              <a:rPr lang="it-IT" dirty="0"/>
              <a:t>Technical work for the last delivery</a:t>
            </a:r>
            <a:br>
              <a:rPr lang="en-US" dirty="0"/>
            </a:br>
            <a:endParaRPr lang="en-US" dirty="0"/>
          </a:p>
        </p:txBody>
      </p:sp>
      <p:sp>
        <p:nvSpPr>
          <p:cNvPr id="5" name="Segnaposto contenuto 4">
            <a:extLst>
              <a:ext uri="{FF2B5EF4-FFF2-40B4-BE49-F238E27FC236}">
                <a16:creationId xmlns:a16="http://schemas.microsoft.com/office/drawing/2014/main" id="{A9D7A1BE-38EF-485B-BEEA-442A52CED413}"/>
              </a:ext>
            </a:extLst>
          </p:cNvPr>
          <p:cNvSpPr>
            <a:spLocks noGrp="1"/>
          </p:cNvSpPr>
          <p:nvPr>
            <p:ph idx="1"/>
          </p:nvPr>
        </p:nvSpPr>
        <p:spPr>
          <a:xfrm>
            <a:off x="677334" y="2160589"/>
            <a:ext cx="8662609" cy="3880773"/>
          </a:xfrm>
        </p:spPr>
        <p:txBody>
          <a:bodyPr/>
          <a:lstStyle/>
          <a:p>
            <a:pPr>
              <a:buFont typeface="+mj-lt"/>
              <a:buAutoNum type="arabicPeriod"/>
            </a:pPr>
            <a:r>
              <a:rPr lang="en-US" sz="1600" dirty="0"/>
              <a:t>The boards in our future plans have to communicate to reach a consensus about the final list of devices in each section, moreover they have to send this list to the cloud.</a:t>
            </a:r>
          </a:p>
          <a:p>
            <a:pPr>
              <a:buFont typeface="+mj-lt"/>
              <a:buAutoNum type="arabicPeriod"/>
            </a:pPr>
            <a:r>
              <a:rPr lang="en-US" sz="1600" dirty="0"/>
              <a:t>We do not know if the board can handle this load. Otherwise the computation will be done using the computational power of the cloud as we do now.</a:t>
            </a:r>
          </a:p>
          <a:p>
            <a:pPr>
              <a:buFont typeface="+mj-lt"/>
              <a:buAutoNum type="arabicPeriod"/>
            </a:pPr>
            <a:r>
              <a:rPr lang="en-US" sz="1600" dirty="0"/>
              <a:t>The curators dashboard</a:t>
            </a:r>
          </a:p>
        </p:txBody>
      </p:sp>
    </p:spTree>
    <p:extLst>
      <p:ext uri="{BB962C8B-B14F-4D97-AF65-F5344CB8AC3E}">
        <p14:creationId xmlns:p14="http://schemas.microsoft.com/office/powerpoint/2010/main" val="759298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06D8463-2638-4CE7-88DE-05B727FE4DB8}"/>
              </a:ext>
            </a:extLst>
          </p:cNvPr>
          <p:cNvSpPr>
            <a:spLocks noGrp="1"/>
          </p:cNvSpPr>
          <p:nvPr>
            <p:ph type="ctrTitle"/>
          </p:nvPr>
        </p:nvSpPr>
        <p:spPr/>
        <p:txBody>
          <a:bodyPr/>
          <a:lstStyle/>
          <a:p>
            <a:r>
              <a:rPr lang="it-IT" dirty="0"/>
              <a:t>Evaluation</a:t>
            </a:r>
            <a:endParaRPr lang="en-US" dirty="0"/>
          </a:p>
        </p:txBody>
      </p:sp>
    </p:spTree>
    <p:extLst>
      <p:ext uri="{BB962C8B-B14F-4D97-AF65-F5344CB8AC3E}">
        <p14:creationId xmlns:p14="http://schemas.microsoft.com/office/powerpoint/2010/main" val="26492026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1328D87-1E1B-428D-A8F9-376F5E4F4F66}"/>
              </a:ext>
            </a:extLst>
          </p:cNvPr>
          <p:cNvSpPr>
            <a:spLocks noGrp="1"/>
          </p:cNvSpPr>
          <p:nvPr>
            <p:ph type="title"/>
          </p:nvPr>
        </p:nvSpPr>
        <p:spPr/>
        <p:txBody>
          <a:bodyPr/>
          <a:lstStyle/>
          <a:p>
            <a:pPr algn="ctr"/>
            <a:r>
              <a:rPr lang="it-IT" dirty="0"/>
              <a:t>Technical Evaluation</a:t>
            </a:r>
          </a:p>
        </p:txBody>
      </p:sp>
      <p:sp>
        <p:nvSpPr>
          <p:cNvPr id="3" name="Segnaposto contenuto 2">
            <a:extLst>
              <a:ext uri="{FF2B5EF4-FFF2-40B4-BE49-F238E27FC236}">
                <a16:creationId xmlns:a16="http://schemas.microsoft.com/office/drawing/2014/main" id="{94146EE0-BFD9-4D7A-8828-8629B6A54869}"/>
              </a:ext>
            </a:extLst>
          </p:cNvPr>
          <p:cNvSpPr>
            <a:spLocks noGrp="1"/>
          </p:cNvSpPr>
          <p:nvPr>
            <p:ph idx="1"/>
          </p:nvPr>
        </p:nvSpPr>
        <p:spPr/>
        <p:txBody>
          <a:bodyPr/>
          <a:lstStyle/>
          <a:p>
            <a:pPr lvl="1"/>
            <a:r>
              <a:rPr lang="it-IT" dirty="0" err="1"/>
              <a:t>LoRaWAN</a:t>
            </a:r>
            <a:r>
              <a:rPr lang="it-IT" dirty="0"/>
              <a:t> and TTN </a:t>
            </a:r>
            <a:r>
              <a:rPr lang="it-IT" dirty="0" err="1"/>
              <a:t>not</a:t>
            </a:r>
            <a:r>
              <a:rPr lang="it-IT" dirty="0"/>
              <a:t> </a:t>
            </a:r>
            <a:r>
              <a:rPr lang="it-IT" dirty="0" err="1"/>
              <a:t>used</a:t>
            </a:r>
            <a:r>
              <a:rPr lang="it-IT" dirty="0"/>
              <a:t> </a:t>
            </a:r>
            <a:r>
              <a:rPr lang="it-IT" dirty="0" err="1"/>
              <a:t>anymore</a:t>
            </a:r>
            <a:r>
              <a:rPr lang="it-IT" dirty="0"/>
              <a:t>.</a:t>
            </a:r>
          </a:p>
          <a:p>
            <a:pPr lvl="2"/>
            <a:r>
              <a:rPr lang="it-IT" dirty="0"/>
              <a:t>60% of </a:t>
            </a:r>
            <a:r>
              <a:rPr lang="it-IT" dirty="0" err="1"/>
              <a:t>message</a:t>
            </a:r>
            <a:r>
              <a:rPr lang="it-IT" dirty="0"/>
              <a:t> </a:t>
            </a:r>
            <a:r>
              <a:rPr lang="it-IT" dirty="0" err="1"/>
              <a:t>loss</a:t>
            </a:r>
            <a:r>
              <a:rPr lang="it-IT" dirty="0"/>
              <a:t> with TTN.</a:t>
            </a:r>
          </a:p>
          <a:p>
            <a:pPr lvl="1"/>
            <a:r>
              <a:rPr lang="it-IT" dirty="0"/>
              <a:t>MQTT with Eclipse </a:t>
            </a:r>
            <a:r>
              <a:rPr lang="it-IT" dirty="0" err="1"/>
              <a:t>Mosquitto</a:t>
            </a:r>
            <a:r>
              <a:rPr lang="it-IT" dirty="0"/>
              <a:t> broker</a:t>
            </a:r>
          </a:p>
        </p:txBody>
      </p:sp>
      <p:pic>
        <p:nvPicPr>
          <p:cNvPr id="1026" name="Picture 2" descr="Installare il broker MQTT &quot;Mosquitto&quot; su Windows | inDomus.it">
            <a:extLst>
              <a:ext uri="{FF2B5EF4-FFF2-40B4-BE49-F238E27FC236}">
                <a16:creationId xmlns:a16="http://schemas.microsoft.com/office/drawing/2014/main" id="{F4B579C3-34DE-4E0A-A151-9AE2FC2ACE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4287" y="3429000"/>
            <a:ext cx="6677025" cy="14287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8DE32FA5-4043-4984-8547-63D7DCDD11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0965" y="1675352"/>
            <a:ext cx="1690540" cy="130203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Connettore diritto 4">
            <a:extLst>
              <a:ext uri="{FF2B5EF4-FFF2-40B4-BE49-F238E27FC236}">
                <a16:creationId xmlns:a16="http://schemas.microsoft.com/office/drawing/2014/main" id="{79DC5315-9B5C-4764-A87F-7932E258A3E3}"/>
              </a:ext>
            </a:extLst>
          </p:cNvPr>
          <p:cNvCxnSpPr>
            <a:cxnSpLocks/>
          </p:cNvCxnSpPr>
          <p:nvPr/>
        </p:nvCxnSpPr>
        <p:spPr>
          <a:xfrm>
            <a:off x="5520965" y="1564105"/>
            <a:ext cx="1690540" cy="1532021"/>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Connettore diritto 6">
            <a:extLst>
              <a:ext uri="{FF2B5EF4-FFF2-40B4-BE49-F238E27FC236}">
                <a16:creationId xmlns:a16="http://schemas.microsoft.com/office/drawing/2014/main" id="{AB43C119-EB46-4614-A4E0-39FD4FA0954B}"/>
              </a:ext>
            </a:extLst>
          </p:cNvPr>
          <p:cNvCxnSpPr>
            <a:cxnSpLocks/>
          </p:cNvCxnSpPr>
          <p:nvPr/>
        </p:nvCxnSpPr>
        <p:spPr>
          <a:xfrm flipV="1">
            <a:off x="5520965" y="1564105"/>
            <a:ext cx="1561624" cy="166035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8752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F3398A8-56FF-4817-A0FA-46765FD1C1A8}"/>
              </a:ext>
            </a:extLst>
          </p:cNvPr>
          <p:cNvSpPr>
            <a:spLocks noGrp="1"/>
          </p:cNvSpPr>
          <p:nvPr>
            <p:ph type="title"/>
          </p:nvPr>
        </p:nvSpPr>
        <p:spPr/>
        <p:txBody>
          <a:bodyPr/>
          <a:lstStyle/>
          <a:p>
            <a:pPr algn="ctr"/>
            <a:r>
              <a:rPr lang="it-IT" dirty="0"/>
              <a:t>C</a:t>
            </a:r>
            <a:r>
              <a:rPr lang="en-US" dirty="0" err="1"/>
              <a:t>hanges</a:t>
            </a:r>
            <a:r>
              <a:rPr lang="en-US" dirty="0"/>
              <a:t> from 1° delivery</a:t>
            </a:r>
          </a:p>
        </p:txBody>
      </p:sp>
      <p:sp>
        <p:nvSpPr>
          <p:cNvPr id="3" name="Segnaposto contenuto 2">
            <a:extLst>
              <a:ext uri="{FF2B5EF4-FFF2-40B4-BE49-F238E27FC236}">
                <a16:creationId xmlns:a16="http://schemas.microsoft.com/office/drawing/2014/main" id="{0D513374-C8F7-4C46-90E5-37A8293FFCD7}"/>
              </a:ext>
            </a:extLst>
          </p:cNvPr>
          <p:cNvSpPr>
            <a:spLocks noGrp="1"/>
          </p:cNvSpPr>
          <p:nvPr>
            <p:ph idx="1"/>
          </p:nvPr>
        </p:nvSpPr>
        <p:spPr>
          <a:xfrm>
            <a:off x="677334" y="1519644"/>
            <a:ext cx="8365066" cy="4487456"/>
          </a:xfrm>
        </p:spPr>
        <p:txBody>
          <a:bodyPr>
            <a:normAutofit/>
          </a:bodyPr>
          <a:lstStyle/>
          <a:p>
            <a:pPr marL="0" indent="0">
              <a:buNone/>
            </a:pPr>
            <a:r>
              <a:rPr lang="en-US" dirty="0"/>
              <a:t>The main changes from the first delivery are:</a:t>
            </a:r>
          </a:p>
          <a:p>
            <a:r>
              <a:rPr lang="en-US" dirty="0"/>
              <a:t>We faced the problem of the COVID-19 and limited accesses to the museum in our system and redefined our solution taking into account this factor.</a:t>
            </a:r>
          </a:p>
          <a:p>
            <a:pPr marL="0" indent="0">
              <a:buNone/>
            </a:pPr>
            <a:endParaRPr lang="en-US" dirty="0"/>
          </a:p>
          <a:p>
            <a:r>
              <a:rPr lang="en-US" dirty="0"/>
              <a:t>After some tests we decided to discard the option to implement the communication between each board and Azure IoT Hub using </a:t>
            </a:r>
            <a:r>
              <a:rPr lang="en-US" dirty="0" err="1"/>
              <a:t>LoRaWAN</a:t>
            </a:r>
            <a:r>
              <a:rPr lang="en-US" dirty="0"/>
              <a:t>. The test we have done to make this decision will be later described.</a:t>
            </a:r>
          </a:p>
          <a:p>
            <a:pPr marL="0" indent="0">
              <a:buNone/>
            </a:pPr>
            <a:endParaRPr lang="en-US" dirty="0"/>
          </a:p>
          <a:p>
            <a:r>
              <a:rPr lang="en-US" dirty="0"/>
              <a:t>Since we have the possibility to test on a physical board we have changed our plans to evaluate our system. Indeed now we can do better evaluation tests, and discarded the possibility to use Fit IoT Lab mobile robots.</a:t>
            </a:r>
          </a:p>
        </p:txBody>
      </p:sp>
    </p:spTree>
    <p:extLst>
      <p:ext uri="{BB962C8B-B14F-4D97-AF65-F5344CB8AC3E}">
        <p14:creationId xmlns:p14="http://schemas.microsoft.com/office/powerpoint/2010/main" val="26763893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1328D87-1E1B-428D-A8F9-376F5E4F4F66}"/>
              </a:ext>
            </a:extLst>
          </p:cNvPr>
          <p:cNvSpPr>
            <a:spLocks noGrp="1"/>
          </p:cNvSpPr>
          <p:nvPr>
            <p:ph type="title"/>
          </p:nvPr>
        </p:nvSpPr>
        <p:spPr/>
        <p:txBody>
          <a:bodyPr/>
          <a:lstStyle/>
          <a:p>
            <a:pPr algn="ctr"/>
            <a:r>
              <a:rPr lang="it-IT" dirty="0"/>
              <a:t>Pricing Evaluation</a:t>
            </a:r>
          </a:p>
        </p:txBody>
      </p:sp>
      <p:sp>
        <p:nvSpPr>
          <p:cNvPr id="3" name="Segnaposto contenuto 2">
            <a:extLst>
              <a:ext uri="{FF2B5EF4-FFF2-40B4-BE49-F238E27FC236}">
                <a16:creationId xmlns:a16="http://schemas.microsoft.com/office/drawing/2014/main" id="{94146EE0-BFD9-4D7A-8828-8629B6A54869}"/>
              </a:ext>
            </a:extLst>
          </p:cNvPr>
          <p:cNvSpPr>
            <a:spLocks noGrp="1"/>
          </p:cNvSpPr>
          <p:nvPr>
            <p:ph idx="1"/>
          </p:nvPr>
        </p:nvSpPr>
        <p:spPr>
          <a:xfrm>
            <a:off x="677334" y="1930400"/>
            <a:ext cx="8771466" cy="3880773"/>
          </a:xfrm>
        </p:spPr>
        <p:txBody>
          <a:bodyPr>
            <a:normAutofit/>
          </a:bodyPr>
          <a:lstStyle/>
          <a:p>
            <a:pPr marL="457200" lvl="1" indent="0">
              <a:buNone/>
            </a:pPr>
            <a:r>
              <a:rPr lang="en-US" b="1" dirty="0"/>
              <a:t>Board Pricing</a:t>
            </a:r>
          </a:p>
          <a:p>
            <a:pPr>
              <a:buFont typeface="Wingdings" panose="05000000000000000000" pitchFamily="2" charset="2"/>
              <a:buChar char="Ø"/>
            </a:pPr>
            <a:r>
              <a:rPr lang="en-US" sz="1600" dirty="0"/>
              <a:t>The board used is the B-L475E-IOT01A Discovery kit that has a retail price of about 50€</a:t>
            </a:r>
          </a:p>
          <a:p>
            <a:pPr>
              <a:buFont typeface="Wingdings" panose="05000000000000000000" pitchFamily="2" charset="2"/>
              <a:buChar char="Ø"/>
            </a:pPr>
            <a:r>
              <a:rPr lang="en-US" sz="1600" dirty="0"/>
              <a:t>Considering at least two rooms per section, the estimated cost will be around 500€</a:t>
            </a:r>
            <a:endParaRPr lang="en-US" sz="1600" b="1" dirty="0"/>
          </a:p>
          <a:p>
            <a:pPr marL="457200" lvl="1" indent="0">
              <a:buNone/>
            </a:pPr>
            <a:endParaRPr lang="en-US" b="1" dirty="0"/>
          </a:p>
          <a:p>
            <a:pPr marL="457200" lvl="1" indent="0">
              <a:buNone/>
            </a:pPr>
            <a:r>
              <a:rPr lang="en-US" b="1" dirty="0"/>
              <a:t>Cloud Pricing</a:t>
            </a:r>
          </a:p>
          <a:p>
            <a:pPr>
              <a:buFont typeface="Wingdings" panose="05000000000000000000" pitchFamily="2" charset="2"/>
              <a:buChar char="Ø"/>
            </a:pPr>
            <a:r>
              <a:rPr lang="en-US" sz="1600" dirty="0"/>
              <a:t>Azure Function: the first 400,000 GB/s of execution and 1,000,000 executions are free. Then you pay what you consume (serverless)</a:t>
            </a:r>
          </a:p>
          <a:p>
            <a:pPr>
              <a:buFont typeface="Wingdings" panose="05000000000000000000" pitchFamily="2" charset="2"/>
              <a:buChar char="Ø"/>
            </a:pPr>
            <a:r>
              <a:rPr lang="en-US" sz="1600" dirty="0"/>
              <a:t>App service: The basic plan cost around 60€, for testing purpose we will use the free one.</a:t>
            </a:r>
          </a:p>
          <a:p>
            <a:pPr>
              <a:buFont typeface="Wingdings" panose="05000000000000000000" pitchFamily="2" charset="2"/>
              <a:buChar char="Ø"/>
            </a:pPr>
            <a:r>
              <a:rPr lang="en-US" sz="1600" dirty="0"/>
              <a:t>Azure SQL Database: We choose to use the serverless option also in the DB, we use the maximum size of 15GB but it is possible to use more space.</a:t>
            </a:r>
          </a:p>
          <a:p>
            <a:pPr lvl="1">
              <a:buFont typeface="Arial" panose="020B0604020202020204" pitchFamily="34" charset="0"/>
              <a:buChar char="•"/>
            </a:pPr>
            <a:endParaRPr lang="it-IT" dirty="0"/>
          </a:p>
        </p:txBody>
      </p:sp>
    </p:spTree>
    <p:extLst>
      <p:ext uri="{BB962C8B-B14F-4D97-AF65-F5344CB8AC3E}">
        <p14:creationId xmlns:p14="http://schemas.microsoft.com/office/powerpoint/2010/main" val="16357180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1328D87-1E1B-428D-A8F9-376F5E4F4F66}"/>
              </a:ext>
            </a:extLst>
          </p:cNvPr>
          <p:cNvSpPr>
            <a:spLocks noGrp="1"/>
          </p:cNvSpPr>
          <p:nvPr>
            <p:ph type="title"/>
          </p:nvPr>
        </p:nvSpPr>
        <p:spPr>
          <a:xfrm>
            <a:off x="713164" y="256475"/>
            <a:ext cx="6576635" cy="1320800"/>
          </a:xfrm>
        </p:spPr>
        <p:txBody>
          <a:bodyPr anchor="ctr">
            <a:normAutofit/>
          </a:bodyPr>
          <a:lstStyle/>
          <a:p>
            <a:pPr algn="ctr"/>
            <a:r>
              <a:rPr lang="it-IT" dirty="0"/>
              <a:t>Pricing Evaluation</a:t>
            </a:r>
          </a:p>
        </p:txBody>
      </p:sp>
      <p:pic>
        <p:nvPicPr>
          <p:cNvPr id="5" name="Segnaposto contenuto 4" descr="Immagine che contiene screenshot&#10;&#10;Descrizione generata automaticamente">
            <a:extLst>
              <a:ext uri="{FF2B5EF4-FFF2-40B4-BE49-F238E27FC236}">
                <a16:creationId xmlns:a16="http://schemas.microsoft.com/office/drawing/2014/main" id="{DCE22004-15B6-4069-AD5B-FCFB41FE23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974" y="1343763"/>
            <a:ext cx="9518426" cy="2213034"/>
          </a:xfrm>
          <a:prstGeom prst="rect">
            <a:avLst/>
          </a:prstGeom>
        </p:spPr>
      </p:pic>
      <p:pic>
        <p:nvPicPr>
          <p:cNvPr id="7" name="Immagine 6">
            <a:extLst>
              <a:ext uri="{FF2B5EF4-FFF2-40B4-BE49-F238E27FC236}">
                <a16:creationId xmlns:a16="http://schemas.microsoft.com/office/drawing/2014/main" id="{716E37C5-7842-481C-8827-A372B58560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6111" y="3794620"/>
            <a:ext cx="4283688" cy="2602341"/>
          </a:xfrm>
          <a:prstGeom prst="rect">
            <a:avLst/>
          </a:prstGeom>
        </p:spPr>
      </p:pic>
    </p:spTree>
    <p:extLst>
      <p:ext uri="{BB962C8B-B14F-4D97-AF65-F5344CB8AC3E}">
        <p14:creationId xmlns:p14="http://schemas.microsoft.com/office/powerpoint/2010/main" val="36974006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06D8463-2638-4CE7-88DE-05B727FE4DB8}"/>
              </a:ext>
            </a:extLst>
          </p:cNvPr>
          <p:cNvSpPr>
            <a:spLocks noGrp="1"/>
          </p:cNvSpPr>
          <p:nvPr>
            <p:ph type="ctrTitle"/>
          </p:nvPr>
        </p:nvSpPr>
        <p:spPr/>
        <p:txBody>
          <a:bodyPr/>
          <a:lstStyle/>
          <a:p>
            <a:r>
              <a:rPr lang="it-IT" dirty="0"/>
              <a:t>To be </a:t>
            </a:r>
            <a:r>
              <a:rPr lang="en-US" dirty="0"/>
              <a:t>done</a:t>
            </a:r>
            <a:r>
              <a:rPr lang="it-IT" dirty="0"/>
              <a:t> </a:t>
            </a:r>
            <a:endParaRPr lang="en-US" dirty="0"/>
          </a:p>
        </p:txBody>
      </p:sp>
    </p:spTree>
    <p:extLst>
      <p:ext uri="{BB962C8B-B14F-4D97-AF65-F5344CB8AC3E}">
        <p14:creationId xmlns:p14="http://schemas.microsoft.com/office/powerpoint/2010/main" val="9587620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93C526-DA35-4572-872A-E945DE7AA940}"/>
              </a:ext>
            </a:extLst>
          </p:cNvPr>
          <p:cNvSpPr>
            <a:spLocks noGrp="1"/>
          </p:cNvSpPr>
          <p:nvPr>
            <p:ph type="title"/>
          </p:nvPr>
        </p:nvSpPr>
        <p:spPr>
          <a:xfrm>
            <a:off x="677334" y="609600"/>
            <a:ext cx="8596668" cy="1011382"/>
          </a:xfrm>
        </p:spPr>
        <p:txBody>
          <a:bodyPr>
            <a:noAutofit/>
          </a:bodyPr>
          <a:lstStyle/>
          <a:p>
            <a:pPr algn="ctr"/>
            <a:r>
              <a:rPr lang="it-IT" dirty="0"/>
              <a:t>Evaluation for the last delivery</a:t>
            </a:r>
            <a:br>
              <a:rPr lang="en-US" dirty="0"/>
            </a:br>
            <a:endParaRPr lang="en-US" dirty="0"/>
          </a:p>
        </p:txBody>
      </p:sp>
      <p:sp>
        <p:nvSpPr>
          <p:cNvPr id="5" name="Segnaposto contenuto 4">
            <a:extLst>
              <a:ext uri="{FF2B5EF4-FFF2-40B4-BE49-F238E27FC236}">
                <a16:creationId xmlns:a16="http://schemas.microsoft.com/office/drawing/2014/main" id="{A9D7A1BE-38EF-485B-BEEA-442A52CED413}"/>
              </a:ext>
            </a:extLst>
          </p:cNvPr>
          <p:cNvSpPr>
            <a:spLocks noGrp="1"/>
          </p:cNvSpPr>
          <p:nvPr>
            <p:ph idx="1"/>
          </p:nvPr>
        </p:nvSpPr>
        <p:spPr>
          <a:xfrm>
            <a:off x="677334" y="2160589"/>
            <a:ext cx="8662609" cy="3880773"/>
          </a:xfrm>
        </p:spPr>
        <p:txBody>
          <a:bodyPr/>
          <a:lstStyle/>
          <a:p>
            <a:pPr>
              <a:buFont typeface="+mj-lt"/>
              <a:buAutoNum type="arabicPeriod"/>
            </a:pPr>
            <a:r>
              <a:rPr lang="en-US" sz="1600" dirty="0"/>
              <a:t>We have to test whether our cloud architecture is efficient enough for our purposes, our target remains to manage 20 devices per room. </a:t>
            </a:r>
          </a:p>
          <a:p>
            <a:pPr lvl="1">
              <a:buFont typeface="+mj-lt"/>
              <a:buAutoNum type="arabicPeriod"/>
            </a:pPr>
            <a:r>
              <a:rPr lang="en-US" sz="1400" dirty="0"/>
              <a:t>So we will perform a simulation, through a Python script, sending data to the cloud and analyzing the behavior of our algorithm, taking into account that saving data to the DB, from what we have experienced so far, is an important bottleneck</a:t>
            </a:r>
          </a:p>
          <a:p>
            <a:pPr>
              <a:buFont typeface="+mj-lt"/>
              <a:buAutoNum type="arabicPeriod"/>
            </a:pPr>
            <a:r>
              <a:rPr lang="en-US" sz="1600" dirty="0"/>
              <a:t>Evaluation of MQTT (we have to repeat a similar experiment using MQTT)</a:t>
            </a:r>
          </a:p>
        </p:txBody>
      </p:sp>
    </p:spTree>
    <p:extLst>
      <p:ext uri="{BB962C8B-B14F-4D97-AF65-F5344CB8AC3E}">
        <p14:creationId xmlns:p14="http://schemas.microsoft.com/office/powerpoint/2010/main" val="35758567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1328D87-1E1B-428D-A8F9-376F5E4F4F66}"/>
              </a:ext>
            </a:extLst>
          </p:cNvPr>
          <p:cNvSpPr>
            <a:spLocks noGrp="1"/>
          </p:cNvSpPr>
          <p:nvPr>
            <p:ph type="title"/>
          </p:nvPr>
        </p:nvSpPr>
        <p:spPr/>
        <p:txBody>
          <a:bodyPr/>
          <a:lstStyle/>
          <a:p>
            <a:pPr algn="ctr"/>
            <a:r>
              <a:rPr lang="it-IT" dirty="0"/>
              <a:t>Technical Evaluation</a:t>
            </a:r>
          </a:p>
        </p:txBody>
      </p:sp>
      <p:sp>
        <p:nvSpPr>
          <p:cNvPr id="3" name="Segnaposto contenuto 2">
            <a:extLst>
              <a:ext uri="{FF2B5EF4-FFF2-40B4-BE49-F238E27FC236}">
                <a16:creationId xmlns:a16="http://schemas.microsoft.com/office/drawing/2014/main" id="{94146EE0-BFD9-4D7A-8828-8629B6A54869}"/>
              </a:ext>
            </a:extLst>
          </p:cNvPr>
          <p:cNvSpPr>
            <a:spLocks noGrp="1"/>
          </p:cNvSpPr>
          <p:nvPr>
            <p:ph idx="1"/>
          </p:nvPr>
        </p:nvSpPr>
        <p:spPr/>
        <p:txBody>
          <a:bodyPr/>
          <a:lstStyle/>
          <a:p>
            <a:r>
              <a:rPr lang="it-IT" dirty="0" err="1"/>
              <a:t>We</a:t>
            </a:r>
            <a:r>
              <a:rPr lang="it-IT" dirty="0"/>
              <a:t> </a:t>
            </a:r>
            <a:r>
              <a:rPr lang="it-IT" dirty="0" err="1"/>
              <a:t>will</a:t>
            </a:r>
            <a:r>
              <a:rPr lang="it-IT" dirty="0"/>
              <a:t> do a technical </a:t>
            </a:r>
            <a:r>
              <a:rPr lang="it-IT" dirty="0" err="1"/>
              <a:t>evaluation</a:t>
            </a:r>
            <a:r>
              <a:rPr lang="it-IT" dirty="0"/>
              <a:t> </a:t>
            </a:r>
            <a:r>
              <a:rPr lang="en-US" dirty="0"/>
              <a:t>performing</a:t>
            </a:r>
            <a:r>
              <a:rPr lang="it-IT" dirty="0"/>
              <a:t> </a:t>
            </a:r>
            <a:r>
              <a:rPr lang="it-IT" dirty="0" err="1"/>
              <a:t>load</a:t>
            </a:r>
            <a:r>
              <a:rPr lang="it-IT" dirty="0"/>
              <a:t> </a:t>
            </a:r>
            <a:r>
              <a:rPr lang="it-IT" dirty="0" err="1"/>
              <a:t>tests</a:t>
            </a:r>
            <a:r>
              <a:rPr lang="it-IT" dirty="0"/>
              <a:t> on </a:t>
            </a:r>
            <a:r>
              <a:rPr lang="it-IT" dirty="0" err="1"/>
              <a:t>all</a:t>
            </a:r>
            <a:r>
              <a:rPr lang="it-IT" dirty="0"/>
              <a:t> parts of </a:t>
            </a:r>
            <a:r>
              <a:rPr lang="it-IT" dirty="0" err="1"/>
              <a:t>our</a:t>
            </a:r>
            <a:r>
              <a:rPr lang="it-IT" dirty="0"/>
              <a:t> system:</a:t>
            </a:r>
          </a:p>
          <a:p>
            <a:pPr lvl="1">
              <a:buFont typeface="Arial" panose="020B0604020202020204" pitchFamily="34" charset="0"/>
              <a:buChar char="•"/>
            </a:pPr>
            <a:r>
              <a:rPr lang="en-US" b="1" dirty="0"/>
              <a:t>BLE</a:t>
            </a:r>
            <a:r>
              <a:rPr lang="en-US" dirty="0"/>
              <a:t> IoT device-Smartphone interaction: how many smartphones a single device can handle?</a:t>
            </a:r>
          </a:p>
          <a:p>
            <a:pPr lvl="1">
              <a:buFont typeface="Arial" panose="020B0604020202020204" pitchFamily="34" charset="0"/>
              <a:buChar char="•"/>
            </a:pPr>
            <a:r>
              <a:rPr lang="en-US" b="1" dirty="0"/>
              <a:t>Cloud</a:t>
            </a:r>
            <a:r>
              <a:rPr lang="en-US" dirty="0"/>
              <a:t> IoT device-Cloud interaction: what is the message rate with which the device can send messages to Azure IoT hub?</a:t>
            </a:r>
          </a:p>
          <a:p>
            <a:pPr lvl="1">
              <a:buFont typeface="Arial" panose="020B0604020202020204" pitchFamily="34" charset="0"/>
              <a:buChar char="•"/>
            </a:pPr>
            <a:r>
              <a:rPr lang="en-US" b="1" dirty="0"/>
              <a:t>Responsiveness</a:t>
            </a:r>
            <a:r>
              <a:rPr lang="en-US" dirty="0"/>
              <a:t> Cloud-Smartphone interaction: how fast the smartphone receives the advice on where to go, does it depend from the number of connected devices?</a:t>
            </a:r>
          </a:p>
          <a:p>
            <a:pPr lvl="1">
              <a:buFont typeface="Arial" panose="020B0604020202020204" pitchFamily="34" charset="0"/>
              <a:buChar char="•"/>
            </a:pPr>
            <a:endParaRPr lang="it-IT" dirty="0"/>
          </a:p>
        </p:txBody>
      </p:sp>
    </p:spTree>
    <p:extLst>
      <p:ext uri="{BB962C8B-B14F-4D97-AF65-F5344CB8AC3E}">
        <p14:creationId xmlns:p14="http://schemas.microsoft.com/office/powerpoint/2010/main" val="32313304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1FB7D41-B0F3-43C5-B5BF-6822A7CDCF4E}"/>
              </a:ext>
            </a:extLst>
          </p:cNvPr>
          <p:cNvSpPr>
            <a:spLocks noGrp="1"/>
          </p:cNvSpPr>
          <p:nvPr>
            <p:ph type="title"/>
          </p:nvPr>
        </p:nvSpPr>
        <p:spPr/>
        <p:txBody>
          <a:bodyPr/>
          <a:lstStyle/>
          <a:p>
            <a:pPr algn="ctr"/>
            <a:r>
              <a:rPr lang="it-IT" dirty="0"/>
              <a:t>User Experience Evaluation</a:t>
            </a:r>
          </a:p>
        </p:txBody>
      </p:sp>
      <p:sp>
        <p:nvSpPr>
          <p:cNvPr id="7" name="Segnaposto contenuto 6">
            <a:extLst>
              <a:ext uri="{FF2B5EF4-FFF2-40B4-BE49-F238E27FC236}">
                <a16:creationId xmlns:a16="http://schemas.microsoft.com/office/drawing/2014/main" id="{02492732-561D-4081-A250-6628D2C8DB74}"/>
              </a:ext>
            </a:extLst>
          </p:cNvPr>
          <p:cNvSpPr>
            <a:spLocks noGrp="1"/>
          </p:cNvSpPr>
          <p:nvPr>
            <p:ph idx="1"/>
          </p:nvPr>
        </p:nvSpPr>
        <p:spPr/>
        <p:txBody>
          <a:bodyPr/>
          <a:lstStyle/>
          <a:p>
            <a:r>
              <a:rPr lang="en-US" dirty="0"/>
              <a:t>We are planning evaluate the user experience using mockups, and after every demo of these prototypes we will collect people's opinions asking for feedbacks and publishing some google forms.</a:t>
            </a:r>
          </a:p>
          <a:p>
            <a:r>
              <a:rPr lang="en-US" dirty="0"/>
              <a:t>The questions will be mainly on:</a:t>
            </a:r>
          </a:p>
          <a:p>
            <a:pPr lvl="1">
              <a:buFont typeface="Arial" panose="020B0604020202020204" pitchFamily="34" charset="0"/>
              <a:buChar char="•"/>
            </a:pPr>
            <a:r>
              <a:rPr lang="en-US" dirty="0"/>
              <a:t>User interface</a:t>
            </a:r>
          </a:p>
          <a:p>
            <a:pPr lvl="1">
              <a:buFont typeface="Arial" panose="020B0604020202020204" pitchFamily="34" charset="0"/>
              <a:buChar char="•"/>
            </a:pPr>
            <a:r>
              <a:rPr lang="en-US" dirty="0"/>
              <a:t>Application services</a:t>
            </a:r>
            <a:endParaRPr lang="it-IT" dirty="0"/>
          </a:p>
        </p:txBody>
      </p:sp>
    </p:spTree>
    <p:extLst>
      <p:ext uri="{BB962C8B-B14F-4D97-AF65-F5344CB8AC3E}">
        <p14:creationId xmlns:p14="http://schemas.microsoft.com/office/powerpoint/2010/main" val="13272562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2" name="Straight Connector 31">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4"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Isosceles Triangle 39">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Isosceles Triangle 40">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43" name="Rectangle 42">
            <a:extLst>
              <a:ext uri="{FF2B5EF4-FFF2-40B4-BE49-F238E27FC236}">
                <a16:creationId xmlns:a16="http://schemas.microsoft.com/office/drawing/2014/main" id="{0ADFFC45-3DC9-4433-926F-043E879D9D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B5F26A87-0610-435F-AA13-BD658385C9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67230" y="-8468"/>
            <a:ext cx="4763558" cy="6866467"/>
            <a:chOff x="67175" y="-8467"/>
            <a:chExt cx="4763558" cy="6866467"/>
          </a:xfrm>
        </p:grpSpPr>
        <p:cxnSp>
          <p:nvCxnSpPr>
            <p:cNvPr id="46" name="Straight Connector 45">
              <a:extLst>
                <a:ext uri="{FF2B5EF4-FFF2-40B4-BE49-F238E27FC236}">
                  <a16:creationId xmlns:a16="http://schemas.microsoft.com/office/drawing/2014/main" id="{E6321436-5AAD-4FB6-BB0D-316D4540E8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94B0BD33-3D46-4F43-947A-825DFEF610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48" name="Rectangle 23">
              <a:extLst>
                <a:ext uri="{FF2B5EF4-FFF2-40B4-BE49-F238E27FC236}">
                  <a16:creationId xmlns:a16="http://schemas.microsoft.com/office/drawing/2014/main" id="{92E26C27-E1F5-47DC-9F83-469D196C5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Rectangle 25">
              <a:extLst>
                <a:ext uri="{FF2B5EF4-FFF2-40B4-BE49-F238E27FC236}">
                  <a16:creationId xmlns:a16="http://schemas.microsoft.com/office/drawing/2014/main" id="{95F944E7-2B4E-4AE2-B4DB-846FF8AE0B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Isosceles Triangle 49">
              <a:extLst>
                <a:ext uri="{FF2B5EF4-FFF2-40B4-BE49-F238E27FC236}">
                  <a16:creationId xmlns:a16="http://schemas.microsoft.com/office/drawing/2014/main" id="{FF14952D-390F-46CC-B302-73DDD9C41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Rectangle 27">
              <a:extLst>
                <a:ext uri="{FF2B5EF4-FFF2-40B4-BE49-F238E27FC236}">
                  <a16:creationId xmlns:a16="http://schemas.microsoft.com/office/drawing/2014/main" id="{867CDE55-B22A-40D0-882A-9452919EE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Isosceles Triangle 51">
              <a:extLst>
                <a:ext uri="{FF2B5EF4-FFF2-40B4-BE49-F238E27FC236}">
                  <a16:creationId xmlns:a16="http://schemas.microsoft.com/office/drawing/2014/main" id="{8C409231-C942-4808-B529-DAC32A7DB0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olo 1">
            <a:extLst>
              <a:ext uri="{FF2B5EF4-FFF2-40B4-BE49-F238E27FC236}">
                <a16:creationId xmlns:a16="http://schemas.microsoft.com/office/drawing/2014/main" id="{8BE7F2DD-D676-42A8-8A6F-CCBC4527DBA4}"/>
              </a:ext>
            </a:extLst>
          </p:cNvPr>
          <p:cNvSpPr>
            <a:spLocks noGrp="1"/>
          </p:cNvSpPr>
          <p:nvPr>
            <p:ph type="title"/>
          </p:nvPr>
        </p:nvSpPr>
        <p:spPr>
          <a:xfrm>
            <a:off x="677335" y="1282701"/>
            <a:ext cx="5096060" cy="4307148"/>
          </a:xfrm>
        </p:spPr>
        <p:txBody>
          <a:bodyPr vert="horz" lIns="91440" tIns="45720" rIns="91440" bIns="45720" rtlCol="0" anchor="ctr">
            <a:normAutofit/>
          </a:bodyPr>
          <a:lstStyle/>
          <a:p>
            <a:pPr algn="r"/>
            <a:r>
              <a:rPr lang="en-US" sz="5400" dirty="0"/>
              <a:t>Thank you for listening</a:t>
            </a:r>
          </a:p>
        </p:txBody>
      </p:sp>
      <p:sp>
        <p:nvSpPr>
          <p:cNvPr id="54" name="Freeform: Shape 53">
            <a:extLst>
              <a:ext uri="{FF2B5EF4-FFF2-40B4-BE49-F238E27FC236}">
                <a16:creationId xmlns:a16="http://schemas.microsoft.com/office/drawing/2014/main" id="{69370F01-B8C9-4CE4-824C-92B2792E6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6497" y="-8468"/>
            <a:ext cx="5074930" cy="6866468"/>
          </a:xfrm>
          <a:custGeom>
            <a:avLst/>
            <a:gdLst>
              <a:gd name="connsiteX0" fmla="*/ 0 w 5074930"/>
              <a:gd name="connsiteY0" fmla="*/ 0 h 6858000"/>
              <a:gd name="connsiteX1" fmla="*/ 1249825 w 5074930"/>
              <a:gd name="connsiteY1" fmla="*/ 0 h 6858000"/>
              <a:gd name="connsiteX2" fmla="*/ 1249825 w 5074930"/>
              <a:gd name="connsiteY2" fmla="*/ 8457 h 6858000"/>
              <a:gd name="connsiteX3" fmla="*/ 5074930 w 5074930"/>
              <a:gd name="connsiteY3" fmla="*/ 8457 h 6858000"/>
              <a:gd name="connsiteX4" fmla="*/ 5074930 w 5074930"/>
              <a:gd name="connsiteY4" fmla="*/ 6858000 h 6858000"/>
              <a:gd name="connsiteX5" fmla="*/ 1249825 w 5074930"/>
              <a:gd name="connsiteY5" fmla="*/ 6858000 h 6858000"/>
              <a:gd name="connsiteX6" fmla="*/ 1109383 w 507493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4930" h="6858000">
                <a:moveTo>
                  <a:pt x="0" y="0"/>
                </a:moveTo>
                <a:lnTo>
                  <a:pt x="1249825" y="0"/>
                </a:lnTo>
                <a:lnTo>
                  <a:pt x="1249825" y="8457"/>
                </a:lnTo>
                <a:lnTo>
                  <a:pt x="5074930" y="8457"/>
                </a:lnTo>
                <a:lnTo>
                  <a:pt x="5074930" y="6858000"/>
                </a:lnTo>
                <a:lnTo>
                  <a:pt x="1249825" y="6858000"/>
                </a:lnTo>
                <a:lnTo>
                  <a:pt x="1109383" y="6858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315582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F3398A8-56FF-4817-A0FA-46765FD1C1A8}"/>
              </a:ext>
            </a:extLst>
          </p:cNvPr>
          <p:cNvSpPr>
            <a:spLocks noGrp="1"/>
          </p:cNvSpPr>
          <p:nvPr>
            <p:ph type="title"/>
          </p:nvPr>
        </p:nvSpPr>
        <p:spPr/>
        <p:txBody>
          <a:bodyPr/>
          <a:lstStyle/>
          <a:p>
            <a:pPr algn="ctr"/>
            <a:r>
              <a:rPr lang="it-IT" dirty="0"/>
              <a:t>The </a:t>
            </a:r>
            <a:r>
              <a:rPr lang="en-US" dirty="0"/>
              <a:t>problems</a:t>
            </a:r>
          </a:p>
        </p:txBody>
      </p:sp>
      <p:sp>
        <p:nvSpPr>
          <p:cNvPr id="3" name="Segnaposto contenuto 2">
            <a:extLst>
              <a:ext uri="{FF2B5EF4-FFF2-40B4-BE49-F238E27FC236}">
                <a16:creationId xmlns:a16="http://schemas.microsoft.com/office/drawing/2014/main" id="{0D513374-C8F7-4C46-90E5-37A8293FFCD7}"/>
              </a:ext>
            </a:extLst>
          </p:cNvPr>
          <p:cNvSpPr>
            <a:spLocks noGrp="1"/>
          </p:cNvSpPr>
          <p:nvPr>
            <p:ph idx="1"/>
          </p:nvPr>
        </p:nvSpPr>
        <p:spPr>
          <a:xfrm>
            <a:off x="677334" y="1519644"/>
            <a:ext cx="8365066" cy="4487456"/>
          </a:xfrm>
        </p:spPr>
        <p:txBody>
          <a:bodyPr>
            <a:normAutofit/>
          </a:bodyPr>
          <a:lstStyle/>
          <a:p>
            <a:pPr lvl="1"/>
            <a:r>
              <a:rPr lang="en-US" dirty="0"/>
              <a:t>Personalized tours in the museum</a:t>
            </a:r>
          </a:p>
          <a:p>
            <a:pPr lvl="1"/>
            <a:endParaRPr lang="en-US" dirty="0"/>
          </a:p>
          <a:p>
            <a:pPr lvl="1"/>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lvl="1"/>
            <a:r>
              <a:rPr lang="en-US" dirty="0"/>
              <a:t>Museum visits during the COVID-19 emergency</a:t>
            </a:r>
          </a:p>
          <a:p>
            <a:pPr marL="457200" lvl="1" indent="0">
              <a:buNone/>
            </a:pPr>
            <a:endParaRPr lang="en-US" dirty="0"/>
          </a:p>
        </p:txBody>
      </p:sp>
      <p:pic>
        <p:nvPicPr>
          <p:cNvPr id="1026" name="Picture 2" descr="Coronavirus video – Social distancing | Australian Government ...">
            <a:extLst>
              <a:ext uri="{FF2B5EF4-FFF2-40B4-BE49-F238E27FC236}">
                <a16:creationId xmlns:a16="http://schemas.microsoft.com/office/drawing/2014/main" id="{2A6FBC59-26A5-476B-81E8-44C44AE73F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2988" y="4524199"/>
            <a:ext cx="4139081" cy="1876600"/>
          </a:xfrm>
          <a:prstGeom prst="rect">
            <a:avLst/>
          </a:prstGeom>
          <a:noFill/>
          <a:extLst>
            <a:ext uri="{909E8E84-426E-40DD-AFC4-6F175D3DCCD1}">
              <a14:hiddenFill xmlns:a14="http://schemas.microsoft.com/office/drawing/2010/main">
                <a:solidFill>
                  <a:srgbClr val="FFFFFF"/>
                </a:solidFill>
              </a14:hiddenFill>
            </a:ext>
          </a:extLst>
        </p:spPr>
      </p:pic>
      <p:pic>
        <p:nvPicPr>
          <p:cNvPr id="5" name="Immagine 4">
            <a:extLst>
              <a:ext uri="{FF2B5EF4-FFF2-40B4-BE49-F238E27FC236}">
                <a16:creationId xmlns:a16="http://schemas.microsoft.com/office/drawing/2014/main" id="{A871CBA6-40E8-4968-8791-5B0B32F813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8448" y="1930399"/>
            <a:ext cx="4153621" cy="2187149"/>
          </a:xfrm>
          <a:prstGeom prst="rect">
            <a:avLst/>
          </a:prstGeom>
        </p:spPr>
      </p:pic>
    </p:spTree>
    <p:extLst>
      <p:ext uri="{BB962C8B-B14F-4D97-AF65-F5344CB8AC3E}">
        <p14:creationId xmlns:p14="http://schemas.microsoft.com/office/powerpoint/2010/main" val="3866205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FC298E9-7046-42C3-8E80-7FC0E5DD35BB}"/>
              </a:ext>
            </a:extLst>
          </p:cNvPr>
          <p:cNvSpPr>
            <a:spLocks noGrp="1"/>
          </p:cNvSpPr>
          <p:nvPr>
            <p:ph type="title"/>
          </p:nvPr>
        </p:nvSpPr>
        <p:spPr/>
        <p:txBody>
          <a:bodyPr/>
          <a:lstStyle/>
          <a:p>
            <a:pPr algn="ctr"/>
            <a:r>
              <a:rPr lang="it-IT" dirty="0" err="1"/>
              <a:t>Our</a:t>
            </a:r>
            <a:r>
              <a:rPr lang="it-IT" dirty="0"/>
              <a:t> </a:t>
            </a:r>
            <a:r>
              <a:rPr lang="it-IT" dirty="0" err="1"/>
              <a:t>solution</a:t>
            </a:r>
            <a:r>
              <a:rPr lang="it-IT" dirty="0"/>
              <a:t> for </a:t>
            </a:r>
            <a:r>
              <a:rPr lang="it-IT" dirty="0" err="1"/>
              <a:t>personalized</a:t>
            </a:r>
            <a:r>
              <a:rPr lang="it-IT" dirty="0"/>
              <a:t> tours</a:t>
            </a:r>
            <a:endParaRPr lang="en-US" dirty="0"/>
          </a:p>
        </p:txBody>
      </p:sp>
      <p:sp>
        <p:nvSpPr>
          <p:cNvPr id="4" name="Segnaposto contenuto 3">
            <a:extLst>
              <a:ext uri="{FF2B5EF4-FFF2-40B4-BE49-F238E27FC236}">
                <a16:creationId xmlns:a16="http://schemas.microsoft.com/office/drawing/2014/main" id="{4FA22233-5248-44F2-AB9F-85ACC3AB83A1}"/>
              </a:ext>
            </a:extLst>
          </p:cNvPr>
          <p:cNvSpPr>
            <a:spLocks noGrp="1"/>
          </p:cNvSpPr>
          <p:nvPr>
            <p:ph idx="1"/>
          </p:nvPr>
        </p:nvSpPr>
        <p:spPr>
          <a:xfrm>
            <a:off x="677334" y="1638075"/>
            <a:ext cx="8596668" cy="3880773"/>
          </a:xfrm>
        </p:spPr>
        <p:txBody>
          <a:bodyPr>
            <a:normAutofit/>
          </a:bodyPr>
          <a:lstStyle/>
          <a:p>
            <a:r>
              <a:rPr lang="en-US" dirty="0"/>
              <a:t>Web application that runs on a smartphone</a:t>
            </a:r>
          </a:p>
          <a:p>
            <a:r>
              <a:rPr lang="en-US" dirty="0"/>
              <a:t>During a tour suggests the next section you could visit based on the time you have spent in the previous sections</a:t>
            </a:r>
          </a:p>
          <a:p>
            <a:r>
              <a:rPr lang="en-US" dirty="0"/>
              <a:t>The application will display a preview of the suggested section</a:t>
            </a:r>
          </a:p>
          <a:p>
            <a:pPr lvl="1">
              <a:buFont typeface="Arial" panose="020B0604020202020204" pitchFamily="34" charset="0"/>
              <a:buChar char="•"/>
            </a:pPr>
            <a:r>
              <a:rPr lang="en-US" dirty="0"/>
              <a:t>The user could choose to follow it or to jump to another suggestion.</a:t>
            </a:r>
          </a:p>
          <a:p>
            <a:r>
              <a:rPr lang="en-US" dirty="0"/>
              <a:t>The suggestions are sent every time a user is leaving a section</a:t>
            </a:r>
            <a:endParaRPr lang="it-IT" dirty="0"/>
          </a:p>
        </p:txBody>
      </p:sp>
    </p:spTree>
    <p:extLst>
      <p:ext uri="{BB962C8B-B14F-4D97-AF65-F5344CB8AC3E}">
        <p14:creationId xmlns:p14="http://schemas.microsoft.com/office/powerpoint/2010/main" val="395401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FC298E9-7046-42C3-8E80-7FC0E5DD35BB}"/>
              </a:ext>
            </a:extLst>
          </p:cNvPr>
          <p:cNvSpPr>
            <a:spLocks noGrp="1"/>
          </p:cNvSpPr>
          <p:nvPr>
            <p:ph type="title"/>
          </p:nvPr>
        </p:nvSpPr>
        <p:spPr/>
        <p:txBody>
          <a:bodyPr/>
          <a:lstStyle/>
          <a:p>
            <a:pPr algn="ctr"/>
            <a:r>
              <a:rPr lang="en-US" dirty="0"/>
              <a:t>Our</a:t>
            </a:r>
            <a:r>
              <a:rPr lang="it-IT" dirty="0"/>
              <a:t> </a:t>
            </a:r>
            <a:r>
              <a:rPr lang="it-IT" dirty="0" err="1"/>
              <a:t>solution</a:t>
            </a:r>
            <a:r>
              <a:rPr lang="it-IT" dirty="0"/>
              <a:t> to </a:t>
            </a:r>
            <a:r>
              <a:rPr lang="it-IT" dirty="0" err="1"/>
              <a:t>avoid</a:t>
            </a:r>
            <a:r>
              <a:rPr lang="it-IT" dirty="0"/>
              <a:t> </a:t>
            </a:r>
            <a:r>
              <a:rPr lang="it-IT" dirty="0" err="1"/>
              <a:t>gatherings</a:t>
            </a:r>
            <a:endParaRPr lang="en-US" dirty="0"/>
          </a:p>
        </p:txBody>
      </p:sp>
      <p:sp>
        <p:nvSpPr>
          <p:cNvPr id="4" name="Segnaposto contenuto 3">
            <a:extLst>
              <a:ext uri="{FF2B5EF4-FFF2-40B4-BE49-F238E27FC236}">
                <a16:creationId xmlns:a16="http://schemas.microsoft.com/office/drawing/2014/main" id="{4FA22233-5248-44F2-AB9F-85ACC3AB83A1}"/>
              </a:ext>
            </a:extLst>
          </p:cNvPr>
          <p:cNvSpPr>
            <a:spLocks noGrp="1"/>
          </p:cNvSpPr>
          <p:nvPr>
            <p:ph idx="1"/>
          </p:nvPr>
        </p:nvSpPr>
        <p:spPr>
          <a:xfrm>
            <a:off x="677333" y="1638075"/>
            <a:ext cx="9421171" cy="3880773"/>
          </a:xfrm>
        </p:spPr>
        <p:txBody>
          <a:bodyPr>
            <a:normAutofit/>
          </a:bodyPr>
          <a:lstStyle/>
          <a:p>
            <a:pPr marL="0" indent="0">
              <a:buNone/>
            </a:pPr>
            <a:r>
              <a:rPr lang="en-US" dirty="0"/>
              <a:t>Solve the crowd problem of our personalized tour in these times in which sections cannot be overcrowded:</a:t>
            </a:r>
          </a:p>
          <a:p>
            <a:endParaRPr lang="en-US" dirty="0"/>
          </a:p>
          <a:p>
            <a:r>
              <a:rPr lang="en-US" dirty="0"/>
              <a:t>Dashboard for the curators of the museum to monitor the number of people in the different sections of the museum.</a:t>
            </a:r>
          </a:p>
          <a:p>
            <a:r>
              <a:rPr lang="en-US" dirty="0"/>
              <a:t>Added features to try to equalize the number of people in each section.</a:t>
            </a:r>
          </a:p>
          <a:p>
            <a:pPr lvl="1">
              <a:buFont typeface="Wingdings" panose="05000000000000000000" pitchFamily="2" charset="2"/>
              <a:buChar char="§"/>
            </a:pPr>
            <a:r>
              <a:rPr lang="en-US" dirty="0"/>
              <a:t>Suggest the most interesting section for the visitor and, at the same time, try to avoid the formation of gatherings</a:t>
            </a:r>
            <a:endParaRPr lang="it-IT" dirty="0"/>
          </a:p>
        </p:txBody>
      </p:sp>
    </p:spTree>
    <p:extLst>
      <p:ext uri="{BB962C8B-B14F-4D97-AF65-F5344CB8AC3E}">
        <p14:creationId xmlns:p14="http://schemas.microsoft.com/office/powerpoint/2010/main" val="4030182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1508DE-D0B5-4200-850F-EC1350D37367}"/>
              </a:ext>
            </a:extLst>
          </p:cNvPr>
          <p:cNvSpPr>
            <a:spLocks noGrp="1"/>
          </p:cNvSpPr>
          <p:nvPr>
            <p:ph type="title"/>
          </p:nvPr>
        </p:nvSpPr>
        <p:spPr/>
        <p:txBody>
          <a:bodyPr/>
          <a:lstStyle/>
          <a:p>
            <a:pPr algn="ctr"/>
            <a:r>
              <a:rPr lang="en-US" dirty="0"/>
              <a:t>A Possible Scenario</a:t>
            </a:r>
          </a:p>
        </p:txBody>
      </p:sp>
      <p:pic>
        <p:nvPicPr>
          <p:cNvPr id="10" name="Segnaposto contenuto 9">
            <a:extLst>
              <a:ext uri="{FF2B5EF4-FFF2-40B4-BE49-F238E27FC236}">
                <a16:creationId xmlns:a16="http://schemas.microsoft.com/office/drawing/2014/main" id="{EF67B521-CD97-4D1E-ADFA-A9CA21993770}"/>
              </a:ext>
            </a:extLst>
          </p:cNvPr>
          <p:cNvPicPr>
            <a:picLocks noGrp="1" noChangeAspect="1"/>
          </p:cNvPicPr>
          <p:nvPr>
            <p:ph idx="1"/>
          </p:nvPr>
        </p:nvPicPr>
        <p:blipFill>
          <a:blip r:embed="rId2"/>
          <a:stretch>
            <a:fillRect/>
          </a:stretch>
        </p:blipFill>
        <p:spPr>
          <a:xfrm>
            <a:off x="1399369" y="1270000"/>
            <a:ext cx="7152597" cy="5377792"/>
          </a:xfrm>
          <a:prstGeom prst="rect">
            <a:avLst/>
          </a:prstGeom>
        </p:spPr>
      </p:pic>
    </p:spTree>
    <p:extLst>
      <p:ext uri="{BB962C8B-B14F-4D97-AF65-F5344CB8AC3E}">
        <p14:creationId xmlns:p14="http://schemas.microsoft.com/office/powerpoint/2010/main" val="3219651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1508DE-D0B5-4200-850F-EC1350D37367}"/>
              </a:ext>
            </a:extLst>
          </p:cNvPr>
          <p:cNvSpPr>
            <a:spLocks noGrp="1"/>
          </p:cNvSpPr>
          <p:nvPr>
            <p:ph type="title"/>
          </p:nvPr>
        </p:nvSpPr>
        <p:spPr/>
        <p:txBody>
          <a:bodyPr/>
          <a:lstStyle/>
          <a:p>
            <a:pPr algn="ctr"/>
            <a:r>
              <a:rPr lang="en-US" dirty="0"/>
              <a:t>A Possible Scenario</a:t>
            </a:r>
          </a:p>
        </p:txBody>
      </p:sp>
      <p:pic>
        <p:nvPicPr>
          <p:cNvPr id="4" name="Immagine 3">
            <a:extLst>
              <a:ext uri="{FF2B5EF4-FFF2-40B4-BE49-F238E27FC236}">
                <a16:creationId xmlns:a16="http://schemas.microsoft.com/office/drawing/2014/main" id="{8CB88F18-87F0-DF4C-9FB5-B5F6B1731B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00" y="1930400"/>
            <a:ext cx="8311602" cy="4376594"/>
          </a:xfrm>
          <a:prstGeom prst="rect">
            <a:avLst/>
          </a:prstGeom>
        </p:spPr>
      </p:pic>
    </p:spTree>
    <p:extLst>
      <p:ext uri="{BB962C8B-B14F-4D97-AF65-F5344CB8AC3E}">
        <p14:creationId xmlns:p14="http://schemas.microsoft.com/office/powerpoint/2010/main" val="3885617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1508DE-D0B5-4200-850F-EC1350D37367}"/>
              </a:ext>
            </a:extLst>
          </p:cNvPr>
          <p:cNvSpPr>
            <a:spLocks noGrp="1"/>
          </p:cNvSpPr>
          <p:nvPr>
            <p:ph type="title"/>
          </p:nvPr>
        </p:nvSpPr>
        <p:spPr/>
        <p:txBody>
          <a:bodyPr/>
          <a:lstStyle/>
          <a:p>
            <a:pPr algn="ctr"/>
            <a:r>
              <a:rPr lang="en-US" dirty="0"/>
              <a:t>A Possible Scenario</a:t>
            </a:r>
          </a:p>
        </p:txBody>
      </p:sp>
      <p:pic>
        <p:nvPicPr>
          <p:cNvPr id="6" name="Segnaposto contenuto 4" descr="Immagine che contiene testo&#10;&#10;Descrizione generata automaticamente">
            <a:extLst>
              <a:ext uri="{FF2B5EF4-FFF2-40B4-BE49-F238E27FC236}">
                <a16:creationId xmlns:a16="http://schemas.microsoft.com/office/drawing/2014/main" id="{446421D0-75BA-4036-BADB-D67F28CC47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4318" y="1587026"/>
            <a:ext cx="6582700" cy="4969984"/>
          </a:xfrm>
          <a:prstGeom prst="rect">
            <a:avLst/>
          </a:prstGeom>
        </p:spPr>
      </p:pic>
      <p:pic>
        <p:nvPicPr>
          <p:cNvPr id="16" name="Immagine 15" descr="Immagine che contiene disegnando&#10;&#10;Descrizione generata automaticamente">
            <a:extLst>
              <a:ext uri="{FF2B5EF4-FFF2-40B4-BE49-F238E27FC236}">
                <a16:creationId xmlns:a16="http://schemas.microsoft.com/office/drawing/2014/main" id="{C059D715-FA96-4027-8FC4-0A72D973CC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4318" y="1587026"/>
            <a:ext cx="6582700" cy="4969984"/>
          </a:xfrm>
          <a:prstGeom prst="rect">
            <a:avLst/>
          </a:prstGeom>
        </p:spPr>
      </p:pic>
    </p:spTree>
    <p:extLst>
      <p:ext uri="{BB962C8B-B14F-4D97-AF65-F5344CB8AC3E}">
        <p14:creationId xmlns:p14="http://schemas.microsoft.com/office/powerpoint/2010/main" val="1384264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1508DE-D0B5-4200-850F-EC1350D37367}"/>
              </a:ext>
            </a:extLst>
          </p:cNvPr>
          <p:cNvSpPr>
            <a:spLocks noGrp="1"/>
          </p:cNvSpPr>
          <p:nvPr>
            <p:ph type="title"/>
          </p:nvPr>
        </p:nvSpPr>
        <p:spPr/>
        <p:txBody>
          <a:bodyPr/>
          <a:lstStyle/>
          <a:p>
            <a:pPr algn="ctr"/>
            <a:r>
              <a:rPr lang="en-US" dirty="0"/>
              <a:t>A Possible Scenario</a:t>
            </a:r>
          </a:p>
        </p:txBody>
      </p:sp>
      <p:pic>
        <p:nvPicPr>
          <p:cNvPr id="5" name="Segnaposto contenuto 4" descr="Immagine che contiene testo&#10;&#10;Descrizione generata automaticamente">
            <a:extLst>
              <a:ext uri="{FF2B5EF4-FFF2-40B4-BE49-F238E27FC236}">
                <a16:creationId xmlns:a16="http://schemas.microsoft.com/office/drawing/2014/main" id="{8FF937C9-C98F-462F-BF2E-90F80E84DC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4520" y="1518446"/>
            <a:ext cx="6582700" cy="4969984"/>
          </a:xfrm>
        </p:spPr>
      </p:pic>
      <p:pic>
        <p:nvPicPr>
          <p:cNvPr id="4" name="Immagine 3" descr="Immagine che contiene disegnando&#10;&#10;Descrizione generata automaticamente">
            <a:extLst>
              <a:ext uri="{FF2B5EF4-FFF2-40B4-BE49-F238E27FC236}">
                <a16:creationId xmlns:a16="http://schemas.microsoft.com/office/drawing/2014/main" id="{8E2BBD47-F405-4614-8D18-8F30976A7A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4520" y="1518446"/>
            <a:ext cx="6582700" cy="4969984"/>
          </a:xfrm>
          <a:prstGeom prst="rect">
            <a:avLst/>
          </a:prstGeom>
        </p:spPr>
      </p:pic>
    </p:spTree>
    <p:extLst>
      <p:ext uri="{BB962C8B-B14F-4D97-AF65-F5344CB8AC3E}">
        <p14:creationId xmlns:p14="http://schemas.microsoft.com/office/powerpoint/2010/main" val="3031570467"/>
      </p:ext>
    </p:extLst>
  </p:cSld>
  <p:clrMapOvr>
    <a:masterClrMapping/>
  </p:clrMapOvr>
</p:sld>
</file>

<file path=ppt/theme/theme1.xml><?xml version="1.0" encoding="utf-8"?>
<a:theme xmlns:a="http://schemas.openxmlformats.org/drawingml/2006/main" name="Sfaccettatura">
  <a:themeElements>
    <a:clrScheme name="Sfaccettatur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Sfaccettatur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faccettatur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298</TotalTime>
  <Words>479</Words>
  <Application>Microsoft Office PowerPoint</Application>
  <PresentationFormat>Widescreen</PresentationFormat>
  <Paragraphs>98</Paragraphs>
  <Slides>26</Slides>
  <Notes>0</Notes>
  <HiddenSlides>6</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26</vt:i4>
      </vt:variant>
    </vt:vector>
  </HeadingPairs>
  <TitlesOfParts>
    <vt:vector size="31" baseType="lpstr">
      <vt:lpstr>Arial</vt:lpstr>
      <vt:lpstr>Trebuchet MS</vt:lpstr>
      <vt:lpstr>Wingdings</vt:lpstr>
      <vt:lpstr>Wingdings 3</vt:lpstr>
      <vt:lpstr>Sfaccettatura</vt:lpstr>
      <vt:lpstr>NextRoom</vt:lpstr>
      <vt:lpstr>Changes from 1° delivery</vt:lpstr>
      <vt:lpstr>The problems</vt:lpstr>
      <vt:lpstr>Our solution for personalized tours</vt:lpstr>
      <vt:lpstr>Our solution to avoid gatherings</vt:lpstr>
      <vt:lpstr>A Possible Scenario</vt:lpstr>
      <vt:lpstr>A Possible Scenario</vt:lpstr>
      <vt:lpstr>A Possible Scenario</vt:lpstr>
      <vt:lpstr>A Possible Scenario</vt:lpstr>
      <vt:lpstr>Architecture</vt:lpstr>
      <vt:lpstr>B-L475E-IOT01A Discovery kit</vt:lpstr>
      <vt:lpstr>Typical scenario</vt:lpstr>
      <vt:lpstr>MQTT Protocol</vt:lpstr>
      <vt:lpstr>Cloud Services</vt:lpstr>
      <vt:lpstr>The complete flow</vt:lpstr>
      <vt:lpstr>Technical work done so far </vt:lpstr>
      <vt:lpstr>Technical work for the last delivery </vt:lpstr>
      <vt:lpstr>Evaluation</vt:lpstr>
      <vt:lpstr>Technical Evaluation</vt:lpstr>
      <vt:lpstr>Pricing Evaluation</vt:lpstr>
      <vt:lpstr>Pricing Evaluation</vt:lpstr>
      <vt:lpstr>To be done </vt:lpstr>
      <vt:lpstr>Evaluation for the last delivery </vt:lpstr>
      <vt:lpstr>Technical Evaluation</vt:lpstr>
      <vt:lpstr>User Experience Evaluation</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NextRoom</dc:title>
  <dc:creator>Luigi Sigillo</dc:creator>
  <cp:lastModifiedBy>Luigi Sigillo</cp:lastModifiedBy>
  <cp:revision>23</cp:revision>
  <dcterms:created xsi:type="dcterms:W3CDTF">2020-05-27T09:58:23Z</dcterms:created>
  <dcterms:modified xsi:type="dcterms:W3CDTF">2020-05-28T15:21:21Z</dcterms:modified>
</cp:coreProperties>
</file>