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5" r:id="rId3"/>
    <p:sldId id="257" r:id="rId4"/>
    <p:sldId id="277" r:id="rId5"/>
    <p:sldId id="276" r:id="rId6"/>
    <p:sldId id="262" r:id="rId7"/>
    <p:sldId id="258" r:id="rId8"/>
    <p:sldId id="260" r:id="rId9"/>
    <p:sldId id="263" r:id="rId10"/>
    <p:sldId id="274" r:id="rId11"/>
    <p:sldId id="259" r:id="rId12"/>
    <p:sldId id="264" r:id="rId13"/>
    <p:sldId id="273" r:id="rId14"/>
    <p:sldId id="271" r:id="rId15"/>
    <p:sldId id="272" r:id="rId16"/>
    <p:sldId id="266" r:id="rId17"/>
    <p:sldId id="267" r:id="rId18"/>
    <p:sldId id="268" r:id="rId19"/>
    <p:sldId id="269" r:id="rId20"/>
    <p:sldId id="270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3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giSigillo/IotBig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NextRoom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C3F0E5-975C-4612-B38E-06719C42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698977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91C58B-3E3C-42A9-B130-0BFCFFB7492C}"/>
              </a:ext>
            </a:extLst>
          </p:cNvPr>
          <p:cNvSpPr txBox="1"/>
          <p:nvPr/>
        </p:nvSpPr>
        <p:spPr>
          <a:xfrm>
            <a:off x="1568464" y="5148196"/>
            <a:ext cx="3819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Nicolò Palmiero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Luigi Sigillo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Supervisor: Joy Abi </a:t>
            </a:r>
            <a:r>
              <a:rPr lang="en-US" dirty="0" err="1">
                <a:solidFill>
                  <a:schemeClr val="bg1"/>
                </a:solidFill>
              </a:rPr>
              <a:t>Rizk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45714D3-734F-43FE-8B1B-FA38A11E26F9}"/>
              </a:ext>
            </a:extLst>
          </p:cNvPr>
          <p:cNvSpPr/>
          <p:nvPr/>
        </p:nvSpPr>
        <p:spPr>
          <a:xfrm>
            <a:off x="5034499" y="6163072"/>
            <a:ext cx="4899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Repository</a:t>
            </a: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https://github.com/LuigiSigillo/IotBigProject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0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B7D41-B0F3-43C5-B5BF-6822A7C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Experience Evaluation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492732-561D-4081-A250-6628D2C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evaluate the user experience using mockups, and after every demo of these prototypes we will collect people's opinions asking for feedbacks and publishing some </a:t>
            </a:r>
            <a:r>
              <a:rPr lang="en-US"/>
              <a:t>google forms.</a:t>
            </a:r>
            <a:endParaRPr lang="en-US" dirty="0"/>
          </a:p>
          <a:p>
            <a:r>
              <a:rPr lang="en-US" dirty="0"/>
              <a:t>The questions will be mainly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25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Technical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do a technical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en-US" dirty="0"/>
              <a:t>performing</a:t>
            </a:r>
            <a:r>
              <a:rPr lang="it-IT" dirty="0"/>
              <a:t>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parts of </a:t>
            </a:r>
            <a:r>
              <a:rPr lang="it-IT" dirty="0" err="1"/>
              <a:t>our</a:t>
            </a:r>
            <a:r>
              <a:rPr lang="it-IT" dirty="0"/>
              <a:t>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BLE</a:t>
            </a:r>
            <a:r>
              <a:rPr lang="en-US" dirty="0"/>
              <a:t> IoT device-Smartphone interaction: how many smartphones a single device can handle?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 IoT device-Cloud interaction: what is the message rate with which the device can send messages to Azure IoT hub?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Responsiveness</a:t>
            </a:r>
            <a:r>
              <a:rPr lang="en-US" dirty="0"/>
              <a:t> Cloud-Smartphone interaction: how fast the smartphone receives the advice on where to go, does it depend from the number of connected devices?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33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Technical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 err="1"/>
              <a:t>LoRaWAN</a:t>
            </a:r>
            <a:r>
              <a:rPr lang="it-IT" dirty="0"/>
              <a:t> and TTN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anymore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40% of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with TTN.</a:t>
            </a:r>
          </a:p>
          <a:p>
            <a:pPr lvl="1"/>
            <a:r>
              <a:rPr lang="it-IT" dirty="0"/>
              <a:t>MQTT with Eclipse </a:t>
            </a:r>
            <a:r>
              <a:rPr lang="it-IT" dirty="0" err="1"/>
              <a:t>Mosquitto</a:t>
            </a:r>
            <a:r>
              <a:rPr lang="it-IT" dirty="0"/>
              <a:t> broker</a:t>
            </a:r>
          </a:p>
        </p:txBody>
      </p:sp>
      <p:pic>
        <p:nvPicPr>
          <p:cNvPr id="1026" name="Picture 2" descr="Installare il broker MQTT &quot;Mosquitto&quot; su Windows | inDomus.it">
            <a:extLst>
              <a:ext uri="{FF2B5EF4-FFF2-40B4-BE49-F238E27FC236}">
                <a16:creationId xmlns:a16="http://schemas.microsoft.com/office/drawing/2014/main" id="{F4B579C3-34DE-4E0A-A151-9AE2FC2A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87" y="3429000"/>
            <a:ext cx="66770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E32FA5-4043-4984-8547-63D7DCDD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65" y="1675352"/>
            <a:ext cx="1690540" cy="13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9DC5315-9B5C-4764-A87F-7932E258A3E3}"/>
              </a:ext>
            </a:extLst>
          </p:cNvPr>
          <p:cNvCxnSpPr>
            <a:cxnSpLocks/>
          </p:cNvCxnSpPr>
          <p:nvPr/>
        </p:nvCxnSpPr>
        <p:spPr>
          <a:xfrm>
            <a:off x="5520965" y="1564105"/>
            <a:ext cx="1690540" cy="15320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B43C119-EB46-4614-A4E0-39FD4FA0954B}"/>
              </a:ext>
            </a:extLst>
          </p:cNvPr>
          <p:cNvCxnSpPr>
            <a:cxnSpLocks/>
          </p:cNvCxnSpPr>
          <p:nvPr/>
        </p:nvCxnSpPr>
        <p:spPr>
          <a:xfrm flipV="1">
            <a:off x="5520965" y="1564105"/>
            <a:ext cx="1561624" cy="16603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5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Pricing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771466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Board Pricing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 board used is the B-L475E-IOT01A Discovery kit that has a retail price of about 50€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Considering at least two rooms per section, the estimated cost will be around 500€</a:t>
            </a:r>
            <a:endParaRPr lang="en-US" sz="1600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Cloud Pricing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Azure Function: the first 400,000 GB/s of execution and 1,000,000 executions are free. Then you pay what you consume (serverless)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App service: The basic plan cost around 60€, for testing purpose we will use the free 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Azure SQL Database: We choose to use the serverless option also in the DB, we use the maximum size of 15GB but it is possible to use more space.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571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4" y="256475"/>
            <a:ext cx="6576635" cy="13208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Pricing Evaluation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E22004-15B6-4069-AD5B-FCFB41FE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343763"/>
            <a:ext cx="9518426" cy="221303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16E37C5-7842-481C-8827-A372B5856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11" y="3794620"/>
            <a:ext cx="4283688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0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Typical scenario</a:t>
            </a:r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8E2DCE6-6DCA-4354-9F65-6C8DEE426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70263"/>
            <a:ext cx="3251701" cy="496442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8434E7-57E8-4413-BF56-6CAC749B9ACC}"/>
              </a:ext>
            </a:extLst>
          </p:cNvPr>
          <p:cNvSpPr txBox="1"/>
          <p:nvPr/>
        </p:nvSpPr>
        <p:spPr>
          <a:xfrm>
            <a:off x="4349123" y="2160590"/>
            <a:ext cx="4924878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BLE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Bluetooth beacon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38930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1F7B3F1-2508-47C1-BEAA-17F323F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MQTT Protocol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C24BF3-58D1-4271-84B5-E0DE8DB341A6}"/>
              </a:ext>
            </a:extLst>
          </p:cNvPr>
          <p:cNvSpPr txBox="1"/>
          <p:nvPr/>
        </p:nvSpPr>
        <p:spPr>
          <a:xfrm>
            <a:off x="6416039" y="2160589"/>
            <a:ext cx="377010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MQTT protocol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Mosquitto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MQTT Broker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127DB2F-2E16-4F67-AA8E-68E1A8F6C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606" y="1488281"/>
            <a:ext cx="30237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69DF2-87A9-4375-91BC-87D5EC2C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Cloud Services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D8A3AA-4D53-4451-8078-37D5402C2824}"/>
              </a:ext>
            </a:extLst>
          </p:cNvPr>
          <p:cNvSpPr txBox="1"/>
          <p:nvPr/>
        </p:nvSpPr>
        <p:spPr>
          <a:xfrm>
            <a:off x="6481461" y="4835295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Cloud services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Function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IoT Hub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SQL DB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1341ABE-CC58-492C-82F9-18886BB44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4" y="1607752"/>
            <a:ext cx="8596312" cy="2822130"/>
          </a:xfrm>
        </p:spPr>
      </p:pic>
    </p:spTree>
    <p:extLst>
      <p:ext uri="{BB962C8B-B14F-4D97-AF65-F5344CB8AC3E}">
        <p14:creationId xmlns:p14="http://schemas.microsoft.com/office/powerpoint/2010/main" val="272760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398A8-56FF-4817-A0FA-46765FD1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The </a:t>
            </a:r>
            <a:r>
              <a:rPr lang="en-US" dirty="0"/>
              <a:t>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513374-C8F7-4C46-90E5-37A8293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644"/>
            <a:ext cx="8365066" cy="448745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Personalized tours in the museum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Museum visits during the COVID-19 emergency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Coronavirus video – Social distancing | Australian Government ...">
            <a:extLst>
              <a:ext uri="{FF2B5EF4-FFF2-40B4-BE49-F238E27FC236}">
                <a16:creationId xmlns:a16="http://schemas.microsoft.com/office/drawing/2014/main" id="{2A6FBC59-26A5-476B-81E8-44C44AE7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88" y="4524199"/>
            <a:ext cx="4139081" cy="18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871CBA6-40E8-4968-8791-5B0B32F81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48" y="1930399"/>
            <a:ext cx="4153621" cy="21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0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6A17A-2562-4957-80E5-96961E3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93" y="359436"/>
            <a:ext cx="6591389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The complete flow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7390EB-2DE8-4F8E-883C-A3C63882A628}"/>
              </a:ext>
            </a:extLst>
          </p:cNvPr>
          <p:cNvSpPr txBox="1"/>
          <p:nvPr/>
        </p:nvSpPr>
        <p:spPr>
          <a:xfrm>
            <a:off x="4405887" y="5164261"/>
            <a:ext cx="5912224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App service will host the Web Application</a:t>
            </a:r>
          </a:p>
        </p:txBody>
      </p:sp>
      <p:pic>
        <p:nvPicPr>
          <p:cNvPr id="9" name="Picture 4" descr="Diagram">
            <a:extLst>
              <a:ext uri="{FF2B5EF4-FFF2-40B4-BE49-F238E27FC236}">
                <a16:creationId xmlns:a16="http://schemas.microsoft.com/office/drawing/2014/main" id="{65092BC2-FCEF-438A-84E8-86ADC2F8E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05" y="1744968"/>
            <a:ext cx="8596312" cy="261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1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BE7F2DD-D676-42A8-8A6F-CCBC4527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 you for listening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for </a:t>
            </a:r>
            <a:r>
              <a:rPr lang="it-IT" dirty="0" err="1"/>
              <a:t>personalized</a:t>
            </a:r>
            <a:r>
              <a:rPr lang="it-IT" dirty="0"/>
              <a:t> tours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22233-5248-44F2-AB9F-85ACC3AB8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075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Web application that runs on a smartphone</a:t>
            </a:r>
          </a:p>
          <a:p>
            <a:r>
              <a:rPr lang="en-US" dirty="0"/>
              <a:t>During a tour suggests the next section you could visit based on the time you have spent in the previous sections</a:t>
            </a:r>
          </a:p>
          <a:p>
            <a:r>
              <a:rPr lang="en-US" dirty="0"/>
              <a:t>The application will display a preview of the suggested section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user could choose to follow it or to jump to another suggestion.</a:t>
            </a:r>
          </a:p>
          <a:p>
            <a:r>
              <a:rPr lang="en-US" dirty="0"/>
              <a:t>The suggestions are sent every time a user is leaving a 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0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gatherings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22233-5248-44F2-AB9F-85ACC3AB8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8075"/>
            <a:ext cx="942117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Solve the crowd problem of our personalized tour in these times in which sections cannot be overcrowded:</a:t>
            </a:r>
          </a:p>
          <a:p>
            <a:endParaRPr lang="en-US" dirty="0"/>
          </a:p>
          <a:p>
            <a:r>
              <a:rPr lang="en-US" dirty="0"/>
              <a:t>Dashboard for the curators of the museum to monitor the number of people in the different sections of the museum.</a:t>
            </a:r>
          </a:p>
          <a:p>
            <a:r>
              <a:rPr lang="en-US" dirty="0"/>
              <a:t>Added features to try to equalize the number of people in each section.</a:t>
            </a:r>
          </a:p>
          <a:p>
            <a:pPr lvl="1"/>
            <a:r>
              <a:rPr lang="en-US" dirty="0"/>
              <a:t>Suggest the most interesting section for the visitor and, at the same time, try to avoid the formation of gatherings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01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398A8-56FF-4817-A0FA-46765FD1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</a:t>
            </a:r>
            <a:r>
              <a:rPr lang="en-US" dirty="0" err="1"/>
              <a:t>hanges</a:t>
            </a:r>
            <a:r>
              <a:rPr lang="en-US" dirty="0"/>
              <a:t> from 1° delivery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513374-C8F7-4C46-90E5-37A8293F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644"/>
            <a:ext cx="8365066" cy="448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changes from the first delivery are:</a:t>
            </a:r>
          </a:p>
          <a:p>
            <a:r>
              <a:rPr lang="en-US" dirty="0"/>
              <a:t>We faced the problem of the COVID-19 and limited accesses to the museum in our system and redefined our solution taking into account this factor.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some tests we decided to discard the option to implement the communication between each board and Azure IoT Hub using </a:t>
            </a:r>
            <a:r>
              <a:rPr lang="en-US" dirty="0" err="1"/>
              <a:t>LoRaWAN</a:t>
            </a:r>
            <a:r>
              <a:rPr lang="en-US" dirty="0"/>
              <a:t>. The test we have done to make this decision will be later described.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have the possibility to test on a physical board we have changed our plans to evaluate our system. Indeed now we can do better evaluation tests, and discarded the possibility to use Fit IoT Lab mobile robots.</a:t>
            </a:r>
          </a:p>
        </p:txBody>
      </p:sp>
    </p:spTree>
    <p:extLst>
      <p:ext uri="{BB962C8B-B14F-4D97-AF65-F5344CB8AC3E}">
        <p14:creationId xmlns:p14="http://schemas.microsoft.com/office/powerpoint/2010/main" val="267638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</p:spTree>
    <p:extLst>
      <p:ext uri="{BB962C8B-B14F-4D97-AF65-F5344CB8AC3E}">
        <p14:creationId xmlns:p14="http://schemas.microsoft.com/office/powerpoint/2010/main" val="321965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B88F18-87F0-DF4C-9FB5-B5F6B173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00" y="1930400"/>
            <a:ext cx="8311602" cy="43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1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6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6421D0-75BA-4036-BADB-D67F28CC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59D715-FA96-4027-8FC4-0A72D973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6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E2BBD47-F405-4614-8D18-8F30976A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7046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452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Sfaccettatura</vt:lpstr>
      <vt:lpstr>NextRoom</vt:lpstr>
      <vt:lpstr>The problem</vt:lpstr>
      <vt:lpstr>Our solution for personalized tours</vt:lpstr>
      <vt:lpstr>Our solution to avoid gatherings</vt:lpstr>
      <vt:lpstr>Changes from 1° delivery</vt:lpstr>
      <vt:lpstr>A Possible Scenario</vt:lpstr>
      <vt:lpstr>A Possible Scenario</vt:lpstr>
      <vt:lpstr>A Possible Scenario</vt:lpstr>
      <vt:lpstr>A Possible Scenario</vt:lpstr>
      <vt:lpstr>Evaluation</vt:lpstr>
      <vt:lpstr>User Experience Evaluation</vt:lpstr>
      <vt:lpstr>Technical Evaluation</vt:lpstr>
      <vt:lpstr>Technical Evaluation</vt:lpstr>
      <vt:lpstr>Pricing Evaluation</vt:lpstr>
      <vt:lpstr>Pricing Evaluation</vt:lpstr>
      <vt:lpstr>Architecture</vt:lpstr>
      <vt:lpstr>Typical scenario</vt:lpstr>
      <vt:lpstr>MQTT Protocol</vt:lpstr>
      <vt:lpstr>Cloud Services</vt:lpstr>
      <vt:lpstr>The complete flow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NextRoom</dc:title>
  <dc:creator>Luigi Sigillo</dc:creator>
  <cp:lastModifiedBy>Luigi Sigillo</cp:lastModifiedBy>
  <cp:revision>12</cp:revision>
  <dcterms:created xsi:type="dcterms:W3CDTF">2020-05-27T09:58:23Z</dcterms:created>
  <dcterms:modified xsi:type="dcterms:W3CDTF">2020-05-27T13:33:28Z</dcterms:modified>
</cp:coreProperties>
</file>