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27" r:id="rId2"/>
    <p:sldId id="458" r:id="rId3"/>
    <p:sldId id="459" r:id="rId4"/>
    <p:sldId id="448" r:id="rId5"/>
    <p:sldId id="475" r:id="rId6"/>
    <p:sldId id="446" r:id="rId7"/>
    <p:sldId id="476" r:id="rId8"/>
    <p:sldId id="477" r:id="rId9"/>
    <p:sldId id="479" r:id="rId10"/>
    <p:sldId id="480" r:id="rId11"/>
    <p:sldId id="481" r:id="rId12"/>
    <p:sldId id="478" r:id="rId13"/>
    <p:sldId id="460" r:id="rId14"/>
    <p:sldId id="457" r:id="rId15"/>
    <p:sldId id="466" r:id="rId16"/>
    <p:sldId id="467" r:id="rId17"/>
    <p:sldId id="468" r:id="rId18"/>
    <p:sldId id="469" r:id="rId19"/>
    <p:sldId id="470" r:id="rId20"/>
    <p:sldId id="473" r:id="rId21"/>
    <p:sldId id="474" r:id="rId22"/>
    <p:sldId id="471" r:id="rId23"/>
    <p:sldId id="4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5" userDrawn="1">
          <p15:clr>
            <a:srgbClr val="A4A3A4"/>
          </p15:clr>
        </p15:guide>
        <p15:guide id="2" pos="5246" userDrawn="1">
          <p15:clr>
            <a:srgbClr val="A4A3A4"/>
          </p15:clr>
        </p15:guide>
        <p15:guide id="3" orient="horz" pos="391" userDrawn="1">
          <p15:clr>
            <a:srgbClr val="A4A3A4"/>
          </p15:clr>
        </p15:guide>
        <p15:guide id="4" orient="horz" pos="572" userDrawn="1">
          <p15:clr>
            <a:srgbClr val="F26B43"/>
          </p15:clr>
        </p15:guide>
        <p15:guide id="5" orient="horz" pos="2795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3226" userDrawn="1">
          <p15:clr>
            <a:srgbClr val="C35EA4"/>
          </p15:clr>
        </p15:guide>
        <p15:guide id="8" orient="horz" pos="3838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CDD"/>
    <a:srgbClr val="E5153B"/>
    <a:srgbClr val="282E41"/>
    <a:srgbClr val="2B273F"/>
    <a:srgbClr val="E5DED9"/>
    <a:srgbClr val="5B9BD5"/>
    <a:srgbClr val="FCB131"/>
    <a:srgbClr val="D9AC8B"/>
    <a:srgbClr val="A43333"/>
    <a:srgbClr val="F3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88" autoAdjust="0"/>
    <p:restoredTop sz="89054" autoAdjust="0"/>
  </p:normalViewPr>
  <p:slideViewPr>
    <p:cSldViewPr snapToGrid="0" showGuides="1">
      <p:cViewPr varScale="1">
        <p:scale>
          <a:sx n="78" d="100"/>
          <a:sy n="78" d="100"/>
        </p:scale>
        <p:origin x="114" y="30"/>
      </p:cViewPr>
      <p:guideLst>
        <p:guide pos="325"/>
        <p:guide pos="5246"/>
        <p:guide orient="horz" pos="391"/>
        <p:guide orient="horz" pos="572"/>
        <p:guide orient="horz" pos="2795"/>
        <p:guide orient="horz" pos="2160"/>
        <p:guide orient="horz" pos="3226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88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15CB58-4C80-48BF-A495-1677AB2ADD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AC819D-F872-4907-B958-0862B2BA84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7E1C5-597C-4760-823F-6FBC04B64F3B}" type="datetimeFigureOut">
              <a:rPr lang="es-CO" smtClean="0"/>
              <a:t>11/08/2025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659F96-2EC1-4104-AFB4-4C88DBEE1F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92936C-C73F-4087-B791-3A74503659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5A898-0C8F-415B-ABA5-863E388A65F6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8767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B7333-0547-4684-AD17-85488E8E9F79}" type="datetimeFigureOut">
              <a:rPr lang="es-CO" smtClean="0"/>
              <a:t>11/08/2025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C008B-91FB-4419-95CE-8C508FC576F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8944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5533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8845D-2ECF-7F52-C6D1-B2B1B32F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E5B0C3-294D-A2AE-57BD-83BCC51434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17456AE-6224-C015-9207-41559EFFA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072A30-C4F7-25DC-4FEE-08484405B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66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6764F-14EE-AB90-BE62-27182419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C0BF6AB-C3AA-32E9-9D15-6045AF837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FDDC46A-75ED-463D-9F8B-4E401BED9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EB7960-8109-EEC9-08E9-D714F2CEC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107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772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9F543-B7E4-5D2E-A8CB-24BBA0038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0B174F0-34C9-5C7D-89A3-6290232A3C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7ACC676-1CDA-4E46-219D-0CE61FED6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75D3D-1575-8C11-9972-C8E3B5854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468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053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A6FA1-57C8-333D-AE87-612ED0F7F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697F3B-338A-987D-7C79-D06A2CD229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9CC4F1C-8DE4-B032-02C2-6BE4B8292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405D7E-E90F-A703-26B9-7C4257230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46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1FB26-A7EA-9EAF-AC76-E9F28EF34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182970B-2C6F-8D08-ED90-85C1D2DB7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8CCF371-5224-3014-16C3-659E48C37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B49508-FDBA-CEBE-C1B9-EE2A260DB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185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50C64-738B-E3EC-8200-7DA833C2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016C756-1413-2799-C51B-389679C58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69406B-41E8-DBDA-9BB8-FFC820F94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6C6A77-632B-0810-02F7-D84AE6402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67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4F1FB-B114-F73C-A010-EAB00D985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7A473DA-1419-D333-9385-600E76D38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5C9D828-F110-A59A-C7F3-AB03939CD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51500D-4233-25BE-F6F0-C3B50A35D3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7176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667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9B8E-3E32-4014-94DF-7AE185A1AF22}" type="datetime1">
              <a:rPr lang="es-CO" smtClean="0"/>
              <a:t>11/08/2025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54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7B42-4D02-4FFE-AC1F-98B2CF2EDF4D}" type="datetime1">
              <a:rPr lang="es-CO" smtClean="0"/>
              <a:t>11/08/2025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073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2F13-8FEC-4B73-9108-FBA931F320DB}" type="datetime1">
              <a:rPr lang="es-CO" smtClean="0"/>
              <a:t>11/08/2025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106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408781"/>
            <a:ext cx="10515600" cy="544512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2DACDD"/>
                </a:solidFill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2440" y="1462189"/>
            <a:ext cx="10515600" cy="4351338"/>
          </a:xfrm>
        </p:spPr>
        <p:txBody>
          <a:bodyPr/>
          <a:lstStyle>
            <a:lvl1pPr>
              <a:defRPr>
                <a:solidFill>
                  <a:srgbClr val="2B273F"/>
                </a:solidFill>
              </a:defRPr>
            </a:lvl1pPr>
            <a:lvl2pPr marL="685800" indent="-228600">
              <a:buFont typeface="Calibri" panose="020F0502020204030204" pitchFamily="34" charset="0"/>
              <a:buChar char="‒"/>
              <a:defRPr>
                <a:solidFill>
                  <a:srgbClr val="2B273F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2B273F"/>
                </a:solidFill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solidFill>
                  <a:srgbClr val="2B273F"/>
                </a:solidFill>
              </a:defRPr>
            </a:lvl4pPr>
            <a:lvl5pPr marL="2057400" indent="-228600">
              <a:buFont typeface="Wingdings" panose="05000000000000000000" pitchFamily="2" charset="2"/>
              <a:buChar char="q"/>
              <a:defRPr>
                <a:solidFill>
                  <a:srgbClr val="2B273F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449-2024-4D38-955E-79B93D652F61}" type="datetime1">
              <a:rPr lang="es-CO" smtClean="0"/>
              <a:t>11/08/2025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Proyecto Intermedio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556" y="6390277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fld id="{A071C489-697C-47CB-93D0-AEFF3C3206B5}" type="slidenum">
              <a:rPr lang="es-CO" smtClean="0"/>
              <a:pPr/>
              <a:t>‹#›</a:t>
            </a:fld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51162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2205D202-C545-4129-B974-DF30CC6D7DC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5820A5C-85C1-4ABE-9020-9639D1744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ACB03263-3EA9-4773-92D4-470938E36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40" y="228690"/>
              <a:ext cx="1595523" cy="87940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75843"/>
            <a:ext cx="10515600" cy="1920526"/>
          </a:xfrm>
          <a:noFill/>
        </p:spPr>
        <p:txBody>
          <a:bodyPr wrap="square" rtlCol="0" anchor="ctr" anchorCtr="1">
            <a:spAutoFit/>
          </a:bodyPr>
          <a:lstStyle>
            <a:lvl1pPr algn="ctr">
              <a:defRPr lang="en-US" sz="66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457200"/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E5AD-F571-4BAB-ACCD-E966CBFA3BB8}" type="datetime1">
              <a:rPr lang="es-CO" smtClean="0"/>
              <a:t>11/08/2025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Proyecto Intermedio</a:t>
            </a:r>
            <a:endParaRPr lang="en-US" noProof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4882382-E52B-4DCA-B19F-27E81D16D987}"/>
              </a:ext>
            </a:extLst>
          </p:cNvPr>
          <p:cNvSpPr txBox="1">
            <a:spLocks/>
          </p:cNvSpPr>
          <p:nvPr userDrawn="1"/>
        </p:nvSpPr>
        <p:spPr>
          <a:xfrm>
            <a:off x="9224556" y="63902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1C489-697C-47CB-93D0-AEFF3C3206B5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784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91D4-F15A-4A9D-94D8-5A58F6166EC9}" type="datetime1">
              <a:rPr lang="es-CO" smtClean="0"/>
              <a:t>11/08/2025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68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9EE1-7C59-4CA3-9784-B7F05A491700}" type="datetime1">
              <a:rPr lang="es-CO" smtClean="0"/>
              <a:t>11/08/2025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29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504E-B7D7-4E88-A478-3F160ECEDB58}" type="datetime1">
              <a:rPr lang="es-CO" smtClean="0"/>
              <a:t>11/08/2025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064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6EA5-4812-4EF6-B9E0-185D24F34816}" type="datetime1">
              <a:rPr lang="es-CO" smtClean="0"/>
              <a:t>11/08/2025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54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7C9A-F2DE-4EDA-83F5-E094FC68E655}" type="datetime1">
              <a:rPr lang="es-CO" smtClean="0"/>
              <a:t>11/08/2025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302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20F3-7DA7-467A-9496-81B1DA994509}" type="datetime1">
              <a:rPr lang="es-CO" smtClean="0"/>
              <a:t>11/08/2025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00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A566-28BA-43C1-93A8-C15DF975CD7F}" type="datetime1">
              <a:rPr lang="es-CO" smtClean="0"/>
              <a:t>11/08/2025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Proyecto Intermedio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jpeg"/><Relationship Id="rId1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9429E80-CB3E-4B81-8068-E1E228E8BB3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0943" y="5631288"/>
              <a:ext cx="1707269" cy="94100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40" y="228690"/>
              <a:ext cx="1595523" cy="879409"/>
            </a:xfrm>
            <a:prstGeom prst="rect">
              <a:avLst/>
            </a:prstGeom>
          </p:spPr>
        </p:pic>
      </p:grpSp>
      <p:sp>
        <p:nvSpPr>
          <p:cNvPr id="7" name="CuadroTexto 6"/>
          <p:cNvSpPr txBox="1"/>
          <p:nvPr/>
        </p:nvSpPr>
        <p:spPr>
          <a:xfrm>
            <a:off x="2637905" y="2226490"/>
            <a:ext cx="69161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i="1" dirty="0">
                <a:solidFill>
                  <a:schemeClr val="bg1"/>
                </a:solidFill>
              </a:rPr>
              <a:t>Dinámica de sistemas mecánicos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32630" y="4599196"/>
            <a:ext cx="3668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b="1" i="1" dirty="0">
                <a:solidFill>
                  <a:schemeClr val="bg1"/>
                </a:solidFill>
              </a:rPr>
              <a:t>Jonathan Camargo</a:t>
            </a:r>
          </a:p>
          <a:p>
            <a:pPr algn="ctr"/>
            <a:r>
              <a:rPr lang="es-CO" sz="2400" i="1" dirty="0">
                <a:solidFill>
                  <a:schemeClr val="bg1"/>
                </a:solidFill>
              </a:rPr>
              <a:t>jon-cama</a:t>
            </a:r>
            <a:r>
              <a:rPr lang="en-US" sz="2400" i="1" dirty="0">
                <a:solidFill>
                  <a:schemeClr val="bg1"/>
                </a:solidFill>
              </a:rPr>
              <a:t>@uniandes.edu.co</a:t>
            </a:r>
            <a:endParaRPr lang="es-CO" sz="2400" i="1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4E24CE-11E4-423F-A7B2-B9B2B13F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1</a:t>
            </a:fld>
            <a:endParaRPr lang="es-CO"/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E211E5CD-42F4-5333-A042-39A9E293095B}"/>
              </a:ext>
            </a:extLst>
          </p:cNvPr>
          <p:cNvSpPr txBox="1"/>
          <p:nvPr/>
        </p:nvSpPr>
        <p:spPr>
          <a:xfrm>
            <a:off x="2637903" y="3633434"/>
            <a:ext cx="691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Complementaria No. 2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4" name="CuadroTexto 9">
            <a:extLst>
              <a:ext uri="{FF2B5EF4-FFF2-40B4-BE49-F238E27FC236}">
                <a16:creationId xmlns:a16="http://schemas.microsoft.com/office/drawing/2014/main" id="{BBDE7CEA-1B59-E157-666D-E7A02ED94DCC}"/>
              </a:ext>
            </a:extLst>
          </p:cNvPr>
          <p:cNvSpPr txBox="1"/>
          <p:nvPr/>
        </p:nvSpPr>
        <p:spPr>
          <a:xfrm>
            <a:off x="1548483" y="4638992"/>
            <a:ext cx="3924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b="1" i="1" dirty="0">
                <a:solidFill>
                  <a:schemeClr val="bg1"/>
                </a:solidFill>
              </a:rPr>
              <a:t>Daniel Alvarez</a:t>
            </a:r>
          </a:p>
          <a:p>
            <a:pPr algn="ctr"/>
            <a:r>
              <a:rPr lang="es-CO" sz="2400" i="1" dirty="0">
                <a:solidFill>
                  <a:schemeClr val="bg1"/>
                </a:solidFill>
              </a:rPr>
              <a:t>da.alvarezv</a:t>
            </a:r>
            <a:r>
              <a:rPr lang="en-US" sz="2400" i="1" dirty="0">
                <a:solidFill>
                  <a:schemeClr val="bg1"/>
                </a:solidFill>
              </a:rPr>
              <a:t>@uniandes.edu.co</a:t>
            </a:r>
            <a:endParaRPr lang="es-CO" sz="2400" i="1" dirty="0">
              <a:solidFill>
                <a:schemeClr val="bg1"/>
              </a:solidFill>
            </a:endParaRPr>
          </a:p>
        </p:txBody>
      </p:sp>
      <p:sp>
        <p:nvSpPr>
          <p:cNvPr id="11" name="CuadroTexto 9">
            <a:extLst>
              <a:ext uri="{FF2B5EF4-FFF2-40B4-BE49-F238E27FC236}">
                <a16:creationId xmlns:a16="http://schemas.microsoft.com/office/drawing/2014/main" id="{A221CE3D-14D3-A46F-6569-3A1018770AC7}"/>
              </a:ext>
            </a:extLst>
          </p:cNvPr>
          <p:cNvSpPr txBox="1"/>
          <p:nvPr/>
        </p:nvSpPr>
        <p:spPr>
          <a:xfrm>
            <a:off x="2833001" y="4296336"/>
            <a:ext cx="1355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bg1"/>
                </a:solidFill>
              </a:rPr>
              <a:t>Asistente</a:t>
            </a:r>
            <a:endParaRPr lang="es-CO" sz="2400" i="1" dirty="0">
              <a:solidFill>
                <a:schemeClr val="bg1"/>
              </a:solidFill>
            </a:endParaRPr>
          </a:p>
        </p:txBody>
      </p:sp>
      <p:sp>
        <p:nvSpPr>
          <p:cNvPr id="12" name="CuadroTexto 9">
            <a:extLst>
              <a:ext uri="{FF2B5EF4-FFF2-40B4-BE49-F238E27FC236}">
                <a16:creationId xmlns:a16="http://schemas.microsoft.com/office/drawing/2014/main" id="{19F30F61-3E5C-88CC-E1F4-14873F4664C5}"/>
              </a:ext>
            </a:extLst>
          </p:cNvPr>
          <p:cNvSpPr txBox="1"/>
          <p:nvPr/>
        </p:nvSpPr>
        <p:spPr>
          <a:xfrm>
            <a:off x="7719016" y="4296336"/>
            <a:ext cx="1295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bg1"/>
                </a:solidFill>
              </a:rPr>
              <a:t>Principal</a:t>
            </a:r>
            <a:endParaRPr lang="es-CO" sz="2400" i="1" dirty="0">
              <a:solidFill>
                <a:schemeClr val="bg1"/>
              </a:solidFill>
            </a:endParaRPr>
          </a:p>
        </p:txBody>
      </p:sp>
      <p:sp>
        <p:nvSpPr>
          <p:cNvPr id="13" name="CuadroTexto 6">
            <a:extLst>
              <a:ext uri="{FF2B5EF4-FFF2-40B4-BE49-F238E27FC236}">
                <a16:creationId xmlns:a16="http://schemas.microsoft.com/office/drawing/2014/main" id="{EE694C10-B1DB-DFA8-05BF-DC188DA4435F}"/>
              </a:ext>
            </a:extLst>
          </p:cNvPr>
          <p:cNvSpPr txBox="1"/>
          <p:nvPr/>
        </p:nvSpPr>
        <p:spPr>
          <a:xfrm>
            <a:off x="2637903" y="6376532"/>
            <a:ext cx="691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2025 - II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3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53FB2-5866-DCED-B942-0EA9D3385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4AF4F-B4E5-54FF-9BAB-A6D096CB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3E8CC5-FD87-1C58-84AC-5B8B56DC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10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4B06C48F-3965-8E95-686F-BEB141167E4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6B983-FC7A-329D-E520-3BF85F57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980" t="23243" r="21488" b="13153"/>
          <a:stretch>
            <a:fillRect/>
          </a:stretch>
        </p:blipFill>
        <p:spPr>
          <a:xfrm>
            <a:off x="472440" y="1490817"/>
            <a:ext cx="6641994" cy="43619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00D179-2BD8-2C76-1BC1-2CFF0F0E839F}"/>
                  </a:ext>
                </a:extLst>
              </p:cNvPr>
              <p:cNvSpPr txBox="1"/>
              <p:nvPr/>
            </p:nvSpPr>
            <p:spPr>
              <a:xfrm>
                <a:off x="7733270" y="1283067"/>
                <a:ext cx="1303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00D179-2BD8-2C76-1BC1-2CFF0F0E8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270" y="1283067"/>
                <a:ext cx="1303690" cy="276999"/>
              </a:xfrm>
              <a:prstGeom prst="rect">
                <a:avLst/>
              </a:prstGeom>
              <a:blipFill>
                <a:blip r:embed="rId4"/>
                <a:stretch>
                  <a:fillRect l="-4225" r="-939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46AC08-A960-2E00-A2DE-C4846449337A}"/>
                  </a:ext>
                </a:extLst>
              </p:cNvPr>
              <p:cNvSpPr txBox="1"/>
              <p:nvPr/>
            </p:nvSpPr>
            <p:spPr>
              <a:xfrm>
                <a:off x="7744587" y="1751340"/>
                <a:ext cx="1281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46AC08-A960-2E00-A2DE-C48464493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587" y="1751340"/>
                <a:ext cx="1281055" cy="276999"/>
              </a:xfrm>
              <a:prstGeom prst="rect">
                <a:avLst/>
              </a:prstGeom>
              <a:blipFill>
                <a:blip r:embed="rId5"/>
                <a:stretch>
                  <a:fillRect l="-2370" r="-474" b="-130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17364-7FDF-4FA2-6523-CEC94AD30431}"/>
                  </a:ext>
                </a:extLst>
              </p:cNvPr>
              <p:cNvSpPr txBox="1"/>
              <p:nvPr/>
            </p:nvSpPr>
            <p:spPr>
              <a:xfrm>
                <a:off x="7721952" y="2263975"/>
                <a:ext cx="21044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𝑗𝑜𝑖𝑛𝑡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𝑣𝑒𝑙𝑜𝑐𝑖𝑡𝑖𝑒𝑠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17364-7FDF-4FA2-6523-CEC94AD30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952" y="2263975"/>
                <a:ext cx="2104487" cy="276999"/>
              </a:xfrm>
              <a:prstGeom prst="rect">
                <a:avLst/>
              </a:prstGeom>
              <a:blipFill>
                <a:blip r:embed="rId6"/>
                <a:stretch>
                  <a:fillRect l="-1159" t="-2174" r="-1159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F1D708-D291-2F60-E54B-03B248FFF500}"/>
                  </a:ext>
                </a:extLst>
              </p:cNvPr>
              <p:cNvSpPr txBox="1"/>
              <p:nvPr/>
            </p:nvSpPr>
            <p:spPr>
              <a:xfrm>
                <a:off x="7744587" y="2638110"/>
                <a:ext cx="2404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𝑗𝑜𝑖𝑛𝑡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𝑎𝑐𝑒𝑙𝑒𝑟𝑎𝑡𝑖𝑜𝑛𝑠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F1D708-D291-2F60-E54B-03B248FFF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587" y="2638110"/>
                <a:ext cx="2404248" cy="276999"/>
              </a:xfrm>
              <a:prstGeom prst="rect">
                <a:avLst/>
              </a:prstGeom>
              <a:blipFill>
                <a:blip r:embed="rId7"/>
                <a:stretch>
                  <a:fillRect l="-1013" t="-4444" r="-759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E2103E-B066-77AE-7349-25893DADBF09}"/>
              </a:ext>
            </a:extLst>
          </p:cNvPr>
          <p:cNvCxnSpPr>
            <a:cxnSpLocks/>
          </p:cNvCxnSpPr>
          <p:nvPr/>
        </p:nvCxnSpPr>
        <p:spPr>
          <a:xfrm>
            <a:off x="1569308" y="5350476"/>
            <a:ext cx="2469292" cy="0"/>
          </a:xfrm>
          <a:prstGeom prst="line">
            <a:avLst/>
          </a:prstGeom>
          <a:ln w="38100">
            <a:solidFill>
              <a:srgbClr val="2DA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97B4BF-C428-1F75-55BF-D9F04053DE0A}"/>
              </a:ext>
            </a:extLst>
          </p:cNvPr>
          <p:cNvCxnSpPr>
            <a:cxnSpLocks/>
          </p:cNvCxnSpPr>
          <p:nvPr/>
        </p:nvCxnSpPr>
        <p:spPr>
          <a:xfrm>
            <a:off x="4038600" y="4028303"/>
            <a:ext cx="0" cy="1322173"/>
          </a:xfrm>
          <a:prstGeom prst="line">
            <a:avLst/>
          </a:prstGeom>
          <a:ln w="38100">
            <a:solidFill>
              <a:srgbClr val="2DA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3A28BC-B12A-9A6E-8826-D2CA81356D3E}"/>
              </a:ext>
            </a:extLst>
          </p:cNvPr>
          <p:cNvCxnSpPr>
            <a:cxnSpLocks/>
          </p:cNvCxnSpPr>
          <p:nvPr/>
        </p:nvCxnSpPr>
        <p:spPr>
          <a:xfrm>
            <a:off x="5228968" y="2028339"/>
            <a:ext cx="0" cy="1999964"/>
          </a:xfrm>
          <a:prstGeom prst="line">
            <a:avLst/>
          </a:prstGeom>
          <a:ln w="38100">
            <a:solidFill>
              <a:srgbClr val="2DA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B07739-CA30-BB8C-5364-D4F02BC4939B}"/>
              </a:ext>
            </a:extLst>
          </p:cNvPr>
          <p:cNvCxnSpPr>
            <a:cxnSpLocks/>
          </p:cNvCxnSpPr>
          <p:nvPr/>
        </p:nvCxnSpPr>
        <p:spPr>
          <a:xfrm>
            <a:off x="4038600" y="4028303"/>
            <a:ext cx="1190368" cy="0"/>
          </a:xfrm>
          <a:prstGeom prst="line">
            <a:avLst/>
          </a:prstGeom>
          <a:ln w="38100">
            <a:solidFill>
              <a:srgbClr val="2DA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91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8ED7A-8EFB-D010-59C7-7A46964F3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2A93D-0AAE-54C5-DA2D-51AB906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C992B-4CB9-8E33-25D0-0C982A08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11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4D9051B3-A493-2823-BEF3-276891C1D26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6B9F05-003F-D0BA-D53B-7C2E4450F1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980" t="23243" r="21488" b="13153"/>
          <a:stretch>
            <a:fillRect/>
          </a:stretch>
        </p:blipFill>
        <p:spPr>
          <a:xfrm>
            <a:off x="472440" y="1490817"/>
            <a:ext cx="6641994" cy="436193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4E3952-0DD9-50E6-3F50-D544D1B5A391}"/>
              </a:ext>
            </a:extLst>
          </p:cNvPr>
          <p:cNvCxnSpPr>
            <a:cxnSpLocks/>
          </p:cNvCxnSpPr>
          <p:nvPr/>
        </p:nvCxnSpPr>
        <p:spPr>
          <a:xfrm>
            <a:off x="1569308" y="5350476"/>
            <a:ext cx="2469292" cy="0"/>
          </a:xfrm>
          <a:prstGeom prst="line">
            <a:avLst/>
          </a:prstGeom>
          <a:ln w="38100">
            <a:solidFill>
              <a:srgbClr val="2DA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FEBDAD-506F-2BEA-8C78-D4903B679A0B}"/>
              </a:ext>
            </a:extLst>
          </p:cNvPr>
          <p:cNvCxnSpPr>
            <a:cxnSpLocks/>
          </p:cNvCxnSpPr>
          <p:nvPr/>
        </p:nvCxnSpPr>
        <p:spPr>
          <a:xfrm>
            <a:off x="4038600" y="4028303"/>
            <a:ext cx="0" cy="1322173"/>
          </a:xfrm>
          <a:prstGeom prst="line">
            <a:avLst/>
          </a:prstGeom>
          <a:ln w="38100">
            <a:solidFill>
              <a:srgbClr val="2DA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880531-9860-D7C5-6323-951AC3E49CF9}"/>
              </a:ext>
            </a:extLst>
          </p:cNvPr>
          <p:cNvCxnSpPr>
            <a:cxnSpLocks/>
          </p:cNvCxnSpPr>
          <p:nvPr/>
        </p:nvCxnSpPr>
        <p:spPr>
          <a:xfrm>
            <a:off x="5228968" y="2028339"/>
            <a:ext cx="0" cy="1999964"/>
          </a:xfrm>
          <a:prstGeom prst="line">
            <a:avLst/>
          </a:prstGeom>
          <a:ln w="38100">
            <a:solidFill>
              <a:srgbClr val="2DA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D81D18-597B-A84E-1305-CAF6DA56894D}"/>
              </a:ext>
            </a:extLst>
          </p:cNvPr>
          <p:cNvCxnSpPr>
            <a:cxnSpLocks/>
          </p:cNvCxnSpPr>
          <p:nvPr/>
        </p:nvCxnSpPr>
        <p:spPr>
          <a:xfrm>
            <a:off x="4038600" y="4028303"/>
            <a:ext cx="1190368" cy="0"/>
          </a:xfrm>
          <a:prstGeom prst="line">
            <a:avLst/>
          </a:prstGeom>
          <a:ln w="38100">
            <a:solidFill>
              <a:srgbClr val="2DA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2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77C2D-FC5C-CCDB-7FB2-5AE1843A6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1AA4A-3428-A12C-FA0F-335A78B2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2891"/>
            <a:ext cx="10515600" cy="1006429"/>
          </a:xfrm>
        </p:spPr>
        <p:txBody>
          <a:bodyPr/>
          <a:lstStyle/>
          <a:p>
            <a:r>
              <a:rPr lang="es-US" dirty="0"/>
              <a:t>Planteamiento</a:t>
            </a:r>
          </a:p>
        </p:txBody>
      </p:sp>
    </p:spTree>
    <p:extLst>
      <p:ext uri="{BB962C8B-B14F-4D97-AF65-F5344CB8AC3E}">
        <p14:creationId xmlns:p14="http://schemas.microsoft.com/office/powerpoint/2010/main" val="341746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810D-CFE3-4123-967A-4AC4E1C6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75843"/>
            <a:ext cx="10515600" cy="1920526"/>
          </a:xfrm>
        </p:spPr>
        <p:txBody>
          <a:bodyPr/>
          <a:lstStyle/>
          <a:p>
            <a:r>
              <a:rPr lang="es-US" dirty="0"/>
              <a:t>Explicación de sistema mecanismo pistón</a:t>
            </a:r>
          </a:p>
        </p:txBody>
      </p:sp>
    </p:spTree>
    <p:extLst>
      <p:ext uri="{BB962C8B-B14F-4D97-AF65-F5344CB8AC3E}">
        <p14:creationId xmlns:p14="http://schemas.microsoft.com/office/powerpoint/2010/main" val="363114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4CE03-9B1A-432A-B730-6B65BE9F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Slider </a:t>
            </a:r>
            <a:r>
              <a:rPr lang="es-CO" dirty="0" err="1"/>
              <a:t>crank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120514-EA5C-46DE-B896-193F564A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14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2A98D9F4-B56B-43A2-A324-A003D57807F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p:pic>
        <p:nvPicPr>
          <p:cNvPr id="3" name="Picture 2" descr="Model of slider-crank mechanism. | Download Scientific Diagram">
            <a:extLst>
              <a:ext uri="{FF2B5EF4-FFF2-40B4-BE49-F238E27FC236}">
                <a16:creationId xmlns:a16="http://schemas.microsoft.com/office/drawing/2014/main" id="{C80CF548-CB7C-31B0-0B5E-B72117C29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11" y="1612446"/>
            <a:ext cx="8464086" cy="363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39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07182-1EF6-3F6E-7C2F-FC86A9D1E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D12EE-E85E-4C79-C5BC-D6285CAC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970677-4995-56AE-9499-B8BA7E41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15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06076E18-6416-E43D-BC57-F31F0D23800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p:pic>
        <p:nvPicPr>
          <p:cNvPr id="3" name="Content Placeholder 6" descr="A diagram of a mechanical mechanism&#10;&#10;Description automatically generated">
            <a:extLst>
              <a:ext uri="{FF2B5EF4-FFF2-40B4-BE49-F238E27FC236}">
                <a16:creationId xmlns:a16="http://schemas.microsoft.com/office/drawing/2014/main" id="{F2C4F28C-3CCD-C52E-929B-CE46C2E0B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305606"/>
            <a:ext cx="4159692" cy="2442994"/>
          </a:xfrm>
        </p:spPr>
      </p:pic>
      <p:sp>
        <p:nvSpPr>
          <p:cNvPr id="6" name="2 Subtítulo">
            <a:extLst>
              <a:ext uri="{FF2B5EF4-FFF2-40B4-BE49-F238E27FC236}">
                <a16:creationId xmlns:a16="http://schemas.microsoft.com/office/drawing/2014/main" id="{DC001656-1EEB-8A2B-C365-6D788F527484}"/>
              </a:ext>
            </a:extLst>
          </p:cNvPr>
          <p:cNvSpPr txBox="1">
            <a:spLocks/>
          </p:cNvSpPr>
          <p:nvPr/>
        </p:nvSpPr>
        <p:spPr bwMode="auto">
          <a:xfrm>
            <a:off x="1391500" y="3783769"/>
            <a:ext cx="4495684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s-CO" sz="1000" dirty="0"/>
              <a:t>. Representación gráfica de sistema “Slider </a:t>
            </a:r>
            <a:r>
              <a:rPr lang="es-CO" sz="1000" dirty="0" err="1"/>
              <a:t>Crank</a:t>
            </a:r>
            <a:r>
              <a:rPr lang="es-CO" sz="1000" dirty="0"/>
              <a:t>”. Tomado de 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74528-7980-FB3A-675A-99C462975F85}"/>
              </a:ext>
            </a:extLst>
          </p:cNvPr>
          <p:cNvSpPr txBox="1"/>
          <p:nvPr/>
        </p:nvSpPr>
        <p:spPr>
          <a:xfrm>
            <a:off x="1339874" y="4319000"/>
            <a:ext cx="4578846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marR="0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Mecanismo de manivela deslizante,  convierte un movimiento lineal o en una dimensión en un movimiento giratorio, en el bastidor compuesto por DEGF, se mueve de manera lineal y se conecta desde CB hacia el mecanismo de rotación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s-ES" sz="1400" dirty="0"/>
              <a:t>AB.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5AC6A-1F1F-5FAA-F3E5-19E139F00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80312"/>
            <a:ext cx="3838649" cy="1893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912AE6-7BF8-5C73-33B3-6721BA2E96DC}"/>
              </a:ext>
            </a:extLst>
          </p:cNvPr>
          <p:cNvSpPr txBox="1"/>
          <p:nvPr/>
        </p:nvSpPr>
        <p:spPr>
          <a:xfrm>
            <a:off x="6359140" y="4319000"/>
            <a:ext cx="3312368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marR="0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Está compuesto por  un pistón (movimiento traslacional), manivela (transmite el movimiento), biela (movimiento circular). 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F2CCA748-03BB-6CD2-A0FB-77E3DE72C654}"/>
              </a:ext>
            </a:extLst>
          </p:cNvPr>
          <p:cNvSpPr txBox="1">
            <a:spLocks/>
          </p:cNvSpPr>
          <p:nvPr/>
        </p:nvSpPr>
        <p:spPr bwMode="auto">
          <a:xfrm>
            <a:off x="6569669" y="3744714"/>
            <a:ext cx="3101839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s-CO" sz="1000" dirty="0"/>
              <a:t>Dibujo de “Slider </a:t>
            </a:r>
            <a:r>
              <a:rPr lang="es-CO" sz="1000" dirty="0" err="1"/>
              <a:t>Crank</a:t>
            </a:r>
            <a:r>
              <a:rPr lang="es-CO" sz="1000" dirty="0"/>
              <a:t>”.”Tomado de [2]</a:t>
            </a:r>
          </a:p>
        </p:txBody>
      </p:sp>
    </p:spTree>
    <p:extLst>
      <p:ext uri="{BB962C8B-B14F-4D97-AF65-F5344CB8AC3E}">
        <p14:creationId xmlns:p14="http://schemas.microsoft.com/office/powerpoint/2010/main" val="344882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4A667-DBF2-5410-4382-6CB868689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AADF0-D0C7-8D31-7DB7-423B1496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Aplicaciónes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5221B7-4288-F45F-50BA-6F7629F7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16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2394D130-CF9F-E0C4-47F2-CF93236D8BD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47DC5F-53AA-7604-0E02-D36F9904E468}"/>
              </a:ext>
            </a:extLst>
          </p:cNvPr>
          <p:cNvSpPr txBox="1">
            <a:spLocks/>
          </p:cNvSpPr>
          <p:nvPr/>
        </p:nvSpPr>
        <p:spPr>
          <a:xfrm>
            <a:off x="894320" y="2456892"/>
            <a:ext cx="822960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B273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2400" kern="1200">
                <a:solidFill>
                  <a:srgbClr val="2B273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rgbClr val="2B273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rgbClr val="2B273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rgbClr val="2B273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Motor de automóvil</a:t>
            </a:r>
          </a:p>
          <a:p>
            <a:r>
              <a:rPr lang="es-ES" sz="1800" dirty="0"/>
              <a:t>Máquina de vapor</a:t>
            </a:r>
          </a:p>
          <a:p>
            <a:r>
              <a:rPr lang="es-ES" sz="1800" dirty="0"/>
              <a:t>Compresor de aire</a:t>
            </a:r>
          </a:p>
          <a:p>
            <a:r>
              <a:rPr lang="es-ES" sz="1800" dirty="0"/>
              <a:t>Bomba de émbolo</a:t>
            </a:r>
          </a:p>
          <a:p>
            <a:r>
              <a:rPr lang="es-ES" sz="1800" dirty="0"/>
              <a:t>Maquinaria y/o herramienta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254229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34C9-4F65-9600-4332-78CE6BB2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61" y="185777"/>
            <a:ext cx="10515600" cy="544512"/>
          </a:xfrm>
        </p:spPr>
        <p:txBody>
          <a:bodyPr/>
          <a:lstStyle/>
          <a:p>
            <a:r>
              <a:rPr lang="es-ES" dirty="0"/>
              <a:t>Modelado cinemático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0F5F8-9D6D-FDD7-C8EB-6D6E33AC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Intermedio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CC751-EA5C-5D68-4FD4-3BFB553C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17</a:t>
            </a:fld>
            <a:endParaRPr lang="es-CO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B1439-5368-4708-08A2-2792DDD5CF7D}"/>
                  </a:ext>
                </a:extLst>
              </p:cNvPr>
              <p:cNvSpPr txBox="1"/>
              <p:nvPr/>
            </p:nvSpPr>
            <p:spPr>
              <a:xfrm>
                <a:off x="4753162" y="1178084"/>
                <a:ext cx="1276824" cy="308482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s-CO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kumimoji="0" lang="es-CO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𝐵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𝑂</m:t>
                          </m:r>
                        </m:e>
                      </m:acc>
                      <m:r>
                        <a:rPr kumimoji="0" lang="es-CO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CO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𝑙</m:t>
                      </m:r>
                      <m:r>
                        <a:rPr kumimoji="0" lang="es-CO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</m:t>
                      </m:r>
                      <m:r>
                        <a:rPr kumimoji="0" lang="es-CO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B1439-5368-4708-08A2-2792DDD5C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162" y="1178084"/>
                <a:ext cx="1276824" cy="308482"/>
              </a:xfrm>
              <a:prstGeom prst="rect">
                <a:avLst/>
              </a:prstGeom>
              <a:blipFill>
                <a:blip r:embed="rId2"/>
                <a:stretch>
                  <a:fillRect l="-3828" r="-1435" b="-588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8EB914-2D30-D820-F1CA-82BFFCC54E44}"/>
                  </a:ext>
                </a:extLst>
              </p:cNvPr>
              <p:cNvSpPr txBox="1"/>
              <p:nvPr/>
            </p:nvSpPr>
            <p:spPr>
              <a:xfrm>
                <a:off x="4753162" y="1563862"/>
                <a:ext cx="2428614" cy="308482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𝑥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𝐵𝑂</m:t>
                          </m:r>
                        </m:e>
                      </m:acc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𝑂</m:t>
                          </m:r>
                        </m:e>
                      </m:acc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8EB914-2D30-D820-F1CA-82BFFCC54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162" y="1563862"/>
                <a:ext cx="2428614" cy="308482"/>
              </a:xfrm>
              <a:prstGeom prst="rect">
                <a:avLst/>
              </a:prstGeom>
              <a:blipFill>
                <a:blip r:embed="rId3"/>
                <a:stretch>
                  <a:fillRect r="-503" b="-18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1BC224-9851-E226-722B-8839312AD467}"/>
                  </a:ext>
                </a:extLst>
              </p:cNvPr>
              <p:cNvSpPr txBox="1"/>
              <p:nvPr/>
            </p:nvSpPr>
            <p:spPr>
              <a:xfrm>
                <a:off x="4753162" y="1949641"/>
                <a:ext cx="3377591" cy="30777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1BC224-9851-E226-722B-8839312AD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162" y="1949641"/>
                <a:ext cx="3377591" cy="307777"/>
              </a:xfrm>
              <a:prstGeom prst="rect">
                <a:avLst/>
              </a:prstGeom>
              <a:blipFill>
                <a:blip r:embed="rId4"/>
                <a:stretch>
                  <a:fillRect t="-2000" r="-1264" b="-36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69A198-E1F1-274C-C9BA-598B8C4E59A0}"/>
                  </a:ext>
                </a:extLst>
              </p:cNvPr>
              <p:cNvSpPr txBox="1"/>
              <p:nvPr/>
            </p:nvSpPr>
            <p:spPr>
              <a:xfrm>
                <a:off x="4753162" y="2257418"/>
                <a:ext cx="1741631" cy="582339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𝑛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𝑙</m:t>
                          </m:r>
                        </m:num>
                        <m:den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𝑟</m:t>
                          </m:r>
                        </m:den>
                      </m:f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→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𝑙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𝑛𝑟</m:t>
                      </m:r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69A198-E1F1-274C-C9BA-598B8C4E5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162" y="2257418"/>
                <a:ext cx="1741631" cy="582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6C4F7B-5626-43E4-F767-0BD09B569901}"/>
                  </a:ext>
                </a:extLst>
              </p:cNvPr>
              <p:cNvSpPr txBox="1"/>
              <p:nvPr/>
            </p:nvSpPr>
            <p:spPr>
              <a:xfrm>
                <a:off x="4753162" y="2855318"/>
                <a:ext cx="3689985" cy="30777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𝑛𝑟</m:t>
                          </m:r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𝑛𝑟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6C4F7B-5626-43E4-F767-0BD09B569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162" y="2855318"/>
                <a:ext cx="3689985" cy="307777"/>
              </a:xfrm>
              <a:prstGeom prst="rect">
                <a:avLst/>
              </a:prstGeom>
              <a:blipFill>
                <a:blip r:embed="rId6"/>
                <a:stretch>
                  <a:fillRect l="-165" t="-1961" r="-1983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C5709C-E926-F81C-4F02-6DFE00369F3C}"/>
                  </a:ext>
                </a:extLst>
              </p:cNvPr>
              <p:cNvSpPr txBox="1"/>
              <p:nvPr/>
            </p:nvSpPr>
            <p:spPr>
              <a:xfrm>
                <a:off x="4753162" y="3238790"/>
                <a:ext cx="3203313" cy="30777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(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𝑛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1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C5709C-E926-F81C-4F02-6DFE00369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162" y="3238790"/>
                <a:ext cx="3203313" cy="307777"/>
              </a:xfrm>
              <a:prstGeom prst="rect">
                <a:avLst/>
              </a:prstGeom>
              <a:blipFill>
                <a:blip r:embed="rId7"/>
                <a:stretch>
                  <a:fillRect l="-381" t="-1961" r="-2286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4DD153-9DD0-4329-6FF6-3C477DD9915D}"/>
                  </a:ext>
                </a:extLst>
              </p:cNvPr>
              <p:cNvSpPr txBox="1"/>
              <p:nvPr/>
            </p:nvSpPr>
            <p:spPr>
              <a:xfrm>
                <a:off x="4758775" y="3570630"/>
                <a:ext cx="2291909" cy="619144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s-E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𝛽</m:t>
                          </m:r>
                        </m:e>
                      </m:func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𝐴𝑋</m:t>
                              </m:r>
                            </m:num>
                            <m:den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𝑙</m:t>
                              </m:r>
                            </m:den>
                          </m:f>
                        </m:e>
                      </m:acc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s-E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4DD153-9DD0-4329-6FF6-3C477DD99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775" y="3570630"/>
                <a:ext cx="2291909" cy="6191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white paper with math equations&#10;&#10;Description automatically generated with medium confidence">
            <a:extLst>
              <a:ext uri="{FF2B5EF4-FFF2-40B4-BE49-F238E27FC236}">
                <a16:creationId xmlns:a16="http://schemas.microsoft.com/office/drawing/2014/main" id="{4A02EBCF-0247-A197-2BBF-3A02DC04305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2" t="38471" r="18907" b="1680"/>
          <a:stretch/>
        </p:blipFill>
        <p:spPr>
          <a:xfrm rot="5400000">
            <a:off x="831699" y="1638211"/>
            <a:ext cx="3240359" cy="41044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8B10EE-5216-FACC-6A33-92E356C51ECA}"/>
                  </a:ext>
                </a:extLst>
              </p:cNvPr>
              <p:cNvSpPr txBox="1"/>
              <p:nvPr/>
            </p:nvSpPr>
            <p:spPr>
              <a:xfrm>
                <a:off x="4669911" y="4213837"/>
                <a:ext cx="4554645" cy="578235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(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𝑛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1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8B10EE-5216-FACC-6A33-92E356C51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911" y="4213837"/>
                <a:ext cx="4554645" cy="5782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BFA804-36C8-C845-7623-9E5F95603A85}"/>
                  </a:ext>
                </a:extLst>
              </p:cNvPr>
              <p:cNvSpPr txBox="1"/>
              <p:nvPr/>
            </p:nvSpPr>
            <p:spPr>
              <a:xfrm>
                <a:off x="4753162" y="4834052"/>
                <a:ext cx="3848361" cy="383823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(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𝑛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1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BFA804-36C8-C845-7623-9E5F95603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162" y="4834052"/>
                <a:ext cx="3848361" cy="3838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861298-8B81-5398-20BF-3E22FD35548E}"/>
                  </a:ext>
                </a:extLst>
              </p:cNvPr>
              <p:cNvSpPr txBox="1"/>
              <p:nvPr/>
            </p:nvSpPr>
            <p:spPr>
              <a:xfrm>
                <a:off x="843200" y="5326927"/>
                <a:ext cx="3217355" cy="30777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𝑙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≫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→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𝑛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&gt;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1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∴</m:t>
                      </m:r>
                      <m:sSup>
                        <m:sSup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𝑛</m:t>
                          </m:r>
                        </m:e>
                        <m:sup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≫</m:t>
                      </m:r>
                      <m:func>
                        <m:func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s-E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861298-8B81-5398-20BF-3E22FD355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00" y="5326927"/>
                <a:ext cx="3217355" cy="307777"/>
              </a:xfrm>
              <a:prstGeom prst="rect">
                <a:avLst/>
              </a:prstGeom>
              <a:blipFill>
                <a:blip r:embed="rId12"/>
                <a:stretch>
                  <a:fillRect l="-1326" r="-1136" b="-8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49B512-4292-9D37-683E-FD5E9A1A6955}"/>
                  </a:ext>
                </a:extLst>
              </p:cNvPr>
              <p:cNvSpPr txBox="1"/>
              <p:nvPr/>
            </p:nvSpPr>
            <p:spPr>
              <a:xfrm>
                <a:off x="4771050" y="5281375"/>
                <a:ext cx="2593852" cy="30777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(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𝑛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1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49B512-4292-9D37-683E-FD5E9A1A6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050" y="5281375"/>
                <a:ext cx="2593852" cy="307777"/>
              </a:xfrm>
              <a:prstGeom prst="rect">
                <a:avLst/>
              </a:prstGeom>
              <a:blipFill>
                <a:blip r:embed="rId13"/>
                <a:stretch>
                  <a:fillRect l="-471" t="-1961" r="-2824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5EAD6E-EA28-8953-73EB-6D194CBA1FC2}"/>
                  </a:ext>
                </a:extLst>
              </p:cNvPr>
              <p:cNvSpPr txBox="1"/>
              <p:nvPr/>
            </p:nvSpPr>
            <p:spPr>
              <a:xfrm>
                <a:off x="4482675" y="5634704"/>
                <a:ext cx="3094621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(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1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−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5EAD6E-EA28-8953-73EB-6D194CBA1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75" y="5634704"/>
                <a:ext cx="3094621" cy="307777"/>
              </a:xfrm>
              <a:prstGeom prst="rect">
                <a:avLst/>
              </a:prstGeom>
              <a:blipFill>
                <a:blip r:embed="rId14"/>
                <a:stretch>
                  <a:fillRect t="-1961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9DDF8DF3-95C6-B37B-3386-57C48D141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0361" y="2588175"/>
                <a:ext cx="2502813" cy="1944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Calibri" panose="020F0502020204030204" pitchFamily="34" charset="0"/>
                  <a:buChar char="‒"/>
                  <a:defRPr sz="24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8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q"/>
                  <a:defRPr sz="18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1800" b="1" dirty="0">
                    <a:solidFill>
                      <a:srgbClr val="00B0F0"/>
                    </a:solidFill>
                  </a:rPr>
                  <a:t>Prueba de conocimientos: Grafique la posición, velocidad y aceleración para diferentes valores de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ES" sz="1800" b="1" i="1" smtClean="0">
                            <a:solidFill>
                              <a:srgbClr val="00B0F0"/>
                            </a:solidFill>
                          </a:rPr>
                        </m:ctrlPr>
                      </m:accPr>
                      <m:e>
                        <m:r>
                          <a:rPr lang="es-ES" sz="1800" b="1" i="1" smtClean="0">
                            <a:solidFill>
                              <a:srgbClr val="00B0F0"/>
                            </a:solidFill>
                          </a:rPr>
                          <m:t>𝜽</m:t>
                        </m:r>
                      </m:e>
                    </m:acc>
                  </m:oMath>
                </a14:m>
                <a:r>
                  <a:rPr lang="es-ES" sz="1800" b="1" dirty="0"/>
                  <a:t> </a:t>
                </a:r>
                <a:r>
                  <a:rPr lang="es-ES" sz="1800" b="1" dirty="0">
                    <a:solidFill>
                      <a:srgbClr val="00B0F0"/>
                    </a:solidFill>
                  </a:rPr>
                  <a:t>(Ejercicio No. 3)</a:t>
                </a:r>
              </a:p>
              <a:p>
                <a:endParaRPr lang="es-CO" sz="1800" dirty="0"/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9DDF8DF3-95C6-B37B-3386-57C48D141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361" y="2588175"/>
                <a:ext cx="2502813" cy="1944216"/>
              </a:xfrm>
              <a:prstGeom prst="rect">
                <a:avLst/>
              </a:prstGeom>
              <a:blipFill>
                <a:blip r:embed="rId15"/>
                <a:stretch>
                  <a:fillRect l="-1460" t="-3135" r="-2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4504562-7BCC-F937-FA5E-ABB302F9701C}"/>
              </a:ext>
            </a:extLst>
          </p:cNvPr>
          <p:cNvSpPr/>
          <p:nvPr/>
        </p:nvSpPr>
        <p:spPr>
          <a:xfrm>
            <a:off x="9224556" y="2257418"/>
            <a:ext cx="2743200" cy="22749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66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994BE-85D4-1681-FD69-83C774443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A830-0F85-F053-6229-DF0AA183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R’ y R’’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FF84F-105D-6BA7-3352-4C31C976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Intermedio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FA54C-853A-B73D-C846-56F39BDA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18</a:t>
            </a:fld>
            <a:endParaRPr lang="es-CO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4FB2C6-A3A4-D552-7E35-5E0DD251006B}"/>
                  </a:ext>
                </a:extLst>
              </p:cNvPr>
              <p:cNvSpPr txBox="1"/>
              <p:nvPr/>
            </p:nvSpPr>
            <p:spPr>
              <a:xfrm>
                <a:off x="7118309" y="2342206"/>
                <a:ext cx="3217355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f>
                        <m:fPr>
                          <m:ctrlP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4FB2C6-A3A4-D552-7E35-5E0DD2510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09" y="2342206"/>
                <a:ext cx="3217355" cy="618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869137-91BA-1405-892C-DD835589D2C9}"/>
                  </a:ext>
                </a:extLst>
              </p:cNvPr>
              <p:cNvSpPr txBox="1"/>
              <p:nvPr/>
            </p:nvSpPr>
            <p:spPr>
              <a:xfrm>
                <a:off x="1819897" y="2066971"/>
                <a:ext cx="4942657" cy="58439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𝑣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𝜔</m:t>
                      </m:r>
                      <m:f>
                        <m:f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𝑑</m:t>
                          </m:r>
                        </m:num>
                        <m:den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𝑑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𝜃</m:t>
                          </m:r>
                        </m:den>
                      </m:f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+1−</m:t>
                          </m:r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869137-91BA-1405-892C-DD835589D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897" y="2066971"/>
                <a:ext cx="4942657" cy="584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5EE656-8019-CC81-57FE-019DD7EFA90D}"/>
                  </a:ext>
                </a:extLst>
              </p:cNvPr>
              <p:cNvSpPr txBox="1"/>
              <p:nvPr/>
            </p:nvSpPr>
            <p:spPr>
              <a:xfrm>
                <a:off x="1718895" y="2752829"/>
                <a:ext cx="2727171" cy="57881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𝑣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𝜔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[</m:t>
                      </m:r>
                      <m:func>
                        <m:func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s-E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𝜃</m:t>
                          </m:r>
                        </m:e>
                      </m:func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s-E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2</m:t>
                              </m:r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2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𝑛</m:t>
                          </m:r>
                        </m:den>
                      </m:f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]</m:t>
                      </m:r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5EE656-8019-CC81-57FE-019DD7EFA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95" y="2752829"/>
                <a:ext cx="2727171" cy="578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18F316-AB32-3EDD-55D6-49FD8F8FACCD}"/>
                  </a:ext>
                </a:extLst>
              </p:cNvPr>
              <p:cNvSpPr txBox="1"/>
              <p:nvPr/>
            </p:nvSpPr>
            <p:spPr>
              <a:xfrm>
                <a:off x="7118309" y="3927097"/>
                <a:ext cx="3217355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f>
                        <m:fPr>
                          <m:ctrlP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18F316-AB32-3EDD-55D6-49FD8F8FA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09" y="3927097"/>
                <a:ext cx="3217355" cy="61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A46A6D-CD39-5790-B9CC-E99491E412F5}"/>
                  </a:ext>
                </a:extLst>
              </p:cNvPr>
              <p:cNvSpPr txBox="1"/>
              <p:nvPr/>
            </p:nvSpPr>
            <p:spPr>
              <a:xfrm>
                <a:off x="1819897" y="3725304"/>
                <a:ext cx="3217355" cy="58439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𝑎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  <m:f>
                        <m:f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𝑑</m:t>
                          </m:r>
                        </m:num>
                        <m:den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𝑑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𝜃</m:t>
                          </m:r>
                        </m:den>
                      </m:f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(</m:t>
                      </m:r>
                      <m:func>
                        <m:func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s-E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𝜃</m:t>
                          </m:r>
                        </m:e>
                      </m:func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s-E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2</m:t>
                              </m:r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2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𝑛</m:t>
                          </m:r>
                        </m:den>
                      </m:f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A46A6D-CD39-5790-B9CC-E99491E41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897" y="3725304"/>
                <a:ext cx="3217355" cy="584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ECBDA-E352-0186-E92E-E416139340C9}"/>
                  </a:ext>
                </a:extLst>
              </p:cNvPr>
              <p:cNvSpPr txBox="1"/>
              <p:nvPr/>
            </p:nvSpPr>
            <p:spPr>
              <a:xfrm>
                <a:off x="1574879" y="4407347"/>
                <a:ext cx="3217355" cy="580865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𝑎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  <m:func>
                        <m:func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s-E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cos</m:t>
                          </m:r>
                        </m:fName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𝜃</m:t>
                          </m:r>
                        </m:e>
                      </m:func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s-E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2</m:t>
                              </m:r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ECBDA-E352-0186-E92E-E41613934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79" y="4407347"/>
                <a:ext cx="3217355" cy="58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23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B93D3-F7F8-C261-EA4F-4285037DA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0C06-1637-E0A7-C715-A1B599FD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6" y="58377"/>
            <a:ext cx="10515600" cy="544512"/>
          </a:xfrm>
        </p:spPr>
        <p:txBody>
          <a:bodyPr/>
          <a:lstStyle/>
          <a:p>
            <a:r>
              <a:rPr lang="es-ES" dirty="0"/>
              <a:t>Modelado Cinético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61B0D-0949-9C4D-CE7D-DB87525B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Intermedio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09131-5719-A36B-20D4-794C946D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19</a:t>
            </a:fld>
            <a:endParaRPr lang="es-CO" sz="2800" dirty="0"/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4550D37-987F-F692-1F75-D87FD22863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" t="4801" r="58367" b="81549"/>
          <a:stretch/>
        </p:blipFill>
        <p:spPr>
          <a:xfrm>
            <a:off x="3300570" y="1015077"/>
            <a:ext cx="2848557" cy="14812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809CE0-5845-2C80-7F8D-F6ADA3750427}"/>
                  </a:ext>
                </a:extLst>
              </p:cNvPr>
              <p:cNvSpPr txBox="1"/>
              <p:nvPr/>
            </p:nvSpPr>
            <p:spPr>
              <a:xfrm>
                <a:off x="3540347" y="2483760"/>
                <a:ext cx="2112734" cy="335285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𝐹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𝐹</m:t>
                          </m:r>
                        </m:e>
                        <m: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𝑝</m:t>
                          </m:r>
                        </m:sub>
                      </m:sSub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𝐹</m:t>
                          </m:r>
                        </m:e>
                        <m: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𝑖</m:t>
                          </m:r>
                        </m:sub>
                      </m:sSub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809CE0-5845-2C80-7F8D-F6ADA3750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347" y="2483760"/>
                <a:ext cx="2112734" cy="33528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7D7F78-2F33-5709-50CB-2C2C6E13D69B}"/>
                  </a:ext>
                </a:extLst>
              </p:cNvPr>
              <p:cNvSpPr txBox="1"/>
              <p:nvPr/>
            </p:nvSpPr>
            <p:spPr>
              <a:xfrm>
                <a:off x="284542" y="2819045"/>
                <a:ext cx="2112734" cy="335285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𝐹</m:t>
                          </m:r>
                        </m:e>
                        <m: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𝑝</m:t>
                          </m:r>
                        </m:sub>
                      </m:sSub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7D7F78-2F33-5709-50CB-2C2C6E13D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2" y="2819045"/>
                <a:ext cx="2112734" cy="33528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25B294B-13BB-386C-749A-04200D8ED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889" y="1534396"/>
            <a:ext cx="2000250" cy="3552825"/>
          </a:xfrm>
          <a:prstGeom prst="rect">
            <a:avLst/>
          </a:prstGeom>
        </p:spPr>
      </p:pic>
      <p:sp>
        <p:nvSpPr>
          <p:cNvPr id="10" name="2 Subtítulo">
            <a:extLst>
              <a:ext uri="{FF2B5EF4-FFF2-40B4-BE49-F238E27FC236}">
                <a16:creationId xmlns:a16="http://schemas.microsoft.com/office/drawing/2014/main" id="{11F0C33C-6C32-0D7F-6022-831D542DCBFD}"/>
              </a:ext>
            </a:extLst>
          </p:cNvPr>
          <p:cNvSpPr txBox="1">
            <a:spLocks/>
          </p:cNvSpPr>
          <p:nvPr/>
        </p:nvSpPr>
        <p:spPr bwMode="auto">
          <a:xfrm>
            <a:off x="6499511" y="5104270"/>
            <a:ext cx="235300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s-CO" sz="1000" dirty="0"/>
              <a:t>Zonas muertas del  </a:t>
            </a:r>
            <a:r>
              <a:rPr lang="es-CO" sz="1000" dirty="0" err="1"/>
              <a:t>pistón.Tomado</a:t>
            </a:r>
            <a:r>
              <a:rPr lang="es-CO" sz="1000" dirty="0"/>
              <a:t> de [8]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F76ABE-0B1F-2ABE-A0DB-ABA36945A267}"/>
                  </a:ext>
                </a:extLst>
              </p:cNvPr>
              <p:cNvSpPr txBox="1"/>
              <p:nvPr/>
            </p:nvSpPr>
            <p:spPr>
              <a:xfrm>
                <a:off x="316590" y="3316694"/>
                <a:ext cx="5216228" cy="451342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𝑖</m:t>
                        </m:r>
                      </m:sub>
                    </m:sSub>
                    <m:r>
                      <a:rPr kumimoji="0" lang="es-E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𝑚</m:t>
                        </m:r>
                      </m:e>
                      <m:sub>
                        <m: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𝑠</m:t>
                        </m:r>
                      </m:sub>
                    </m:sSub>
                    <m:r>
                      <a:rPr kumimoji="0" lang="es-E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𝑚</m:t>
                        </m:r>
                      </m:e>
                      <m:sub>
                        <m: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000" i="1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ES" sz="20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s-E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s-E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F76ABE-0B1F-2ABE-A0DB-ABA36945A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90" y="3316694"/>
                <a:ext cx="5216228" cy="451342"/>
              </a:xfrm>
              <a:prstGeom prst="rect">
                <a:avLst/>
              </a:prstGeom>
              <a:blipFill>
                <a:blip r:embed="rId6"/>
                <a:stretch>
                  <a:fillRect b="-202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1F36E19-0A29-D26D-1B0E-BF5A7A9BBBB5}"/>
              </a:ext>
            </a:extLst>
          </p:cNvPr>
          <p:cNvSpPr txBox="1"/>
          <p:nvPr/>
        </p:nvSpPr>
        <p:spPr>
          <a:xfrm>
            <a:off x="4139514" y="2862133"/>
            <a:ext cx="6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1036BB-2FD0-A88C-63E9-CA73AE674859}"/>
                  </a:ext>
                </a:extLst>
              </p:cNvPr>
              <p:cNvSpPr txBox="1"/>
              <p:nvPr/>
            </p:nvSpPr>
            <p:spPr>
              <a:xfrm>
                <a:off x="167589" y="3930400"/>
                <a:ext cx="1543820" cy="332399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𝐹</m:t>
                          </m:r>
                        </m:e>
                        <m: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𝑓</m:t>
                          </m:r>
                        </m:sub>
                      </m:sSub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𝑔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𝜇</m:t>
                      </m:r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1036BB-2FD0-A88C-63E9-CA73AE674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9" y="3930400"/>
                <a:ext cx="1543820" cy="332399"/>
              </a:xfrm>
              <a:prstGeom prst="rect">
                <a:avLst/>
              </a:prstGeom>
              <a:blipFill>
                <a:blip r:embed="rId7"/>
                <a:stretch>
                  <a:fillRect b="-259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71FBF1-AB9F-DE46-91C5-26DAA1B8B5E8}"/>
                  </a:ext>
                </a:extLst>
              </p:cNvPr>
              <p:cNvSpPr txBox="1"/>
              <p:nvPr/>
            </p:nvSpPr>
            <p:spPr>
              <a:xfrm>
                <a:off x="0" y="4410812"/>
                <a:ext cx="2966251" cy="62805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𝑇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𝐹</m:t>
                          </m:r>
                        </m:num>
                        <m:den>
                          <m:func>
                            <m:func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s-E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s-E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(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𝜃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+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𝛽</m:t>
                          </m:r>
                        </m:e>
                      </m:func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)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71FBF1-AB9F-DE46-91C5-26DAA1B8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10812"/>
                <a:ext cx="2966251" cy="628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F80FC8C-06AD-F16A-2B79-AA3B88DE94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0361" y="2588175"/>
                <a:ext cx="2502813" cy="1944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Calibri" panose="020F0502020204030204" pitchFamily="34" charset="0"/>
                  <a:buChar char="‒"/>
                  <a:defRPr sz="24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8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q"/>
                  <a:defRPr sz="18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1800" b="1" dirty="0">
                    <a:solidFill>
                      <a:srgbClr val="00B0F0"/>
                    </a:solidFill>
                  </a:rPr>
                  <a:t>Prueba de conocimientos: Grafique la fuerza para 3 pares de área diferentes y 2 valores de </a:t>
                </a:r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s-ES" sz="1800" b="1" dirty="0"/>
                  <a:t>.</a:t>
                </a:r>
              </a:p>
              <a:p>
                <a:endParaRPr lang="es-CO" sz="1800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F80FC8C-06AD-F16A-2B79-AA3B88DE9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361" y="2588175"/>
                <a:ext cx="2502813" cy="1944216"/>
              </a:xfrm>
              <a:prstGeom prst="rect">
                <a:avLst/>
              </a:prstGeom>
              <a:blipFill>
                <a:blip r:embed="rId9"/>
                <a:stretch>
                  <a:fillRect l="-1460" t="-3135" r="-194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C700DBD-5111-2B59-E674-FC65994F5334}"/>
              </a:ext>
            </a:extLst>
          </p:cNvPr>
          <p:cNvSpPr/>
          <p:nvPr/>
        </p:nvSpPr>
        <p:spPr>
          <a:xfrm>
            <a:off x="9224556" y="2257418"/>
            <a:ext cx="2743200" cy="22749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904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810D-CFE3-4123-967A-4AC4E1C6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07" y="1034027"/>
            <a:ext cx="3280277" cy="1006429"/>
          </a:xfrm>
        </p:spPr>
        <p:txBody>
          <a:bodyPr/>
          <a:lstStyle/>
          <a:p>
            <a:pPr algn="l"/>
            <a:r>
              <a:rPr lang="es-CO" dirty="0"/>
              <a:t>Temas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4B698C-6FF0-47D8-BB9C-2E66D7D4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Proyecto Intermedio</a:t>
            </a: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79016-2E47-B32A-EA0D-07E7CCC4A54C}"/>
              </a:ext>
            </a:extLst>
          </p:cNvPr>
          <p:cNvSpPr txBox="1"/>
          <p:nvPr/>
        </p:nvSpPr>
        <p:spPr>
          <a:xfrm>
            <a:off x="1042737" y="2237607"/>
            <a:ext cx="7903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Punto 4 Taller </a:t>
            </a:r>
            <a:endParaRPr lang="es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sz="2800" dirty="0">
                <a:solidFill>
                  <a:schemeClr val="bg1"/>
                </a:solidFill>
              </a:rPr>
              <a:t>Explicación de SCARA 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sz="2800" dirty="0">
                <a:solidFill>
                  <a:schemeClr val="bg1"/>
                </a:solidFill>
              </a:rPr>
              <a:t>Planteamiento (trabajo individual)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sz="2800" dirty="0">
                <a:solidFill>
                  <a:schemeClr val="bg1"/>
                </a:solidFill>
              </a:rPr>
              <a:t>Explicación mecanismo pistón (modelaje)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sz="2800" dirty="0">
                <a:solidFill>
                  <a:schemeClr val="bg1"/>
                </a:solidFill>
              </a:rPr>
              <a:t>Ejercicios finales (trabajo individual)</a:t>
            </a:r>
          </a:p>
          <a:p>
            <a:endParaRPr lang="es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02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94F63-CF5A-37CE-1524-F3EF00229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5E75-287F-3CA7-FFC8-60F1779D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6" y="58377"/>
            <a:ext cx="10515600" cy="544512"/>
          </a:xfrm>
        </p:spPr>
        <p:txBody>
          <a:bodyPr/>
          <a:lstStyle/>
          <a:p>
            <a:r>
              <a:rPr lang="es-ES" dirty="0"/>
              <a:t>Aplicaciones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25898-2F9C-C81C-FA22-DEB67361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Intermedio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52071-90C0-A39A-2EDF-70D94077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20</a:t>
            </a:fld>
            <a:endParaRPr lang="es-CO" sz="2800" dirty="0"/>
          </a:p>
        </p:txBody>
      </p:sp>
      <p:pic>
        <p:nvPicPr>
          <p:cNvPr id="3" name="Picture 2" descr="A blue and grey lines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E5F5495-C12F-29A7-76BE-443EA5608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067" y="417483"/>
            <a:ext cx="5437207" cy="2718604"/>
          </a:xfrm>
          <a:prstGeom prst="rect">
            <a:avLst/>
          </a:prstGeom>
        </p:spPr>
      </p:pic>
      <p:sp>
        <p:nvSpPr>
          <p:cNvPr id="17" name="2 Subtítulo">
            <a:extLst>
              <a:ext uri="{FF2B5EF4-FFF2-40B4-BE49-F238E27FC236}">
                <a16:creationId xmlns:a16="http://schemas.microsoft.com/office/drawing/2014/main" id="{AA7B5E2D-CCB3-C2D9-F542-1EBAAFA11AD3}"/>
              </a:ext>
            </a:extLst>
          </p:cNvPr>
          <p:cNvSpPr txBox="1">
            <a:spLocks/>
          </p:cNvSpPr>
          <p:nvPr/>
        </p:nvSpPr>
        <p:spPr bwMode="auto">
          <a:xfrm>
            <a:off x="3290637" y="3018947"/>
            <a:ext cx="52484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s-CO" sz="1000"/>
              <a:t>Representación de “Slider Crank” Doble. Tomado de [4]</a:t>
            </a:r>
            <a:endParaRPr lang="es-CO" sz="1000" dirty="0"/>
          </a:p>
        </p:txBody>
      </p:sp>
      <p:pic>
        <p:nvPicPr>
          <p:cNvPr id="18" name="Picture 17" descr="A drawing of a cross with a yellow object&#10;&#10;Description automatically generated with medium confidence">
            <a:extLst>
              <a:ext uri="{FF2B5EF4-FFF2-40B4-BE49-F238E27FC236}">
                <a16:creationId xmlns:a16="http://schemas.microsoft.com/office/drawing/2014/main" id="{98A0C678-9450-ECC7-6971-0538FC96E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99" y="3306170"/>
            <a:ext cx="4751792" cy="2851075"/>
          </a:xfrm>
          <a:prstGeom prst="rect">
            <a:avLst/>
          </a:prstGeom>
        </p:spPr>
      </p:pic>
      <p:pic>
        <p:nvPicPr>
          <p:cNvPr id="19" name="Picture 2" descr="single slider crank chain,Hot Sale | Order At Finish Line | avpskulgaon.net">
            <a:extLst>
              <a:ext uri="{FF2B5EF4-FFF2-40B4-BE49-F238E27FC236}">
                <a16:creationId xmlns:a16="http://schemas.microsoft.com/office/drawing/2014/main" id="{37CA8054-42E7-0098-1350-F7B8341C4F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r="35543"/>
          <a:stretch/>
        </p:blipFill>
        <p:spPr bwMode="auto">
          <a:xfrm>
            <a:off x="6865098" y="3195252"/>
            <a:ext cx="3155942" cy="291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2 Subtítulo">
            <a:extLst>
              <a:ext uri="{FF2B5EF4-FFF2-40B4-BE49-F238E27FC236}">
                <a16:creationId xmlns:a16="http://schemas.microsoft.com/office/drawing/2014/main" id="{BC47E8C1-D7CB-BEEA-8DF4-4922FD50164A}"/>
              </a:ext>
            </a:extLst>
          </p:cNvPr>
          <p:cNvSpPr txBox="1">
            <a:spLocks/>
          </p:cNvSpPr>
          <p:nvPr/>
        </p:nvSpPr>
        <p:spPr bwMode="auto">
          <a:xfrm>
            <a:off x="1616636" y="6038850"/>
            <a:ext cx="52484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s-CO" sz="1000" dirty="0"/>
              <a:t>Representación de “Slider </a:t>
            </a:r>
            <a:r>
              <a:rPr lang="es-CO" sz="1000" dirty="0" err="1"/>
              <a:t>Crank</a:t>
            </a:r>
            <a:r>
              <a:rPr lang="es-CO" sz="1000" dirty="0"/>
              <a:t>” Doble. Tomado de [4]</a:t>
            </a:r>
          </a:p>
        </p:txBody>
      </p:sp>
      <p:sp>
        <p:nvSpPr>
          <p:cNvPr id="21" name="2 Subtítulo">
            <a:extLst>
              <a:ext uri="{FF2B5EF4-FFF2-40B4-BE49-F238E27FC236}">
                <a16:creationId xmlns:a16="http://schemas.microsoft.com/office/drawing/2014/main" id="{E9D0C999-E289-0191-2AE2-0D1E675BF463}"/>
              </a:ext>
            </a:extLst>
          </p:cNvPr>
          <p:cNvSpPr txBox="1">
            <a:spLocks/>
          </p:cNvSpPr>
          <p:nvPr/>
        </p:nvSpPr>
        <p:spPr bwMode="auto">
          <a:xfrm>
            <a:off x="6780448" y="5965273"/>
            <a:ext cx="332524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s-CO" sz="1000" dirty="0"/>
              <a:t>Modelo dinámico “Slider </a:t>
            </a:r>
            <a:r>
              <a:rPr lang="es-CO" sz="1000" dirty="0" err="1"/>
              <a:t>Crank</a:t>
            </a:r>
            <a:r>
              <a:rPr lang="es-CO" sz="1000" dirty="0"/>
              <a:t>” Doble. Tomado de [5]</a:t>
            </a:r>
          </a:p>
        </p:txBody>
      </p:sp>
    </p:spTree>
    <p:extLst>
      <p:ext uri="{BB962C8B-B14F-4D97-AF65-F5344CB8AC3E}">
        <p14:creationId xmlns:p14="http://schemas.microsoft.com/office/powerpoint/2010/main" val="299154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45FE-E6C3-6B0F-8D67-0A631BE3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Modelaje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26A84-F786-211D-2610-FBDE8F99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Intermedio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728A4-BF66-0B7B-66BE-8EFFFDBF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21</a:t>
            </a:fld>
            <a:endParaRPr lang="es-CO" sz="2800" dirty="0"/>
          </a:p>
        </p:txBody>
      </p:sp>
      <p:pic>
        <p:nvPicPr>
          <p:cNvPr id="6" name="Picture 5" descr="A group of colored lines&#10;&#10;Description automatically generated">
            <a:extLst>
              <a:ext uri="{FF2B5EF4-FFF2-40B4-BE49-F238E27FC236}">
                <a16:creationId xmlns:a16="http://schemas.microsoft.com/office/drawing/2014/main" id="{0B657EC6-2DFA-D7CA-E276-5FA8A32D4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981" y="953293"/>
            <a:ext cx="6581353" cy="4707136"/>
          </a:xfrm>
          <a:prstGeom prst="rect">
            <a:avLst/>
          </a:prstGeom>
        </p:spPr>
      </p:pic>
      <p:pic>
        <p:nvPicPr>
          <p:cNvPr id="7" name="Picture 6" descr="A black line with red circles and a cross&#10;&#10;Description automatically generated">
            <a:extLst>
              <a:ext uri="{FF2B5EF4-FFF2-40B4-BE49-F238E27FC236}">
                <a16:creationId xmlns:a16="http://schemas.microsoft.com/office/drawing/2014/main" id="{886B38D7-E50F-1399-3AD1-3F9910735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2" y="1226344"/>
            <a:ext cx="4229100" cy="4405312"/>
          </a:xfrm>
          <a:prstGeom prst="rect">
            <a:avLst/>
          </a:prstGeom>
        </p:spPr>
      </p:pic>
      <p:sp>
        <p:nvSpPr>
          <p:cNvPr id="10" name="2 Subtítulo">
            <a:extLst>
              <a:ext uri="{FF2B5EF4-FFF2-40B4-BE49-F238E27FC236}">
                <a16:creationId xmlns:a16="http://schemas.microsoft.com/office/drawing/2014/main" id="{3C9F33B7-1470-01CF-78DC-E3CAF8810B41}"/>
              </a:ext>
            </a:extLst>
          </p:cNvPr>
          <p:cNvSpPr txBox="1">
            <a:spLocks/>
          </p:cNvSpPr>
          <p:nvPr/>
        </p:nvSpPr>
        <p:spPr bwMode="auto">
          <a:xfrm>
            <a:off x="106611" y="5954910"/>
            <a:ext cx="52484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s-CO" sz="1000" dirty="0"/>
              <a:t>“Slider </a:t>
            </a:r>
            <a:r>
              <a:rPr lang="es-CO" sz="1000" dirty="0" err="1"/>
              <a:t>Crank</a:t>
            </a:r>
            <a:r>
              <a:rPr lang="es-CO" sz="1000" dirty="0"/>
              <a:t>” representando las curvas con múltiples </a:t>
            </a:r>
            <a:r>
              <a:rPr lang="es-CO" sz="1000" dirty="0" err="1"/>
              <a:t>bielas.Tomado</a:t>
            </a:r>
            <a:r>
              <a:rPr lang="es-CO" sz="1000" dirty="0"/>
              <a:t> de [6]</a:t>
            </a:r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85486488-696C-EF6B-2FB7-02D3F55AEF6D}"/>
              </a:ext>
            </a:extLst>
          </p:cNvPr>
          <p:cNvSpPr txBox="1">
            <a:spLocks/>
          </p:cNvSpPr>
          <p:nvPr/>
        </p:nvSpPr>
        <p:spPr bwMode="auto">
          <a:xfrm>
            <a:off x="6096000" y="5904707"/>
            <a:ext cx="52484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s-CO" sz="1000" dirty="0" err="1"/>
              <a:t>Representanción</a:t>
            </a:r>
            <a:r>
              <a:rPr lang="es-CO" sz="1000" dirty="0"/>
              <a:t> de algunas de las posibles curvas generadas por sistemas basados en “Slider </a:t>
            </a:r>
            <a:r>
              <a:rPr lang="es-CO" sz="1000" dirty="0" err="1"/>
              <a:t>Crank</a:t>
            </a:r>
            <a:r>
              <a:rPr lang="es-CO" sz="1000" dirty="0"/>
              <a:t>” .Tomado de [7]</a:t>
            </a:r>
          </a:p>
        </p:txBody>
      </p:sp>
    </p:spTree>
    <p:extLst>
      <p:ext uri="{BB962C8B-B14F-4D97-AF65-F5344CB8AC3E}">
        <p14:creationId xmlns:p14="http://schemas.microsoft.com/office/powerpoint/2010/main" val="3541724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41CC1-889A-0B44-C4A9-7DD2B6E72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80235-109D-976C-FFB0-F60F8B91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2891"/>
            <a:ext cx="10515600" cy="1006429"/>
          </a:xfrm>
        </p:spPr>
        <p:txBody>
          <a:bodyPr/>
          <a:lstStyle/>
          <a:p>
            <a:r>
              <a:rPr lang="es-US" dirty="0"/>
              <a:t>Ejercicios propuestos</a:t>
            </a:r>
          </a:p>
        </p:txBody>
      </p:sp>
    </p:spTree>
    <p:extLst>
      <p:ext uri="{BB962C8B-B14F-4D97-AF65-F5344CB8AC3E}">
        <p14:creationId xmlns:p14="http://schemas.microsoft.com/office/powerpoint/2010/main" val="165455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1A7F4-6524-1C2B-5339-22CFF2EB4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CE9A-EC2F-9B25-D69E-F56FBEB0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 propuestos (ejercicio No. 4)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46EA8-3234-C42A-297B-62CF70BC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Intermedio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8155A-7B12-D424-EACD-DCAB1058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23</a:t>
            </a:fld>
            <a:endParaRPr lang="es-CO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D70ED-7A94-C816-566B-6433A9028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34" y="972343"/>
            <a:ext cx="5267325" cy="510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647E8F-D81A-8F70-30B5-DD243693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0" y="972343"/>
            <a:ext cx="5385570" cy="53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2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810D-CFE3-4123-967A-4AC4E1C6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2891"/>
            <a:ext cx="10515600" cy="1006429"/>
          </a:xfrm>
        </p:spPr>
        <p:txBody>
          <a:bodyPr/>
          <a:lstStyle/>
          <a:p>
            <a:r>
              <a:rPr lang="es-US" dirty="0"/>
              <a:t>Punto 4 Taller</a:t>
            </a:r>
          </a:p>
        </p:txBody>
      </p:sp>
    </p:spTree>
    <p:extLst>
      <p:ext uri="{BB962C8B-B14F-4D97-AF65-F5344CB8AC3E}">
        <p14:creationId xmlns:p14="http://schemas.microsoft.com/office/powerpoint/2010/main" val="13296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4CE03-9B1A-432A-B730-6B65BE9F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120514-EA5C-46DE-B896-193F564A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4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2A98D9F4-B56B-43A2-A324-A003D57807F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B95AB-7F0A-2261-E44A-CD6AF8996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953293"/>
            <a:ext cx="92678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9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D9B0D-DB4C-9B0B-22AB-05EFC79F5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BE02E-06AF-879E-6AB1-C909251E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Fuerza “bruta”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5BEC29-9022-86DE-94B7-B6E3A060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5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0C4859F2-045D-0CD0-2A91-B9AA702B03A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</p:spTree>
    <p:extLst>
      <p:ext uri="{BB962C8B-B14F-4D97-AF65-F5344CB8AC3E}">
        <p14:creationId xmlns:p14="http://schemas.microsoft.com/office/powerpoint/2010/main" val="92519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4CE03-9B1A-432A-B730-6B65BE9F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Recordemos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120514-EA5C-46DE-B896-193F564A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6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2A98D9F4-B56B-43A2-A324-A003D57807F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02C85-F1C6-A283-40DC-2C185A979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65" y="1151833"/>
            <a:ext cx="10010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9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B5724-6A20-6257-AEAF-3DFB4E884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0B4A1-39D6-B33B-EE5A-B2BB5E96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 simplificada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27C3EF-ED54-619F-E9C1-328823C3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7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D4BBF291-E7A8-A070-1623-C7D479717E1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528ABB-F138-B724-014D-8083DD512B64}"/>
                  </a:ext>
                </a:extLst>
              </p:cNvPr>
              <p:cNvSpPr txBox="1"/>
              <p:nvPr/>
            </p:nvSpPr>
            <p:spPr>
              <a:xfrm>
                <a:off x="472439" y="1520333"/>
                <a:ext cx="1618071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acc>
                        <m:accPr>
                          <m:chr m:val="̇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528ABB-F138-B724-014D-8083DD512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9" y="1520333"/>
                <a:ext cx="1618071" cy="293029"/>
              </a:xfrm>
              <a:prstGeom prst="rect">
                <a:avLst/>
              </a:prstGeom>
              <a:blipFill>
                <a:blip r:embed="rId3"/>
                <a:stretch>
                  <a:fillRect l="-2632" t="-16667" r="-42857" b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A41F6D-7FE2-ED15-FA7B-17365184FCE6}"/>
                  </a:ext>
                </a:extLst>
              </p:cNvPr>
              <p:cNvSpPr txBox="1"/>
              <p:nvPr/>
            </p:nvSpPr>
            <p:spPr>
              <a:xfrm>
                <a:off x="472439" y="1877834"/>
                <a:ext cx="3464474" cy="329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̇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acc>
                        <m:accPr>
                          <m:chr m:val="̈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A41F6D-7FE2-ED15-FA7B-17365184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9" y="1877834"/>
                <a:ext cx="3464474" cy="329962"/>
              </a:xfrm>
              <a:prstGeom prst="rect">
                <a:avLst/>
              </a:prstGeom>
              <a:blipFill>
                <a:blip r:embed="rId4"/>
                <a:stretch>
                  <a:fillRect l="-351" t="-7407" r="-18453" b="-259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823B29E-3134-3CDB-99A0-09E43962582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362" t="30845" r="19784"/>
          <a:stretch>
            <a:fillRect/>
          </a:stretch>
        </p:blipFill>
        <p:spPr>
          <a:xfrm>
            <a:off x="5464049" y="1314449"/>
            <a:ext cx="4289551" cy="308530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4272B4-5B86-5C62-E4F3-2E5B9B4F1B8F}"/>
              </a:ext>
            </a:extLst>
          </p:cNvPr>
          <p:cNvCxnSpPr>
            <a:cxnSpLocks/>
          </p:cNvCxnSpPr>
          <p:nvPr/>
        </p:nvCxnSpPr>
        <p:spPr>
          <a:xfrm flipV="1">
            <a:off x="5943600" y="1747457"/>
            <a:ext cx="3657600" cy="187204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99D678-1427-2B10-90E8-55B37C851FB9}"/>
              </a:ext>
            </a:extLst>
          </p:cNvPr>
          <p:cNvCxnSpPr>
            <a:cxnSpLocks/>
          </p:cNvCxnSpPr>
          <p:nvPr/>
        </p:nvCxnSpPr>
        <p:spPr>
          <a:xfrm flipH="1" flipV="1">
            <a:off x="5103749" y="1942307"/>
            <a:ext cx="839851" cy="167719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00C549-F670-E391-58CD-DC611AC73DE4}"/>
                  </a:ext>
                </a:extLst>
              </p:cNvPr>
              <p:cNvSpPr txBox="1"/>
              <p:nvPr/>
            </p:nvSpPr>
            <p:spPr>
              <a:xfrm>
                <a:off x="9753600" y="1316570"/>
                <a:ext cx="2611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00C549-F670-E391-58CD-DC611AC7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1316570"/>
                <a:ext cx="26116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E4479-AF20-35ED-9FCC-8A76925B8B2A}"/>
                  </a:ext>
                </a:extLst>
              </p:cNvPr>
              <p:cNvSpPr txBox="1"/>
              <p:nvPr/>
            </p:nvSpPr>
            <p:spPr>
              <a:xfrm>
                <a:off x="5202887" y="1510391"/>
                <a:ext cx="2069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E4479-AF20-35ED-9FCC-8A76925B8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887" y="1510391"/>
                <a:ext cx="20698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57B518-9042-17CF-5AD0-A9F44D9D811B}"/>
                  </a:ext>
                </a:extLst>
              </p:cNvPr>
              <p:cNvSpPr txBox="1"/>
              <p:nvPr/>
            </p:nvSpPr>
            <p:spPr>
              <a:xfrm>
                <a:off x="472439" y="2272269"/>
                <a:ext cx="1876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375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150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57B518-9042-17CF-5AD0-A9F44D9D8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9" y="2272269"/>
                <a:ext cx="1876603" cy="276999"/>
              </a:xfrm>
              <a:prstGeom prst="rect">
                <a:avLst/>
              </a:prstGeom>
              <a:blipFill>
                <a:blip r:embed="rId8"/>
                <a:stretch>
                  <a:fillRect r="-649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173C16-341C-E0C5-BB36-734461C2CE60}"/>
                  </a:ext>
                </a:extLst>
              </p:cNvPr>
              <p:cNvSpPr txBox="1"/>
              <p:nvPr/>
            </p:nvSpPr>
            <p:spPr>
              <a:xfrm>
                <a:off x="472438" y="2683478"/>
                <a:ext cx="2206886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173C16-341C-E0C5-BB36-734461C2C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8" y="2683478"/>
                <a:ext cx="2206886" cy="563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56FEEE-29DF-F509-4164-4B0F43EAC8BC}"/>
                  </a:ext>
                </a:extLst>
              </p:cNvPr>
              <p:cNvSpPr txBox="1"/>
              <p:nvPr/>
            </p:nvSpPr>
            <p:spPr>
              <a:xfrm>
                <a:off x="472438" y="3261707"/>
                <a:ext cx="2877134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56FEEE-29DF-F509-4164-4B0F43EAC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8" y="3261707"/>
                <a:ext cx="2877134" cy="563680"/>
              </a:xfrm>
              <a:prstGeom prst="rect">
                <a:avLst/>
              </a:prstGeom>
              <a:blipFill>
                <a:blip r:embed="rId10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88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62A41-30D3-C4E7-50F1-EB4E78516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CF45E-2232-944E-21B2-41B0616B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2891"/>
            <a:ext cx="10515600" cy="1006429"/>
          </a:xfrm>
        </p:spPr>
        <p:txBody>
          <a:bodyPr/>
          <a:lstStyle/>
          <a:p>
            <a:r>
              <a:rPr lang="es-US" dirty="0"/>
              <a:t>SCARA 2D</a:t>
            </a:r>
          </a:p>
        </p:txBody>
      </p:sp>
    </p:spTree>
    <p:extLst>
      <p:ext uri="{BB962C8B-B14F-4D97-AF65-F5344CB8AC3E}">
        <p14:creationId xmlns:p14="http://schemas.microsoft.com/office/powerpoint/2010/main" val="375568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DA286-7065-1D6F-857C-AD853A73A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D9BB1-A63F-25D2-53C5-19B197FC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BDDE78-9D61-16FF-C4CE-02781D77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9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0B398761-9D8B-B347-61CA-97716D3483B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76E54-B588-D388-8DB7-7D176DFB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396" y="782090"/>
            <a:ext cx="4172408" cy="33821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01C1DF-2070-E69A-3805-E2C9669D6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607" y="953941"/>
            <a:ext cx="4018961" cy="3038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99AE3-4A36-F76E-8318-D1AF771CF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150" y="4227011"/>
            <a:ext cx="4852937" cy="20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60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12150</TotalTime>
  <Words>637</Words>
  <Application>Microsoft Office PowerPoint</Application>
  <PresentationFormat>Widescreen</PresentationFormat>
  <Paragraphs>132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Tema de Office</vt:lpstr>
      <vt:lpstr>PowerPoint Presentation</vt:lpstr>
      <vt:lpstr>Temas</vt:lpstr>
      <vt:lpstr>Punto 4 Taller</vt:lpstr>
      <vt:lpstr>Ejercicio</vt:lpstr>
      <vt:lpstr>Fuerza “bruta”</vt:lpstr>
      <vt:lpstr>Recordemos</vt:lpstr>
      <vt:lpstr>Forma simplificada</vt:lpstr>
      <vt:lpstr>SCARA 2D</vt:lpstr>
      <vt:lpstr>Análisis</vt:lpstr>
      <vt:lpstr>Análisis</vt:lpstr>
      <vt:lpstr>Análisis</vt:lpstr>
      <vt:lpstr>Planteamiento</vt:lpstr>
      <vt:lpstr>Explicación de sistema mecanismo pistón</vt:lpstr>
      <vt:lpstr>Slider crank</vt:lpstr>
      <vt:lpstr>Definición</vt:lpstr>
      <vt:lpstr>Aplicaciónes</vt:lpstr>
      <vt:lpstr>Modelado cinemático</vt:lpstr>
      <vt:lpstr>R’ y R’’</vt:lpstr>
      <vt:lpstr>Modelado Cinético</vt:lpstr>
      <vt:lpstr>Aplicaciones</vt:lpstr>
      <vt:lpstr>Modelaje</vt:lpstr>
      <vt:lpstr>Ejercicios propuestos</vt:lpstr>
      <vt:lpstr>Ejercicios propuestos (ejercicio No.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Andres Gaona Castillo</dc:creator>
  <cp:lastModifiedBy>Daniel Álvarez</cp:lastModifiedBy>
  <cp:revision>308</cp:revision>
  <dcterms:created xsi:type="dcterms:W3CDTF">2017-09-28T17:08:57Z</dcterms:created>
  <dcterms:modified xsi:type="dcterms:W3CDTF">2025-08-12T05:00:58Z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791f77-3d39-4d72-9277-ac879ec799ed_Enabled">
    <vt:lpwstr>true</vt:lpwstr>
  </property>
  <property fmtid="{D5CDD505-2E9C-101B-9397-08002B2CF9AE}" pid="3" name="MSIP_Label_36791f77-3d39-4d72-9277-ac879ec799ed_SetDate">
    <vt:lpwstr>2025-08-04T23:12:08Z</vt:lpwstr>
  </property>
  <property fmtid="{D5CDD505-2E9C-101B-9397-08002B2CF9AE}" pid="4" name="MSIP_Label_36791f77-3d39-4d72-9277-ac879ec799ed_Method">
    <vt:lpwstr>Standard</vt:lpwstr>
  </property>
  <property fmtid="{D5CDD505-2E9C-101B-9397-08002B2CF9AE}" pid="5" name="MSIP_Label_36791f77-3d39-4d72-9277-ac879ec799ed_Name">
    <vt:lpwstr>restricted-default</vt:lpwstr>
  </property>
  <property fmtid="{D5CDD505-2E9C-101B-9397-08002B2CF9AE}" pid="6" name="MSIP_Label_36791f77-3d39-4d72-9277-ac879ec799ed_SiteId">
    <vt:lpwstr>254ba93e-1f6f-48f3-90e6-e2766664b477</vt:lpwstr>
  </property>
  <property fmtid="{D5CDD505-2E9C-101B-9397-08002B2CF9AE}" pid="7" name="MSIP_Label_36791f77-3d39-4d72-9277-ac879ec799ed_ActionId">
    <vt:lpwstr>e5fede40-1bad-4af3-9ba8-424d918067cb</vt:lpwstr>
  </property>
  <property fmtid="{D5CDD505-2E9C-101B-9397-08002B2CF9AE}" pid="8" name="MSIP_Label_36791f77-3d39-4d72-9277-ac879ec799ed_ContentBits">
    <vt:lpwstr>0</vt:lpwstr>
  </property>
  <property fmtid="{D5CDD505-2E9C-101B-9397-08002B2CF9AE}" pid="9" name="MSIP_Label_36791f77-3d39-4d72-9277-ac879ec799ed_Tag">
    <vt:lpwstr>10, 3, 0, 1</vt:lpwstr>
  </property>
</Properties>
</file>