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7" r:id="rId2"/>
    <p:sldId id="458" r:id="rId3"/>
    <p:sldId id="459" r:id="rId4"/>
    <p:sldId id="482" r:id="rId5"/>
    <p:sldId id="475" r:id="rId6"/>
    <p:sldId id="483" r:id="rId7"/>
    <p:sldId id="485" r:id="rId8"/>
    <p:sldId id="490" r:id="rId9"/>
    <p:sldId id="486" r:id="rId10"/>
    <p:sldId id="491" r:id="rId11"/>
    <p:sldId id="487" r:id="rId12"/>
    <p:sldId id="492" r:id="rId13"/>
    <p:sldId id="488" r:id="rId14"/>
    <p:sldId id="489" r:id="rId15"/>
    <p:sldId id="495" r:id="rId16"/>
    <p:sldId id="493" r:id="rId17"/>
    <p:sldId id="497" r:id="rId18"/>
    <p:sldId id="496" r:id="rId19"/>
    <p:sldId id="494" r:id="rId20"/>
    <p:sldId id="4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5246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572" userDrawn="1">
          <p15:clr>
            <a:srgbClr val="F26B43"/>
          </p15:clr>
        </p15:guide>
        <p15:guide id="5" orient="horz" pos="2795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226" userDrawn="1">
          <p15:clr>
            <a:srgbClr val="C35EA4"/>
          </p15:clr>
        </p15:guide>
        <p15:guide id="8" orient="horz" pos="383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ED9"/>
    <a:srgbClr val="2DACDD"/>
    <a:srgbClr val="E5153B"/>
    <a:srgbClr val="282E41"/>
    <a:srgbClr val="2B273F"/>
    <a:srgbClr val="5B9BD5"/>
    <a:srgbClr val="FCB131"/>
    <a:srgbClr val="D9AC8B"/>
    <a:srgbClr val="A43333"/>
    <a:srgbClr val="F3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89054" autoAdjust="0"/>
  </p:normalViewPr>
  <p:slideViewPr>
    <p:cSldViewPr snapToGrid="0" showGuides="1">
      <p:cViewPr>
        <p:scale>
          <a:sx n="66" d="100"/>
          <a:sy n="66" d="100"/>
        </p:scale>
        <p:origin x="1698" y="732"/>
      </p:cViewPr>
      <p:guideLst>
        <p:guide pos="325"/>
        <p:guide pos="5246"/>
        <p:guide orient="horz" pos="391"/>
        <p:guide orient="horz" pos="572"/>
        <p:guide orient="horz" pos="2795"/>
        <p:guide orient="horz" pos="2160"/>
        <p:guide orient="horz" pos="3226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5CB58-4C80-48BF-A495-1677AB2ADD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AC819D-F872-4907-B958-0862B2BA84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E1C5-597C-4760-823F-6FBC04B64F3B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59F96-2EC1-4104-AFB4-4C88DBEE1F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92936C-C73F-4087-B791-3A74503659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5A898-0C8F-415B-ABA5-863E388A65F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8767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B7333-0547-4684-AD17-85488E8E9F79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C008B-91FB-4419-95CE-8C508FC576F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94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3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F543-B7E4-5D2E-A8CB-24BBA0038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B174F0-34C9-5C7D-89A3-6290232A3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ACC676-1CDA-4E46-219D-0CE61FED6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75D3D-1575-8C11-9972-C8E3B5854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68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AA3C0-7FC2-7FEC-3862-22917747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259BE8-515E-6888-C0E1-776561A57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07573F2-EC55-CB44-9677-65F97DF52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9874C9-A9C7-3F15-50E7-19CCDB31F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88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8C35-D10C-789D-DCEA-9151619B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8058A8B-E3E3-0A3E-F397-C9276BAA7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79D85F-B138-BF61-0A6B-9BAA967F9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467448-35C1-35E3-B827-AF3DDB8AC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154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B8E-3E32-4014-94DF-7AE185A1AF22}" type="datetime1">
              <a:rPr lang="es-CO" smtClean="0"/>
              <a:t>18/08/2025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4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7B42-4D02-4FFE-AC1F-98B2CF2EDF4D}" type="datetime1">
              <a:rPr lang="es-CO" smtClean="0"/>
              <a:t>18/08/2025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73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F13-8FEC-4B73-9108-FBA931F320DB}" type="datetime1">
              <a:rPr lang="es-CO" smtClean="0"/>
              <a:t>18/08/2025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0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408781"/>
            <a:ext cx="10515600" cy="544512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2DACDD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462189"/>
            <a:ext cx="10515600" cy="4351338"/>
          </a:xfrm>
        </p:spPr>
        <p:txBody>
          <a:bodyPr/>
          <a:lstStyle>
            <a:lvl1pPr>
              <a:defRPr>
                <a:solidFill>
                  <a:srgbClr val="2B273F"/>
                </a:solidFill>
              </a:defRPr>
            </a:lvl1pPr>
            <a:lvl2pPr marL="685800" indent="-228600">
              <a:buFont typeface="Calibri" panose="020F0502020204030204" pitchFamily="34" charset="0"/>
              <a:buChar char="‒"/>
              <a:defRPr>
                <a:solidFill>
                  <a:srgbClr val="2B273F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B273F"/>
                </a:solidFill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solidFill>
                  <a:srgbClr val="2B273F"/>
                </a:solidFill>
              </a:defRPr>
            </a:lvl4pPr>
            <a:lvl5pPr marL="2057400" indent="-228600">
              <a:buFont typeface="Wingdings" panose="05000000000000000000" pitchFamily="2" charset="2"/>
              <a:buChar char="q"/>
              <a:defRPr>
                <a:solidFill>
                  <a:srgbClr val="2B273F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449-2024-4D38-955E-79B93D652F61}" type="datetime1">
              <a:rPr lang="es-CO" smtClean="0"/>
              <a:t>18/08/2025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556" y="6390277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071C489-697C-47CB-93D0-AEFF3C3206B5}" type="slidenum">
              <a:rPr lang="es-CO" smtClean="0"/>
              <a:pPr/>
              <a:t>‹#›</a:t>
            </a:fld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5116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205D202-C545-4129-B974-DF30CC6D7DC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5820A5C-85C1-4ABE-9020-9639D1744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CB03263-3EA9-4773-92D4-470938E3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40" y="228690"/>
              <a:ext cx="1595523" cy="87940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75843"/>
            <a:ext cx="10515600" cy="1920526"/>
          </a:xfrm>
          <a:noFill/>
        </p:spPr>
        <p:txBody>
          <a:bodyPr wrap="square" rtlCol="0" anchor="ctr" anchorCtr="1">
            <a:spAutoFit/>
          </a:bodyPr>
          <a:lstStyle>
            <a:lvl1pPr algn="ctr">
              <a:def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45720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5AD-F571-4BAB-ACCD-E966CBFA3BB8}" type="datetime1">
              <a:rPr lang="es-CO" smtClean="0"/>
              <a:t>18/08/2025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Proyecto Intermedio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882382-E52B-4DCA-B19F-27E81D16D987}"/>
              </a:ext>
            </a:extLst>
          </p:cNvPr>
          <p:cNvSpPr txBox="1">
            <a:spLocks/>
          </p:cNvSpPr>
          <p:nvPr userDrawn="1"/>
        </p:nvSpPr>
        <p:spPr>
          <a:xfrm>
            <a:off x="9224556" y="6390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1C489-697C-47CB-93D0-AEFF3C3206B5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78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91D4-F15A-4A9D-94D8-5A58F6166EC9}" type="datetime1">
              <a:rPr lang="es-CO" smtClean="0"/>
              <a:t>18/08/2025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68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9EE1-7C59-4CA3-9784-B7F05A491700}" type="datetime1">
              <a:rPr lang="es-CO" smtClean="0"/>
              <a:t>18/08/2025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29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504E-B7D7-4E88-A478-3F160ECEDB58}" type="datetime1">
              <a:rPr lang="es-CO" smtClean="0"/>
              <a:t>18/08/2025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6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6EA5-4812-4EF6-B9E0-185D24F34816}" type="datetime1">
              <a:rPr lang="es-CO" smtClean="0"/>
              <a:t>18/08/2025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5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7C9A-F2DE-4EDA-83F5-E094FC68E655}" type="datetime1">
              <a:rPr lang="es-CO" smtClean="0"/>
              <a:t>18/08/2025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0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0F3-7DA7-467A-9496-81B1DA994509}" type="datetime1">
              <a:rPr lang="es-CO" smtClean="0"/>
              <a:t>18/08/2025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0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A566-28BA-43C1-93A8-C15DF975CD7F}" type="datetime1">
              <a:rPr lang="es-CO" smtClean="0"/>
              <a:t>18/08/2025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9429E80-CB3E-4B81-8068-E1E228E8BB3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943" y="5631288"/>
              <a:ext cx="1707269" cy="9410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40" y="228690"/>
              <a:ext cx="1595523" cy="879409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2637905" y="2226490"/>
            <a:ext cx="69161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i="1" dirty="0">
                <a:solidFill>
                  <a:schemeClr val="bg1"/>
                </a:solidFill>
              </a:rPr>
              <a:t>Dinámica de sistemas mecánicos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32630" y="4599196"/>
            <a:ext cx="3668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i="1" dirty="0">
                <a:solidFill>
                  <a:schemeClr val="bg1"/>
                </a:solidFill>
              </a:rPr>
              <a:t>Jonathan Camargo</a:t>
            </a:r>
          </a:p>
          <a:p>
            <a:pPr algn="ctr"/>
            <a:r>
              <a:rPr lang="es-CO" sz="2400" i="1" dirty="0">
                <a:solidFill>
                  <a:schemeClr val="bg1"/>
                </a:solidFill>
              </a:rPr>
              <a:t>jon-cama</a:t>
            </a:r>
            <a:r>
              <a:rPr lang="en-US" sz="2400" i="1" dirty="0">
                <a:solidFill>
                  <a:schemeClr val="bg1"/>
                </a:solidFill>
              </a:rPr>
              <a:t>@uniandes.edu.co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4E24CE-11E4-423F-A7B2-B9B2B13F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1</a:t>
            </a:fld>
            <a:endParaRPr lang="es-CO"/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211E5CD-42F4-5333-A042-39A9E293095B}"/>
              </a:ext>
            </a:extLst>
          </p:cNvPr>
          <p:cNvSpPr txBox="1"/>
          <p:nvPr/>
        </p:nvSpPr>
        <p:spPr>
          <a:xfrm>
            <a:off x="2637903" y="3633434"/>
            <a:ext cx="69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Complementaria No. 3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BBDE7CEA-1B59-E157-666D-E7A02ED94DCC}"/>
              </a:ext>
            </a:extLst>
          </p:cNvPr>
          <p:cNvSpPr txBox="1"/>
          <p:nvPr/>
        </p:nvSpPr>
        <p:spPr>
          <a:xfrm>
            <a:off x="1548483" y="4638992"/>
            <a:ext cx="392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i="1" dirty="0">
                <a:solidFill>
                  <a:schemeClr val="bg1"/>
                </a:solidFill>
              </a:rPr>
              <a:t>Daniel Alvarez</a:t>
            </a:r>
          </a:p>
          <a:p>
            <a:pPr algn="ctr"/>
            <a:r>
              <a:rPr lang="es-CO" sz="2400" i="1" dirty="0">
                <a:solidFill>
                  <a:schemeClr val="bg1"/>
                </a:solidFill>
              </a:rPr>
              <a:t>da.alvarezv</a:t>
            </a:r>
            <a:r>
              <a:rPr lang="en-US" sz="2400" i="1" dirty="0">
                <a:solidFill>
                  <a:schemeClr val="bg1"/>
                </a:solidFill>
              </a:rPr>
              <a:t>@uniandes.edu.co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1" name="CuadroTexto 9">
            <a:extLst>
              <a:ext uri="{FF2B5EF4-FFF2-40B4-BE49-F238E27FC236}">
                <a16:creationId xmlns:a16="http://schemas.microsoft.com/office/drawing/2014/main" id="{A221CE3D-14D3-A46F-6569-3A1018770AC7}"/>
              </a:ext>
            </a:extLst>
          </p:cNvPr>
          <p:cNvSpPr txBox="1"/>
          <p:nvPr/>
        </p:nvSpPr>
        <p:spPr>
          <a:xfrm>
            <a:off x="2833001" y="4296336"/>
            <a:ext cx="135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Asistente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19F30F61-3E5C-88CC-E1F4-14873F4664C5}"/>
              </a:ext>
            </a:extLst>
          </p:cNvPr>
          <p:cNvSpPr txBox="1"/>
          <p:nvPr/>
        </p:nvSpPr>
        <p:spPr>
          <a:xfrm>
            <a:off x="7719016" y="4296336"/>
            <a:ext cx="129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Principal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3" name="CuadroTexto 6">
            <a:extLst>
              <a:ext uri="{FF2B5EF4-FFF2-40B4-BE49-F238E27FC236}">
                <a16:creationId xmlns:a16="http://schemas.microsoft.com/office/drawing/2014/main" id="{EE694C10-B1DB-DFA8-05BF-DC188DA4435F}"/>
              </a:ext>
            </a:extLst>
          </p:cNvPr>
          <p:cNvSpPr txBox="1"/>
          <p:nvPr/>
        </p:nvSpPr>
        <p:spPr>
          <a:xfrm>
            <a:off x="2637903" y="6376532"/>
            <a:ext cx="69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2025 - II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3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922CA-F826-7EAF-8892-2ED05264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B3DDB-4AC6-3AE0-E752-52FF19D9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Actuado vs </a:t>
            </a:r>
            <a:r>
              <a:rPr lang="es-US" dirty="0" err="1"/>
              <a:t>Sub-actuado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72505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43FA-5EEF-E40A-2C54-2BADF415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DABF-6AD9-A2FE-EE4F-24525803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onsolas" panose="020B0609020204030204" pitchFamily="49" charset="0"/>
              </a:rPr>
              <a:t>Actuado vs </a:t>
            </a:r>
            <a:r>
              <a:rPr lang="es-ES" dirty="0" err="1">
                <a:latin typeface="Consolas" panose="020B0609020204030204" pitchFamily="49" charset="0"/>
              </a:rPr>
              <a:t>Sub-actuado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ED729-EBDA-C840-8CD6-A8BD172A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C7DBB-3495-1657-827A-95B7F246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11</a:t>
            </a:fld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6193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A3FD1-7765-FA09-1BD3-872AC947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BF851-4D55-4BBD-F86D-5AFB736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Explicación Servos</a:t>
            </a:r>
          </a:p>
        </p:txBody>
      </p:sp>
    </p:spTree>
    <p:extLst>
      <p:ext uri="{BB962C8B-B14F-4D97-AF65-F5344CB8AC3E}">
        <p14:creationId xmlns:p14="http://schemas.microsoft.com/office/powerpoint/2010/main" val="24112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8FF-9ADB-DF27-EFA7-46C85356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Actuadores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0F290-2955-0C5C-AB74-94FF6B55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FDC35-D7FE-5B8A-4ED3-757EC4F7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13</a:t>
            </a:fld>
            <a:endParaRPr lang="es-CO" sz="2800" dirty="0"/>
          </a:p>
        </p:txBody>
      </p:sp>
      <p:pic>
        <p:nvPicPr>
          <p:cNvPr id="1026" name="Picture 2" descr="2.2 Actuadores eléctricos | Introducción a la Automatización Industrial">
            <a:extLst>
              <a:ext uri="{FF2B5EF4-FFF2-40B4-BE49-F238E27FC236}">
                <a16:creationId xmlns:a16="http://schemas.microsoft.com/office/drawing/2014/main" id="{2C979E1F-B325-3F1D-1766-A007B35947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054297"/>
            <a:ext cx="4025642" cy="275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14CBBA-EB69-443B-58CB-E191BEE23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7"/>
          <a:stretch>
            <a:fillRect/>
          </a:stretch>
        </p:blipFill>
        <p:spPr bwMode="auto">
          <a:xfrm>
            <a:off x="347547" y="3914358"/>
            <a:ext cx="4114801" cy="23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FCF5D3-7E53-E646-E845-3CF7B8CF8138}"/>
              </a:ext>
            </a:extLst>
          </p:cNvPr>
          <p:cNvSpPr txBox="1"/>
          <p:nvPr/>
        </p:nvSpPr>
        <p:spPr>
          <a:xfrm>
            <a:off x="4569515" y="1238649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Es un motor eléctrico de corriente alterna (CA) en el que el rotor gira a una velocidad ligeramente menor que la del campo magnético giratorio del estator.</a:t>
            </a:r>
          </a:p>
          <a:p>
            <a:endParaRPr lang="es-ES" b="1" dirty="0"/>
          </a:p>
          <a:p>
            <a:r>
              <a:rPr lang="es-ES" b="1" dirty="0"/>
              <a:t>Principio:</a:t>
            </a:r>
            <a:r>
              <a:rPr lang="es-ES" dirty="0"/>
              <a:t> Funciona por inducción electromagnética: el campo giratorio del estator induce corrientes en el rotor, y estas producen el par motor.</a:t>
            </a:r>
            <a:endParaRPr lang="es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8FC57-EFF4-A32E-DDBF-A728F2A236EF}"/>
              </a:ext>
            </a:extLst>
          </p:cNvPr>
          <p:cNvSpPr txBox="1"/>
          <p:nvPr/>
        </p:nvSpPr>
        <p:spPr>
          <a:xfrm>
            <a:off x="4569515" y="3813354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Definición: Es un motor eléctrico que divide una rotación completa en un número fijo de pasos. Cada impulso eléctrico mueve el eje un ángulo exacto.</a:t>
            </a:r>
          </a:p>
          <a:p>
            <a:endParaRPr lang="es-ES" b="1" dirty="0"/>
          </a:p>
          <a:p>
            <a:r>
              <a:rPr lang="es-ES" b="1" dirty="0"/>
              <a:t>Principio: </a:t>
            </a:r>
            <a:r>
              <a:rPr lang="es-ES" dirty="0"/>
              <a:t>Funciona mediante excitación secuencial de bobinas en el estator, que generan campos magnéticos que atraen el rotor dentado paso a paso.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553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37B31-83B2-AFE0-5DFC-39F323994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6364-51EC-6FF5-BC5E-7544FF41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Actuadores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321A0-DDD3-7290-B900-C08BBE7E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7158-7AF5-D8EC-0C7F-2AE226C9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14</a:t>
            </a:fld>
            <a:endParaRPr lang="es-CO" sz="2800" dirty="0"/>
          </a:p>
        </p:txBody>
      </p:sp>
      <p:pic>
        <p:nvPicPr>
          <p:cNvPr id="2050" name="Picture 2" descr="Que es un Servo Motor? – Blog Logicbus">
            <a:extLst>
              <a:ext uri="{FF2B5EF4-FFF2-40B4-BE49-F238E27FC236}">
                <a16:creationId xmlns:a16="http://schemas.microsoft.com/office/drawing/2014/main" id="{9C93578A-9794-5F0C-3306-980DCE356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1546972"/>
            <a:ext cx="6217241" cy="36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0BB8A-E66B-E2AE-3AD8-3BFF0590CFD0}"/>
              </a:ext>
            </a:extLst>
          </p:cNvPr>
          <p:cNvSpPr txBox="1"/>
          <p:nvPr/>
        </p:nvSpPr>
        <p:spPr>
          <a:xfrm>
            <a:off x="6689681" y="1546972"/>
            <a:ext cx="46707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Definición: Es un motor (puede ser de corriente continua o alterna) integrado con un sistema de control y un sensor de realimentación (generalmente un </a:t>
            </a:r>
            <a:r>
              <a:rPr lang="es-ES" b="1" dirty="0" err="1"/>
              <a:t>encoder</a:t>
            </a:r>
            <a:r>
              <a:rPr lang="es-ES" b="1" dirty="0"/>
              <a:t> o potenciómetro) que permite controlar con precisión la posición, velocidad y par.</a:t>
            </a:r>
          </a:p>
          <a:p>
            <a:endParaRPr lang="es-ES" b="1" dirty="0"/>
          </a:p>
          <a:p>
            <a:r>
              <a:rPr lang="es-ES" b="1" dirty="0"/>
              <a:t>Principio: </a:t>
            </a:r>
            <a:r>
              <a:rPr lang="es-ES" dirty="0"/>
              <a:t>Funciona en lazo cerrado: el controlador compara la señal de referencia con la realimentación del sensor y ajusta la corriente para corregir errores.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28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D56E7-6A5F-1FC5-751A-8BDB5562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31B6-093A-3DB1-0987-89A1D2E7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 servo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75AA2-885B-2063-B7F6-D3733C4C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94513-5876-277D-A47C-B0DBB938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15</a:t>
            </a:fld>
            <a:endParaRPr lang="es-CO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27EF0-0B06-A10A-D477-31635026C26A}"/>
                  </a:ext>
                </a:extLst>
              </p:cNvPr>
              <p:cNvSpPr txBox="1"/>
              <p:nvPr/>
            </p:nvSpPr>
            <p:spPr>
              <a:xfrm>
                <a:off x="684504" y="1358382"/>
                <a:ext cx="4285276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𝑃𝑢𝑙𝑠𝑜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27EF0-0B06-A10A-D477-31635026C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04" y="1358382"/>
                <a:ext cx="4285276" cy="572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3F91A1-2FAC-6641-55FC-AE039DA1ADFE}"/>
              </a:ext>
            </a:extLst>
          </p:cNvPr>
          <p:cNvCxnSpPr>
            <a:cxnSpLocks/>
          </p:cNvCxnSpPr>
          <p:nvPr/>
        </p:nvCxnSpPr>
        <p:spPr>
          <a:xfrm>
            <a:off x="5268686" y="1644775"/>
            <a:ext cx="1132114" cy="0"/>
          </a:xfrm>
          <a:prstGeom prst="straightConnector1">
            <a:avLst/>
          </a:prstGeom>
          <a:ln w="57150">
            <a:solidFill>
              <a:srgbClr val="2DAC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DFDD58-8DEE-92E5-F443-7B0F3DB2AAD2}"/>
                  </a:ext>
                </a:extLst>
              </p:cNvPr>
              <p:cNvSpPr txBox="1"/>
              <p:nvPr/>
            </p:nvSpPr>
            <p:spPr>
              <a:xfrm>
                <a:off x="6807390" y="1358382"/>
                <a:ext cx="269201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𝑝𝑢𝑙𝑠𝑜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−1000)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∗180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DFDD58-8DEE-92E5-F443-7B0F3DB2A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390" y="1358382"/>
                <a:ext cx="2692019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04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6A978-0F0F-67FF-3833-8E4B5E5AC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D1AC3-E533-1A35-1191-CD14921F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ROBIX</a:t>
            </a:r>
          </a:p>
        </p:txBody>
      </p:sp>
    </p:spTree>
    <p:extLst>
      <p:ext uri="{BB962C8B-B14F-4D97-AF65-F5344CB8AC3E}">
        <p14:creationId xmlns:p14="http://schemas.microsoft.com/office/powerpoint/2010/main" val="7339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AC87B-7B1C-6FDB-2708-827985CA3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C3D4-FF09-0B3E-71F4-18AE8505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 ROBIX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535CB-C166-D704-E199-A07D13C6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E301E-8D10-0AD9-22CE-D83121F2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17</a:t>
            </a:fld>
            <a:endParaRPr lang="es-CO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13541-5E5C-2314-7A3F-639F8F28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7" y="1004887"/>
            <a:ext cx="5147933" cy="5299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263D8-6A9E-99C6-205C-D43A946A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5474"/>
            <a:ext cx="53054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4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4AA6-557D-4DFB-7570-3A9024515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8F20-D3DA-E6F4-D8F6-ECA7B1D8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7FAA4-E59B-4DCD-0133-5A87DFCF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61C5A-5C06-9E15-421F-2E84EBA9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18</a:t>
            </a:fld>
            <a:endParaRPr lang="es-CO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A4494C-24AE-B55F-F580-775B6BB1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7" y="1033462"/>
            <a:ext cx="4991100" cy="4791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A5D4EA-1CED-43A0-493F-997898C8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10" y="1523999"/>
            <a:ext cx="5372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6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E4DAE-650C-AC0F-4998-53737983A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C311A-00E2-F88E-1A37-1CBF4A04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75843"/>
            <a:ext cx="10515600" cy="1920526"/>
          </a:xfrm>
        </p:spPr>
        <p:txBody>
          <a:bodyPr/>
          <a:lstStyle/>
          <a:p>
            <a:r>
              <a:rPr lang="es-US" dirty="0"/>
              <a:t>Explicación de Laboratorio No. 1</a:t>
            </a:r>
          </a:p>
        </p:txBody>
      </p:sp>
    </p:spTree>
    <p:extLst>
      <p:ext uri="{BB962C8B-B14F-4D97-AF65-F5344CB8AC3E}">
        <p14:creationId xmlns:p14="http://schemas.microsoft.com/office/powerpoint/2010/main" val="329226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7" y="1034027"/>
            <a:ext cx="3280277" cy="1006429"/>
          </a:xfrm>
        </p:spPr>
        <p:txBody>
          <a:bodyPr/>
          <a:lstStyle/>
          <a:p>
            <a:pPr algn="l"/>
            <a:r>
              <a:rPr lang="es-CO" dirty="0"/>
              <a:t>Temas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4B698C-6FF0-47D8-BB9C-2E66D7D4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Proyecto Intermedio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79016-2E47-B32A-EA0D-07E7CCC4A54C}"/>
              </a:ext>
            </a:extLst>
          </p:cNvPr>
          <p:cNvSpPr txBox="1"/>
          <p:nvPr/>
        </p:nvSpPr>
        <p:spPr>
          <a:xfrm>
            <a:off x="1042737" y="2237607"/>
            <a:ext cx="7903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Finalización de semana No. 2</a:t>
            </a:r>
            <a:endParaRPr lang="es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Explicación formal de cinemática inversa, cinemática directa.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IK – Método iterativo.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Explicación Servos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ROBIX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Explicación de guía de laboratorio.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0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BBE65-8A47-202D-C396-090CB992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3A69-73A6-49E3-B77C-C3FD2DD8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Figuras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0F33E-40E6-7138-82F4-67018B58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DSM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A6D2-8801-4DB9-6A5B-52368CE9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20</a:t>
            </a:fld>
            <a:endParaRPr lang="es-CO" sz="2800" dirty="0"/>
          </a:p>
        </p:txBody>
      </p:sp>
      <p:pic>
        <p:nvPicPr>
          <p:cNvPr id="7" name="Picture 6" descr="A graph with blue and green lines&#10;&#10;AI-generated content may be incorrect.">
            <a:extLst>
              <a:ext uri="{FF2B5EF4-FFF2-40B4-BE49-F238E27FC236}">
                <a16:creationId xmlns:a16="http://schemas.microsoft.com/office/drawing/2014/main" id="{04E0ED80-FC09-DB88-C5EA-F6C0B066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6"/>
          <a:stretch>
            <a:fillRect/>
          </a:stretch>
        </p:blipFill>
        <p:spPr>
          <a:xfrm>
            <a:off x="4214583" y="1410831"/>
            <a:ext cx="3762834" cy="4036335"/>
          </a:xfrm>
          <a:prstGeom prst="rect">
            <a:avLst/>
          </a:prstGeom>
        </p:spPr>
      </p:pic>
      <p:pic>
        <p:nvPicPr>
          <p:cNvPr id="13" name="Picture 12" descr="A graph with a flower and a circle&#10;&#10;AI-generated content may be incorrect.">
            <a:extLst>
              <a:ext uri="{FF2B5EF4-FFF2-40B4-BE49-F238E27FC236}">
                <a16:creationId xmlns:a16="http://schemas.microsoft.com/office/drawing/2014/main" id="{B8C58E40-D9FC-A8AC-4AA9-0203AD40C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8"/>
          <a:stretch>
            <a:fillRect/>
          </a:stretch>
        </p:blipFill>
        <p:spPr>
          <a:xfrm>
            <a:off x="211183" y="1344612"/>
            <a:ext cx="3827418" cy="4168775"/>
          </a:xfrm>
          <a:prstGeom prst="rect">
            <a:avLst/>
          </a:prstGeom>
        </p:spPr>
      </p:pic>
      <p:pic>
        <p:nvPicPr>
          <p:cNvPr id="25" name="Picture 24" descr="A graph with a blue and green circle and a blue line&#10;&#10;AI-generated content may be incorrect.">
            <a:extLst>
              <a:ext uri="{FF2B5EF4-FFF2-40B4-BE49-F238E27FC236}">
                <a16:creationId xmlns:a16="http://schemas.microsoft.com/office/drawing/2014/main" id="{FEE9F0A7-834A-4472-D23A-A270045FC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481362"/>
            <a:ext cx="3762834" cy="37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5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ES" dirty="0"/>
              <a:t>Finalización de semana No. 2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329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0A34B-8793-9639-DE89-13D23D5A4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B0297-E9FE-2536-4150-9D5D2D8B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8795"/>
            <a:ext cx="10515600" cy="2834622"/>
          </a:xfrm>
        </p:spPr>
        <p:txBody>
          <a:bodyPr/>
          <a:lstStyle/>
          <a:p>
            <a:r>
              <a:rPr lang="es-US" dirty="0"/>
              <a:t>Explicación formal de cinemática inversa, cinemática directa.</a:t>
            </a:r>
          </a:p>
        </p:txBody>
      </p:sp>
    </p:spTree>
    <p:extLst>
      <p:ext uri="{BB962C8B-B14F-4D97-AF65-F5344CB8AC3E}">
        <p14:creationId xmlns:p14="http://schemas.microsoft.com/office/powerpoint/2010/main" val="428659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B0D-DB4C-9B0B-22AB-05EFC79F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E02E-06AF-879E-6AB1-C909251E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5BEC29-9022-86DE-94B7-B6E3A06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5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0C4859F2-045D-0CD0-2A91-B9AA702B03A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sp>
        <p:nvSpPr>
          <p:cNvPr id="3" name="Rectángulo: esquinas redondeadas 3">
            <a:extLst>
              <a:ext uri="{FF2B5EF4-FFF2-40B4-BE49-F238E27FC236}">
                <a16:creationId xmlns:a16="http://schemas.microsoft.com/office/drawing/2014/main" id="{904CF5FC-6B6D-88A2-DDB3-F9C651C8B176}"/>
              </a:ext>
            </a:extLst>
          </p:cNvPr>
          <p:cNvSpPr/>
          <p:nvPr/>
        </p:nvSpPr>
        <p:spPr>
          <a:xfrm rot="18291593">
            <a:off x="2274593" y="3875519"/>
            <a:ext cx="4046567" cy="39379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cxnSp>
        <p:nvCxnSpPr>
          <p:cNvPr id="4" name="Conector recto de flecha 4">
            <a:extLst>
              <a:ext uri="{FF2B5EF4-FFF2-40B4-BE49-F238E27FC236}">
                <a16:creationId xmlns:a16="http://schemas.microsoft.com/office/drawing/2014/main" id="{D14A5939-24FD-3380-0BF3-928F1B810AD4}"/>
              </a:ext>
            </a:extLst>
          </p:cNvPr>
          <p:cNvCxnSpPr>
            <a:cxnSpLocks/>
          </p:cNvCxnSpPr>
          <p:nvPr/>
        </p:nvCxnSpPr>
        <p:spPr>
          <a:xfrm flipV="1">
            <a:off x="3266234" y="1865475"/>
            <a:ext cx="0" cy="4071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9">
            <a:extLst>
              <a:ext uri="{FF2B5EF4-FFF2-40B4-BE49-F238E27FC236}">
                <a16:creationId xmlns:a16="http://schemas.microsoft.com/office/drawing/2014/main" id="{260D8FE3-8018-AA17-8D21-04C4D6CAA1AB}"/>
              </a:ext>
            </a:extLst>
          </p:cNvPr>
          <p:cNvCxnSpPr>
            <a:cxnSpLocks/>
          </p:cNvCxnSpPr>
          <p:nvPr/>
        </p:nvCxnSpPr>
        <p:spPr>
          <a:xfrm>
            <a:off x="2763696" y="5610113"/>
            <a:ext cx="48932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2">
            <a:extLst>
              <a:ext uri="{FF2B5EF4-FFF2-40B4-BE49-F238E27FC236}">
                <a16:creationId xmlns:a16="http://schemas.microsoft.com/office/drawing/2014/main" id="{50460A36-3185-BD3A-BF53-287512A52B68}"/>
              </a:ext>
            </a:extLst>
          </p:cNvPr>
          <p:cNvSpPr/>
          <p:nvPr/>
        </p:nvSpPr>
        <p:spPr>
          <a:xfrm rot="20307608">
            <a:off x="5069012" y="1668577"/>
            <a:ext cx="4046567" cy="39379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/>
          </a:p>
        </p:txBody>
      </p:sp>
      <p:cxnSp>
        <p:nvCxnSpPr>
          <p:cNvPr id="8" name="Conector recto de flecha 6">
            <a:extLst>
              <a:ext uri="{FF2B5EF4-FFF2-40B4-BE49-F238E27FC236}">
                <a16:creationId xmlns:a16="http://schemas.microsoft.com/office/drawing/2014/main" id="{C18ADFCE-B579-DB59-0954-926CB17CFD15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3141426" y="931688"/>
            <a:ext cx="3328850" cy="480094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de flecha 14">
            <a:extLst>
              <a:ext uri="{FF2B5EF4-FFF2-40B4-BE49-F238E27FC236}">
                <a16:creationId xmlns:a16="http://schemas.microsoft.com/office/drawing/2014/main" id="{C28363D5-6C1E-E42A-12D7-DB52C52E5D80}"/>
              </a:ext>
            </a:extLst>
          </p:cNvPr>
          <p:cNvCxnSpPr>
            <a:cxnSpLocks/>
            <a:endCxn id="7" idx="1"/>
          </p:cNvCxnSpPr>
          <p:nvPr/>
        </p:nvCxnSpPr>
        <p:spPr>
          <a:xfrm flipH="1">
            <a:off x="5210314" y="901914"/>
            <a:ext cx="4282382" cy="1706408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de flecha 19">
            <a:extLst>
              <a:ext uri="{FF2B5EF4-FFF2-40B4-BE49-F238E27FC236}">
                <a16:creationId xmlns:a16="http://schemas.microsoft.com/office/drawing/2014/main" id="{A103BED0-F676-7AE9-5F02-F757954645FF}"/>
              </a:ext>
            </a:extLst>
          </p:cNvPr>
          <p:cNvCxnSpPr>
            <a:cxnSpLocks/>
          </p:cNvCxnSpPr>
          <p:nvPr/>
        </p:nvCxnSpPr>
        <p:spPr>
          <a:xfrm flipH="1" flipV="1">
            <a:off x="4869206" y="1056198"/>
            <a:ext cx="473138" cy="145710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3">
            <a:extLst>
              <a:ext uri="{FF2B5EF4-FFF2-40B4-BE49-F238E27FC236}">
                <a16:creationId xmlns:a16="http://schemas.microsoft.com/office/drawing/2014/main" id="{2B48DCB0-17BE-1B2B-779B-EBF330B97AC3}"/>
              </a:ext>
            </a:extLst>
          </p:cNvPr>
          <p:cNvCxnSpPr>
            <a:cxnSpLocks/>
          </p:cNvCxnSpPr>
          <p:nvPr/>
        </p:nvCxnSpPr>
        <p:spPr>
          <a:xfrm flipV="1">
            <a:off x="5335123" y="2039950"/>
            <a:ext cx="1305747" cy="51105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8">
                <a:extLst>
                  <a:ext uri="{FF2B5EF4-FFF2-40B4-BE49-F238E27FC236}">
                    <a16:creationId xmlns:a16="http://schemas.microsoft.com/office/drawing/2014/main" id="{2517BE36-3EC8-59ED-F488-E88BEF723D81}"/>
                  </a:ext>
                </a:extLst>
              </p:cNvPr>
              <p:cNvSpPr txBox="1"/>
              <p:nvPr/>
            </p:nvSpPr>
            <p:spPr>
              <a:xfrm>
                <a:off x="7731068" y="5425447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CO" sz="2000" b="1"/>
              </a:p>
            </p:txBody>
          </p:sp>
        </mc:Choice>
        <mc:Fallback xmlns="">
          <p:sp>
            <p:nvSpPr>
              <p:cNvPr id="12" name="CuadroTexto 8">
                <a:extLst>
                  <a:ext uri="{FF2B5EF4-FFF2-40B4-BE49-F238E27FC236}">
                    <a16:creationId xmlns:a16="http://schemas.microsoft.com/office/drawing/2014/main" id="{2517BE36-3EC8-59ED-F488-E88BEF723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068" y="5425447"/>
                <a:ext cx="38985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0">
                <a:extLst>
                  <a:ext uri="{FF2B5EF4-FFF2-40B4-BE49-F238E27FC236}">
                    <a16:creationId xmlns:a16="http://schemas.microsoft.com/office/drawing/2014/main" id="{B78EA52E-C46C-3158-4860-A6A5E21E2736}"/>
                  </a:ext>
                </a:extLst>
              </p:cNvPr>
              <p:cNvSpPr txBox="1"/>
              <p:nvPr/>
            </p:nvSpPr>
            <p:spPr>
              <a:xfrm>
                <a:off x="2925454" y="1615810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CO" sz="2000" b="1"/>
              </a:p>
            </p:txBody>
          </p:sp>
        </mc:Choice>
        <mc:Fallback xmlns="">
          <p:sp>
            <p:nvSpPr>
              <p:cNvPr id="13" name="CuadroTexto 10">
                <a:extLst>
                  <a:ext uri="{FF2B5EF4-FFF2-40B4-BE49-F238E27FC236}">
                    <a16:creationId xmlns:a16="http://schemas.microsoft.com/office/drawing/2014/main" id="{B78EA52E-C46C-3158-4860-A6A5E21E2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54" y="1615810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: circular 11">
            <a:extLst>
              <a:ext uri="{FF2B5EF4-FFF2-40B4-BE49-F238E27FC236}">
                <a16:creationId xmlns:a16="http://schemas.microsoft.com/office/drawing/2014/main" id="{2B242686-FCFD-96D8-7B5A-198647E44022}"/>
              </a:ext>
            </a:extLst>
          </p:cNvPr>
          <p:cNvSpPr>
            <a:spLocks noChangeAspect="1"/>
          </p:cNvSpPr>
          <p:nvPr/>
        </p:nvSpPr>
        <p:spPr>
          <a:xfrm rot="6100898" flipH="1">
            <a:off x="3234807" y="4724273"/>
            <a:ext cx="1027515" cy="1027515"/>
          </a:xfrm>
          <a:prstGeom prst="circularArrow">
            <a:avLst>
              <a:gd name="adj1" fmla="val 4288"/>
              <a:gd name="adj2" fmla="val 1082176"/>
              <a:gd name="adj3" fmla="val 20446653"/>
              <a:gd name="adj4" fmla="val 14062414"/>
              <a:gd name="adj5" fmla="val 540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2">
                <a:extLst>
                  <a:ext uri="{FF2B5EF4-FFF2-40B4-BE49-F238E27FC236}">
                    <a16:creationId xmlns:a16="http://schemas.microsoft.com/office/drawing/2014/main" id="{82BBC482-94D0-3B71-9C55-4EF81B6BFE2A}"/>
                  </a:ext>
                </a:extLst>
              </p:cNvPr>
              <p:cNvSpPr txBox="1"/>
              <p:nvPr/>
            </p:nvSpPr>
            <p:spPr>
              <a:xfrm>
                <a:off x="4185865" y="4902227"/>
                <a:ext cx="6628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sz="2800" b="1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CuadroTexto 12">
                <a:extLst>
                  <a:ext uri="{FF2B5EF4-FFF2-40B4-BE49-F238E27FC236}">
                    <a16:creationId xmlns:a16="http://schemas.microsoft.com/office/drawing/2014/main" id="{82BBC482-94D0-3B71-9C55-4EF81B6B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65" y="4902227"/>
                <a:ext cx="66281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3">
                <a:extLst>
                  <a:ext uri="{FF2B5EF4-FFF2-40B4-BE49-F238E27FC236}">
                    <a16:creationId xmlns:a16="http://schemas.microsoft.com/office/drawing/2014/main" id="{B51E00C6-1FE4-CCF6-B4B5-493C4A254E48}"/>
                  </a:ext>
                </a:extLst>
              </p:cNvPr>
              <p:cNvSpPr txBox="1"/>
              <p:nvPr/>
            </p:nvSpPr>
            <p:spPr>
              <a:xfrm rot="20170606">
                <a:off x="6389563" y="1216042"/>
                <a:ext cx="593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O" sz="2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uadroTexto 13">
                <a:extLst>
                  <a:ext uri="{FF2B5EF4-FFF2-40B4-BE49-F238E27FC236}">
                    <a16:creationId xmlns:a16="http://schemas.microsoft.com/office/drawing/2014/main" id="{B51E00C6-1FE4-CCF6-B4B5-493C4A254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0606">
                <a:off x="6389563" y="1216042"/>
                <a:ext cx="5933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circular 15">
            <a:extLst>
              <a:ext uri="{FF2B5EF4-FFF2-40B4-BE49-F238E27FC236}">
                <a16:creationId xmlns:a16="http://schemas.microsoft.com/office/drawing/2014/main" id="{0CACB31B-389B-DCA4-0792-82DB6D505060}"/>
              </a:ext>
            </a:extLst>
          </p:cNvPr>
          <p:cNvSpPr>
            <a:spLocks noChangeAspect="1"/>
          </p:cNvSpPr>
          <p:nvPr/>
        </p:nvSpPr>
        <p:spPr>
          <a:xfrm rot="6100898" flipH="1">
            <a:off x="5510946" y="1392403"/>
            <a:ext cx="1027515" cy="1027515"/>
          </a:xfrm>
          <a:prstGeom prst="circularArrow">
            <a:avLst>
              <a:gd name="adj1" fmla="val 4288"/>
              <a:gd name="adj2" fmla="val 1082176"/>
              <a:gd name="adj3" fmla="val 20446653"/>
              <a:gd name="adj4" fmla="val 15567028"/>
              <a:gd name="adj5" fmla="val 540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6">
                <a:extLst>
                  <a:ext uri="{FF2B5EF4-FFF2-40B4-BE49-F238E27FC236}">
                    <a16:creationId xmlns:a16="http://schemas.microsoft.com/office/drawing/2014/main" id="{2A464D59-BD8C-B6CD-9C24-7CA106D93DAA}"/>
                  </a:ext>
                </a:extLst>
              </p:cNvPr>
              <p:cNvSpPr txBox="1"/>
              <p:nvPr/>
            </p:nvSpPr>
            <p:spPr>
              <a:xfrm>
                <a:off x="4875120" y="762299"/>
                <a:ext cx="461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O" sz="2000" b="1"/>
              </a:p>
            </p:txBody>
          </p:sp>
        </mc:Choice>
        <mc:Fallback xmlns="">
          <p:sp>
            <p:nvSpPr>
              <p:cNvPr id="18" name="CuadroTexto 16">
                <a:extLst>
                  <a:ext uri="{FF2B5EF4-FFF2-40B4-BE49-F238E27FC236}">
                    <a16:creationId xmlns:a16="http://schemas.microsoft.com/office/drawing/2014/main" id="{2A464D59-BD8C-B6CD-9C24-7CA106D93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120" y="762299"/>
                <a:ext cx="461985" cy="400110"/>
              </a:xfrm>
              <a:prstGeom prst="rect">
                <a:avLst/>
              </a:prstGeom>
              <a:blipFill>
                <a:blip r:embed="rId7"/>
                <a:stretch>
                  <a:fillRect l="-1316" r="-1316"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7">
                <a:extLst>
                  <a:ext uri="{FF2B5EF4-FFF2-40B4-BE49-F238E27FC236}">
                    <a16:creationId xmlns:a16="http://schemas.microsoft.com/office/drawing/2014/main" id="{1FEC2413-34D0-2FA8-E8BF-2B9959CB786C}"/>
                  </a:ext>
                </a:extLst>
              </p:cNvPr>
              <p:cNvSpPr txBox="1"/>
              <p:nvPr/>
            </p:nvSpPr>
            <p:spPr>
              <a:xfrm>
                <a:off x="6577330" y="2162822"/>
                <a:ext cx="455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CO" sz="2000" b="1"/>
              </a:p>
            </p:txBody>
          </p:sp>
        </mc:Choice>
        <mc:Fallback xmlns="">
          <p:sp>
            <p:nvSpPr>
              <p:cNvPr id="19" name="CuadroTexto 17">
                <a:extLst>
                  <a:ext uri="{FF2B5EF4-FFF2-40B4-BE49-F238E27FC236}">
                    <a16:creationId xmlns:a16="http://schemas.microsoft.com/office/drawing/2014/main" id="{1FEC2413-34D0-2FA8-E8BF-2B9959CB7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330" y="2162822"/>
                <a:ext cx="45557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8">
                <a:extLst>
                  <a:ext uri="{FF2B5EF4-FFF2-40B4-BE49-F238E27FC236}">
                    <a16:creationId xmlns:a16="http://schemas.microsoft.com/office/drawing/2014/main" id="{F6020B5D-B6D3-5CC7-4E9D-FD1E40B4F4B0}"/>
                  </a:ext>
                </a:extLst>
              </p:cNvPr>
              <p:cNvSpPr txBox="1"/>
              <p:nvPr/>
            </p:nvSpPr>
            <p:spPr>
              <a:xfrm>
                <a:off x="2699303" y="5610113"/>
                <a:ext cx="479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es-CO" sz="2400" b="1"/>
              </a:p>
            </p:txBody>
          </p:sp>
        </mc:Choice>
        <mc:Fallback xmlns="">
          <p:sp>
            <p:nvSpPr>
              <p:cNvPr id="20" name="CuadroTexto 18">
                <a:extLst>
                  <a:ext uri="{FF2B5EF4-FFF2-40B4-BE49-F238E27FC236}">
                    <a16:creationId xmlns:a16="http://schemas.microsoft.com/office/drawing/2014/main" id="{F6020B5D-B6D3-5CC7-4E9D-FD1E40B4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03" y="5610113"/>
                <a:ext cx="4796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1">
                <a:extLst>
                  <a:ext uri="{FF2B5EF4-FFF2-40B4-BE49-F238E27FC236}">
                    <a16:creationId xmlns:a16="http://schemas.microsoft.com/office/drawing/2014/main" id="{97CC6A09-ED6F-F8CD-AD2A-F3F390900A64}"/>
                  </a:ext>
                </a:extLst>
              </p:cNvPr>
              <p:cNvSpPr txBox="1"/>
              <p:nvPr/>
            </p:nvSpPr>
            <p:spPr>
              <a:xfrm>
                <a:off x="5337893" y="2643884"/>
                <a:ext cx="457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s-CO" sz="2400" b="1"/>
              </a:p>
            </p:txBody>
          </p:sp>
        </mc:Choice>
        <mc:Fallback xmlns="">
          <p:sp>
            <p:nvSpPr>
              <p:cNvPr id="21" name="CuadroTexto 21">
                <a:extLst>
                  <a:ext uri="{FF2B5EF4-FFF2-40B4-BE49-F238E27FC236}">
                    <a16:creationId xmlns:a16="http://schemas.microsoft.com/office/drawing/2014/main" id="{97CC6A09-ED6F-F8CD-AD2A-F3F390900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93" y="2643884"/>
                <a:ext cx="45717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2">
                <a:extLst>
                  <a:ext uri="{FF2B5EF4-FFF2-40B4-BE49-F238E27FC236}">
                    <a16:creationId xmlns:a16="http://schemas.microsoft.com/office/drawing/2014/main" id="{34BF8B71-0842-A1B1-2212-C4559C8D58B7}"/>
                  </a:ext>
                </a:extLst>
              </p:cNvPr>
              <p:cNvSpPr txBox="1"/>
              <p:nvPr/>
            </p:nvSpPr>
            <p:spPr>
              <a:xfrm>
                <a:off x="9016284" y="1115141"/>
                <a:ext cx="476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s-CO" sz="2400" b="1"/>
              </a:p>
            </p:txBody>
          </p:sp>
        </mc:Choice>
        <mc:Fallback xmlns="">
          <p:sp>
            <p:nvSpPr>
              <p:cNvPr id="22" name="CuadroTexto 22">
                <a:extLst>
                  <a:ext uri="{FF2B5EF4-FFF2-40B4-BE49-F238E27FC236}">
                    <a16:creationId xmlns:a16="http://schemas.microsoft.com/office/drawing/2014/main" id="{34BF8B71-0842-A1B1-2212-C4559C8D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284" y="1115141"/>
                <a:ext cx="47641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4">
                <a:extLst>
                  <a:ext uri="{FF2B5EF4-FFF2-40B4-BE49-F238E27FC236}">
                    <a16:creationId xmlns:a16="http://schemas.microsoft.com/office/drawing/2014/main" id="{BA135C37-A49F-5056-B01E-49811ED41BBB}"/>
                  </a:ext>
                </a:extLst>
              </p:cNvPr>
              <p:cNvSpPr txBox="1"/>
              <p:nvPr/>
            </p:nvSpPr>
            <p:spPr>
              <a:xfrm rot="18180759">
                <a:off x="3896340" y="3015065"/>
                <a:ext cx="4598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sz="2000" b="1"/>
              </a:p>
            </p:txBody>
          </p:sp>
        </mc:Choice>
        <mc:Fallback xmlns="">
          <p:sp>
            <p:nvSpPr>
              <p:cNvPr id="23" name="CuadroTexto 24">
                <a:extLst>
                  <a:ext uri="{FF2B5EF4-FFF2-40B4-BE49-F238E27FC236}">
                    <a16:creationId xmlns:a16="http://schemas.microsoft.com/office/drawing/2014/main" id="{BA135C37-A49F-5056-B01E-49811ED4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80759">
                <a:off x="3896340" y="3015065"/>
                <a:ext cx="45980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5">
                <a:extLst>
                  <a:ext uri="{FF2B5EF4-FFF2-40B4-BE49-F238E27FC236}">
                    <a16:creationId xmlns:a16="http://schemas.microsoft.com/office/drawing/2014/main" id="{FFA11239-1C8C-132F-C435-CB415C7E12E4}"/>
                  </a:ext>
                </a:extLst>
              </p:cNvPr>
              <p:cNvSpPr txBox="1"/>
              <p:nvPr/>
            </p:nvSpPr>
            <p:spPr>
              <a:xfrm rot="20021708">
                <a:off x="7401340" y="983079"/>
                <a:ext cx="459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s-CO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CO" sz="2000" b="1"/>
              </a:p>
            </p:txBody>
          </p:sp>
        </mc:Choice>
        <mc:Fallback xmlns="">
          <p:sp>
            <p:nvSpPr>
              <p:cNvPr id="24" name="CuadroTexto 25">
                <a:extLst>
                  <a:ext uri="{FF2B5EF4-FFF2-40B4-BE49-F238E27FC236}">
                    <a16:creationId xmlns:a16="http://schemas.microsoft.com/office/drawing/2014/main" id="{FFA11239-1C8C-132F-C435-CB415C7E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1708">
                <a:off x="7401340" y="983079"/>
                <a:ext cx="45980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8BED-5955-D1F8-EBF8-958C18C22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C8446-5BD0-93A3-8E8E-52049A62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Cinemática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directa</a:t>
            </a:r>
            <a:r>
              <a:rPr lang="en-US" dirty="0">
                <a:latin typeface="Consolas" panose="020B0609020204030204" pitchFamily="49" charset="0"/>
              </a:rPr>
              <a:t>-FK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80EAF6-849F-78D2-4D50-936C2660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6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609AE65C-F21D-2F34-56D9-1DBAEDC32BE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C3829E-9BFF-85F7-D380-3E940B928478}"/>
              </a:ext>
            </a:extLst>
          </p:cNvPr>
          <p:cNvSpPr txBox="1"/>
          <p:nvPr/>
        </p:nvSpPr>
        <p:spPr>
          <a:xfrm>
            <a:off x="472440" y="1346283"/>
            <a:ext cx="1067491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419" dirty="0"/>
              <a:t>T</a:t>
            </a:r>
            <a:r>
              <a:rPr lang="es-CO" dirty="0" err="1"/>
              <a:t>écnica</a:t>
            </a:r>
            <a:r>
              <a:rPr lang="es-CO" dirty="0"/>
              <a:t> usada para calcular la posición de partes de una estructura articulada a partir de sus componentes fijas y las transformaciones inducidas por la</a:t>
            </a:r>
            <a:r>
              <a:rPr lang="en-US" dirty="0"/>
              <a:t>s </a:t>
            </a:r>
            <a:r>
              <a:rPr lang="es-CO" dirty="0"/>
              <a:t>articulaciones de la estructura.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419" dirty="0"/>
              <a:t>Este método</a:t>
            </a:r>
            <a:r>
              <a:rPr lang="es-CO" dirty="0"/>
              <a:t> se refiere al uso de ecuaciones cinemáticas para calcular la posición de su actuador final a partir de valores específicos denominado parámetros.</a:t>
            </a:r>
          </a:p>
        </p:txBody>
      </p:sp>
      <p:sp>
        <p:nvSpPr>
          <p:cNvPr id="26" name="CuadroTexto 3">
            <a:extLst>
              <a:ext uri="{FF2B5EF4-FFF2-40B4-BE49-F238E27FC236}">
                <a16:creationId xmlns:a16="http://schemas.microsoft.com/office/drawing/2014/main" id="{C06DA82C-AB8C-0479-A4D3-FF6CB1923E7C}"/>
              </a:ext>
            </a:extLst>
          </p:cNvPr>
          <p:cNvSpPr txBox="1"/>
          <p:nvPr/>
        </p:nvSpPr>
        <p:spPr>
          <a:xfrm>
            <a:off x="2540738" y="3893389"/>
            <a:ext cx="23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/>
              <a:t>Ángulos relativos de cada cuerpo</a:t>
            </a:r>
          </a:p>
        </p:txBody>
      </p:sp>
      <p:sp>
        <p:nvSpPr>
          <p:cNvPr id="27" name="Rectángulo: esquinas redondeadas 4">
            <a:extLst>
              <a:ext uri="{FF2B5EF4-FFF2-40B4-BE49-F238E27FC236}">
                <a16:creationId xmlns:a16="http://schemas.microsoft.com/office/drawing/2014/main" id="{07D62799-DD3A-0FEA-2A74-B52340585343}"/>
              </a:ext>
            </a:extLst>
          </p:cNvPr>
          <p:cNvSpPr/>
          <p:nvPr/>
        </p:nvSpPr>
        <p:spPr>
          <a:xfrm>
            <a:off x="5423384" y="3826168"/>
            <a:ext cx="978408" cy="78077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latin typeface="Consolas" panose="020B0609020204030204" pitchFamily="49" charset="0"/>
              </a:rPr>
              <a:t>FK</a:t>
            </a:r>
          </a:p>
        </p:txBody>
      </p:sp>
      <p:sp>
        <p:nvSpPr>
          <p:cNvPr id="28" name="CuadroTexto 5">
            <a:extLst>
              <a:ext uri="{FF2B5EF4-FFF2-40B4-BE49-F238E27FC236}">
                <a16:creationId xmlns:a16="http://schemas.microsoft.com/office/drawing/2014/main" id="{C95D6D8B-6BE6-3A07-272A-EBB526D65FD9}"/>
              </a:ext>
            </a:extLst>
          </p:cNvPr>
          <p:cNvSpPr txBox="1"/>
          <p:nvPr/>
        </p:nvSpPr>
        <p:spPr>
          <a:xfrm>
            <a:off x="6941289" y="3893389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Posición del actuador final</a:t>
            </a:r>
          </a:p>
        </p:txBody>
      </p:sp>
      <p:cxnSp>
        <p:nvCxnSpPr>
          <p:cNvPr id="29" name="Conector recto de flecha 9">
            <a:extLst>
              <a:ext uri="{FF2B5EF4-FFF2-40B4-BE49-F238E27FC236}">
                <a16:creationId xmlns:a16="http://schemas.microsoft.com/office/drawing/2014/main" id="{25355D4E-7A97-B5B1-6AEA-586576E59C6D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883887" y="4216555"/>
            <a:ext cx="539497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12">
            <a:extLst>
              <a:ext uri="{FF2B5EF4-FFF2-40B4-BE49-F238E27FC236}">
                <a16:creationId xmlns:a16="http://schemas.microsoft.com/office/drawing/2014/main" id="{1ACCD6B9-E8C6-A695-15FB-3B350E83DE41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6401792" y="4216555"/>
            <a:ext cx="539497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8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2D945-F98A-DD72-4EBD-06088324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D5FE9-57D1-B7DF-3CDD-B6AB12DF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onsolas" panose="020B0609020204030204" pitchFamily="49" charset="0"/>
              </a:rPr>
              <a:t>Cinemática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s-CO" dirty="0">
                <a:latin typeface="Consolas" panose="020B0609020204030204" pitchFamily="49" charset="0"/>
              </a:rPr>
              <a:t>inversa-</a:t>
            </a:r>
            <a:r>
              <a:rPr lang="en-US" dirty="0">
                <a:latin typeface="Consolas" panose="020B0609020204030204" pitchFamily="49" charset="0"/>
              </a:rPr>
              <a:t>IK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BAA4B3-CD26-799E-1AAA-BE50589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7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8399A875-81C3-9C53-8D23-B3DF860EC5A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356DF-A2A4-9AC6-0C71-4F34D40741B8}"/>
              </a:ext>
            </a:extLst>
          </p:cNvPr>
          <p:cNvSpPr txBox="1"/>
          <p:nvPr/>
        </p:nvSpPr>
        <p:spPr>
          <a:xfrm>
            <a:off x="472440" y="1346283"/>
            <a:ext cx="10674916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419" dirty="0"/>
              <a:t>Está técnica p</a:t>
            </a:r>
            <a:r>
              <a:rPr lang="es-CO" dirty="0" err="1"/>
              <a:t>ermite</a:t>
            </a:r>
            <a:r>
              <a:rPr lang="es-CO" dirty="0"/>
              <a:t> determinar el movimiento de una cadena de articulaciones para lograr que un actuador final se ubique en una posición concreta.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419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dirty="0"/>
              <a:t>El objetivo de la </a:t>
            </a:r>
            <a:r>
              <a:rPr lang="es-419" dirty="0"/>
              <a:t>IK</a:t>
            </a:r>
            <a:r>
              <a:rPr lang="es-CO" dirty="0"/>
              <a:t> es encontrar los valores que deben tomar las coordenadas articulares del robot para que su extremo se posicione y oriente según una determinada localización espacial. </a:t>
            </a:r>
            <a:endParaRPr lang="es-419" dirty="0"/>
          </a:p>
        </p:txBody>
      </p:sp>
      <p:sp>
        <p:nvSpPr>
          <p:cNvPr id="3" name="CuadroTexto 3">
            <a:extLst>
              <a:ext uri="{FF2B5EF4-FFF2-40B4-BE49-F238E27FC236}">
                <a16:creationId xmlns:a16="http://schemas.microsoft.com/office/drawing/2014/main" id="{F0194C22-3E52-F530-7542-F01FDA8D04D2}"/>
              </a:ext>
            </a:extLst>
          </p:cNvPr>
          <p:cNvSpPr txBox="1"/>
          <p:nvPr/>
        </p:nvSpPr>
        <p:spPr>
          <a:xfrm>
            <a:off x="6413754" y="3876425"/>
            <a:ext cx="23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Ángulos relativos de cada cuerpo</a:t>
            </a:r>
          </a:p>
        </p:txBody>
      </p:sp>
      <p:sp>
        <p:nvSpPr>
          <p:cNvPr id="4" name="Rectángulo: esquinas redondeadas 4">
            <a:extLst>
              <a:ext uri="{FF2B5EF4-FFF2-40B4-BE49-F238E27FC236}">
                <a16:creationId xmlns:a16="http://schemas.microsoft.com/office/drawing/2014/main" id="{C9AFE18D-E71A-3884-B11A-65B73CC0BA83}"/>
              </a:ext>
            </a:extLst>
          </p:cNvPr>
          <p:cNvSpPr/>
          <p:nvPr/>
        </p:nvSpPr>
        <p:spPr>
          <a:xfrm>
            <a:off x="4953000" y="3809204"/>
            <a:ext cx="978408" cy="78077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latin typeface="Consolas" panose="020B0609020204030204" pitchFamily="49" charset="0"/>
              </a:rPr>
              <a:t>IK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BE46B8-186E-910D-79EF-D4327A7459E2}"/>
              </a:ext>
            </a:extLst>
          </p:cNvPr>
          <p:cNvSpPr txBox="1"/>
          <p:nvPr/>
        </p:nvSpPr>
        <p:spPr>
          <a:xfrm>
            <a:off x="2356103" y="3876425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/>
              <a:t>Posición del actuador final</a:t>
            </a:r>
          </a:p>
        </p:txBody>
      </p:sp>
      <p:cxnSp>
        <p:nvCxnSpPr>
          <p:cNvPr id="7" name="Conector recto de flecha 8">
            <a:extLst>
              <a:ext uri="{FF2B5EF4-FFF2-40B4-BE49-F238E27FC236}">
                <a16:creationId xmlns:a16="http://schemas.microsoft.com/office/drawing/2014/main" id="{18B9B323-F8FA-5CFF-2EDE-54A7ADE70C0F}"/>
              </a:ext>
            </a:extLst>
          </p:cNvPr>
          <p:cNvCxnSpPr>
            <a:cxnSpLocks/>
          </p:cNvCxnSpPr>
          <p:nvPr/>
        </p:nvCxnSpPr>
        <p:spPr>
          <a:xfrm>
            <a:off x="4442078" y="4199590"/>
            <a:ext cx="539497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9">
            <a:extLst>
              <a:ext uri="{FF2B5EF4-FFF2-40B4-BE49-F238E27FC236}">
                <a16:creationId xmlns:a16="http://schemas.microsoft.com/office/drawing/2014/main" id="{B1E00F61-8542-7212-7E91-E3BFE7AC81FE}"/>
              </a:ext>
            </a:extLst>
          </p:cNvPr>
          <p:cNvCxnSpPr>
            <a:cxnSpLocks/>
          </p:cNvCxnSpPr>
          <p:nvPr/>
        </p:nvCxnSpPr>
        <p:spPr>
          <a:xfrm flipV="1">
            <a:off x="5902833" y="4199589"/>
            <a:ext cx="539497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2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23879-4C1B-110F-2017-F722B54F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3A449-91D9-E0A1-87CF-786594DF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IK Iterativo</a:t>
            </a:r>
          </a:p>
        </p:txBody>
      </p:sp>
    </p:spTree>
    <p:extLst>
      <p:ext uri="{BB962C8B-B14F-4D97-AF65-F5344CB8AC3E}">
        <p14:creationId xmlns:p14="http://schemas.microsoft.com/office/powerpoint/2010/main" val="95009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0B-E568-CEE2-88C4-11CEB535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Consolas" panose="020B0609020204030204" pitchFamily="49" charset="0"/>
              </a:rPr>
              <a:t>IK-M</a:t>
            </a:r>
            <a:r>
              <a:rPr lang="es-419" dirty="0">
                <a:latin typeface="Consolas" panose="020B0609020204030204" pitchFamily="49" charset="0"/>
              </a:rPr>
              <a:t>é</a:t>
            </a:r>
            <a:r>
              <a:rPr lang="es-CO" dirty="0">
                <a:latin typeface="Consolas" panose="020B0609020204030204" pitchFamily="49" charset="0"/>
              </a:rPr>
              <a:t>todo iterativo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E1695-A502-94C0-BDEC-161BDE87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D2853-0BB4-22F8-7CFA-68BA9987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9</a:t>
            </a:fld>
            <a:endParaRPr lang="es-CO" sz="2800" dirty="0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B5F09FEE-736C-9B9A-E22A-936F720A5FD2}"/>
              </a:ext>
            </a:extLst>
          </p:cNvPr>
          <p:cNvSpPr txBox="1"/>
          <p:nvPr/>
        </p:nvSpPr>
        <p:spPr>
          <a:xfrm>
            <a:off x="7067550" y="1307623"/>
            <a:ext cx="234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>
                <a:latin typeface="Consolas" panose="020B0609020204030204" pitchFamily="49" charset="0"/>
              </a:rPr>
              <a:t>Ángulos relativos de cada cuerpo</a:t>
            </a:r>
          </a:p>
        </p:txBody>
      </p:sp>
      <p:sp>
        <p:nvSpPr>
          <p:cNvPr id="7" name="Rectángulo: esquinas redondeadas 4">
            <a:extLst>
              <a:ext uri="{FF2B5EF4-FFF2-40B4-BE49-F238E27FC236}">
                <a16:creationId xmlns:a16="http://schemas.microsoft.com/office/drawing/2014/main" id="{EFD809CE-3598-D7E4-ABBB-A25BB6132695}"/>
              </a:ext>
            </a:extLst>
          </p:cNvPr>
          <p:cNvSpPr/>
          <p:nvPr/>
        </p:nvSpPr>
        <p:spPr>
          <a:xfrm>
            <a:off x="5606796" y="1240402"/>
            <a:ext cx="978408" cy="78077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>
                <a:latin typeface="Consolas" panose="020B0609020204030204" pitchFamily="49" charset="0"/>
              </a:rPr>
              <a:t>IK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DE9D2F8F-8F3C-56AF-C45B-F906A30E9FB8}"/>
              </a:ext>
            </a:extLst>
          </p:cNvPr>
          <p:cNvSpPr txBox="1"/>
          <p:nvPr/>
        </p:nvSpPr>
        <p:spPr>
          <a:xfrm>
            <a:off x="3009899" y="1307623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>
                <a:latin typeface="Consolas" panose="020B0609020204030204" pitchFamily="49" charset="0"/>
              </a:rPr>
              <a:t>Posición del actuador final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9FEDC3E-F205-9DEB-2C7B-5021AC7B60DC}"/>
              </a:ext>
            </a:extLst>
          </p:cNvPr>
          <p:cNvCxnSpPr>
            <a:cxnSpLocks/>
          </p:cNvCxnSpPr>
          <p:nvPr/>
        </p:nvCxnSpPr>
        <p:spPr>
          <a:xfrm>
            <a:off x="5067299" y="1630789"/>
            <a:ext cx="539497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29B694E-5FE3-FB99-7984-171908D43F07}"/>
              </a:ext>
            </a:extLst>
          </p:cNvPr>
          <p:cNvCxnSpPr>
            <a:cxnSpLocks/>
          </p:cNvCxnSpPr>
          <p:nvPr/>
        </p:nvCxnSpPr>
        <p:spPr>
          <a:xfrm flipV="1">
            <a:off x="6585204" y="1630789"/>
            <a:ext cx="539497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3">
            <a:extLst>
              <a:ext uri="{FF2B5EF4-FFF2-40B4-BE49-F238E27FC236}">
                <a16:creationId xmlns:a16="http://schemas.microsoft.com/office/drawing/2014/main" id="{DFD260C4-AF73-7124-3DC6-418A1E4097D1}"/>
              </a:ext>
            </a:extLst>
          </p:cNvPr>
          <p:cNvSpPr/>
          <p:nvPr/>
        </p:nvSpPr>
        <p:spPr>
          <a:xfrm>
            <a:off x="585787" y="2453912"/>
            <a:ext cx="11020425" cy="3163686"/>
          </a:xfrm>
          <a:prstGeom prst="roundRect">
            <a:avLst>
              <a:gd name="adj" fmla="val 7033"/>
            </a:avLst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3200" b="1">
              <a:latin typeface="Consolas" panose="020B0609020204030204" pitchFamily="49" charset="0"/>
            </a:endParaRPr>
          </a:p>
        </p:txBody>
      </p:sp>
      <p:sp>
        <p:nvSpPr>
          <p:cNvPr id="12" name="CuadroTexto 15">
            <a:extLst>
              <a:ext uri="{FF2B5EF4-FFF2-40B4-BE49-F238E27FC236}">
                <a16:creationId xmlns:a16="http://schemas.microsoft.com/office/drawing/2014/main" id="{E3C11A52-618E-558B-F1E9-9CC1C3DA6D3E}"/>
              </a:ext>
            </a:extLst>
          </p:cNvPr>
          <p:cNvSpPr txBox="1"/>
          <p:nvPr/>
        </p:nvSpPr>
        <p:spPr>
          <a:xfrm>
            <a:off x="814893" y="2669610"/>
            <a:ext cx="1723014" cy="92333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/>
              <a:t>Parámetro:</a:t>
            </a:r>
          </a:p>
          <a:p>
            <a:r>
              <a:rPr lang="es-419"/>
              <a:t>Suposición de ángulos iniciales </a:t>
            </a:r>
            <a:endParaRPr lang="es-CO"/>
          </a:p>
        </p:txBody>
      </p:sp>
      <p:cxnSp>
        <p:nvCxnSpPr>
          <p:cNvPr id="13" name="Conector recto de flecha 16">
            <a:extLst>
              <a:ext uri="{FF2B5EF4-FFF2-40B4-BE49-F238E27FC236}">
                <a16:creationId xmlns:a16="http://schemas.microsoft.com/office/drawing/2014/main" id="{25285C2E-7CCA-25EB-045F-7EB3F1778A4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676400" y="3592940"/>
            <a:ext cx="0" cy="57596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7">
            <a:extLst>
              <a:ext uri="{FF2B5EF4-FFF2-40B4-BE49-F238E27FC236}">
                <a16:creationId xmlns:a16="http://schemas.microsoft.com/office/drawing/2014/main" id="{C981CB3E-15E8-456C-8FF8-F2FDF2E9686A}"/>
              </a:ext>
            </a:extLst>
          </p:cNvPr>
          <p:cNvSpPr txBox="1"/>
          <p:nvPr/>
        </p:nvSpPr>
        <p:spPr>
          <a:xfrm>
            <a:off x="857256" y="4168907"/>
            <a:ext cx="1638288" cy="6463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/>
              <a:t>Cálculo de posición con FK </a:t>
            </a:r>
            <a:endParaRPr lang="es-CO"/>
          </a:p>
        </p:txBody>
      </p:sp>
      <p:cxnSp>
        <p:nvCxnSpPr>
          <p:cNvPr id="15" name="Conector recto 19">
            <a:extLst>
              <a:ext uri="{FF2B5EF4-FFF2-40B4-BE49-F238E27FC236}">
                <a16:creationId xmlns:a16="http://schemas.microsoft.com/office/drawing/2014/main" id="{4D96381A-947C-0823-4260-14E397C4CBFE}"/>
              </a:ext>
            </a:extLst>
          </p:cNvPr>
          <p:cNvCxnSpPr>
            <a:cxnSpLocks/>
          </p:cNvCxnSpPr>
          <p:nvPr/>
        </p:nvCxnSpPr>
        <p:spPr>
          <a:xfrm flipH="1">
            <a:off x="1676400" y="1985213"/>
            <a:ext cx="3930396" cy="4686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23">
            <a:extLst>
              <a:ext uri="{FF2B5EF4-FFF2-40B4-BE49-F238E27FC236}">
                <a16:creationId xmlns:a16="http://schemas.microsoft.com/office/drawing/2014/main" id="{4E752238-29F1-3A77-DB44-E51DD7AEFA4A}"/>
              </a:ext>
            </a:extLst>
          </p:cNvPr>
          <p:cNvCxnSpPr>
            <a:cxnSpLocks/>
          </p:cNvCxnSpPr>
          <p:nvPr/>
        </p:nvCxnSpPr>
        <p:spPr>
          <a:xfrm>
            <a:off x="6585204" y="1984530"/>
            <a:ext cx="3930396" cy="4693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28">
            <a:extLst>
              <a:ext uri="{FF2B5EF4-FFF2-40B4-BE49-F238E27FC236}">
                <a16:creationId xmlns:a16="http://schemas.microsoft.com/office/drawing/2014/main" id="{525A820F-8185-15D7-8FFA-3C55033FDBE3}"/>
              </a:ext>
            </a:extLst>
          </p:cNvPr>
          <p:cNvSpPr txBox="1"/>
          <p:nvPr/>
        </p:nvSpPr>
        <p:spPr>
          <a:xfrm>
            <a:off x="3357051" y="3194673"/>
            <a:ext cx="1274120" cy="6463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/>
              <a:t>Posición de prueba  </a:t>
            </a:r>
            <a:endParaRPr lang="es-CO"/>
          </a:p>
        </p:txBody>
      </p:sp>
      <p:sp>
        <p:nvSpPr>
          <p:cNvPr id="18" name="Diagrama de flujo: decisión 30">
            <a:extLst>
              <a:ext uri="{FF2B5EF4-FFF2-40B4-BE49-F238E27FC236}">
                <a16:creationId xmlns:a16="http://schemas.microsoft.com/office/drawing/2014/main" id="{C2109481-7A22-F06D-4045-6012EBAA1A23}"/>
              </a:ext>
            </a:extLst>
          </p:cNvPr>
          <p:cNvSpPr/>
          <p:nvPr/>
        </p:nvSpPr>
        <p:spPr>
          <a:xfrm>
            <a:off x="5142533" y="2890990"/>
            <a:ext cx="3402858" cy="1251948"/>
          </a:xfrm>
          <a:prstGeom prst="flowChartDecision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>
                <a:solidFill>
                  <a:schemeClr val="tx1"/>
                </a:solidFill>
              </a:rPr>
              <a:t>¿Tiene un error menor al establecido con la posición deseada?  </a:t>
            </a:r>
            <a:endParaRPr lang="es-CO">
              <a:solidFill>
                <a:schemeClr val="tx1"/>
              </a:solidFill>
            </a:endParaRPr>
          </a:p>
        </p:txBody>
      </p:sp>
      <p:sp>
        <p:nvSpPr>
          <p:cNvPr id="19" name="CuadroTexto 32">
            <a:extLst>
              <a:ext uri="{FF2B5EF4-FFF2-40B4-BE49-F238E27FC236}">
                <a16:creationId xmlns:a16="http://schemas.microsoft.com/office/drawing/2014/main" id="{7E7EAF8C-51A1-CFE9-4F22-CA5062C69C1E}"/>
              </a:ext>
            </a:extLst>
          </p:cNvPr>
          <p:cNvSpPr txBox="1"/>
          <p:nvPr/>
        </p:nvSpPr>
        <p:spPr>
          <a:xfrm>
            <a:off x="9172022" y="3191695"/>
            <a:ext cx="1410253" cy="6463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419"/>
              <a:t>Ángulos deseados </a:t>
            </a:r>
            <a:endParaRPr lang="es-CO"/>
          </a:p>
        </p:txBody>
      </p:sp>
      <p:cxnSp>
        <p:nvCxnSpPr>
          <p:cNvPr id="20" name="Conector recto de flecha 33">
            <a:extLst>
              <a:ext uri="{FF2B5EF4-FFF2-40B4-BE49-F238E27FC236}">
                <a16:creationId xmlns:a16="http://schemas.microsoft.com/office/drawing/2014/main" id="{9254DD56-078E-2830-6510-8C8F37F23E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545391" y="3514861"/>
            <a:ext cx="626631" cy="21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36">
            <a:extLst>
              <a:ext uri="{FF2B5EF4-FFF2-40B4-BE49-F238E27FC236}">
                <a16:creationId xmlns:a16="http://schemas.microsoft.com/office/drawing/2014/main" id="{11102E32-71D9-A253-E120-2BC9E99C98F1}"/>
              </a:ext>
            </a:extLst>
          </p:cNvPr>
          <p:cNvSpPr txBox="1"/>
          <p:nvPr/>
        </p:nvSpPr>
        <p:spPr>
          <a:xfrm>
            <a:off x="8665771" y="3098868"/>
            <a:ext cx="38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/>
              <a:t>Sí </a:t>
            </a:r>
            <a:endParaRPr lang="es-CO"/>
          </a:p>
        </p:txBody>
      </p:sp>
      <p:sp>
        <p:nvSpPr>
          <p:cNvPr id="22" name="CuadroTexto 37">
            <a:extLst>
              <a:ext uri="{FF2B5EF4-FFF2-40B4-BE49-F238E27FC236}">
                <a16:creationId xmlns:a16="http://schemas.microsoft.com/office/drawing/2014/main" id="{EEA06CDF-5C8A-81B5-3C26-E63E3EA61614}"/>
              </a:ext>
            </a:extLst>
          </p:cNvPr>
          <p:cNvSpPr txBox="1"/>
          <p:nvPr/>
        </p:nvSpPr>
        <p:spPr>
          <a:xfrm>
            <a:off x="5959790" y="4695602"/>
            <a:ext cx="4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/>
              <a:t>No </a:t>
            </a:r>
            <a:endParaRPr lang="es-CO"/>
          </a:p>
        </p:txBody>
      </p:sp>
      <p:cxnSp>
        <p:nvCxnSpPr>
          <p:cNvPr id="23" name="Conector: angular 42">
            <a:extLst>
              <a:ext uri="{FF2B5EF4-FFF2-40B4-BE49-F238E27FC236}">
                <a16:creationId xmlns:a16="http://schemas.microsoft.com/office/drawing/2014/main" id="{5D6D6813-0DE0-71CA-055B-4B212E52E1A3}"/>
              </a:ext>
            </a:extLst>
          </p:cNvPr>
          <p:cNvCxnSpPr>
            <a:cxnSpLocks/>
            <a:stCxn id="18" idx="2"/>
            <a:endCxn id="24" idx="3"/>
          </p:cNvCxnSpPr>
          <p:nvPr/>
        </p:nvCxnSpPr>
        <p:spPr>
          <a:xfrm rot="5400000">
            <a:off x="5690915" y="3902339"/>
            <a:ext cx="912448" cy="139364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46">
            <a:extLst>
              <a:ext uri="{FF2B5EF4-FFF2-40B4-BE49-F238E27FC236}">
                <a16:creationId xmlns:a16="http://schemas.microsoft.com/office/drawing/2014/main" id="{CFCEF464-492F-E1B7-2C48-13A7A1A39A4C}"/>
              </a:ext>
            </a:extLst>
          </p:cNvPr>
          <p:cNvSpPr txBox="1"/>
          <p:nvPr/>
        </p:nvSpPr>
        <p:spPr>
          <a:xfrm>
            <a:off x="3812027" y="4732220"/>
            <a:ext cx="1638288" cy="64633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/>
              <a:t>Iteración de ángulos   </a:t>
            </a:r>
            <a:endParaRPr lang="es-CO"/>
          </a:p>
        </p:txBody>
      </p:sp>
      <p:cxnSp>
        <p:nvCxnSpPr>
          <p:cNvPr id="25" name="Conector recto de flecha 47">
            <a:extLst>
              <a:ext uri="{FF2B5EF4-FFF2-40B4-BE49-F238E27FC236}">
                <a16:creationId xmlns:a16="http://schemas.microsoft.com/office/drawing/2014/main" id="{BA0A4277-5987-24EC-5F34-BE705BA1ABD7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631171" y="3516964"/>
            <a:ext cx="511362" cy="8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52">
            <a:extLst>
              <a:ext uri="{FF2B5EF4-FFF2-40B4-BE49-F238E27FC236}">
                <a16:creationId xmlns:a16="http://schemas.microsoft.com/office/drawing/2014/main" id="{F36781B4-7B87-1532-33B5-A6C07BB0A24C}"/>
              </a:ext>
            </a:extLst>
          </p:cNvPr>
          <p:cNvCxnSpPr>
            <a:cxnSpLocks/>
            <a:stCxn id="24" idx="1"/>
            <a:endCxn id="14" idx="2"/>
          </p:cNvCxnSpPr>
          <p:nvPr/>
        </p:nvCxnSpPr>
        <p:spPr>
          <a:xfrm rot="10800000">
            <a:off x="1676401" y="4815238"/>
            <a:ext cx="2135627" cy="24014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91">
            <a:extLst>
              <a:ext uri="{FF2B5EF4-FFF2-40B4-BE49-F238E27FC236}">
                <a16:creationId xmlns:a16="http://schemas.microsoft.com/office/drawing/2014/main" id="{EB875BB7-A8A1-4BEB-A913-BD92EEF43A6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495544" y="3517839"/>
            <a:ext cx="861507" cy="97423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36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12394</TotalTime>
  <Words>525</Words>
  <Application>Microsoft Office PowerPoint</Application>
  <PresentationFormat>Widescreen</PresentationFormat>
  <Paragraphs>108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Wingdings</vt:lpstr>
      <vt:lpstr>Tema de Office</vt:lpstr>
      <vt:lpstr>PowerPoint Presentation</vt:lpstr>
      <vt:lpstr>Temas</vt:lpstr>
      <vt:lpstr>Finalización de semana No. 2</vt:lpstr>
      <vt:lpstr>Explicación formal de cinemática inversa, cinemática directa.</vt:lpstr>
      <vt:lpstr>Modelo</vt:lpstr>
      <vt:lpstr>Cinemática directa-FK</vt:lpstr>
      <vt:lpstr>Cinemática inversa-IK</vt:lpstr>
      <vt:lpstr>IK Iterativo</vt:lpstr>
      <vt:lpstr>IK-Método iterativo</vt:lpstr>
      <vt:lpstr>Actuado vs Sub-actuado</vt:lpstr>
      <vt:lpstr>Actuado vs Sub-actuado</vt:lpstr>
      <vt:lpstr>Explicación Servos</vt:lpstr>
      <vt:lpstr>Actuadores</vt:lpstr>
      <vt:lpstr>Actuadores</vt:lpstr>
      <vt:lpstr>Funcionamiento de servo</vt:lpstr>
      <vt:lpstr>ROBIX</vt:lpstr>
      <vt:lpstr>Software ROBIX</vt:lpstr>
      <vt:lpstr>Software</vt:lpstr>
      <vt:lpstr>Explicación de Laboratorio No. 1</vt:lpstr>
      <vt:lpstr>Figuras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Andres Gaona Castillo</dc:creator>
  <cp:lastModifiedBy>Daniel Álvarez</cp:lastModifiedBy>
  <cp:revision>310</cp:revision>
  <dcterms:created xsi:type="dcterms:W3CDTF">2017-09-28T17:08:57Z</dcterms:created>
  <dcterms:modified xsi:type="dcterms:W3CDTF">2025-08-19T03:24:58Z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2025-08-04T23:12:08Z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e5fede40-1bad-4af3-9ba8-424d918067cb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