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7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76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52" r:id="rId2"/>
  </p:sldMasterIdLst>
  <p:notesMasterIdLst>
    <p:notesMasterId r:id="rId8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5143500" type="screen16x9"/>
  <p:notesSz cx="9144000" cy="51435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 /><Relationship Id="rId84" Type="http://schemas.openxmlformats.org/officeDocument/2006/relationships/tableStyles" Target="tableStyles.xml" /><Relationship Id="rId8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E917B3C-244A-46E4-9D8E-AE86D0900C87}" type="datetimeFigureOut">
              <a:rPr lang="en-GB"/>
              <a:t/>
            </a:fld>
            <a:endParaRPr lang="en-GB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2C8271D-1F36-4558-AAF0-24F0E61E4ECB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Csv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painful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nested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. </a:t>
            </a:r>
            <a:r>
              <a:rPr lang="de-DE"/>
              <a:t>It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added</a:t>
            </a:r>
            <a:r>
              <a:rPr lang="de-DE"/>
              <a:t> a </a:t>
            </a:r>
            <a:r>
              <a:rPr lang="de-DE"/>
              <a:t>yaml</a:t>
            </a:r>
            <a:r>
              <a:rPr lang="de-DE"/>
              <a:t> frontmatter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csv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add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.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this</a:t>
            </a:r>
            <a:r>
              <a:rPr lang="de-DE"/>
              <a:t> </a:t>
            </a:r>
            <a:r>
              <a:rPr lang="de-DE"/>
              <a:t>there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a </a:t>
            </a:r>
            <a:r>
              <a:rPr lang="de-DE"/>
              <a:t>format</a:t>
            </a:r>
            <a:r>
              <a:rPr lang="de-DE"/>
              <a:t> </a:t>
            </a:r>
            <a:r>
              <a:rPr lang="de-DE"/>
              <a:t>csvy</a:t>
            </a:r>
            <a:r>
              <a:rPr lang="de-DE"/>
              <a:t> </a:t>
            </a:r>
            <a:r>
              <a:rPr lang="de-DE"/>
              <a:t>that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read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R, Excel Mac, Python</a:t>
            </a:r>
            <a:endParaRPr/>
          </a:p>
          <a:p>
            <a:pPr>
              <a:defRPr/>
            </a:pPr>
            <a:r>
              <a:rPr lang="en-GB"/>
              <a:t>YAML files should end in .</a:t>
            </a:r>
            <a:r>
              <a:rPr lang="en-GB"/>
              <a:t>yaml</a:t>
            </a:r>
            <a:r>
              <a:rPr lang="en-GB"/>
              <a:t> whenever possible in </a:t>
            </a:r>
            <a:r>
              <a:rPr lang="en-GB"/>
              <a:t>Grav</a:t>
            </a:r>
            <a:r>
              <a:rPr lang="en-GB"/>
              <a:t>. YAML is case sensitive. YAML does not allow the use of tabs</a:t>
            </a:r>
            <a:endParaRPr/>
          </a:p>
          <a:p>
            <a:pPr>
              <a:defRPr/>
            </a:pPr>
            <a:r>
              <a:rPr lang="en-GB"/>
              <a:t>YAML excels at working with </a:t>
            </a:r>
            <a:r>
              <a:rPr lang="en-GB" b="1"/>
              <a:t>mappings</a:t>
            </a:r>
            <a:r>
              <a:rPr lang="en-GB"/>
              <a:t> (hashes / dictionaries), </a:t>
            </a:r>
            <a:r>
              <a:rPr lang="en-GB" b="1"/>
              <a:t>sequences</a:t>
            </a:r>
            <a:r>
              <a:rPr lang="en-GB"/>
              <a:t> (arrays / lists), and </a:t>
            </a:r>
            <a:r>
              <a:rPr lang="en-GB" b="1"/>
              <a:t>scalars</a:t>
            </a:r>
            <a:r>
              <a:rPr lang="en-GB"/>
              <a:t> (strings / numbers). While it can be used with most programming languages, it works best with languages that are built around these data structure types. This includes: PHP, Python, Perl, JavaScript, and Ruby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C25016F-2C10-4FD9-8342-A1D9A18B8A89}" type="slidenum">
              <a:rPr lang="en-GB"/>
              <a:t/>
            </a:fld>
            <a:endParaRPr lang="en-GB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Xml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instruments</a:t>
            </a:r>
            <a:r>
              <a:rPr lang="de-DE"/>
              <a:t> </a:t>
            </a:r>
            <a:r>
              <a:rPr lang="de-DE"/>
              <a:t>when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instrument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a traditional </a:t>
            </a:r>
            <a:r>
              <a:rPr lang="de-DE"/>
              <a:t>industrial</a:t>
            </a:r>
            <a:r>
              <a:rPr lang="de-DE"/>
              <a:t> </a:t>
            </a:r>
            <a:r>
              <a:rPr lang="de-DE"/>
              <a:t>production</a:t>
            </a:r>
            <a:r>
              <a:rPr lang="de-DE"/>
              <a:t>. 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C25016F-2C10-4FD9-8342-A1D9A18B8A89}" type="slidenum">
              <a:rPr lang="en-GB"/>
              <a:t/>
            </a:fld>
            <a:endParaRPr lang="en-GB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Xml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instruments</a:t>
            </a:r>
            <a:r>
              <a:rPr lang="de-DE"/>
              <a:t> </a:t>
            </a:r>
            <a:r>
              <a:rPr lang="de-DE"/>
              <a:t>when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instrument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a traditional </a:t>
            </a:r>
            <a:r>
              <a:rPr lang="de-DE"/>
              <a:t>industrial</a:t>
            </a:r>
            <a:r>
              <a:rPr lang="de-DE"/>
              <a:t> </a:t>
            </a:r>
            <a:r>
              <a:rPr lang="de-DE"/>
              <a:t>production</a:t>
            </a:r>
            <a:r>
              <a:rPr lang="de-DE"/>
              <a:t>. 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C25016F-2C10-4FD9-8342-A1D9A18B8A89}" type="slidenum">
              <a:rPr lang="en-GB"/>
              <a:t/>
            </a:fld>
            <a:endParaRPr lang="en-GB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Handle </a:t>
            </a:r>
            <a:r>
              <a:rPr lang="de-DE"/>
              <a:t>system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based</a:t>
            </a:r>
            <a:r>
              <a:rPr lang="de-DE"/>
              <a:t> on a global </a:t>
            </a:r>
            <a:r>
              <a:rPr lang="de-DE"/>
              <a:t>hierarchical</a:t>
            </a:r>
            <a:r>
              <a:rPr lang="de-DE"/>
              <a:t> </a:t>
            </a:r>
            <a:r>
              <a:rPr lang="de-DE"/>
              <a:t>system</a:t>
            </a:r>
            <a:r>
              <a:rPr lang="de-DE"/>
              <a:t>. </a:t>
            </a:r>
            <a:r>
              <a:rPr lang="de-DE"/>
              <a:t>Where</a:t>
            </a:r>
            <a:r>
              <a:rPr lang="de-DE"/>
              <a:t> </a:t>
            </a:r>
            <a:r>
              <a:rPr lang="de-DE"/>
              <a:t>tha</a:t>
            </a:r>
            <a:r>
              <a:rPr lang="de-DE"/>
              <a:t> global handle </a:t>
            </a:r>
            <a:r>
              <a:rPr lang="de-DE"/>
              <a:t>systems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highest</a:t>
            </a:r>
            <a:r>
              <a:rPr lang="de-DE"/>
              <a:t> </a:t>
            </a:r>
            <a:r>
              <a:rPr lang="de-DE"/>
              <a:t>level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hierarchy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C25016F-2C10-4FD9-8342-A1D9A18B8A89}" type="slidenum">
              <a:rPr lang="en-GB"/>
              <a:t/>
            </a:fld>
            <a:endParaRPr lang="en-GB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Handle </a:t>
            </a:r>
            <a:r>
              <a:rPr lang="de-DE"/>
              <a:t>system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based</a:t>
            </a:r>
            <a:r>
              <a:rPr lang="de-DE"/>
              <a:t> on a global </a:t>
            </a:r>
            <a:r>
              <a:rPr lang="de-DE"/>
              <a:t>hierarchical</a:t>
            </a:r>
            <a:r>
              <a:rPr lang="de-DE"/>
              <a:t> </a:t>
            </a:r>
            <a:r>
              <a:rPr lang="de-DE"/>
              <a:t>system</a:t>
            </a:r>
            <a:r>
              <a:rPr lang="de-DE"/>
              <a:t>. </a:t>
            </a:r>
            <a:r>
              <a:rPr lang="de-DE"/>
              <a:t>Where</a:t>
            </a:r>
            <a:r>
              <a:rPr lang="de-DE"/>
              <a:t> </a:t>
            </a:r>
            <a:r>
              <a:rPr lang="de-DE"/>
              <a:t>tha</a:t>
            </a:r>
            <a:r>
              <a:rPr lang="de-DE"/>
              <a:t> global handle </a:t>
            </a:r>
            <a:r>
              <a:rPr lang="de-DE"/>
              <a:t>systems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highest</a:t>
            </a:r>
            <a:r>
              <a:rPr lang="de-DE"/>
              <a:t> </a:t>
            </a:r>
            <a:r>
              <a:rPr lang="de-DE"/>
              <a:t>level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hierarchy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C25016F-2C10-4FD9-8342-A1D9A18B8A89}" type="slidenum">
              <a:rPr lang="en-GB"/>
              <a:t/>
            </a:fld>
            <a:endParaRPr lang="en-GB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latin typeface="Arial"/>
              </a:rPr>
              <a:t>2 Creative Commons is a non-profit organization that enables the sharing and use of creativity and knowledge through free legal tools. The free, easy-to-use copyright licenses provide a simple, standardized way to give the public permission to share and use your creative work — on conditions of your choice. CC licenses let you easily change your copyright terms from the default of ‘all rights reserved’ to ‘some rights reserved.’ </a:t>
            </a:r>
            <a:r>
              <a:rPr lang="en-GB">
                <a:latin typeface="Arial"/>
              </a:rPr>
              <a:t>CreativeCommons</a:t>
            </a:r>
            <a:r>
              <a:rPr lang="en-GB">
                <a:latin typeface="Arial"/>
              </a:rPr>
              <a:t> licenses are</a:t>
            </a:r>
            <a:br>
              <a:rPr lang="en-GB"/>
            </a:br>
            <a:r>
              <a:rPr lang="en-GB">
                <a:latin typeface="Arial"/>
              </a:rPr>
              <a:t>not an alternative to copyright. They work alongside copyright and enable you to modify your copyright terms to best suit your needs”. (source: creativecommons.org) </a:t>
            </a:r>
            <a:br>
              <a:rPr lang="en-GB"/>
            </a:br>
            <a:r>
              <a:rPr lang="en-GB">
                <a:latin typeface="Arial"/>
              </a:rPr>
              <a:t>Whenever possible, we recommend to assign the freest  licence “CC BY” to your data (“use it, change it, redistribute </a:t>
            </a:r>
            <a:br>
              <a:rPr lang="en-GB"/>
            </a:br>
            <a:r>
              <a:rPr lang="en-GB">
                <a:latin typeface="Arial"/>
              </a:rPr>
              <a:t>it, but always name me as reference”), for some cases the “attribution share alike” licence CC BY-SA (same as above, </a:t>
            </a:r>
            <a:br>
              <a:rPr lang="en-GB"/>
            </a:br>
            <a:r>
              <a:rPr lang="en-GB">
                <a:latin typeface="Arial"/>
              </a:rPr>
              <a:t>but the data may only be redistributed under the same  licence), or CC0. We recommend the 4.0 version. “The CC0 </a:t>
            </a:r>
            <a:br>
              <a:rPr lang="en-GB"/>
            </a:br>
            <a:r>
              <a:rPr lang="en-GB">
                <a:latin typeface="Arial"/>
              </a:rPr>
              <a:t>licence is a tool to deliberately dedicate copyright-protected works to the public domain. Thus, it is basically a waiver of </a:t>
            </a:r>
            <a:br>
              <a:rPr lang="en-GB"/>
            </a:br>
            <a:r>
              <a:rPr lang="en-GB">
                <a:latin typeface="Arial"/>
              </a:rPr>
              <a:t>rights. Once it is in effect, a work belongs to the public  domain and can be used by anyone without any restrictions </a:t>
            </a:r>
            <a:br>
              <a:rPr lang="en-GB"/>
            </a:br>
            <a:r>
              <a:rPr lang="en-GB">
                <a:latin typeface="Arial"/>
              </a:rPr>
              <a:t>or obligations. CC0 is nothing but a standardised declaration of such a waiver which can be used by anyone who wishes </a:t>
            </a:r>
            <a:br>
              <a:rPr lang="en-GB"/>
            </a:br>
            <a:r>
              <a:rPr lang="en-GB">
                <a:latin typeface="Arial"/>
              </a:rPr>
              <a:t>to dedicate their work to the public domain.” (source: Open content – A practical guide to using Creative Commons licences) 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C25016F-2C10-4FD9-8342-A1D9A18B8A89}" type="slidenum">
              <a:rPr lang="en-GB"/>
              <a:t/>
            </a:fld>
            <a:endParaRPr lang="en-GB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HMC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51" y="1"/>
            <a:ext cx="9140297" cy="5143499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60000" y="1486596"/>
            <a:ext cx="5542712" cy="114668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2200" b="1" cap="none"/>
            </a:lvl1pPr>
          </a:lstStyle>
          <a:p>
            <a:pPr>
              <a:defRPr/>
            </a:pPr>
            <a:r>
              <a:rPr lang="de-DE"/>
              <a:t>Präsentationstitel</a:t>
            </a:r>
            <a:br>
              <a:rPr lang="de-DE"/>
            </a:br>
            <a:r>
              <a:rPr lang="de-DE"/>
              <a:t>Auch zweizeilig oder gar dreizeilig möglich</a:t>
            </a:r>
            <a:endParaRPr/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60000" y="2788507"/>
            <a:ext cx="5542712" cy="100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Eventuelle Subheadline, meistens werden hier </a:t>
            </a:r>
            <a:br>
              <a:rPr lang="de-DE"/>
            </a:br>
            <a:r>
              <a:rPr lang="de-DE"/>
              <a:t>die Sprecher stehen </a:t>
            </a:r>
            <a:endParaRPr/>
          </a:p>
          <a:p>
            <a:pPr>
              <a:defRPr/>
            </a:pPr>
            <a:r>
              <a:rPr lang="de-DE"/>
              <a:t>und ebenfalls mehrzeilig möglich</a:t>
            </a:r>
            <a:endParaRPr/>
          </a:p>
        </p:txBody>
      </p:sp>
      <p:pic>
        <p:nvPicPr>
          <p:cNvPr id="7" name="Grafik 2"/>
          <p:cNvPicPr/>
          <p:nvPr userDrawn="1"/>
        </p:nvPicPr>
        <p:blipFill>
          <a:blip r:embed="rId3"/>
          <a:stretch/>
        </p:blipFill>
        <p:spPr bwMode="auto">
          <a:xfrm>
            <a:off x="374327" y="335932"/>
            <a:ext cx="2538662" cy="338488"/>
          </a:xfrm>
          <a:prstGeom prst="rect">
            <a:avLst/>
          </a:prstGeom>
          <a:ln>
            <a:noFill/>
          </a:ln>
        </p:spPr>
      </p:pic>
      <p:pic>
        <p:nvPicPr>
          <p:cNvPr id="8" name="Grafik 1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7256871" y="4918758"/>
            <a:ext cx="1599126" cy="173661"/>
          </a:xfrm>
          <a:prstGeom prst="rect">
            <a:avLst/>
          </a:prstGeom>
        </p:spPr>
      </p:pic>
      <p:sp>
        <p:nvSpPr>
          <p:cNvPr id="9" name="Textfeld 13"/>
          <p:cNvSpPr>
            <a:spLocks noAdjustHandles="1"/>
          </p:cNvSpPr>
          <p:nvPr userDrawn="1"/>
        </p:nvSpPr>
        <p:spPr bwMode="auto">
          <a:xfrm>
            <a:off x="358775" y="4672922"/>
            <a:ext cx="19200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e-DE" sz="900" b="0" spc="50">
                <a:solidFill>
                  <a:schemeClr val="bg1"/>
                </a:solidFill>
              </a:rPr>
              <a:t>www.helmholtz-metadata.de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HMC Zwischen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00" y="1041"/>
            <a:ext cx="9136599" cy="5141418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60000" y="1491594"/>
            <a:ext cx="5520410" cy="114668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2200" b="1" cap="none"/>
            </a:lvl1pPr>
          </a:lstStyle>
          <a:p>
            <a:pPr>
              <a:defRPr/>
            </a:pPr>
            <a:r>
              <a:rPr lang="de-DE"/>
              <a:t>Zwischentitel</a:t>
            </a:r>
            <a:endParaRPr/>
          </a:p>
        </p:txBody>
      </p:sp>
      <p:pic>
        <p:nvPicPr>
          <p:cNvPr id="6" name="Grafik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256871" y="4918758"/>
            <a:ext cx="1599126" cy="173661"/>
          </a:xfrm>
          <a:prstGeom prst="rect">
            <a:avLst/>
          </a:prstGeom>
        </p:spPr>
      </p:pic>
      <p:pic>
        <p:nvPicPr>
          <p:cNvPr id="7" name="Grafik 2"/>
          <p:cNvPicPr/>
          <p:nvPr userDrawn="1"/>
        </p:nvPicPr>
        <p:blipFill>
          <a:blip r:embed="rId4"/>
          <a:stretch/>
        </p:blipFill>
        <p:spPr bwMode="auto">
          <a:xfrm>
            <a:off x="361388" y="210850"/>
            <a:ext cx="1977024" cy="263603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>
            <a:spLocks noAdjustHandles="1"/>
          </p:cNvSpPr>
          <p:nvPr userDrawn="1"/>
        </p:nvSpPr>
        <p:spPr bwMode="auto">
          <a:xfrm>
            <a:off x="358775" y="4672922"/>
            <a:ext cx="19200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e-DE" sz="900" b="0" spc="50">
                <a:solidFill>
                  <a:schemeClr val="bg1"/>
                </a:solidFill>
              </a:rPr>
              <a:t>www.helmholtz-metadata.de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HMC Schluss /Zwischentitel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00" y="1041"/>
            <a:ext cx="9136599" cy="514141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60000" y="1491594"/>
            <a:ext cx="5520410" cy="114668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2200" b="1" cap="none"/>
            </a:lvl1pPr>
          </a:lstStyle>
          <a:p>
            <a:pPr>
              <a:defRPr/>
            </a:pPr>
            <a:r>
              <a:rPr lang="de-DE"/>
              <a:t>Vielen Dank für </a:t>
            </a:r>
            <a:br>
              <a:rPr lang="de-DE"/>
            </a:br>
            <a:r>
              <a:rPr lang="de-DE"/>
              <a:t>Ihre Aufmerksamkeit!</a:t>
            </a:r>
            <a:endParaRPr/>
          </a:p>
        </p:txBody>
      </p:sp>
      <p:pic>
        <p:nvPicPr>
          <p:cNvPr id="6" name="Grafik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256871" y="4918758"/>
            <a:ext cx="1599126" cy="173661"/>
          </a:xfrm>
          <a:prstGeom prst="rect">
            <a:avLst/>
          </a:prstGeom>
        </p:spPr>
      </p:pic>
      <p:pic>
        <p:nvPicPr>
          <p:cNvPr id="7" name="Grafik 2"/>
          <p:cNvPicPr/>
          <p:nvPr userDrawn="1"/>
        </p:nvPicPr>
        <p:blipFill>
          <a:blip r:embed="rId4"/>
          <a:stretch/>
        </p:blipFill>
        <p:spPr bwMode="auto">
          <a:xfrm>
            <a:off x="361388" y="210850"/>
            <a:ext cx="1977024" cy="263603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>
            <a:spLocks noAdjustHandles="1"/>
          </p:cNvSpPr>
          <p:nvPr userDrawn="1"/>
        </p:nvSpPr>
        <p:spPr bwMode="auto">
          <a:xfrm>
            <a:off x="358775" y="4672922"/>
            <a:ext cx="19200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e-DE" sz="900" b="0" spc="50">
                <a:solidFill>
                  <a:schemeClr val="bg1"/>
                </a:solidFill>
              </a:rPr>
              <a:t>www.helmholtz-metadata.de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6"/>
          <p:cNvSpPr>
            <a:spLocks noGrp="1"/>
          </p:cNvSpPr>
          <p:nvPr>
            <p:ph sz="quarter" idx="15" hasCustomPrompt="1"/>
          </p:nvPr>
        </p:nvSpPr>
        <p:spPr bwMode="auto">
          <a:xfrm>
            <a:off x="358775" y="735013"/>
            <a:ext cx="4105275" cy="3972071"/>
          </a:xfrm>
        </p:spPr>
        <p:txBody>
          <a:bodyPr/>
          <a:lstStyle>
            <a:lvl1pPr marL="182563" indent="-1825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tabLst>
                <a:tab pos="179388" algn="l"/>
                <a:tab pos="358775" algn="l"/>
              </a:tabLst>
              <a:defRPr/>
            </a:lvl1pPr>
            <a:lvl2pPr marL="357188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/>
              <a:buChar char="-"/>
              <a:defRPr sz="1100"/>
            </a:lvl2pPr>
            <a:lvl3pPr marL="531813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/>
              <a:buChar char="-"/>
              <a:defRPr sz="1100"/>
            </a:lvl3pPr>
            <a:lvl4pPr marL="71437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/>
              <a:buChar char="-"/>
              <a:defRPr sz="1100"/>
            </a:lvl4pPr>
            <a:lvl5pPr marL="8921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/>
              <a:buChar char="-"/>
              <a:defRPr sz="11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Inhaltsplatzhalter 10"/>
          <p:cNvSpPr>
            <a:spLocks noGrp="1"/>
          </p:cNvSpPr>
          <p:nvPr>
            <p:ph sz="quarter" idx="16" hasCustomPrompt="1"/>
          </p:nvPr>
        </p:nvSpPr>
        <p:spPr bwMode="auto">
          <a:xfrm>
            <a:off x="4679950" y="735013"/>
            <a:ext cx="4092575" cy="3972071"/>
          </a:xfrm>
        </p:spPr>
        <p:txBody>
          <a:bodyPr/>
          <a:lstStyle>
            <a:lvl1pPr marL="222250" indent="-222250">
              <a:lnSpc>
                <a:spcPct val="100000"/>
              </a:lnSpc>
              <a:spcBef>
                <a:spcPts val="600"/>
              </a:spcBef>
              <a:buFont typeface="Wingdings"/>
              <a:buChar char="§"/>
              <a:tabLst>
                <a:tab pos="173038" algn="l"/>
                <a:tab pos="358775" algn="l"/>
              </a:tabLst>
              <a:defRPr/>
            </a:lvl1pPr>
            <a:lvl2pPr marL="401638" indent="-179388">
              <a:lnSpc>
                <a:spcPct val="100000"/>
              </a:lnSpc>
              <a:spcBef>
                <a:spcPts val="600"/>
              </a:spcBef>
              <a:buFont typeface="Symbol"/>
              <a:buChar char="-"/>
              <a:defRPr sz="1100"/>
            </a:lvl2pPr>
            <a:lvl3pPr marL="541338" indent="-180975">
              <a:lnSpc>
                <a:spcPct val="100000"/>
              </a:lnSpc>
              <a:spcBef>
                <a:spcPts val="600"/>
              </a:spcBef>
              <a:buFont typeface="Symbol"/>
              <a:buChar char="-"/>
              <a:defRPr sz="1100"/>
            </a:lvl3pPr>
            <a:lvl4pPr marL="714375" indent="-174625">
              <a:lnSpc>
                <a:spcPct val="100000"/>
              </a:lnSpc>
              <a:spcBef>
                <a:spcPts val="600"/>
              </a:spcBef>
              <a:buFont typeface="Symbol"/>
              <a:buChar char="-"/>
              <a:defRPr sz="1100"/>
            </a:lvl4pPr>
            <a:lvl5pPr marL="1000125" indent="-285750">
              <a:lnSpc>
                <a:spcPct val="100000"/>
              </a:lnSpc>
              <a:spcBef>
                <a:spcPts val="600"/>
              </a:spcBef>
              <a:buFont typeface="Symbol"/>
              <a:buChar char="-"/>
              <a:defRPr sz="11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76256" y="4876006"/>
            <a:ext cx="473224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358560" y="160271"/>
            <a:ext cx="7795843" cy="3824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groessere Bil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6"/>
          <p:cNvSpPr>
            <a:spLocks noGrp="1"/>
          </p:cNvSpPr>
          <p:nvPr>
            <p:ph sz="quarter" idx="15" hasCustomPrompt="1"/>
          </p:nvPr>
        </p:nvSpPr>
        <p:spPr bwMode="auto">
          <a:xfrm>
            <a:off x="358775" y="735013"/>
            <a:ext cx="8461697" cy="900633"/>
          </a:xfrm>
        </p:spPr>
        <p:txBody>
          <a:bodyPr/>
          <a:lstStyle>
            <a:lvl1pPr marL="182563" indent="-1825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tabLst>
                <a:tab pos="179388" algn="l"/>
                <a:tab pos="358775" algn="l"/>
              </a:tabLst>
              <a:defRPr/>
            </a:lvl1pPr>
            <a:lvl2pPr marL="401638" indent="-1984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/>
              <a:buChar char="-"/>
              <a:defRPr sz="1100"/>
            </a:lvl2pPr>
            <a:lvl3pPr marL="579438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ymbol"/>
              <a:buChar char="-"/>
              <a:defRPr sz="1100"/>
            </a:lvl3pPr>
            <a:lvl4pPr marL="711200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defRPr/>
            </a:lvl4pPr>
            <a:lvl5pPr marL="885825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defRPr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  <p:sp>
        <p:nvSpPr>
          <p:cNvPr id="6" name="Inhaltsplatzhalter 6"/>
          <p:cNvSpPr>
            <a:spLocks noGrp="1"/>
          </p:cNvSpPr>
          <p:nvPr>
            <p:ph sz="quarter" idx="16"/>
          </p:nvPr>
        </p:nvSpPr>
        <p:spPr bwMode="auto">
          <a:xfrm>
            <a:off x="358775" y="1851671"/>
            <a:ext cx="8461697" cy="295232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None/>
              <a:tabLst>
                <a:tab pos="179388" algn="l"/>
                <a:tab pos="358775" algn="l"/>
              </a:tabLst>
              <a:defRPr/>
            </a:lvl1pPr>
            <a:lvl2pPr marL="352425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defRPr/>
            </a:lvl2pPr>
            <a:lvl3pPr marL="5318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defRPr/>
            </a:lvl3pPr>
            <a:lvl4pPr marL="711200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defRPr/>
            </a:lvl4pPr>
            <a:lvl5pPr marL="885825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§"/>
              <a:defRPr/>
            </a:lvl5pPr>
          </a:lstStyle>
          <a:p>
            <a:pPr lvl="0">
              <a:defRPr/>
            </a:pPr>
            <a:endParaRPr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76256" y="4876006"/>
            <a:ext cx="473224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HMC Zwischen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00" y="1041"/>
            <a:ext cx="9136599" cy="5141418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60000" y="1491594"/>
            <a:ext cx="5520410" cy="114668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2200" b="1" cap="none"/>
            </a:lvl1pPr>
          </a:lstStyle>
          <a:p>
            <a:pPr>
              <a:defRPr/>
            </a:pPr>
            <a:r>
              <a:rPr lang="de-DE"/>
              <a:t>Zwischentitel</a:t>
            </a:r>
            <a:endParaRPr/>
          </a:p>
        </p:txBody>
      </p:sp>
      <p:pic>
        <p:nvPicPr>
          <p:cNvPr id="6" name="Grafik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256871" y="4918758"/>
            <a:ext cx="1599126" cy="173661"/>
          </a:xfrm>
          <a:prstGeom prst="rect">
            <a:avLst/>
          </a:prstGeom>
        </p:spPr>
      </p:pic>
      <p:pic>
        <p:nvPicPr>
          <p:cNvPr id="7" name="Grafik 2"/>
          <p:cNvPicPr/>
          <p:nvPr userDrawn="1"/>
        </p:nvPicPr>
        <p:blipFill>
          <a:blip r:embed="rId4"/>
          <a:stretch/>
        </p:blipFill>
        <p:spPr bwMode="auto">
          <a:xfrm>
            <a:off x="361388" y="210850"/>
            <a:ext cx="1977024" cy="263603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>
            <a:spLocks noAdjustHandles="1"/>
          </p:cNvSpPr>
          <p:nvPr userDrawn="1"/>
        </p:nvSpPr>
        <p:spPr bwMode="auto">
          <a:xfrm>
            <a:off x="358775" y="4672922"/>
            <a:ext cx="19200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e-DE" sz="900" b="0" spc="50">
                <a:solidFill>
                  <a:schemeClr val="bg1"/>
                </a:solidFill>
              </a:rPr>
              <a:t>www.helmholtz-metadata.de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0" ftr="0" hdr="0" sldNum="1"/>
  <p:txStyles>
    <p:titleStyle>
      <a:lvl1pPr algn="ctr" defTabSz="914400">
        <a:spcBef>
          <a:spcPts val="0"/>
        </a:spcBef>
        <a:buNone/>
        <a:defRPr sz="44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2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0" y="4878000"/>
            <a:ext cx="9144000" cy="271463"/>
          </a:xfrm>
          <a:prstGeom prst="rect">
            <a:avLst/>
          </a:prstGeom>
        </p:spPr>
      </p:pic>
      <p:sp>
        <p:nvSpPr>
          <p:cNvPr id="5" name="Textplatzhalter 10"/>
          <p:cNvSpPr>
            <a:spLocks noGrp="1"/>
          </p:cNvSpPr>
          <p:nvPr>
            <p:ph type="body" idx="1"/>
          </p:nvPr>
        </p:nvSpPr>
        <p:spPr bwMode="auto">
          <a:xfrm>
            <a:off x="358776" y="735014"/>
            <a:ext cx="8425224" cy="39973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7858613" y="4856315"/>
            <a:ext cx="1073123" cy="307723"/>
          </a:xfrm>
          <a:prstGeom prst="rect">
            <a:avLst/>
          </a:prstGeom>
        </p:spPr>
      </p:pic>
      <p:pic>
        <p:nvPicPr>
          <p:cNvPr id="7" name="Grafik 2"/>
          <p:cNvPicPr/>
          <p:nvPr userDrawn="1"/>
        </p:nvPicPr>
        <p:blipFill>
          <a:blip r:embed="rId7"/>
          <a:stretch/>
        </p:blipFill>
        <p:spPr bwMode="auto">
          <a:xfrm>
            <a:off x="7513276" y="246928"/>
            <a:ext cx="1270286" cy="169371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 userDrawn="1"/>
        </p:nvSpPr>
        <p:spPr bwMode="auto">
          <a:xfrm>
            <a:off x="358560" y="543076"/>
            <a:ext cx="8425440" cy="360"/>
          </a:xfrm>
          <a:prstGeom prst="line">
            <a:avLst/>
          </a:prstGeom>
          <a:ln>
            <a:solidFill>
              <a:srgbClr val="005A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auto">
          <a:xfrm>
            <a:off x="358560" y="160271"/>
            <a:ext cx="7795843" cy="3824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76256" y="4876006"/>
            <a:ext cx="473224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dt="0" ftr="0" hdr="0" sldNum="1"/>
  <p:txStyles>
    <p:titleStyle>
      <a:lvl1pPr algn="l" defTabSz="914400">
        <a:lnSpc>
          <a:spcPct val="80000"/>
        </a:lnSpc>
        <a:spcBef>
          <a:spcPts val="0"/>
        </a:spcBef>
        <a:buNone/>
        <a:defRPr sz="1600" b="1" cap="none">
          <a:solidFill>
            <a:srgbClr val="005AA0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18000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Font typeface="Wingdings"/>
        <a:buChar char="§"/>
        <a:tabLst>
          <a:tab pos="179388" algn="l"/>
          <a:tab pos="358775" algn="l"/>
        </a:tabLst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914400">
        <a:lnSpc>
          <a:spcPct val="100000"/>
        </a:lnSpc>
        <a:spcBef>
          <a:spcPts val="600"/>
        </a:spcBef>
        <a:buClr>
          <a:schemeClr val="accent3"/>
        </a:buClr>
        <a:buFont typeface="Symbol"/>
        <a:buChar char="-"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1450" algn="l" defTabSz="914400">
        <a:lnSpc>
          <a:spcPct val="100000"/>
        </a:lnSpc>
        <a:spcBef>
          <a:spcPts val="600"/>
        </a:spcBef>
        <a:buClr>
          <a:schemeClr val="accent3"/>
        </a:buClr>
        <a:buFont typeface="Symbol"/>
        <a:buChar char="-"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1450" algn="l" defTabSz="914400">
        <a:lnSpc>
          <a:spcPct val="100000"/>
        </a:lnSpc>
        <a:spcBef>
          <a:spcPts val="600"/>
        </a:spcBef>
        <a:buClr>
          <a:schemeClr val="accent3"/>
        </a:buClr>
        <a:buFont typeface="Symbol"/>
        <a:buChar char="-"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885825" indent="-171450" algn="l" defTabSz="914400">
        <a:lnSpc>
          <a:spcPct val="100000"/>
        </a:lnSpc>
        <a:spcBef>
          <a:spcPts val="600"/>
        </a:spcBef>
        <a:buClr>
          <a:schemeClr val="accent3"/>
        </a:buClr>
        <a:buFont typeface="Symbol"/>
        <a:buChar char="-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>
        <a:spcBef>
          <a:spcPts val="0"/>
        </a:spcBef>
        <a:buFont typeface="Arial"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c.europa.eu/futurium/sites/futurium/files/d6.1_693849_data_management_plan.pdf" TargetMode="Externa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helmholtz-berlin.de/pubbin/hzbgate" TargetMode="External"/><Relationship Id="rId3" Type="http://schemas.openxmlformats.org/officeDocument/2006/relationships/hyperlink" Target="https://www.igsn.org/" TargetMode="External"/><Relationship Id="rId4" Type="http://schemas.openxmlformats.org/officeDocument/2006/relationships/hyperlink" Target="https://www.helmholtz-berlin.de/pubbin/igama_output?modus=einzel&amp;sprache=en&amp;gid=2127&amp;typoid=75136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-Node/gogs/blob/master/conf/datacite/datacite.y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xusformat/" TargetMode="External"/><Relationship Id="rId4" Type="http://schemas.openxmlformats.org/officeDocument/2006/relationships/hyperlink" Target="http://en.wikipedia.org/wiki/Dublin_Core#cite_note-DCMES-4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schema.datacite.org/meta/kernel-4.1/example/datacite-example-full-v4.1.xml" TargetMode="External"/><Relationship Id="rId7" Type="http://schemas.openxmlformats.org/officeDocument/2006/relationships/hyperlink" Target="https://www.fdsn.org/xml/station/fdsn-station-1.1.xsd" TargetMode="Externa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exusformat/" TargetMode="External"/><Relationship Id="rId4" Type="http://schemas.openxmlformats.org/officeDocument/2006/relationships/hyperlink" Target="http://en.wikipedia.org/wiki/Dublin_Core#cite_note-DCMES-4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schema.datacite.org/meta/kernel-4.1/example/datacite-example-full-v4.1.xml" TargetMode="External"/><Relationship Id="rId7" Type="http://schemas.openxmlformats.org/officeDocument/2006/relationships/hyperlink" Target="https://www.fdsn.org/xml/station/fdsn-station-1.1.xsd" TargetMode="Externa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vents.hifis.net/category/4/" TargetMode="Externa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nexusformat.org/" TargetMode="External"/><Relationship Id="rId3" Type="http://schemas.openxmlformats.org/officeDocument/2006/relationships/image" Target="../media/image24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lab.helmholtz-berlin.de/jaf/nexuswriter/-/blob/master/nexusCore/icatRepo/nexus2xml.py" TargetMode="External"/><Relationship Id="rId3" Type="http://schemas.openxmlformats.org/officeDocument/2006/relationships/image" Target="../media/image26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lab.elettra.eu/panosc/xrffitvis/" TargetMode="External"/><Relationship Id="rId3" Type="http://schemas.openxmlformats.org/officeDocument/2006/relationships/hyperlink" Target="http://www.wavemetric.com/" TargetMode="External"/><Relationship Id="rId4" Type="http://schemas.openxmlformats.org/officeDocument/2006/relationships/hyperlink" Target="https://spec2nexus.readthedocs.io/" TargetMode="External"/><Relationship Id="rId5" Type="http://schemas.openxmlformats.org/officeDocument/2006/relationships/hyperlink" Target="http://pymca.sourceforge.net/" TargetMode="External"/><Relationship Id="rId6" Type="http://schemas.openxmlformats.org/officeDocument/2006/relationships/hyperlink" Target="http://nexpy.github.io/nexpy/" TargetMode="External"/><Relationship Id="rId7" Type="http://schemas.openxmlformats.org/officeDocument/2006/relationships/hyperlink" Target="https://manual.nexusformat.org/utilities.html#data-analysis" TargetMode="Externa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5281/zenodo.5905351" TargetMode="Externa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orcid.org/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airsharing.org/" TargetMode="External"/><Relationship Id="rId3" Type="http://schemas.openxmlformats.org/officeDocument/2006/relationships/hyperlink" Target="https://www.konsortswd.de/datenzentren/alle-datenzentren/" TargetMode="Externa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helmholtz-berlin.de/pubbin/vademecumdatei?did=326" TargetMode="Externa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i.org/1025490/a97f-egyk" TargetMode="Externa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000"/>
              <a:t>Scientific Data </a:t>
            </a:r>
            <a:r>
              <a:rPr lang="de-DE" sz="2000"/>
              <a:t>Curation</a:t>
            </a:r>
            <a:endParaRPr lang="de-DE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60000" y="2788506"/>
            <a:ext cx="5542712" cy="1295411"/>
          </a:xfrm>
        </p:spPr>
        <p:txBody>
          <a:bodyPr/>
          <a:lstStyle/>
          <a:p>
            <a:pPr>
              <a:defRPr/>
            </a:pPr>
            <a:r>
              <a:rPr lang="de-DE"/>
              <a:t>Luigia Cristiano, HMC Hub Matter</a:t>
            </a:r>
            <a:endParaRPr/>
          </a:p>
          <a:p>
            <a:pPr>
              <a:lnSpc>
                <a:spcPct val="50000"/>
              </a:lnSpc>
              <a:defRPr/>
            </a:pPr>
            <a:endParaRPr lang="de-DE"/>
          </a:p>
          <a:p>
            <a:pPr>
              <a:defRPr/>
            </a:pPr>
            <a:r>
              <a:rPr lang="de-DE" baseline="30000"/>
              <a:t> </a:t>
            </a:r>
            <a:r>
              <a:rPr lang="de-DE"/>
              <a:t>Helmholtz Institute Berlin</a:t>
            </a:r>
            <a:endParaRPr/>
          </a:p>
        </p:txBody>
      </p:sp>
      <p:pic>
        <p:nvPicPr>
          <p:cNvPr id="11" name="Grafik 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452320" y="267494"/>
            <a:ext cx="936475" cy="32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Each phase of the life cycle is interested by data curation activity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At each phase it is essential to implement FAIR principles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Proposal</a:t>
            </a:r>
            <a:endParaRPr lang="de-DE" b="1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537968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 Research Data Management Plan is available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A Research Data Management Plan </a:t>
            </a:r>
            <a:r>
              <a:rPr lang="de-DE" b="1"/>
              <a:t>is</a:t>
            </a:r>
            <a:r>
              <a:rPr lang="de-DE" b="1"/>
              <a:t> </a:t>
            </a:r>
            <a:r>
              <a:rPr lang="de-DE" b="1"/>
              <a:t>submitted</a:t>
            </a:r>
            <a:endParaRPr lang="de-DE" b="1"/>
          </a:p>
          <a:p>
            <a:pPr>
              <a:defRPr/>
            </a:pPr>
            <a:r>
              <a:rPr lang="de-DE"/>
              <a:t>Short </a:t>
            </a:r>
            <a:r>
              <a:rPr lang="de-DE"/>
              <a:t>description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experiment</a:t>
            </a:r>
            <a:endParaRPr lang="de-DE"/>
          </a:p>
          <a:p>
            <a:pPr>
              <a:defRPr/>
            </a:pPr>
            <a:r>
              <a:rPr lang="de-DE"/>
              <a:t>PIs and  </a:t>
            </a:r>
            <a:r>
              <a:rPr lang="de-DE"/>
              <a:t>co</a:t>
            </a:r>
            <a:endParaRPr lang="de-DE"/>
          </a:p>
          <a:p>
            <a:pPr>
              <a:defRPr/>
            </a:pPr>
            <a:r>
              <a:rPr lang="de-DE"/>
              <a:t>Instruments </a:t>
            </a:r>
            <a:r>
              <a:rPr lang="de-DE"/>
              <a:t>reservation</a:t>
            </a:r>
            <a:endParaRPr lang="de-DE"/>
          </a:p>
          <a:p>
            <a:pPr>
              <a:defRPr/>
            </a:pPr>
            <a:r>
              <a:rPr lang="de-DE"/>
              <a:t>Beam time/Lab </a:t>
            </a:r>
            <a:r>
              <a:rPr lang="de-DE"/>
              <a:t>reservation</a:t>
            </a:r>
            <a:endParaRPr lang="de-DE"/>
          </a:p>
          <a:p>
            <a:pPr>
              <a:defRPr/>
            </a:pPr>
            <a:r>
              <a:rPr lang="de-DE"/>
              <a:t>Samples </a:t>
            </a:r>
            <a:r>
              <a:rPr lang="de-DE"/>
              <a:t>description</a:t>
            </a:r>
            <a:endParaRPr lang="de-DE"/>
          </a:p>
          <a:p>
            <a:pPr>
              <a:defRPr/>
            </a:pPr>
            <a:r>
              <a:rPr lang="de-DE"/>
              <a:t>Start time and end time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indicated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Research Data Management Plan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EU Projects guidelines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e.g. Horizon 2020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RDMP </a:t>
            </a:r>
            <a:r>
              <a:rPr lang="de-DE" b="1"/>
              <a:t>as</a:t>
            </a:r>
            <a:r>
              <a:rPr lang="de-DE" b="1"/>
              <a:t> live </a:t>
            </a:r>
            <a:r>
              <a:rPr lang="de-DE" b="1"/>
              <a:t>document</a:t>
            </a:r>
            <a:endParaRPr lang="de-DE" b="1"/>
          </a:p>
          <a:p>
            <a:pPr>
              <a:defRPr/>
            </a:pPr>
            <a:r>
              <a:rPr lang="de-DE"/>
              <a:t>Must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kept</a:t>
            </a:r>
            <a:r>
              <a:rPr lang="de-DE"/>
              <a:t> </a:t>
            </a:r>
            <a:r>
              <a:rPr lang="de-DE"/>
              <a:t>up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date</a:t>
            </a:r>
            <a:endParaRPr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represents</a:t>
            </a:r>
            <a:r>
              <a:rPr lang="de-DE"/>
              <a:t> a </a:t>
            </a:r>
            <a:r>
              <a:rPr lang="de-DE"/>
              <a:t>documentation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pre-measurement</a:t>
            </a:r>
            <a:r>
              <a:rPr lang="de-DE"/>
              <a:t> </a:t>
            </a:r>
            <a:r>
              <a:rPr lang="de-DE"/>
              <a:t>phase</a:t>
            </a:r>
            <a:endParaRPr lang="de-DE"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contains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potential </a:t>
            </a:r>
            <a:r>
              <a:rPr lang="de-DE"/>
              <a:t>size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database</a:t>
            </a:r>
            <a:r>
              <a:rPr lang="de-DE"/>
              <a:t> and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proposed</a:t>
            </a:r>
            <a:r>
              <a:rPr lang="de-DE"/>
              <a:t> </a:t>
            </a:r>
            <a:r>
              <a:rPr lang="de-DE"/>
              <a:t>staging</a:t>
            </a:r>
            <a:r>
              <a:rPr lang="de-DE"/>
              <a:t> </a:t>
            </a:r>
            <a:r>
              <a:rPr lang="de-DE"/>
              <a:t>solutions</a:t>
            </a:r>
            <a:r>
              <a:rPr lang="de-DE"/>
              <a:t> and </a:t>
            </a:r>
            <a:r>
              <a:rPr lang="de-DE"/>
              <a:t>conditions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access</a:t>
            </a:r>
            <a:endParaRPr lang="de-DE"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should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edited</a:t>
            </a:r>
            <a:r>
              <a:rPr lang="de-DE"/>
              <a:t> in </a:t>
            </a:r>
            <a:r>
              <a:rPr lang="de-DE"/>
              <a:t>collaboration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RDM </a:t>
            </a:r>
            <a:r>
              <a:rPr lang="de-DE"/>
              <a:t>group</a:t>
            </a:r>
            <a:r>
              <a:rPr lang="de-DE"/>
              <a:t> at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institute</a:t>
            </a:r>
            <a:endParaRPr lang="de-DE"/>
          </a:p>
        </p:txBody>
      </p:sp>
      <p:sp>
        <p:nvSpPr>
          <p:cNvPr id="3" name="Inhaltsplatzhalter 1"/>
          <p:cNvSpPr txBox="1"/>
          <p:nvPr/>
        </p:nvSpPr>
        <p:spPr bwMode="auto">
          <a:xfrm>
            <a:off x="4716016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u="sng">
                <a:hlinkClick r:id="rId2" tooltip="https://ec.europa.eu/futurium/sites/futurium/files/d6.1_693849_data_management_plan.pdf"/>
              </a:rPr>
              <a:t>https://ec.europa.eu/futurium/sites/futurium/files/d6.1_693849_data_management_plan.pdf</a:t>
            </a:r>
            <a:endParaRPr lang="de-DE"/>
          </a:p>
          <a:p>
            <a:pPr>
              <a:defRPr/>
            </a:pPr>
            <a:endParaRPr lang="de-DE" b="1"/>
          </a:p>
          <a:p>
            <a:pPr>
              <a:defRPr/>
            </a:pPr>
            <a:endParaRPr lang="de-DE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Each phase of the life cycle is interested by data curation activity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At each phase it is essential to implement FAIR principles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 b="1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Control </a:t>
            </a:r>
            <a:r>
              <a:rPr lang="de-DE"/>
              <a:t>software</a:t>
            </a:r>
            <a:r>
              <a:rPr lang="de-DE"/>
              <a:t> (</a:t>
            </a:r>
            <a:r>
              <a:rPr lang="de-DE"/>
              <a:t>author</a:t>
            </a:r>
            <a:r>
              <a:rPr lang="de-DE"/>
              <a:t>, </a:t>
            </a:r>
            <a:r>
              <a:rPr lang="de-DE"/>
              <a:t>license</a:t>
            </a:r>
            <a:r>
              <a:rPr lang="de-DE"/>
              <a:t>, </a:t>
            </a:r>
            <a:r>
              <a:rPr lang="de-DE"/>
              <a:t>version</a:t>
            </a:r>
            <a:r>
              <a:rPr lang="de-DE"/>
              <a:t>)</a:t>
            </a:r>
            <a:endParaRPr/>
          </a:p>
          <a:p>
            <a:pPr>
              <a:defRPr/>
            </a:pPr>
            <a:r>
              <a:rPr lang="de-DE"/>
              <a:t>Instrument type  and </a:t>
            </a:r>
            <a:r>
              <a:rPr lang="de-DE"/>
              <a:t>acquisition</a:t>
            </a:r>
            <a:r>
              <a:rPr lang="de-DE"/>
              <a:t> </a:t>
            </a:r>
            <a:r>
              <a:rPr lang="de-DE"/>
              <a:t>setting</a:t>
            </a:r>
            <a:r>
              <a:rPr lang="de-DE"/>
              <a:t> (</a:t>
            </a:r>
            <a:r>
              <a:rPr lang="de-DE"/>
              <a:t>possibly</a:t>
            </a:r>
            <a:r>
              <a:rPr lang="de-DE"/>
              <a:t> ID)</a:t>
            </a:r>
            <a:endParaRPr/>
          </a:p>
          <a:p>
            <a:pPr>
              <a:defRPr/>
            </a:pPr>
            <a:r>
              <a:rPr lang="de-DE" b="1"/>
              <a:t>Parameter </a:t>
            </a:r>
            <a:r>
              <a:rPr lang="de-DE" b="1"/>
              <a:t>file</a:t>
            </a:r>
            <a:endParaRPr lang="de-DE" b="1"/>
          </a:p>
          <a:p>
            <a:pPr>
              <a:defRPr/>
            </a:pPr>
            <a:r>
              <a:rPr lang="de-DE" b="1"/>
              <a:t>Sample </a:t>
            </a:r>
            <a:r>
              <a:rPr lang="de-DE" b="1"/>
              <a:t>preparation</a:t>
            </a:r>
            <a:r>
              <a:rPr lang="de-DE" b="1"/>
              <a:t> </a:t>
            </a:r>
            <a:r>
              <a:rPr lang="de-DE" b="1"/>
              <a:t>workflow</a:t>
            </a:r>
            <a:endParaRPr lang="de-DE" b="1"/>
          </a:p>
          <a:p>
            <a:pPr>
              <a:defRPr/>
            </a:pPr>
            <a:r>
              <a:rPr lang="de-DE" b="1"/>
              <a:t>File </a:t>
            </a:r>
            <a:r>
              <a:rPr lang="de-DE" b="1"/>
              <a:t>naming</a:t>
            </a:r>
            <a:r>
              <a:rPr lang="de-DE" b="1"/>
              <a:t> </a:t>
            </a:r>
            <a:r>
              <a:rPr lang="de-DE" b="1"/>
              <a:t>convention</a:t>
            </a:r>
            <a:endParaRPr lang="de-DE" b="1"/>
          </a:p>
          <a:p>
            <a:pPr>
              <a:defRPr/>
            </a:pPr>
            <a:r>
              <a:rPr lang="de-DE" b="1"/>
              <a:t>Data </a:t>
            </a:r>
            <a:r>
              <a:rPr lang="de-DE" b="1"/>
              <a:t>structure</a:t>
            </a:r>
            <a:endParaRPr lang="de-DE" b="1"/>
          </a:p>
          <a:p>
            <a:pPr>
              <a:defRPr/>
            </a:pPr>
            <a:r>
              <a:rPr lang="de-DE"/>
              <a:t>Log </a:t>
            </a:r>
            <a:r>
              <a:rPr lang="de-DE"/>
              <a:t>file</a:t>
            </a:r>
            <a:endParaRPr lang="de-DE"/>
          </a:p>
          <a:p>
            <a:pPr>
              <a:defRPr/>
            </a:pPr>
            <a:r>
              <a:rPr lang="de-DE"/>
              <a:t>Location</a:t>
            </a:r>
            <a:endParaRPr/>
          </a:p>
          <a:p>
            <a:pPr>
              <a:defRPr/>
            </a:pPr>
            <a:r>
              <a:rPr lang="de-DE"/>
              <a:t>Creator</a:t>
            </a:r>
            <a:endParaRPr/>
          </a:p>
          <a:p>
            <a:pPr>
              <a:defRPr/>
            </a:pPr>
            <a:r>
              <a:rPr lang="de-DE"/>
              <a:t>Lab-</a:t>
            </a:r>
            <a:r>
              <a:rPr lang="de-DE"/>
              <a:t>book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Each phase of the life cycle is interested by data curation activity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At each phase it is essential to implement FAIR principles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 b="1"/>
              <a:t>Reduction</a:t>
            </a:r>
            <a:endParaRPr lang="de-DE" b="1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Software (</a:t>
            </a:r>
            <a:r>
              <a:rPr lang="de-DE"/>
              <a:t>author</a:t>
            </a:r>
            <a:r>
              <a:rPr lang="de-DE"/>
              <a:t>, </a:t>
            </a:r>
            <a:r>
              <a:rPr lang="de-DE"/>
              <a:t>license</a:t>
            </a:r>
            <a:r>
              <a:rPr lang="de-DE"/>
              <a:t>, </a:t>
            </a:r>
            <a:r>
              <a:rPr lang="de-DE"/>
              <a:t>version</a:t>
            </a:r>
            <a:r>
              <a:rPr lang="de-DE"/>
              <a:t>) </a:t>
            </a:r>
            <a:endParaRPr/>
          </a:p>
          <a:p>
            <a:pPr>
              <a:defRPr/>
            </a:pPr>
            <a:r>
              <a:rPr lang="de-DE" b="1"/>
              <a:t>Parameter </a:t>
            </a:r>
            <a:r>
              <a:rPr lang="de-DE" b="1"/>
              <a:t>file</a:t>
            </a:r>
            <a:endParaRPr lang="de-DE" b="1"/>
          </a:p>
          <a:p>
            <a:pPr>
              <a:defRPr/>
            </a:pPr>
            <a:r>
              <a:rPr lang="de-DE"/>
              <a:t>Log </a:t>
            </a:r>
            <a:r>
              <a:rPr lang="de-DE"/>
              <a:t>file</a:t>
            </a:r>
            <a:r>
              <a:rPr lang="de-DE"/>
              <a:t> (</a:t>
            </a:r>
            <a:r>
              <a:rPr lang="de-DE"/>
              <a:t>step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</a:t>
            </a:r>
            <a:r>
              <a:rPr lang="de-DE"/>
              <a:t>step</a:t>
            </a:r>
            <a:r>
              <a:rPr lang="de-DE"/>
              <a:t> </a:t>
            </a:r>
            <a:r>
              <a:rPr lang="de-DE"/>
              <a:t>procedure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ensure</a:t>
            </a:r>
            <a:r>
              <a:rPr lang="de-DE"/>
              <a:t> </a:t>
            </a:r>
            <a:r>
              <a:rPr lang="de-DE"/>
              <a:t>reproducibility</a:t>
            </a:r>
            <a:r>
              <a:rPr lang="de-DE"/>
              <a:t>)</a:t>
            </a:r>
            <a:endParaRPr/>
          </a:p>
          <a:p>
            <a:pPr>
              <a:defRPr/>
            </a:pPr>
            <a:r>
              <a:rPr lang="de-DE"/>
              <a:t>Location</a:t>
            </a:r>
            <a:endParaRPr/>
          </a:p>
          <a:p>
            <a:pPr>
              <a:defRPr/>
            </a:pPr>
            <a:r>
              <a:rPr lang="de-DE"/>
              <a:t>Creator</a:t>
            </a:r>
            <a:endParaRPr/>
          </a:p>
          <a:p>
            <a:pPr>
              <a:defRPr/>
            </a:pPr>
            <a:r>
              <a:rPr lang="de-DE"/>
              <a:t>Connecting</a:t>
            </a:r>
            <a:r>
              <a:rPr lang="de-DE"/>
              <a:t> derivative and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Each phase of the life cycle is interested by data curation activity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At each phase it is essential to implement FAIR principles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 b="1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Software (</a:t>
            </a:r>
            <a:r>
              <a:rPr lang="de-DE"/>
              <a:t>author</a:t>
            </a:r>
            <a:r>
              <a:rPr lang="de-DE"/>
              <a:t>, </a:t>
            </a:r>
            <a:r>
              <a:rPr lang="de-DE"/>
              <a:t>license</a:t>
            </a:r>
            <a:r>
              <a:rPr lang="de-DE"/>
              <a:t>, </a:t>
            </a:r>
            <a:r>
              <a:rPr lang="de-DE"/>
              <a:t>version</a:t>
            </a:r>
            <a:r>
              <a:rPr lang="de-DE"/>
              <a:t>) </a:t>
            </a:r>
            <a:endParaRPr/>
          </a:p>
          <a:p>
            <a:pPr>
              <a:defRPr/>
            </a:pPr>
            <a:r>
              <a:rPr lang="de-DE" b="1"/>
              <a:t>Parameter </a:t>
            </a:r>
            <a:r>
              <a:rPr lang="de-DE" b="1"/>
              <a:t>file</a:t>
            </a:r>
            <a:endParaRPr lang="de-DE" b="1"/>
          </a:p>
          <a:p>
            <a:pPr>
              <a:defRPr/>
            </a:pPr>
            <a:r>
              <a:rPr lang="de-DE"/>
              <a:t>Log </a:t>
            </a:r>
            <a:r>
              <a:rPr lang="de-DE"/>
              <a:t>file</a:t>
            </a:r>
            <a:r>
              <a:rPr lang="de-DE"/>
              <a:t> (</a:t>
            </a:r>
            <a:r>
              <a:rPr lang="de-DE"/>
              <a:t>step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</a:t>
            </a:r>
            <a:r>
              <a:rPr lang="de-DE"/>
              <a:t>step</a:t>
            </a:r>
            <a:r>
              <a:rPr lang="de-DE"/>
              <a:t> </a:t>
            </a:r>
            <a:r>
              <a:rPr lang="de-DE"/>
              <a:t>procedure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ensure</a:t>
            </a:r>
            <a:r>
              <a:rPr lang="de-DE"/>
              <a:t> </a:t>
            </a:r>
            <a:r>
              <a:rPr lang="de-DE"/>
              <a:t>reproducibility</a:t>
            </a:r>
            <a:r>
              <a:rPr lang="de-DE"/>
              <a:t>)</a:t>
            </a:r>
            <a:endParaRPr/>
          </a:p>
          <a:p>
            <a:pPr>
              <a:defRPr/>
            </a:pPr>
            <a:r>
              <a:rPr lang="de-DE"/>
              <a:t>Location</a:t>
            </a:r>
            <a:endParaRPr/>
          </a:p>
          <a:p>
            <a:pPr>
              <a:defRPr/>
            </a:pPr>
            <a:r>
              <a:rPr lang="de-DE"/>
              <a:t>Creator</a:t>
            </a:r>
            <a:endParaRPr/>
          </a:p>
          <a:p>
            <a:pPr>
              <a:defRPr/>
            </a:pPr>
            <a:r>
              <a:rPr lang="de-DE"/>
              <a:t>Connecting</a:t>
            </a:r>
            <a:r>
              <a:rPr lang="de-DE"/>
              <a:t> derivative and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endParaRPr lang="de-DE"/>
          </a:p>
          <a:p>
            <a:pPr>
              <a:defRPr/>
            </a:pPr>
            <a:r>
              <a:rPr lang="de-DE"/>
              <a:t>Connect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post</a:t>
            </a:r>
            <a:r>
              <a:rPr lang="de-DE"/>
              <a:t> </a:t>
            </a:r>
            <a:r>
              <a:rPr lang="de-DE"/>
              <a:t>analysis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pre</a:t>
            </a:r>
            <a:r>
              <a:rPr lang="de-DE"/>
              <a:t> </a:t>
            </a:r>
            <a:r>
              <a:rPr lang="de-DE"/>
              <a:t>analysis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set</a:t>
            </a:r>
            <a:endParaRPr lang="de-DE"/>
          </a:p>
          <a:p>
            <a:pPr>
              <a:defRPr/>
            </a:pPr>
            <a:r>
              <a:rPr lang="de-DE"/>
              <a:t>File </a:t>
            </a:r>
            <a:r>
              <a:rPr lang="de-DE"/>
              <a:t>naming</a:t>
            </a:r>
            <a:r>
              <a:rPr lang="de-DE"/>
              <a:t> </a:t>
            </a:r>
            <a:r>
              <a:rPr lang="de-DE"/>
              <a:t>convention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graphical</a:t>
            </a:r>
            <a:r>
              <a:rPr lang="de-DE"/>
              <a:t> </a:t>
            </a:r>
            <a:r>
              <a:rPr lang="de-DE"/>
              <a:t>output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Each phase of the life cycle is interested by data curation activity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At each phase it is essential to implement FAIR principles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 b="1"/>
              <a:t>Publication</a:t>
            </a:r>
            <a:endParaRPr lang="de-DE" b="1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Software (</a:t>
            </a:r>
            <a:r>
              <a:rPr lang="de-DE"/>
              <a:t>author</a:t>
            </a:r>
            <a:r>
              <a:rPr lang="de-DE"/>
              <a:t>, </a:t>
            </a:r>
            <a:r>
              <a:rPr lang="de-DE"/>
              <a:t>license</a:t>
            </a:r>
            <a:r>
              <a:rPr lang="de-DE"/>
              <a:t>, </a:t>
            </a:r>
            <a:r>
              <a:rPr lang="de-DE"/>
              <a:t>version</a:t>
            </a:r>
            <a:r>
              <a:rPr lang="de-DE"/>
              <a:t>) </a:t>
            </a:r>
            <a:endParaRPr/>
          </a:p>
          <a:p>
            <a:pPr>
              <a:defRPr/>
            </a:pPr>
            <a:r>
              <a:rPr lang="de-DE" b="1"/>
              <a:t>Data </a:t>
            </a:r>
            <a:r>
              <a:rPr lang="de-DE" b="1"/>
              <a:t>workflow</a:t>
            </a:r>
            <a:endParaRPr lang="de-DE" b="1"/>
          </a:p>
          <a:p>
            <a:pPr>
              <a:defRPr/>
            </a:pPr>
            <a:r>
              <a:rPr lang="de-DE"/>
              <a:t>Log </a:t>
            </a:r>
            <a:r>
              <a:rPr lang="de-DE"/>
              <a:t>file</a:t>
            </a:r>
            <a:r>
              <a:rPr lang="de-DE"/>
              <a:t> (</a:t>
            </a:r>
            <a:r>
              <a:rPr lang="de-DE"/>
              <a:t>step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</a:t>
            </a:r>
            <a:r>
              <a:rPr lang="de-DE"/>
              <a:t>step</a:t>
            </a:r>
            <a:r>
              <a:rPr lang="de-DE"/>
              <a:t> </a:t>
            </a:r>
            <a:r>
              <a:rPr lang="de-DE"/>
              <a:t>procedure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ensure</a:t>
            </a:r>
            <a:r>
              <a:rPr lang="de-DE"/>
              <a:t> </a:t>
            </a:r>
            <a:r>
              <a:rPr lang="de-DE"/>
              <a:t>reproducibility</a:t>
            </a:r>
            <a:r>
              <a:rPr lang="de-DE"/>
              <a:t>)</a:t>
            </a:r>
            <a:endParaRPr/>
          </a:p>
          <a:p>
            <a:pPr>
              <a:defRPr/>
            </a:pPr>
            <a:r>
              <a:rPr lang="de-DE"/>
              <a:t>Location</a:t>
            </a:r>
            <a:endParaRPr/>
          </a:p>
          <a:p>
            <a:pPr>
              <a:defRPr/>
            </a:pPr>
            <a:r>
              <a:rPr lang="de-DE"/>
              <a:t>Contributors</a:t>
            </a:r>
            <a:r>
              <a:rPr lang="de-DE"/>
              <a:t> and </a:t>
            </a:r>
            <a:r>
              <a:rPr lang="de-DE"/>
              <a:t>authors</a:t>
            </a:r>
            <a:endParaRPr lang="de-DE"/>
          </a:p>
          <a:p>
            <a:pPr>
              <a:defRPr/>
            </a:pPr>
            <a:r>
              <a:rPr lang="de-DE"/>
              <a:t>Make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accessible</a:t>
            </a:r>
            <a:r>
              <a:rPr lang="de-DE"/>
              <a:t> in a standard-open </a:t>
            </a:r>
            <a:r>
              <a:rPr lang="de-DE"/>
              <a:t>format</a:t>
            </a:r>
            <a:r>
              <a:rPr lang="de-DE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What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key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1. How are the key parameters identified ?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2. How are these </a:t>
            </a:r>
            <a:r>
              <a:rPr lang="en-GB" b="1">
                <a:solidFill>
                  <a:srgbClr val="145AA0"/>
                </a:solidFill>
              </a:rPr>
              <a:t>informations</a:t>
            </a:r>
            <a:r>
              <a:rPr lang="en-GB" b="1">
                <a:solidFill>
                  <a:srgbClr val="145AA0"/>
                </a:solidFill>
              </a:rPr>
              <a:t> captured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Proposal</a:t>
            </a:r>
            <a:endParaRPr lang="de-DE" b="1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499993" y="627534"/>
            <a:ext cx="4266852" cy="3312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Who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What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When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Why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How ?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Where ?</a:t>
            </a:r>
            <a:endParaRPr lang="de-DE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What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key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1. How are the key parameters identified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Proposal</a:t>
            </a:r>
            <a:endParaRPr lang="de-DE" b="1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Sample </a:t>
            </a:r>
            <a:r>
              <a:rPr lang="de-DE"/>
              <a:t>characteristics</a:t>
            </a:r>
            <a:endParaRPr lang="de-DE"/>
          </a:p>
          <a:p>
            <a:pPr>
              <a:defRPr/>
            </a:pPr>
            <a:r>
              <a:rPr lang="de-DE" b="1"/>
              <a:t>PIs</a:t>
            </a:r>
            <a:endParaRPr/>
          </a:p>
          <a:p>
            <a:pPr>
              <a:defRPr/>
            </a:pPr>
            <a:r>
              <a:rPr lang="de-DE"/>
              <a:t>Instruments</a:t>
            </a:r>
            <a:endParaRPr/>
          </a:p>
          <a:p>
            <a:pPr>
              <a:defRPr/>
            </a:pPr>
            <a:r>
              <a:rPr lang="de-DE"/>
              <a:t>Location</a:t>
            </a:r>
            <a:endParaRPr/>
          </a:p>
          <a:p>
            <a:pPr>
              <a:defRPr/>
            </a:pPr>
            <a:r>
              <a:rPr lang="de-DE"/>
              <a:t>Contributors</a:t>
            </a:r>
            <a:r>
              <a:rPr lang="de-DE"/>
              <a:t> and </a:t>
            </a:r>
            <a:r>
              <a:rPr lang="de-DE"/>
              <a:t>authors</a:t>
            </a:r>
            <a:endParaRPr lang="de-DE"/>
          </a:p>
          <a:p>
            <a:pPr>
              <a:defRPr/>
            </a:pPr>
            <a:r>
              <a:rPr lang="de-DE"/>
              <a:t>Experiment </a:t>
            </a:r>
            <a:r>
              <a:rPr lang="de-DE"/>
              <a:t>settings</a:t>
            </a:r>
            <a:endParaRPr lang="de-DE"/>
          </a:p>
          <a:p>
            <a:pPr>
              <a:defRPr/>
            </a:pPr>
            <a:r>
              <a:rPr lang="de-DE"/>
              <a:t>Experiment </a:t>
            </a:r>
            <a:r>
              <a:rPr lang="de-DE"/>
              <a:t>begin</a:t>
            </a:r>
            <a:r>
              <a:rPr lang="de-DE"/>
              <a:t> and end time</a:t>
            </a:r>
            <a:endParaRPr/>
          </a:p>
          <a:p>
            <a:pPr>
              <a:defRPr/>
            </a:pPr>
            <a:r>
              <a:rPr lang="de-DE"/>
              <a:t>File </a:t>
            </a:r>
            <a:r>
              <a:rPr lang="de-DE"/>
              <a:t>convention</a:t>
            </a:r>
            <a:r>
              <a:rPr lang="de-DE"/>
              <a:t> and total </a:t>
            </a:r>
            <a:r>
              <a:rPr lang="de-DE"/>
              <a:t>size</a:t>
            </a:r>
            <a:endParaRPr lang="de-DE"/>
          </a:p>
          <a:p>
            <a:pPr>
              <a:defRPr/>
            </a:pPr>
            <a:r>
              <a:rPr lang="de-DE"/>
              <a:t>Abstract</a:t>
            </a:r>
            <a:endParaRPr/>
          </a:p>
          <a:p>
            <a:pPr>
              <a:defRPr/>
            </a:pPr>
            <a:r>
              <a:rPr lang="de-DE"/>
              <a:t>Project </a:t>
            </a:r>
            <a:r>
              <a:rPr lang="de-DE"/>
              <a:t>description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What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key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2. How are these </a:t>
            </a:r>
            <a:r>
              <a:rPr lang="en-GB" b="1">
                <a:solidFill>
                  <a:srgbClr val="145AA0"/>
                </a:solidFill>
              </a:rPr>
              <a:t>informations</a:t>
            </a:r>
            <a:r>
              <a:rPr lang="en-GB" b="1">
                <a:solidFill>
                  <a:srgbClr val="145AA0"/>
                </a:solidFill>
              </a:rPr>
              <a:t> captured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Proposal</a:t>
            </a:r>
            <a:endParaRPr lang="de-DE" b="1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e.g. GATE </a:t>
            </a:r>
            <a:r>
              <a:rPr lang="de-DE"/>
              <a:t>system</a:t>
            </a:r>
            <a:r>
              <a:rPr lang="de-DE"/>
              <a:t> (</a:t>
            </a:r>
            <a:r>
              <a:rPr lang="de-DE" sz="1000" u="sng">
                <a:hlinkClick r:id="rId2" tooltip="https://www.helmholtz-berlin.de/pubbin/hzbgate"/>
              </a:rPr>
              <a:t>https://www.helmholtz-berlin.de/pubbin/hzbgate</a:t>
            </a:r>
            <a:r>
              <a:rPr lang="de-DE" sz="1000"/>
              <a:t> </a:t>
            </a:r>
            <a:r>
              <a:rPr lang="de-DE"/>
              <a:t>)</a:t>
            </a:r>
            <a:endParaRPr/>
          </a:p>
          <a:p>
            <a:pPr>
              <a:defRPr/>
            </a:pPr>
            <a:r>
              <a:rPr lang="de-DE" b="1"/>
              <a:t>Sample Formula and </a:t>
            </a:r>
            <a:r>
              <a:rPr lang="de-DE" b="1"/>
              <a:t>tracking</a:t>
            </a:r>
            <a:r>
              <a:rPr lang="de-DE" b="1"/>
              <a:t> </a:t>
            </a:r>
            <a:r>
              <a:rPr lang="de-DE" b="1"/>
              <a:t>system</a:t>
            </a:r>
            <a:r>
              <a:rPr lang="de-DE" b="1"/>
              <a:t> </a:t>
            </a:r>
            <a:r>
              <a:rPr lang="de-DE" b="1"/>
              <a:t>or</a:t>
            </a:r>
            <a:r>
              <a:rPr lang="de-DE" b="1"/>
              <a:t> sample ID (</a:t>
            </a:r>
            <a:r>
              <a:rPr lang="de-DE" sz="1000" b="1" u="sng">
                <a:hlinkClick r:id="rId3" tooltip="https://www.igsn.org/"/>
              </a:rPr>
              <a:t>https://www.igsn.org/</a:t>
            </a:r>
            <a:r>
              <a:rPr lang="de-DE" sz="1000" b="1"/>
              <a:t> </a:t>
            </a:r>
            <a:r>
              <a:rPr lang="de-DE" b="1"/>
              <a:t>)</a:t>
            </a:r>
            <a:endParaRPr/>
          </a:p>
          <a:p>
            <a:pPr>
              <a:defRPr/>
            </a:pPr>
            <a:r>
              <a:rPr lang="de-DE"/>
              <a:t>Instruments ID (</a:t>
            </a:r>
            <a:r>
              <a:rPr lang="de-DE" sz="1000" u="sng">
                <a:hlinkClick r:id="rId4" tooltip="https://www.helmholtz-berlin.de/pubbin/igama_output?modus=einzel&amp;sprache=en&amp;gid=2127&amp;typoid=75136"/>
              </a:rPr>
              <a:t>https://www.helmholtz-berlin.de/pubbin/igama_output?modus=einzel&amp;sprache=en&amp;gid=2127&amp;typoid=75136</a:t>
            </a:r>
            <a:r>
              <a:rPr lang="de-DE"/>
              <a:t>)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Location</a:t>
            </a:r>
            <a:endParaRPr/>
          </a:p>
          <a:p>
            <a:pPr>
              <a:defRPr/>
            </a:pPr>
            <a:r>
              <a:rPr lang="de-DE"/>
              <a:t>Institution and </a:t>
            </a:r>
            <a:r>
              <a:rPr lang="de-DE"/>
              <a:t>researcher</a:t>
            </a:r>
            <a:r>
              <a:rPr lang="de-DE"/>
              <a:t> ID </a:t>
            </a:r>
            <a:r>
              <a:rPr lang="de-DE" sz="1000"/>
              <a:t>(</a:t>
            </a:r>
            <a:r>
              <a:rPr lang="de-DE" sz="1000"/>
              <a:t>we</a:t>
            </a:r>
            <a:r>
              <a:rPr lang="de-DE" sz="1000"/>
              <a:t> will </a:t>
            </a:r>
            <a:r>
              <a:rPr lang="de-DE" sz="1000"/>
              <a:t>talk</a:t>
            </a:r>
            <a:r>
              <a:rPr lang="de-DE" sz="1000"/>
              <a:t> </a:t>
            </a:r>
            <a:r>
              <a:rPr lang="de-DE" sz="1000"/>
              <a:t>about</a:t>
            </a:r>
            <a:r>
              <a:rPr lang="de-DE" sz="1000"/>
              <a:t> </a:t>
            </a:r>
            <a:r>
              <a:rPr lang="de-DE" sz="1000"/>
              <a:t>this</a:t>
            </a:r>
            <a:r>
              <a:rPr lang="de-DE" sz="1000"/>
              <a:t>  in </a:t>
            </a:r>
            <a:r>
              <a:rPr lang="de-DE" sz="1000"/>
              <a:t>the</a:t>
            </a:r>
            <a:r>
              <a:rPr lang="de-DE" sz="1000"/>
              <a:t> </a:t>
            </a:r>
            <a:r>
              <a:rPr lang="de-DE" sz="1000"/>
              <a:t>coming</a:t>
            </a:r>
            <a:r>
              <a:rPr lang="de-DE" sz="1000"/>
              <a:t> </a:t>
            </a:r>
            <a:r>
              <a:rPr lang="de-DE" sz="1000"/>
              <a:t>slides</a:t>
            </a:r>
            <a:r>
              <a:rPr lang="de-DE" sz="1000"/>
              <a:t>)</a:t>
            </a:r>
            <a:endParaRPr/>
          </a:p>
          <a:p>
            <a:pPr>
              <a:defRPr/>
            </a:pPr>
            <a:r>
              <a:rPr lang="de-DE"/>
              <a:t>Community </a:t>
            </a:r>
            <a:r>
              <a:rPr lang="de-DE"/>
              <a:t>standard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File </a:t>
            </a:r>
            <a:r>
              <a:rPr lang="de-DE"/>
              <a:t>naming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r>
              <a:rPr lang="de-DE" sz="1000"/>
              <a:t>(</a:t>
            </a:r>
            <a:r>
              <a:rPr lang="de-DE" sz="1000"/>
              <a:t>we</a:t>
            </a:r>
            <a:r>
              <a:rPr lang="de-DE" sz="1000"/>
              <a:t> will </a:t>
            </a:r>
            <a:r>
              <a:rPr lang="de-DE" sz="1000"/>
              <a:t>talk</a:t>
            </a:r>
            <a:r>
              <a:rPr lang="de-DE" sz="1000"/>
              <a:t> </a:t>
            </a:r>
            <a:r>
              <a:rPr lang="de-DE" sz="1000"/>
              <a:t>about</a:t>
            </a:r>
            <a:r>
              <a:rPr lang="de-DE" sz="1000"/>
              <a:t> </a:t>
            </a:r>
            <a:r>
              <a:rPr lang="de-DE" sz="1000"/>
              <a:t>this</a:t>
            </a:r>
            <a:r>
              <a:rPr lang="de-DE" sz="1000"/>
              <a:t>  in </a:t>
            </a:r>
            <a:r>
              <a:rPr lang="de-DE" sz="1000"/>
              <a:t>the</a:t>
            </a:r>
            <a:r>
              <a:rPr lang="de-DE" sz="1000"/>
              <a:t> </a:t>
            </a:r>
            <a:r>
              <a:rPr lang="de-DE" sz="1000"/>
              <a:t>coming</a:t>
            </a:r>
            <a:r>
              <a:rPr lang="de-DE" sz="1000"/>
              <a:t> </a:t>
            </a:r>
            <a:r>
              <a:rPr lang="de-DE" sz="1000"/>
              <a:t>slides</a:t>
            </a:r>
            <a:r>
              <a:rPr lang="de-DE" sz="1000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What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key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1. How are the key parameters identified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 b="1"/>
              <a:t>Acquisition</a:t>
            </a:r>
            <a:endParaRPr/>
          </a:p>
          <a:p>
            <a:pPr>
              <a:defRPr/>
            </a:pPr>
            <a:r>
              <a:rPr lang="de-DE" b="1"/>
              <a:t>Reduction</a:t>
            </a:r>
            <a:endParaRPr lang="de-DE" b="1"/>
          </a:p>
          <a:p>
            <a:pPr>
              <a:defRPr/>
            </a:pPr>
            <a:r>
              <a:rPr lang="de-DE" b="1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Software, </a:t>
            </a:r>
            <a:r>
              <a:rPr lang="de-DE"/>
              <a:t>scripts</a:t>
            </a:r>
            <a:r>
              <a:rPr lang="de-DE"/>
              <a:t> </a:t>
            </a:r>
            <a:r>
              <a:rPr lang="de-DE"/>
              <a:t>versions</a:t>
            </a:r>
            <a:endParaRPr lang="de-DE"/>
          </a:p>
          <a:p>
            <a:pPr>
              <a:defRPr/>
            </a:pPr>
            <a:r>
              <a:rPr lang="de-DE" b="1"/>
              <a:t>Parameter </a:t>
            </a:r>
            <a:r>
              <a:rPr lang="de-DE" b="1"/>
              <a:t>file</a:t>
            </a:r>
            <a:endParaRPr lang="de-DE"/>
          </a:p>
          <a:p>
            <a:pPr>
              <a:defRPr/>
            </a:pPr>
            <a:r>
              <a:rPr lang="de-DE"/>
              <a:t>File </a:t>
            </a:r>
            <a:r>
              <a:rPr lang="de-DE"/>
              <a:t>convention</a:t>
            </a:r>
            <a:r>
              <a:rPr lang="de-DE"/>
              <a:t> and total </a:t>
            </a:r>
            <a:r>
              <a:rPr lang="de-DE"/>
              <a:t>size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Agenda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45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Practices for data curation: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Data description and staging</a:t>
            </a:r>
            <a:endParaRPr/>
          </a:p>
          <a:p>
            <a:pPr>
              <a:defRPr/>
            </a:pPr>
            <a:r>
              <a:rPr lang="de-DE" b="1"/>
              <a:t>Write a </a:t>
            </a:r>
            <a:r>
              <a:rPr lang="de-DE" b="1"/>
              <a:t>clear</a:t>
            </a:r>
            <a:r>
              <a:rPr lang="de-DE" b="1"/>
              <a:t> </a:t>
            </a:r>
            <a:r>
              <a:rPr lang="de-DE" b="1"/>
              <a:t>documentation</a:t>
            </a:r>
            <a:r>
              <a:rPr lang="de-DE" b="1"/>
              <a:t> </a:t>
            </a:r>
            <a:r>
              <a:rPr lang="de-DE" b="1"/>
              <a:t>for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data</a:t>
            </a:r>
            <a:r>
              <a:rPr lang="de-DE" b="1"/>
              <a:t> </a:t>
            </a:r>
            <a:r>
              <a:rPr lang="de-DE" b="1"/>
              <a:t>interpretation</a:t>
            </a:r>
            <a:r>
              <a:rPr lang="de-DE" b="1"/>
              <a:t> and </a:t>
            </a:r>
            <a:r>
              <a:rPr lang="de-DE" b="1"/>
              <a:t>reuse</a:t>
            </a:r>
            <a:endParaRPr lang="de-DE" b="1"/>
          </a:p>
          <a:p>
            <a:pPr>
              <a:defRPr/>
            </a:pPr>
            <a:r>
              <a:rPr lang="de-DE" b="1"/>
              <a:t>Organize</a:t>
            </a:r>
            <a:r>
              <a:rPr lang="de-DE" b="1"/>
              <a:t> and </a:t>
            </a:r>
            <a:r>
              <a:rPr lang="de-DE" b="1"/>
              <a:t>name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files</a:t>
            </a:r>
            <a:r>
              <a:rPr lang="de-DE" b="1"/>
              <a:t> </a:t>
            </a:r>
            <a:r>
              <a:rPr lang="de-DE" b="1"/>
              <a:t>to</a:t>
            </a:r>
            <a:r>
              <a:rPr lang="de-DE" b="1"/>
              <a:t> </a:t>
            </a:r>
            <a:r>
              <a:rPr lang="de-DE" b="1"/>
              <a:t>improve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findability</a:t>
            </a:r>
            <a:r>
              <a:rPr lang="de-DE" b="1"/>
              <a:t> and </a:t>
            </a:r>
            <a:r>
              <a:rPr lang="de-DE" b="1"/>
              <a:t>reproducibility</a:t>
            </a:r>
            <a:r>
              <a:rPr lang="de-DE" b="1"/>
              <a:t> </a:t>
            </a:r>
            <a:r>
              <a:rPr lang="de-DE" b="1"/>
              <a:t>of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acquisition</a:t>
            </a:r>
            <a:r>
              <a:rPr lang="de-DE" b="1"/>
              <a:t> and </a:t>
            </a:r>
            <a:r>
              <a:rPr lang="de-DE" b="1"/>
              <a:t>analysis</a:t>
            </a:r>
            <a:r>
              <a:rPr lang="de-DE" b="1"/>
              <a:t> </a:t>
            </a:r>
            <a:r>
              <a:rPr lang="de-DE" b="1"/>
              <a:t>process</a:t>
            </a:r>
            <a:endParaRPr lang="de-DE" b="1"/>
          </a:p>
          <a:p>
            <a:pPr>
              <a:defRPr/>
            </a:pPr>
            <a:r>
              <a:rPr lang="de-DE" b="1"/>
              <a:t>Use </a:t>
            </a:r>
            <a:r>
              <a:rPr lang="de-DE" b="1"/>
              <a:t>community</a:t>
            </a:r>
            <a:r>
              <a:rPr lang="de-DE" b="1"/>
              <a:t> </a:t>
            </a:r>
            <a:r>
              <a:rPr lang="de-DE" b="1"/>
              <a:t>standards</a:t>
            </a:r>
            <a:r>
              <a:rPr lang="de-DE" b="1"/>
              <a:t> </a:t>
            </a:r>
            <a:r>
              <a:rPr lang="de-DE" b="1"/>
              <a:t>for</a:t>
            </a:r>
            <a:r>
              <a:rPr lang="de-DE" b="1"/>
              <a:t> </a:t>
            </a:r>
            <a:r>
              <a:rPr lang="de-DE" b="1"/>
              <a:t>data</a:t>
            </a:r>
            <a:r>
              <a:rPr lang="de-DE" b="1"/>
              <a:t> and </a:t>
            </a:r>
            <a:r>
              <a:rPr lang="de-DE" b="1"/>
              <a:t>metadata</a:t>
            </a:r>
            <a:r>
              <a:rPr lang="de-DE" b="1"/>
              <a:t> </a:t>
            </a:r>
            <a:r>
              <a:rPr lang="de-DE" b="1"/>
              <a:t>when</a:t>
            </a:r>
            <a:r>
              <a:rPr lang="de-DE" b="1"/>
              <a:t> </a:t>
            </a:r>
            <a:r>
              <a:rPr lang="de-DE" b="1"/>
              <a:t>available</a:t>
            </a:r>
            <a:endParaRPr lang="de-DE" b="1"/>
          </a:p>
          <a:p>
            <a:pPr>
              <a:defRPr/>
            </a:pPr>
            <a:r>
              <a:rPr lang="de-DE"/>
              <a:t>Use </a:t>
            </a:r>
            <a:r>
              <a:rPr lang="de-DE"/>
              <a:t>repositories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staging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endParaRPr lang="de-DE"/>
          </a:p>
          <a:p>
            <a:pPr>
              <a:defRPr/>
            </a:pPr>
            <a:r>
              <a:rPr lang="de-DE"/>
              <a:t>Automatize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processing</a:t>
            </a:r>
            <a:r>
              <a:rPr lang="de-DE"/>
              <a:t> and </a:t>
            </a:r>
            <a:r>
              <a:rPr lang="de-DE"/>
              <a:t>curation</a:t>
            </a:r>
            <a:endParaRPr lang="de-DE"/>
          </a:p>
          <a:p>
            <a:pPr>
              <a:defRPr/>
            </a:pPr>
            <a:r>
              <a:rPr lang="de-DE"/>
              <a:t>Assign</a:t>
            </a:r>
            <a:r>
              <a:rPr lang="de-DE"/>
              <a:t> PIDs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datasets</a:t>
            </a:r>
            <a:r>
              <a:rPr lang="de-DE"/>
              <a:t>, </a:t>
            </a:r>
            <a:r>
              <a:rPr lang="de-DE"/>
              <a:t>software</a:t>
            </a:r>
            <a:r>
              <a:rPr lang="de-DE"/>
              <a:t> and </a:t>
            </a:r>
            <a:r>
              <a:rPr lang="de-DE"/>
              <a:t>cite</a:t>
            </a:r>
            <a:r>
              <a:rPr lang="de-DE"/>
              <a:t> </a:t>
            </a:r>
            <a:r>
              <a:rPr lang="de-DE"/>
              <a:t>them</a:t>
            </a:r>
            <a:r>
              <a:rPr lang="de-DE"/>
              <a:t> in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publication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What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key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2. How are these </a:t>
            </a:r>
            <a:r>
              <a:rPr lang="en-GB" b="1">
                <a:solidFill>
                  <a:srgbClr val="145AA0"/>
                </a:solidFill>
              </a:rPr>
              <a:t>informations</a:t>
            </a:r>
            <a:r>
              <a:rPr lang="en-GB" b="1">
                <a:solidFill>
                  <a:srgbClr val="145AA0"/>
                </a:solidFill>
              </a:rPr>
              <a:t> captured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 b="1"/>
              <a:t>Acquisition</a:t>
            </a:r>
            <a:endParaRPr/>
          </a:p>
          <a:p>
            <a:pPr>
              <a:defRPr/>
            </a:pPr>
            <a:r>
              <a:rPr lang="de-DE" b="1"/>
              <a:t>Reduction</a:t>
            </a:r>
            <a:endParaRPr lang="de-DE" b="1"/>
          </a:p>
          <a:p>
            <a:pPr>
              <a:defRPr/>
            </a:pPr>
            <a:r>
              <a:rPr lang="de-DE" b="1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32040" y="807554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Log </a:t>
            </a:r>
            <a:r>
              <a:rPr lang="de-DE"/>
              <a:t>files</a:t>
            </a:r>
            <a:endParaRPr lang="de-DE"/>
          </a:p>
          <a:p>
            <a:pPr>
              <a:defRPr/>
            </a:pPr>
            <a:r>
              <a:rPr lang="de-DE"/>
              <a:t>Input </a:t>
            </a:r>
            <a:r>
              <a:rPr lang="de-DE"/>
              <a:t>parameter</a:t>
            </a:r>
            <a:r>
              <a:rPr lang="de-DE"/>
              <a:t> </a:t>
            </a:r>
            <a:r>
              <a:rPr lang="de-DE"/>
              <a:t>files</a:t>
            </a:r>
            <a:endParaRPr lang="de-DE"/>
          </a:p>
          <a:p>
            <a:pPr>
              <a:defRPr/>
            </a:pPr>
            <a:r>
              <a:rPr lang="de-DE"/>
              <a:t>Output </a:t>
            </a:r>
            <a:r>
              <a:rPr lang="de-DE"/>
              <a:t>files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automatic</a:t>
            </a:r>
            <a:r>
              <a:rPr lang="de-DE"/>
              <a:t> </a:t>
            </a:r>
            <a:r>
              <a:rPr lang="de-DE"/>
              <a:t>naming</a:t>
            </a:r>
            <a:endParaRPr lang="de-DE"/>
          </a:p>
          <a:p>
            <a:pPr>
              <a:defRPr/>
            </a:pPr>
            <a:r>
              <a:rPr lang="de-DE"/>
              <a:t>Output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endParaRPr/>
          </a:p>
          <a:p>
            <a:pPr>
              <a:defRPr/>
            </a:pPr>
            <a:r>
              <a:rPr lang="de-DE"/>
              <a:t>Workflow track </a:t>
            </a:r>
            <a:r>
              <a:rPr lang="de-DE"/>
              <a:t>system</a:t>
            </a:r>
            <a:endParaRPr lang="de-DE"/>
          </a:p>
          <a:p>
            <a:pPr>
              <a:defRPr/>
            </a:pPr>
            <a:r>
              <a:rPr lang="de-DE"/>
              <a:t>Elog</a:t>
            </a:r>
            <a:r>
              <a:rPr lang="de-DE"/>
              <a:t> </a:t>
            </a:r>
            <a:r>
              <a:rPr lang="de-DE"/>
              <a:t>books</a:t>
            </a:r>
            <a:endParaRPr lang="de-DE"/>
          </a:p>
          <a:p>
            <a:pPr>
              <a:defRPr/>
            </a:pPr>
            <a:r>
              <a:rPr lang="de-DE"/>
              <a:t>Elab</a:t>
            </a:r>
            <a:r>
              <a:rPr lang="de-DE"/>
              <a:t> </a:t>
            </a:r>
            <a:r>
              <a:rPr lang="de-DE"/>
              <a:t>books</a:t>
            </a:r>
            <a:endParaRPr lang="de-DE"/>
          </a:p>
          <a:p>
            <a:pPr>
              <a:defRPr/>
            </a:pPr>
            <a:r>
              <a:rPr lang="de-DE"/>
              <a:t>File </a:t>
            </a:r>
            <a:r>
              <a:rPr lang="de-DE"/>
              <a:t>headers</a:t>
            </a:r>
            <a:endParaRPr lang="de-DE"/>
          </a:p>
          <a:p>
            <a:pPr>
              <a:defRPr/>
            </a:pPr>
            <a:r>
              <a:rPr lang="de-DE"/>
              <a:t>codebooks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251520" y="699542"/>
            <a:ext cx="3781177" cy="4256644"/>
          </a:xfrm>
        </p:spPr>
        <p:txBody>
          <a:bodyPr/>
          <a:lstStyle/>
          <a:p>
            <a:pPr>
              <a:defRPr/>
            </a:pPr>
            <a:r>
              <a:rPr lang="de-DE"/>
              <a:t>Readme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datafile</a:t>
            </a:r>
            <a:endParaRPr lang="de-DE"/>
          </a:p>
          <a:p>
            <a:pPr>
              <a:defRPr/>
            </a:pPr>
            <a:r>
              <a:rPr lang="de-DE"/>
              <a:t>Title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dataset</a:t>
            </a:r>
            <a:endParaRPr lang="de-DE"/>
          </a:p>
          <a:p>
            <a:pPr>
              <a:defRPr/>
            </a:pPr>
            <a:r>
              <a:rPr lang="de-DE"/>
              <a:t>Name/</a:t>
            </a:r>
            <a:r>
              <a:rPr lang="de-DE"/>
              <a:t>institution</a:t>
            </a:r>
            <a:r>
              <a:rPr lang="de-DE"/>
              <a:t>/email/ORCID</a:t>
            </a:r>
            <a:endParaRPr/>
          </a:p>
          <a:p>
            <a:pPr>
              <a:defRPr/>
            </a:pPr>
            <a:r>
              <a:rPr lang="de-DE"/>
              <a:t>Contributors</a:t>
            </a:r>
            <a:r>
              <a:rPr lang="de-DE"/>
              <a:t> and </a:t>
            </a:r>
            <a:r>
              <a:rPr lang="de-DE"/>
              <a:t>authors</a:t>
            </a:r>
            <a:r>
              <a:rPr lang="de-DE"/>
              <a:t>, </a:t>
            </a:r>
            <a:r>
              <a:rPr lang="de-DE"/>
              <a:t>contact</a:t>
            </a:r>
            <a:r>
              <a:rPr lang="de-DE"/>
              <a:t> </a:t>
            </a:r>
            <a:r>
              <a:rPr lang="de-DE"/>
              <a:t>person</a:t>
            </a:r>
            <a:endParaRPr lang="de-DE"/>
          </a:p>
          <a:p>
            <a:pPr>
              <a:defRPr/>
            </a:pPr>
            <a:r>
              <a:rPr lang="de-DE"/>
              <a:t>Acquisition time</a:t>
            </a:r>
            <a:endParaRPr/>
          </a:p>
          <a:p>
            <a:pPr>
              <a:defRPr/>
            </a:pPr>
            <a:r>
              <a:rPr lang="de-DE"/>
              <a:t>Geographic </a:t>
            </a:r>
            <a:r>
              <a:rPr lang="de-DE"/>
              <a:t>location</a:t>
            </a:r>
            <a:endParaRPr lang="de-DE"/>
          </a:p>
          <a:p>
            <a:pPr>
              <a:defRPr/>
            </a:pPr>
            <a:r>
              <a:rPr lang="de-DE"/>
              <a:t>Language </a:t>
            </a:r>
            <a:r>
              <a:rPr lang="de-DE"/>
              <a:t>information</a:t>
            </a:r>
            <a:endParaRPr lang="de-DE"/>
          </a:p>
          <a:p>
            <a:pPr>
              <a:defRPr/>
            </a:pPr>
            <a:r>
              <a:rPr lang="de-DE"/>
              <a:t>Keywords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describe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topic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study</a:t>
            </a:r>
            <a:endParaRPr lang="de-DE"/>
          </a:p>
          <a:p>
            <a:pPr>
              <a:defRPr/>
            </a:pPr>
            <a:r>
              <a:rPr lang="de-DE"/>
              <a:t>Information </a:t>
            </a:r>
            <a:r>
              <a:rPr lang="de-DE"/>
              <a:t>about</a:t>
            </a:r>
            <a:r>
              <a:rPr lang="de-DE"/>
              <a:t> </a:t>
            </a:r>
            <a:r>
              <a:rPr lang="de-DE"/>
              <a:t>funding</a:t>
            </a:r>
            <a:r>
              <a:rPr lang="de-DE"/>
              <a:t> </a:t>
            </a:r>
            <a:r>
              <a:rPr lang="de-DE"/>
              <a:t>program</a:t>
            </a:r>
            <a:r>
              <a:rPr lang="de-DE"/>
              <a:t> and </a:t>
            </a:r>
            <a:r>
              <a:rPr lang="de-DE"/>
              <a:t>agencies</a:t>
            </a:r>
            <a:endParaRPr lang="de-DE"/>
          </a:p>
          <a:p>
            <a:pPr>
              <a:defRPr/>
            </a:pPr>
            <a:r>
              <a:rPr lang="de-DE"/>
              <a:t>Versioning</a:t>
            </a:r>
            <a:endParaRPr lang="de-DE"/>
          </a:p>
          <a:p>
            <a:pPr>
              <a:defRPr/>
            </a:pPr>
            <a:r>
              <a:rPr lang="de-DE"/>
              <a:t>Link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related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collection</a:t>
            </a:r>
            <a:endParaRPr lang="de-DE"/>
          </a:p>
          <a:p>
            <a:pPr>
              <a:defRPr/>
            </a:pPr>
            <a:r>
              <a:rPr lang="de-DE"/>
              <a:t>Information </a:t>
            </a:r>
            <a:r>
              <a:rPr lang="de-DE"/>
              <a:t>about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type, variables </a:t>
            </a:r>
            <a:r>
              <a:rPr lang="de-DE"/>
              <a:t>definition</a:t>
            </a:r>
            <a:r>
              <a:rPr lang="de-DE"/>
              <a:t>, </a:t>
            </a:r>
            <a:r>
              <a:rPr lang="de-DE"/>
              <a:t>unit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measured</a:t>
            </a:r>
            <a:r>
              <a:rPr lang="de-DE"/>
              <a:t> </a:t>
            </a:r>
            <a:r>
              <a:rPr lang="de-DE"/>
              <a:t>quantities</a:t>
            </a:r>
            <a:endParaRPr lang="de-DE"/>
          </a:p>
          <a:p>
            <a:pPr>
              <a:defRPr/>
            </a:pPr>
            <a:r>
              <a:rPr lang="de-DE"/>
              <a:t>Explanation on </a:t>
            </a:r>
            <a:r>
              <a:rPr lang="de-DE"/>
              <a:t>acquisition</a:t>
            </a:r>
            <a:r>
              <a:rPr lang="de-DE"/>
              <a:t> </a:t>
            </a:r>
            <a:r>
              <a:rPr lang="de-DE"/>
              <a:t>settings</a:t>
            </a:r>
            <a:endParaRPr lang="de-DE"/>
          </a:p>
          <a:p>
            <a:pPr>
              <a:defRPr/>
            </a:pPr>
            <a:r>
              <a:rPr lang="de-DE"/>
              <a:t>Uncertainty</a:t>
            </a:r>
            <a:r>
              <a:rPr lang="de-DE"/>
              <a:t> </a:t>
            </a:r>
            <a:r>
              <a:rPr lang="de-DE"/>
              <a:t>associated</a:t>
            </a:r>
            <a:r>
              <a:rPr lang="de-DE"/>
              <a:t>, </a:t>
            </a:r>
            <a:r>
              <a:rPr lang="de-DE"/>
              <a:t>gaps</a:t>
            </a:r>
            <a:endParaRPr lang="de-DE"/>
          </a:p>
          <a:p>
            <a:pPr>
              <a:defRPr/>
            </a:pPr>
            <a:r>
              <a:rPr lang="de-DE"/>
              <a:t>Short </a:t>
            </a:r>
            <a:r>
              <a:rPr lang="de-DE"/>
              <a:t>abstract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Preserve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authorship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PIDs and </a:t>
            </a:r>
            <a:r>
              <a:rPr lang="de-DE"/>
              <a:t>licencing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usage</a:t>
            </a: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description</a:t>
            </a:r>
            <a:r>
              <a:rPr lang="de-DE"/>
              <a:t>, </a:t>
            </a:r>
            <a:r>
              <a:rPr lang="de-DE"/>
              <a:t>tabular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5111303" y="771550"/>
            <a:ext cx="3781177" cy="2520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Tools</a:t>
            </a:r>
            <a:endParaRPr/>
          </a:p>
          <a:p>
            <a:pPr>
              <a:defRPr/>
            </a:pPr>
            <a:r>
              <a:rPr lang="de-DE"/>
              <a:t>Elab</a:t>
            </a:r>
            <a:r>
              <a:rPr lang="de-DE"/>
              <a:t> </a:t>
            </a:r>
            <a:r>
              <a:rPr lang="de-DE"/>
              <a:t>book</a:t>
            </a:r>
            <a:endParaRPr lang="de-DE"/>
          </a:p>
          <a:p>
            <a:pPr>
              <a:defRPr/>
            </a:pPr>
            <a:r>
              <a:rPr lang="de-DE"/>
              <a:t>Parameter </a:t>
            </a:r>
            <a:r>
              <a:rPr lang="de-DE"/>
              <a:t>files</a:t>
            </a:r>
            <a:endParaRPr lang="de-DE"/>
          </a:p>
          <a:p>
            <a:pPr>
              <a:defRPr/>
            </a:pPr>
            <a:r>
              <a:rPr lang="de-DE"/>
              <a:t>Activity</a:t>
            </a:r>
            <a:r>
              <a:rPr lang="de-DE"/>
              <a:t> </a:t>
            </a:r>
            <a:r>
              <a:rPr lang="de-DE"/>
              <a:t>reports</a:t>
            </a:r>
            <a:endParaRPr lang="de-DE"/>
          </a:p>
          <a:p>
            <a:pPr>
              <a:defRPr/>
            </a:pPr>
            <a:r>
              <a:rPr lang="de-DE"/>
              <a:t>Files </a:t>
            </a:r>
            <a:r>
              <a:rPr lang="de-DE"/>
              <a:t>header</a:t>
            </a:r>
            <a:endParaRPr lang="de-DE"/>
          </a:p>
          <a:p>
            <a:pPr>
              <a:defRPr/>
            </a:pPr>
            <a:r>
              <a:rPr lang="de-DE"/>
              <a:t>Data </a:t>
            </a:r>
            <a:r>
              <a:rPr lang="de-DE"/>
              <a:t>processing</a:t>
            </a:r>
            <a:r>
              <a:rPr lang="de-DE"/>
              <a:t> </a:t>
            </a:r>
            <a:r>
              <a:rPr lang="de-DE"/>
              <a:t>workflow</a:t>
            </a:r>
            <a:r>
              <a:rPr lang="de-DE"/>
              <a:t> and </a:t>
            </a:r>
            <a:r>
              <a:rPr lang="de-DE"/>
              <a:t>logfiles</a:t>
            </a:r>
            <a:endParaRPr lang="de-DE"/>
          </a:p>
          <a:p>
            <a:pPr>
              <a:defRPr/>
            </a:pPr>
            <a:r>
              <a:rPr lang="de-DE"/>
              <a:t>Codebooks</a:t>
            </a:r>
            <a:endParaRPr lang="de-DE"/>
          </a:p>
          <a:p>
            <a:pPr>
              <a:defRPr/>
            </a:pPr>
            <a:r>
              <a:rPr lang="de-DE"/>
              <a:t>Data </a:t>
            </a:r>
            <a:r>
              <a:rPr lang="de-DE"/>
              <a:t>acquisition</a:t>
            </a:r>
            <a:r>
              <a:rPr lang="de-DE"/>
              <a:t> </a:t>
            </a:r>
            <a:r>
              <a:rPr lang="de-DE"/>
              <a:t>software</a:t>
            </a:r>
            <a:endParaRPr lang="de-DE"/>
          </a:p>
          <a:p>
            <a:pPr>
              <a:defRPr/>
            </a:pPr>
            <a:r>
              <a:rPr lang="de-DE"/>
              <a:t>Data </a:t>
            </a:r>
            <a:r>
              <a:rPr lang="de-DE"/>
              <a:t>management</a:t>
            </a:r>
            <a:r>
              <a:rPr lang="de-DE"/>
              <a:t> </a:t>
            </a:r>
            <a:r>
              <a:rPr lang="de-DE"/>
              <a:t>software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en-GB" b="1"/>
              <a:t>Automated generation of metadata by data staging workflows (from measurements to publication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r>
              <a:rPr lang="de-DE"/>
              <a:t> </a:t>
            </a:r>
            <a:r>
              <a:rPr lang="de-DE"/>
              <a:t>informations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From README to Metadata: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355976" y="2307433"/>
            <a:ext cx="3781177" cy="792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sz="1800" b="1">
                <a:solidFill>
                  <a:srgbClr val="92D050"/>
                </a:solidFill>
              </a:rPr>
              <a:t>Let’s create a README for a specific experiment workflow :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Hand on </a:t>
            </a:r>
            <a:r>
              <a:rPr lang="de-DE" b="0"/>
              <a:t>session</a:t>
            </a:r>
            <a:r>
              <a:rPr lang="de-DE" b="0"/>
              <a:t>: README </a:t>
            </a:r>
            <a:r>
              <a:rPr lang="de-DE" b="0"/>
              <a:t>file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Hand on </a:t>
            </a:r>
            <a:r>
              <a:rPr lang="de-DE" b="0"/>
              <a:t>session</a:t>
            </a:r>
            <a:r>
              <a:rPr lang="de-DE" b="0"/>
              <a:t>: </a:t>
            </a:r>
            <a:r>
              <a:rPr lang="de-DE" b="0"/>
              <a:t>Elab</a:t>
            </a:r>
            <a:r>
              <a:rPr lang="de-DE" b="0"/>
              <a:t> Book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capture</a:t>
            </a:r>
            <a:r>
              <a:rPr lang="de-DE"/>
              <a:t> </a:t>
            </a:r>
            <a:r>
              <a:rPr lang="de-DE"/>
              <a:t>informations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elab-books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From Hand notes to electronic lab-books: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icat</a:t>
            </a:r>
            <a:endParaRPr lang="de-DE" b="1"/>
          </a:p>
          <a:p>
            <a:pPr>
              <a:defRPr/>
            </a:pPr>
            <a:r>
              <a:rPr lang="de-DE"/>
              <a:t>ElabFTW</a:t>
            </a:r>
            <a:endParaRPr lang="de-DE"/>
          </a:p>
          <a:p>
            <a:pPr>
              <a:defRPr/>
            </a:pPr>
            <a:r>
              <a:rPr lang="de-DE"/>
              <a:t>Chemotion</a:t>
            </a:r>
            <a:endParaRPr lang="de-DE"/>
          </a:p>
          <a:p>
            <a:pPr>
              <a:defRPr/>
            </a:pPr>
            <a:r>
              <a:rPr lang="de-DE"/>
              <a:t>Nomad-</a:t>
            </a:r>
            <a:r>
              <a:rPr lang="de-DE"/>
              <a:t>labbook</a:t>
            </a:r>
            <a:endParaRPr lang="de-DE"/>
          </a:p>
          <a:p>
            <a:pPr marL="0" indent="0">
              <a:buNone/>
              <a:defRPr/>
            </a:pP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5580112" y="2139702"/>
            <a:ext cx="3781177" cy="792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sz="1800" b="1">
                <a:solidFill>
                  <a:srgbClr val="92D050"/>
                </a:solidFill>
              </a:rPr>
              <a:t>Let’s watch a demo!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Federated</a:t>
            </a:r>
            <a:r>
              <a:rPr lang="de-DE"/>
              <a:t>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digital </a:t>
            </a:r>
            <a:r>
              <a:rPr lang="de-DE"/>
              <a:t>tools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AAI 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 b="1"/>
              <a:t>Presentation</a:t>
            </a:r>
            <a:r>
              <a:rPr lang="de-DE" b="1"/>
              <a:t> </a:t>
            </a:r>
            <a:r>
              <a:rPr lang="de-DE" b="1"/>
              <a:t>by</a:t>
            </a:r>
            <a:r>
              <a:rPr lang="de-DE" b="1"/>
              <a:t> Andreas </a:t>
            </a:r>
            <a:r>
              <a:rPr lang="de-DE" b="1"/>
              <a:t>Tomiak</a:t>
            </a:r>
            <a:endParaRPr lang="de-DE"/>
          </a:p>
          <a:p>
            <a:pPr marL="0" indent="0">
              <a:buNone/>
              <a:defRPr/>
            </a:pPr>
            <a:endParaRPr lang="de-DE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5580112" y="2139702"/>
            <a:ext cx="3781177" cy="792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sz="1800" b="1">
                <a:solidFill>
                  <a:srgbClr val="92D050"/>
                </a:solidFill>
              </a:rPr>
              <a:t>Let’s watch a demo!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preserve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in a </a:t>
            </a:r>
            <a:r>
              <a:rPr lang="de-DE"/>
              <a:t>standardized</a:t>
            </a:r>
            <a:r>
              <a:rPr lang="de-DE"/>
              <a:t> </a:t>
            </a:r>
            <a:r>
              <a:rPr lang="de-DE"/>
              <a:t>manner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Persistent Identifiers and </a:t>
            </a:r>
            <a:r>
              <a:rPr lang="en-GB" b="1">
                <a:solidFill>
                  <a:schemeClr val="accent3"/>
                </a:solidFill>
              </a:rPr>
              <a:t>Metadata</a:t>
            </a:r>
            <a:r>
              <a:rPr lang="en-GB" b="1">
                <a:solidFill>
                  <a:srgbClr val="145AA0"/>
                </a:solidFill>
              </a:rPr>
              <a:t>: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Person</a:t>
            </a:r>
            <a:endParaRPr/>
          </a:p>
          <a:p>
            <a:pPr>
              <a:defRPr/>
            </a:pPr>
            <a:r>
              <a:rPr lang="de-DE"/>
              <a:t>Institute</a:t>
            </a:r>
            <a:endParaRPr/>
          </a:p>
          <a:p>
            <a:pPr>
              <a:defRPr/>
            </a:pPr>
            <a:r>
              <a:rPr lang="de-DE"/>
              <a:t>Sample</a:t>
            </a:r>
            <a:endParaRPr/>
          </a:p>
          <a:p>
            <a:pPr>
              <a:defRPr/>
            </a:pPr>
            <a:r>
              <a:rPr lang="de-DE"/>
              <a:t>Instrument</a:t>
            </a:r>
            <a:endParaRPr/>
          </a:p>
          <a:p>
            <a:pPr>
              <a:defRPr/>
            </a:pPr>
            <a:r>
              <a:rPr lang="de-DE"/>
              <a:t>Publication</a:t>
            </a:r>
            <a:r>
              <a:rPr lang="de-DE"/>
              <a:t>: </a:t>
            </a:r>
            <a:r>
              <a:rPr lang="de-DE"/>
              <a:t>software</a:t>
            </a:r>
            <a:r>
              <a:rPr lang="de-DE"/>
              <a:t> and </a:t>
            </a:r>
            <a:r>
              <a:rPr lang="de-DE"/>
              <a:t>datasets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02</a:t>
            </a:r>
            <a:r>
              <a:rPr lang="de-DE"/>
              <a:t> </a:t>
            </a:r>
            <a:r>
              <a:rPr lang="de-DE"/>
              <a:t>Metadata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/>
          <p:nvPr/>
        </p:nvSpPr>
        <p:spPr bwMode="auto">
          <a:xfrm>
            <a:off x="369209" y="187314"/>
            <a:ext cx="6867087" cy="3682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>
              <a:lnSpc>
                <a:spcPct val="80000"/>
              </a:lnSpc>
              <a:spcBef>
                <a:spcPts val="0"/>
              </a:spcBef>
              <a:buNone/>
              <a:defRPr sz="1600" b="1" cap="none">
                <a:solidFill>
                  <a:srgbClr val="005A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1"/>
          <p:cNvSpPr/>
          <p:nvPr/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6" name="Titel 3"/>
          <p:cNvSpPr/>
          <p:nvPr/>
        </p:nvSpPr>
        <p:spPr bwMode="auto">
          <a:xfrm>
            <a:off x="388433" y="187314"/>
            <a:ext cx="6867087" cy="3682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>
              <a:lnSpc>
                <a:spcPct val="80000"/>
              </a:lnSpc>
              <a:spcBef>
                <a:spcPts val="0"/>
              </a:spcBef>
              <a:buNone/>
              <a:defRPr sz="1600" b="1" cap="none">
                <a:solidFill>
                  <a:srgbClr val="005A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/>
              <a:t>Data </a:t>
            </a:r>
            <a:r>
              <a:rPr lang="de-DE"/>
              <a:t>about</a:t>
            </a:r>
            <a:r>
              <a:rPr lang="de-DE"/>
              <a:t> </a:t>
            </a:r>
            <a:r>
              <a:rPr lang="de-DE"/>
              <a:t>data</a:t>
            </a:r>
            <a:endParaRPr/>
          </a:p>
        </p:txBody>
      </p:sp>
      <p:sp>
        <p:nvSpPr>
          <p:cNvPr id="9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63881" y="761376"/>
            <a:ext cx="4105275" cy="28389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How to ensure your data are </a:t>
            </a:r>
            <a:r>
              <a:rPr lang="en-GB" b="1">
                <a:solidFill>
                  <a:srgbClr val="145AA0"/>
                </a:solidFill>
              </a:rPr>
              <a:t>understable</a:t>
            </a:r>
            <a:r>
              <a:rPr lang="en-GB" b="1">
                <a:solidFill>
                  <a:srgbClr val="145AA0"/>
                </a:solidFill>
              </a:rPr>
              <a:t> and usable by others</a:t>
            </a:r>
            <a:endParaRPr lang="en-GB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Machine</a:t>
            </a:r>
            <a:r>
              <a:rPr lang="de-DE"/>
              <a:t> and human </a:t>
            </a:r>
            <a:r>
              <a:rPr lang="de-DE"/>
              <a:t>redable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documentation</a:t>
            </a:r>
            <a:r>
              <a:rPr lang="de-DE"/>
              <a:t>: </a:t>
            </a:r>
            <a:r>
              <a:rPr lang="de-DE"/>
              <a:t>structured</a:t>
            </a:r>
            <a:r>
              <a:rPr lang="de-DE"/>
              <a:t> </a:t>
            </a:r>
            <a:r>
              <a:rPr lang="de-DE"/>
              <a:t>information</a:t>
            </a:r>
            <a:endParaRPr lang="de-DE"/>
          </a:p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organized</a:t>
            </a:r>
            <a:r>
              <a:rPr lang="de-DE"/>
              <a:t> in </a:t>
            </a:r>
            <a:r>
              <a:rPr lang="de-DE"/>
              <a:t>keys</a:t>
            </a:r>
            <a:r>
              <a:rPr lang="de-DE"/>
              <a:t> and </a:t>
            </a:r>
            <a:r>
              <a:rPr lang="de-DE"/>
              <a:t>values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descriptors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discovery</a:t>
            </a:r>
            <a:r>
              <a:rPr lang="de-DE"/>
              <a:t>, </a:t>
            </a:r>
            <a:r>
              <a:rPr lang="de-DE"/>
              <a:t>interpretation</a:t>
            </a:r>
            <a:r>
              <a:rPr lang="de-DE"/>
              <a:t> and </a:t>
            </a: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keep</a:t>
            </a:r>
            <a:r>
              <a:rPr lang="de-DE"/>
              <a:t> </a:t>
            </a:r>
            <a:r>
              <a:rPr lang="de-DE"/>
              <a:t>info</a:t>
            </a:r>
            <a:r>
              <a:rPr lang="de-DE"/>
              <a:t> on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provenance</a:t>
            </a:r>
            <a:r>
              <a:rPr lang="de-DE"/>
              <a:t>, </a:t>
            </a:r>
            <a:r>
              <a:rPr lang="de-DE"/>
              <a:t>copyrights</a:t>
            </a:r>
            <a:r>
              <a:rPr lang="de-DE"/>
              <a:t> and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restrictions</a:t>
            </a:r>
            <a:endParaRPr lang="de-DE"/>
          </a:p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generic</a:t>
            </a:r>
            <a:r>
              <a:rPr lang="de-DE"/>
              <a:t> </a:t>
            </a:r>
            <a:r>
              <a:rPr lang="de-DE"/>
              <a:t>or</a:t>
            </a:r>
            <a:r>
              <a:rPr lang="de-DE"/>
              <a:t> </a:t>
            </a:r>
            <a:r>
              <a:rPr lang="de-DE"/>
              <a:t>discipline</a:t>
            </a:r>
            <a:r>
              <a:rPr lang="de-DE"/>
              <a:t> </a:t>
            </a:r>
            <a:r>
              <a:rPr lang="de-DE"/>
              <a:t>specific</a:t>
            </a:r>
            <a:endParaRPr lang="de-DE"/>
          </a:p>
        </p:txBody>
      </p:sp>
      <p:sp>
        <p:nvSpPr>
          <p:cNvPr id="10" name="Inhaltsplatzhalter 1"/>
          <p:cNvSpPr txBox="1"/>
          <p:nvPr/>
        </p:nvSpPr>
        <p:spPr bwMode="auto">
          <a:xfrm>
            <a:off x="4597152" y="729730"/>
            <a:ext cx="41052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9843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9438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         Metadata: different levels of </a:t>
            </a:r>
            <a:r>
              <a:rPr lang="en-GB" b="1">
                <a:solidFill>
                  <a:srgbClr val="145AA0"/>
                </a:solidFill>
              </a:rPr>
              <a:t>informations</a:t>
            </a:r>
            <a:endParaRPr lang="en-GB"/>
          </a:p>
          <a:p>
            <a:pPr marL="0" indent="0">
              <a:buNone/>
              <a:defRPr/>
            </a:pPr>
            <a:endParaRPr lang="en-GB"/>
          </a:p>
        </p:txBody>
      </p:sp>
      <p:sp>
        <p:nvSpPr>
          <p:cNvPr id="11" name="Textfeld 10"/>
          <p:cNvSpPr txBox="1"/>
          <p:nvPr/>
        </p:nvSpPr>
        <p:spPr bwMode="auto">
          <a:xfrm>
            <a:off x="388433" y="4263067"/>
            <a:ext cx="4536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>
                <a:solidFill>
                  <a:srgbClr val="145AA0"/>
                </a:solidFill>
              </a:rPr>
              <a:t>Metadata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are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remaining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even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when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the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data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are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gone</a:t>
            </a:r>
            <a:endParaRPr lang="en-GB" sz="1400"/>
          </a:p>
        </p:txBody>
      </p:sp>
      <p:sp>
        <p:nvSpPr>
          <p:cNvPr id="14" name="Inhaltsplatzhalter 1"/>
          <p:cNvSpPr txBox="1"/>
          <p:nvPr/>
        </p:nvSpPr>
        <p:spPr bwMode="auto">
          <a:xfrm>
            <a:off x="5187152" y="4292685"/>
            <a:ext cx="2423120" cy="400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9843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9438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/>
              <a:t>Minimum </a:t>
            </a:r>
            <a:r>
              <a:rPr lang="de-DE" sz="1000"/>
              <a:t>set</a:t>
            </a:r>
            <a:r>
              <a:rPr lang="de-DE" sz="1000"/>
              <a:t> </a:t>
            </a:r>
            <a:r>
              <a:rPr lang="de-DE" sz="1000"/>
              <a:t>of</a:t>
            </a:r>
            <a:r>
              <a:rPr lang="de-DE" sz="1000"/>
              <a:t> </a:t>
            </a:r>
            <a:r>
              <a:rPr lang="de-DE" sz="1000"/>
              <a:t>data</a:t>
            </a:r>
            <a:r>
              <a:rPr lang="de-DE" sz="1000"/>
              <a:t> </a:t>
            </a:r>
            <a:r>
              <a:rPr lang="de-DE" sz="1000"/>
              <a:t>should</a:t>
            </a:r>
            <a:r>
              <a:rPr lang="de-DE" sz="1000"/>
              <a:t> </a:t>
            </a:r>
            <a:r>
              <a:rPr lang="de-DE" sz="1000"/>
              <a:t>allow</a:t>
            </a:r>
            <a:r>
              <a:rPr lang="de-DE" sz="1000"/>
              <a:t> </a:t>
            </a:r>
            <a:r>
              <a:rPr lang="de-DE" sz="1000"/>
              <a:t>the</a:t>
            </a:r>
            <a:r>
              <a:rPr lang="de-DE" sz="1000"/>
              <a:t> </a:t>
            </a:r>
            <a:r>
              <a:rPr lang="de-DE" sz="1000"/>
              <a:t>discovery</a:t>
            </a:r>
            <a:r>
              <a:rPr lang="de-DE" sz="1000"/>
              <a:t> and </a:t>
            </a:r>
            <a:r>
              <a:rPr lang="de-DE" sz="1000"/>
              <a:t>citation</a:t>
            </a:r>
            <a:r>
              <a:rPr lang="de-DE" sz="1000"/>
              <a:t>- </a:t>
            </a:r>
            <a:r>
              <a:rPr lang="de-DE" sz="1000"/>
              <a:t>Mandatory</a:t>
            </a:r>
            <a:endParaRPr lang="en-GB" sz="1000"/>
          </a:p>
        </p:txBody>
      </p:sp>
      <p:sp>
        <p:nvSpPr>
          <p:cNvPr id="5" name="Rechteck 4"/>
          <p:cNvSpPr/>
          <p:nvPr/>
        </p:nvSpPr>
        <p:spPr bwMode="auto">
          <a:xfrm>
            <a:off x="5243935" y="1347614"/>
            <a:ext cx="2423120" cy="844465"/>
          </a:xfrm>
          <a:prstGeom prst="rect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General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discovery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authors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institute</a:t>
            </a:r>
            <a:endParaRPr lang="en-GB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5243935" y="2192079"/>
            <a:ext cx="2423120" cy="8117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Cross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keys</a:t>
            </a:r>
            <a:endParaRPr lang="en-GB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5244282" y="3003798"/>
            <a:ext cx="2423120" cy="811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Domain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specific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b="1">
                <a:solidFill>
                  <a:schemeClr val="accent1">
                    <a:lumMod val="75000"/>
                  </a:schemeClr>
                </a:solidFill>
              </a:rPr>
              <a:t>keys</a:t>
            </a:r>
            <a:endParaRPr lang="en-GB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[1]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Familiarize end users with basics of scientific data curation</a:t>
            </a:r>
            <a:endParaRPr lang="en-GB"/>
          </a:p>
          <a:p>
            <a:pPr marL="180975" indent="-176213">
              <a:buFont typeface="Wingdings"/>
              <a:buChar char="§"/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extract</a:t>
            </a:r>
            <a:r>
              <a:rPr lang="de-DE"/>
              <a:t>, </a:t>
            </a:r>
            <a:r>
              <a:rPr lang="de-DE"/>
              <a:t>format</a:t>
            </a:r>
            <a:r>
              <a:rPr lang="de-DE"/>
              <a:t> and </a:t>
            </a:r>
            <a:r>
              <a:rPr lang="de-DE"/>
              <a:t>standardize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description</a:t>
            </a:r>
            <a:endParaRPr/>
          </a:p>
          <a:p>
            <a:pPr marL="180975" indent="-176213">
              <a:buFont typeface="Wingdings"/>
              <a:buChar char="§"/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stage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locally</a:t>
            </a:r>
            <a:r>
              <a:rPr lang="de-DE"/>
              <a:t> and in </a:t>
            </a:r>
            <a:r>
              <a:rPr lang="de-DE"/>
              <a:t>institutional</a:t>
            </a:r>
            <a:r>
              <a:rPr lang="de-DE"/>
              <a:t> </a:t>
            </a:r>
            <a:r>
              <a:rPr lang="de-DE"/>
              <a:t>repository</a:t>
            </a:r>
            <a:endParaRPr/>
          </a:p>
          <a:p>
            <a:pPr marL="4762" indent="0">
              <a:buNone/>
              <a:defRPr/>
            </a:pPr>
            <a:endParaRPr lang="de-DE"/>
          </a:p>
          <a:p>
            <a:pPr marL="180975" indent="-176213">
              <a:buFont typeface="Wingdings"/>
              <a:buChar char="§"/>
              <a:defRPr/>
            </a:pPr>
            <a:r>
              <a:rPr lang="de-DE">
                <a:solidFill>
                  <a:srgbClr val="145AA0"/>
                </a:solidFill>
              </a:rPr>
              <a:t>Overall </a:t>
            </a:r>
            <a:r>
              <a:rPr lang="de-DE">
                <a:solidFill>
                  <a:srgbClr val="145AA0"/>
                </a:solidFill>
              </a:rPr>
              <a:t>we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want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to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show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the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benefits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of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the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compliance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to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the</a:t>
            </a:r>
            <a:r>
              <a:rPr lang="de-DE">
                <a:solidFill>
                  <a:srgbClr val="145AA0"/>
                </a:solidFill>
              </a:rPr>
              <a:t> FAIR </a:t>
            </a:r>
            <a:r>
              <a:rPr lang="de-DE">
                <a:solidFill>
                  <a:srgbClr val="145AA0"/>
                </a:solidFill>
              </a:rPr>
              <a:t>data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guidelines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of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your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reseach</a:t>
            </a:r>
            <a:r>
              <a:rPr lang="de-DE">
                <a:solidFill>
                  <a:srgbClr val="145AA0"/>
                </a:solidFill>
              </a:rPr>
              <a:t> </a:t>
            </a:r>
            <a:r>
              <a:rPr lang="de-DE">
                <a:solidFill>
                  <a:srgbClr val="145AA0"/>
                </a:solidFill>
              </a:rPr>
              <a:t>data</a:t>
            </a:r>
            <a:endParaRPr lang="de-DE">
              <a:solidFill>
                <a:srgbClr val="145AA0"/>
              </a:solidFill>
            </a:endParaRPr>
          </a:p>
          <a:p>
            <a:pPr marL="180975" indent="-176213">
              <a:buFont typeface="Wingdings"/>
              <a:buChar char="§"/>
              <a:defRPr/>
            </a:pPr>
            <a:endParaRPr lang="de-DE"/>
          </a:p>
          <a:p>
            <a:pPr marL="174623" lvl="1" indent="0">
              <a:buNone/>
              <a:defRPr/>
            </a:pPr>
            <a:endParaRPr lang="de-DE" sz="1800" b="1">
              <a:solidFill>
                <a:srgbClr val="145AA0"/>
              </a:solidFill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Why</a:t>
            </a:r>
            <a:r>
              <a:rPr lang="de-DE"/>
              <a:t> </a:t>
            </a:r>
            <a:r>
              <a:rPr lang="de-DE"/>
              <a:t>this</a:t>
            </a:r>
            <a:r>
              <a:rPr lang="de-DE"/>
              <a:t> </a:t>
            </a:r>
            <a:r>
              <a:rPr lang="de-DE"/>
              <a:t>training</a:t>
            </a:r>
            <a:endParaRPr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categories</a:t>
            </a:r>
            <a:endParaRPr/>
          </a:p>
        </p:txBody>
      </p:sp>
      <p:sp>
        <p:nvSpPr>
          <p:cNvPr id="5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1691681" y="1005842"/>
            <a:ext cx="2772370" cy="28803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 sz="1000"/>
              <a:t>Authors</a:t>
            </a:r>
            <a:r>
              <a:rPr lang="de-DE" sz="1000"/>
              <a:t> ID, </a:t>
            </a:r>
            <a:r>
              <a:rPr lang="de-DE" sz="1000"/>
              <a:t>dataset</a:t>
            </a:r>
            <a:r>
              <a:rPr lang="de-DE" sz="1000"/>
              <a:t> </a:t>
            </a:r>
            <a:r>
              <a:rPr lang="de-DE" sz="1000"/>
              <a:t>id</a:t>
            </a:r>
            <a:r>
              <a:rPr lang="de-DE" sz="1000"/>
              <a:t>, time frame, </a:t>
            </a:r>
            <a:r>
              <a:rPr lang="de-DE" sz="1000"/>
              <a:t>embargo</a:t>
            </a:r>
            <a:r>
              <a:rPr lang="de-DE" sz="1000"/>
              <a:t>, </a:t>
            </a:r>
            <a:r>
              <a:rPr lang="de-DE" sz="1000"/>
              <a:t>versioning</a:t>
            </a:r>
            <a:r>
              <a:rPr lang="de-DE" sz="1000"/>
              <a:t> </a:t>
            </a:r>
            <a:r>
              <a:rPr lang="de-DE"/>
              <a:t> </a:t>
            </a:r>
            <a:endParaRPr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7" name="Titel 1"/>
          <p:cNvSpPr txBox="1"/>
          <p:nvPr/>
        </p:nvSpPr>
        <p:spPr bwMode="auto">
          <a:xfrm>
            <a:off x="7922789" y="4264010"/>
            <a:ext cx="957685" cy="48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sz="1200"/>
              <a:t>Lib.ua.edu</a:t>
            </a:r>
            <a:endParaRPr lang="en-GB" sz="1200"/>
          </a:p>
        </p:txBody>
      </p:sp>
      <p:sp>
        <p:nvSpPr>
          <p:cNvPr id="9" name="Inhaltsplatzhalter 3"/>
          <p:cNvSpPr txBox="1"/>
          <p:nvPr/>
        </p:nvSpPr>
        <p:spPr bwMode="auto">
          <a:xfrm>
            <a:off x="467544" y="843558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Administrative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0" name="Inhaltsplatzhalter 3"/>
          <p:cNvSpPr txBox="1"/>
          <p:nvPr/>
        </p:nvSpPr>
        <p:spPr bwMode="auto">
          <a:xfrm>
            <a:off x="467544" y="1911658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Descriptive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1" name="Inhaltsplatzhalter 3"/>
          <p:cNvSpPr txBox="1"/>
          <p:nvPr/>
        </p:nvSpPr>
        <p:spPr bwMode="auto">
          <a:xfrm>
            <a:off x="445914" y="2945691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Structural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2" name="Inhaltsplatzhalter 3"/>
          <p:cNvSpPr txBox="1"/>
          <p:nvPr/>
        </p:nvSpPr>
        <p:spPr bwMode="auto">
          <a:xfrm>
            <a:off x="467544" y="3969469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Ancillary</a:t>
            </a:r>
            <a:r>
              <a:rPr lang="de-DE" sz="1000">
                <a:solidFill>
                  <a:schemeClr val="tx2"/>
                </a:solidFill>
              </a:rPr>
              <a:t> </a:t>
            </a:r>
            <a:r>
              <a:rPr lang="de-DE" sz="1000">
                <a:solidFill>
                  <a:schemeClr val="tx2"/>
                </a:solidFill>
              </a:rPr>
              <a:t>informations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3" name="Inhaltsplatzhalter 1"/>
          <p:cNvSpPr txBox="1"/>
          <p:nvPr/>
        </p:nvSpPr>
        <p:spPr bwMode="auto">
          <a:xfrm>
            <a:off x="1746002" y="2073942"/>
            <a:ext cx="2772370" cy="2880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Methodological</a:t>
            </a:r>
            <a:r>
              <a:rPr lang="de-DE" sz="1000"/>
              <a:t> and </a:t>
            </a:r>
            <a:r>
              <a:rPr lang="de-DE" sz="1000"/>
              <a:t>geog</a:t>
            </a:r>
            <a:r>
              <a:rPr lang="de-DE" sz="1000"/>
              <a:t>. Info, </a:t>
            </a:r>
            <a:r>
              <a:rPr lang="de-DE" sz="1000"/>
              <a:t>data</a:t>
            </a:r>
            <a:r>
              <a:rPr lang="de-DE" sz="1000"/>
              <a:t> </a:t>
            </a:r>
            <a:r>
              <a:rPr lang="de-DE" sz="1000"/>
              <a:t>quality</a:t>
            </a:r>
            <a:r>
              <a:rPr lang="de-DE" sz="1000"/>
              <a:t> </a:t>
            </a:r>
            <a:r>
              <a:rPr lang="de-DE" sz="1000"/>
              <a:t>metrics</a:t>
            </a:r>
            <a:endParaRPr lang="de-DE"/>
          </a:p>
        </p:txBody>
      </p:sp>
      <p:sp>
        <p:nvSpPr>
          <p:cNvPr id="14" name="Inhaltsplatzhalter 1"/>
          <p:cNvSpPr txBox="1"/>
          <p:nvPr/>
        </p:nvSpPr>
        <p:spPr bwMode="auto">
          <a:xfrm>
            <a:off x="1702445" y="3140968"/>
            <a:ext cx="1357387" cy="2880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Discipline</a:t>
            </a:r>
            <a:r>
              <a:rPr lang="de-DE" sz="1000"/>
              <a:t> </a:t>
            </a:r>
            <a:r>
              <a:rPr lang="de-DE" sz="1000"/>
              <a:t>dependent</a:t>
            </a:r>
            <a:endParaRPr lang="de-DE"/>
          </a:p>
        </p:txBody>
      </p:sp>
      <p:sp>
        <p:nvSpPr>
          <p:cNvPr id="15" name="Inhaltsplatzhalter 1"/>
          <p:cNvSpPr txBox="1"/>
          <p:nvPr/>
        </p:nvSpPr>
        <p:spPr bwMode="auto">
          <a:xfrm>
            <a:off x="1691681" y="4131753"/>
            <a:ext cx="2772370" cy="2880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Info on </a:t>
            </a:r>
            <a:r>
              <a:rPr lang="de-DE" sz="1000"/>
              <a:t>the</a:t>
            </a:r>
            <a:r>
              <a:rPr lang="de-DE" sz="1000"/>
              <a:t> </a:t>
            </a:r>
            <a:r>
              <a:rPr lang="de-DE" sz="1000"/>
              <a:t>preprocessing</a:t>
            </a:r>
            <a:r>
              <a:rPr lang="de-DE" sz="1000"/>
              <a:t>, </a:t>
            </a:r>
            <a:r>
              <a:rPr lang="de-DE" sz="1000"/>
              <a:t>or</a:t>
            </a:r>
            <a:r>
              <a:rPr lang="de-DE" sz="1000"/>
              <a:t> </a:t>
            </a:r>
            <a:r>
              <a:rPr lang="de-DE" sz="1000"/>
              <a:t>derived</a:t>
            </a:r>
            <a:r>
              <a:rPr lang="de-DE" sz="1000"/>
              <a:t> </a:t>
            </a:r>
            <a:r>
              <a:rPr lang="de-DE" sz="1000"/>
              <a:t>metrics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2042551" cy="368212"/>
          </a:xfrm>
        </p:spPr>
        <p:txBody>
          <a:bodyPr/>
          <a:lstStyle/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Structure</a:t>
            </a:r>
            <a:endParaRPr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16" name="Rechteck: obere Ecken abgerundet 15"/>
          <p:cNvSpPr/>
          <p:nvPr/>
        </p:nvSpPr>
        <p:spPr bwMode="auto">
          <a:xfrm>
            <a:off x="6804248" y="627534"/>
            <a:ext cx="1647800" cy="949759"/>
          </a:xfrm>
          <a:prstGeom prst="round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000"/>
              <a:t>Metadata</a:t>
            </a:r>
            <a:r>
              <a:rPr lang="de-DE" sz="1000"/>
              <a:t> </a:t>
            </a:r>
            <a:r>
              <a:rPr lang="de-DE" sz="1000"/>
              <a:t>elements</a:t>
            </a:r>
            <a:r>
              <a:rPr lang="de-DE" sz="1000"/>
              <a:t> (</a:t>
            </a:r>
            <a:r>
              <a:rPr lang="de-DE" sz="1000"/>
              <a:t>categories</a:t>
            </a:r>
            <a:r>
              <a:rPr lang="de-DE" sz="1000"/>
              <a:t>/</a:t>
            </a:r>
            <a:r>
              <a:rPr lang="de-DE" sz="1000"/>
              <a:t>keys</a:t>
            </a:r>
            <a:r>
              <a:rPr lang="de-DE" sz="1000"/>
              <a:t>) and </a:t>
            </a:r>
            <a:r>
              <a:rPr lang="de-DE" sz="1000"/>
              <a:t>associated</a:t>
            </a:r>
            <a:r>
              <a:rPr lang="de-DE" sz="1000"/>
              <a:t> </a:t>
            </a:r>
            <a:r>
              <a:rPr lang="de-DE" sz="1000"/>
              <a:t>values</a:t>
            </a:r>
            <a:endParaRPr lang="de-DE" sz="1000"/>
          </a:p>
          <a:p>
            <a:pPr algn="ctr">
              <a:defRPr/>
            </a:pPr>
            <a:r>
              <a:rPr lang="de-DE" sz="1000"/>
              <a:t>Defined</a:t>
            </a:r>
            <a:r>
              <a:rPr lang="de-DE" sz="1000"/>
              <a:t> </a:t>
            </a:r>
            <a:r>
              <a:rPr lang="de-DE" sz="1000"/>
              <a:t>by</a:t>
            </a:r>
            <a:r>
              <a:rPr lang="de-DE" sz="1000"/>
              <a:t> </a:t>
            </a:r>
            <a:r>
              <a:rPr lang="de-DE" sz="1000"/>
              <a:t>ontologies</a:t>
            </a:r>
            <a:endParaRPr lang="en-GB" sz="1000"/>
          </a:p>
        </p:txBody>
      </p:sp>
      <p:sp>
        <p:nvSpPr>
          <p:cNvPr id="17" name="Rechteck: obere Ecken abgerundet 16"/>
          <p:cNvSpPr/>
          <p:nvPr/>
        </p:nvSpPr>
        <p:spPr bwMode="auto">
          <a:xfrm>
            <a:off x="2385698" y="2222730"/>
            <a:ext cx="1647800" cy="783704"/>
          </a:xfrm>
          <a:prstGeom prst="round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000"/>
              <a:t>Dictionary </a:t>
            </a:r>
            <a:r>
              <a:rPr lang="de-DE" sz="1000"/>
              <a:t>to</a:t>
            </a:r>
            <a:r>
              <a:rPr lang="de-DE" sz="1000"/>
              <a:t> </a:t>
            </a:r>
            <a:r>
              <a:rPr lang="de-DE" sz="1000"/>
              <a:t>extract</a:t>
            </a:r>
            <a:r>
              <a:rPr lang="de-DE" sz="1000"/>
              <a:t> </a:t>
            </a:r>
            <a:r>
              <a:rPr lang="de-DE" sz="1000"/>
              <a:t>the</a:t>
            </a:r>
            <a:r>
              <a:rPr lang="de-DE" sz="1000"/>
              <a:t> </a:t>
            </a:r>
            <a:r>
              <a:rPr lang="de-DE" sz="1000"/>
              <a:t>components</a:t>
            </a:r>
            <a:endParaRPr lang="de-DE" sz="1000"/>
          </a:p>
          <a:p>
            <a:pPr algn="ctr">
              <a:defRPr/>
            </a:pPr>
            <a:r>
              <a:rPr lang="de-DE" sz="1000"/>
              <a:t>Ixml,json</a:t>
            </a:r>
            <a:r>
              <a:rPr lang="de-DE" sz="1000"/>
              <a:t>)</a:t>
            </a:r>
            <a:endParaRPr lang="en-GB" sz="1000"/>
          </a:p>
        </p:txBody>
      </p:sp>
      <p:sp>
        <p:nvSpPr>
          <p:cNvPr id="19" name="Rechteck: obere Ecken abgerundet 18"/>
          <p:cNvSpPr/>
          <p:nvPr/>
        </p:nvSpPr>
        <p:spPr bwMode="auto">
          <a:xfrm>
            <a:off x="4518025" y="1089785"/>
            <a:ext cx="1422127" cy="9497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Hierarchical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structure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supported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taxonomy</a:t>
            </a:r>
            <a:endParaRPr lang="en-GB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 bwMode="auto">
          <a:xfrm>
            <a:off x="612308" y="4229675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200"/>
              <a:t>The </a:t>
            </a:r>
            <a:r>
              <a:rPr lang="de-DE" sz="1200"/>
              <a:t>metadata</a:t>
            </a:r>
            <a:r>
              <a:rPr lang="de-DE" sz="1200"/>
              <a:t> </a:t>
            </a:r>
            <a:r>
              <a:rPr lang="de-DE" sz="1200"/>
              <a:t>can</a:t>
            </a:r>
            <a:r>
              <a:rPr lang="de-DE" sz="1200"/>
              <a:t> </a:t>
            </a:r>
            <a:r>
              <a:rPr lang="de-DE" sz="1200"/>
              <a:t>be</a:t>
            </a:r>
            <a:r>
              <a:rPr lang="de-DE" sz="1200"/>
              <a:t> </a:t>
            </a:r>
            <a:r>
              <a:rPr lang="de-DE" sz="1200"/>
              <a:t>distributed</a:t>
            </a:r>
            <a:r>
              <a:rPr lang="de-DE" sz="1200"/>
              <a:t> </a:t>
            </a:r>
            <a:r>
              <a:rPr lang="de-DE" sz="1200"/>
              <a:t>attached</a:t>
            </a:r>
            <a:r>
              <a:rPr lang="de-DE" sz="1200"/>
              <a:t> </a:t>
            </a:r>
            <a:r>
              <a:rPr lang="de-DE" sz="1200"/>
              <a:t>to</a:t>
            </a:r>
            <a:r>
              <a:rPr lang="de-DE" sz="1200"/>
              <a:t> </a:t>
            </a:r>
            <a:r>
              <a:rPr lang="de-DE" sz="1200"/>
              <a:t>the</a:t>
            </a:r>
            <a:r>
              <a:rPr lang="de-DE" sz="1200"/>
              <a:t> </a:t>
            </a:r>
            <a:r>
              <a:rPr lang="de-DE" sz="1200"/>
              <a:t>data</a:t>
            </a:r>
            <a:r>
              <a:rPr lang="de-DE" sz="1200"/>
              <a:t> </a:t>
            </a:r>
            <a:r>
              <a:rPr lang="de-DE" sz="1200"/>
              <a:t>as</a:t>
            </a:r>
            <a:r>
              <a:rPr lang="de-DE" sz="1200"/>
              <a:t> „</a:t>
            </a:r>
            <a:r>
              <a:rPr lang="de-DE" sz="1200"/>
              <a:t>header</a:t>
            </a:r>
            <a:r>
              <a:rPr lang="de-DE" sz="1200"/>
              <a:t>“ </a:t>
            </a:r>
            <a:r>
              <a:rPr lang="de-DE" sz="1200"/>
              <a:t>or</a:t>
            </a:r>
            <a:r>
              <a:rPr lang="de-DE" sz="1200"/>
              <a:t> </a:t>
            </a:r>
            <a:r>
              <a:rPr lang="de-DE" sz="1200"/>
              <a:t>as</a:t>
            </a:r>
            <a:r>
              <a:rPr lang="de-DE" sz="1200"/>
              <a:t> </a:t>
            </a:r>
            <a:r>
              <a:rPr lang="de-DE" sz="1200"/>
              <a:t>separated</a:t>
            </a:r>
            <a:r>
              <a:rPr lang="de-DE" sz="1200"/>
              <a:t> </a:t>
            </a:r>
            <a:r>
              <a:rPr lang="de-DE" sz="1200"/>
              <a:t>file</a:t>
            </a:r>
            <a:r>
              <a:rPr lang="de-DE" sz="1200"/>
              <a:t>. Both </a:t>
            </a:r>
            <a:r>
              <a:rPr lang="de-DE" sz="1200"/>
              <a:t>options</a:t>
            </a:r>
            <a:r>
              <a:rPr lang="de-DE" sz="1200"/>
              <a:t> </a:t>
            </a:r>
            <a:r>
              <a:rPr lang="de-DE" sz="1200"/>
              <a:t>offer</a:t>
            </a:r>
            <a:r>
              <a:rPr lang="de-DE" sz="1200"/>
              <a:t> </a:t>
            </a:r>
            <a:r>
              <a:rPr lang="de-DE" sz="1200"/>
              <a:t>advantages</a:t>
            </a:r>
            <a:r>
              <a:rPr lang="de-DE" sz="1200"/>
              <a:t> and </a:t>
            </a:r>
            <a:r>
              <a:rPr lang="de-DE" sz="1200"/>
              <a:t>disadvantages</a:t>
            </a:r>
            <a:r>
              <a:rPr lang="de-DE" sz="1200"/>
              <a:t> </a:t>
            </a:r>
            <a:endParaRPr lang="en-GB" sz="120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[3]</a:t>
            </a:r>
            <a:endParaRPr lang="en-GB" sz="800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79557" y="2614582"/>
            <a:ext cx="1710159" cy="108012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Thesaurus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definition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of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categories</a:t>
            </a:r>
            <a:endParaRPr lang="en-GB" sz="110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defRPr/>
            </a:pPr>
            <a:endParaRPr lang="de-DE"/>
          </a:p>
        </p:txBody>
      </p:sp>
      <p:pic>
        <p:nvPicPr>
          <p:cNvPr id="6" name="Grafik 10"/>
          <p:cNvPicPr>
            <a:picLocks noChangeAspect="1"/>
          </p:cNvPicPr>
          <p:nvPr/>
        </p:nvPicPr>
        <p:blipFill>
          <a:blip r:embed="rId2"/>
          <a:srcRect l="8407" t="10994" r="9420" b="11698"/>
          <a:stretch/>
        </p:blipFill>
        <p:spPr bwMode="auto">
          <a:xfrm>
            <a:off x="5528840" y="2275003"/>
            <a:ext cx="3414912" cy="2426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2042551" cy="368212"/>
          </a:xfrm>
        </p:spPr>
        <p:txBody>
          <a:bodyPr/>
          <a:lstStyle/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Structure</a:t>
            </a:r>
            <a:endParaRPr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16" name="Rechteck: obere Ecken abgerundet 15"/>
          <p:cNvSpPr/>
          <p:nvPr/>
        </p:nvSpPr>
        <p:spPr bwMode="auto">
          <a:xfrm>
            <a:off x="6804248" y="627534"/>
            <a:ext cx="1647800" cy="949759"/>
          </a:xfrm>
          <a:prstGeom prst="round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000"/>
              <a:t>Metadata</a:t>
            </a:r>
            <a:r>
              <a:rPr lang="de-DE" sz="1000"/>
              <a:t> </a:t>
            </a:r>
            <a:r>
              <a:rPr lang="de-DE" sz="1000"/>
              <a:t>elements</a:t>
            </a:r>
            <a:r>
              <a:rPr lang="de-DE" sz="1000"/>
              <a:t> (</a:t>
            </a:r>
            <a:r>
              <a:rPr lang="de-DE" sz="1000"/>
              <a:t>categories</a:t>
            </a:r>
            <a:r>
              <a:rPr lang="de-DE" sz="1000"/>
              <a:t>/</a:t>
            </a:r>
            <a:r>
              <a:rPr lang="de-DE" sz="1000"/>
              <a:t>keys</a:t>
            </a:r>
            <a:r>
              <a:rPr lang="de-DE" sz="1000"/>
              <a:t>) and </a:t>
            </a:r>
            <a:r>
              <a:rPr lang="de-DE" sz="1000"/>
              <a:t>associated</a:t>
            </a:r>
            <a:r>
              <a:rPr lang="de-DE" sz="1000"/>
              <a:t> </a:t>
            </a:r>
            <a:r>
              <a:rPr lang="de-DE" sz="1000"/>
              <a:t>values</a:t>
            </a:r>
            <a:endParaRPr lang="de-DE" sz="1000"/>
          </a:p>
          <a:p>
            <a:pPr algn="ctr">
              <a:defRPr/>
            </a:pPr>
            <a:r>
              <a:rPr lang="de-DE" sz="1000"/>
              <a:t>Defined</a:t>
            </a:r>
            <a:r>
              <a:rPr lang="de-DE" sz="1000"/>
              <a:t> </a:t>
            </a:r>
            <a:r>
              <a:rPr lang="de-DE" sz="1000"/>
              <a:t>by</a:t>
            </a:r>
            <a:r>
              <a:rPr lang="de-DE" sz="1000"/>
              <a:t> </a:t>
            </a:r>
            <a:r>
              <a:rPr lang="de-DE" sz="1000"/>
              <a:t>ontologies</a:t>
            </a:r>
            <a:endParaRPr lang="en-GB" sz="1000"/>
          </a:p>
        </p:txBody>
      </p:sp>
      <p:sp>
        <p:nvSpPr>
          <p:cNvPr id="17" name="Rechteck: obere Ecken abgerundet 16"/>
          <p:cNvSpPr/>
          <p:nvPr/>
        </p:nvSpPr>
        <p:spPr bwMode="auto">
          <a:xfrm>
            <a:off x="2385698" y="2222730"/>
            <a:ext cx="1647800" cy="783704"/>
          </a:xfrm>
          <a:prstGeom prst="round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000"/>
              <a:t>Dictionary </a:t>
            </a:r>
            <a:r>
              <a:rPr lang="de-DE" sz="1000"/>
              <a:t>to</a:t>
            </a:r>
            <a:r>
              <a:rPr lang="de-DE" sz="1000"/>
              <a:t> </a:t>
            </a:r>
            <a:r>
              <a:rPr lang="de-DE" sz="1000"/>
              <a:t>extract</a:t>
            </a:r>
            <a:r>
              <a:rPr lang="de-DE" sz="1000"/>
              <a:t> </a:t>
            </a:r>
            <a:r>
              <a:rPr lang="de-DE" sz="1000"/>
              <a:t>the</a:t>
            </a:r>
            <a:r>
              <a:rPr lang="de-DE" sz="1000"/>
              <a:t> </a:t>
            </a:r>
            <a:r>
              <a:rPr lang="de-DE" sz="1000"/>
              <a:t>components</a:t>
            </a:r>
            <a:endParaRPr lang="de-DE" sz="1000"/>
          </a:p>
          <a:p>
            <a:pPr algn="ctr">
              <a:defRPr/>
            </a:pPr>
            <a:r>
              <a:rPr lang="de-DE" sz="1000"/>
              <a:t>Ixml,json</a:t>
            </a:r>
            <a:r>
              <a:rPr lang="de-DE" sz="1000"/>
              <a:t>)</a:t>
            </a:r>
            <a:endParaRPr lang="en-GB" sz="1000"/>
          </a:p>
        </p:txBody>
      </p:sp>
      <p:sp>
        <p:nvSpPr>
          <p:cNvPr id="19" name="Rechteck: obere Ecken abgerundet 18"/>
          <p:cNvSpPr/>
          <p:nvPr/>
        </p:nvSpPr>
        <p:spPr bwMode="auto">
          <a:xfrm>
            <a:off x="4518025" y="1089785"/>
            <a:ext cx="1422127" cy="9497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Hierarchical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structure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supported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de-DE" sz="1000">
                <a:solidFill>
                  <a:schemeClr val="bg2">
                    <a:lumMod val="10000"/>
                  </a:schemeClr>
                </a:solidFill>
              </a:rPr>
              <a:t>taxonomy</a:t>
            </a:r>
            <a:endParaRPr lang="en-GB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 bwMode="auto">
          <a:xfrm>
            <a:off x="612308" y="4229675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200"/>
              <a:t>The </a:t>
            </a:r>
            <a:r>
              <a:rPr lang="de-DE" sz="1200"/>
              <a:t>metadata</a:t>
            </a:r>
            <a:r>
              <a:rPr lang="de-DE" sz="1200"/>
              <a:t> </a:t>
            </a:r>
            <a:r>
              <a:rPr lang="de-DE" sz="1200"/>
              <a:t>can</a:t>
            </a:r>
            <a:r>
              <a:rPr lang="de-DE" sz="1200"/>
              <a:t> </a:t>
            </a:r>
            <a:r>
              <a:rPr lang="de-DE" sz="1200"/>
              <a:t>be</a:t>
            </a:r>
            <a:r>
              <a:rPr lang="de-DE" sz="1200"/>
              <a:t> </a:t>
            </a:r>
            <a:r>
              <a:rPr lang="de-DE" sz="1200"/>
              <a:t>distributed</a:t>
            </a:r>
            <a:r>
              <a:rPr lang="de-DE" sz="1200"/>
              <a:t> </a:t>
            </a:r>
            <a:r>
              <a:rPr lang="de-DE" sz="1200"/>
              <a:t>attached</a:t>
            </a:r>
            <a:r>
              <a:rPr lang="de-DE" sz="1200"/>
              <a:t> </a:t>
            </a:r>
            <a:r>
              <a:rPr lang="de-DE" sz="1200"/>
              <a:t>to</a:t>
            </a:r>
            <a:r>
              <a:rPr lang="de-DE" sz="1200"/>
              <a:t> </a:t>
            </a:r>
            <a:r>
              <a:rPr lang="de-DE" sz="1200"/>
              <a:t>the</a:t>
            </a:r>
            <a:r>
              <a:rPr lang="de-DE" sz="1200"/>
              <a:t> </a:t>
            </a:r>
            <a:r>
              <a:rPr lang="de-DE" sz="1200"/>
              <a:t>data</a:t>
            </a:r>
            <a:r>
              <a:rPr lang="de-DE" sz="1200"/>
              <a:t> </a:t>
            </a:r>
            <a:r>
              <a:rPr lang="de-DE" sz="1200"/>
              <a:t>as</a:t>
            </a:r>
            <a:r>
              <a:rPr lang="de-DE" sz="1200"/>
              <a:t> „</a:t>
            </a:r>
            <a:r>
              <a:rPr lang="de-DE" sz="1200"/>
              <a:t>header</a:t>
            </a:r>
            <a:r>
              <a:rPr lang="de-DE" sz="1200"/>
              <a:t>“ </a:t>
            </a:r>
            <a:r>
              <a:rPr lang="de-DE" sz="1200"/>
              <a:t>or</a:t>
            </a:r>
            <a:r>
              <a:rPr lang="de-DE" sz="1200"/>
              <a:t> </a:t>
            </a:r>
            <a:r>
              <a:rPr lang="de-DE" sz="1200"/>
              <a:t>as</a:t>
            </a:r>
            <a:r>
              <a:rPr lang="de-DE" sz="1200"/>
              <a:t> </a:t>
            </a:r>
            <a:r>
              <a:rPr lang="de-DE" sz="1200"/>
              <a:t>separated</a:t>
            </a:r>
            <a:r>
              <a:rPr lang="de-DE" sz="1200"/>
              <a:t> </a:t>
            </a:r>
            <a:r>
              <a:rPr lang="de-DE" sz="1200"/>
              <a:t>file</a:t>
            </a:r>
            <a:r>
              <a:rPr lang="de-DE" sz="1200"/>
              <a:t>. Both </a:t>
            </a:r>
            <a:r>
              <a:rPr lang="de-DE" sz="1200"/>
              <a:t>options</a:t>
            </a:r>
            <a:r>
              <a:rPr lang="de-DE" sz="1200"/>
              <a:t> </a:t>
            </a:r>
            <a:r>
              <a:rPr lang="de-DE" sz="1200"/>
              <a:t>offer</a:t>
            </a:r>
            <a:r>
              <a:rPr lang="de-DE" sz="1200"/>
              <a:t> </a:t>
            </a:r>
            <a:r>
              <a:rPr lang="de-DE" sz="1200"/>
              <a:t>advantages</a:t>
            </a:r>
            <a:r>
              <a:rPr lang="de-DE" sz="1200"/>
              <a:t> and </a:t>
            </a:r>
            <a:r>
              <a:rPr lang="de-DE" sz="1200"/>
              <a:t>disadvantages</a:t>
            </a:r>
            <a:r>
              <a:rPr lang="de-DE" sz="1200"/>
              <a:t> </a:t>
            </a:r>
            <a:endParaRPr lang="en-GB" sz="120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[3]</a:t>
            </a:r>
            <a:endParaRPr lang="en-GB" sz="80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rcRect l="8407" t="10994" r="9420" b="11698"/>
          <a:stretch/>
        </p:blipFill>
        <p:spPr bwMode="auto">
          <a:xfrm>
            <a:off x="5729088" y="2289918"/>
            <a:ext cx="3414912" cy="2426798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 bwMode="auto">
          <a:xfrm>
            <a:off x="279557" y="2614582"/>
            <a:ext cx="1710159" cy="108012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Thesaurus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definition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of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100">
                <a:solidFill>
                  <a:schemeClr val="bg2">
                    <a:lumMod val="10000"/>
                  </a:schemeClr>
                </a:solidFill>
              </a:rPr>
              <a:t>categories</a:t>
            </a:r>
            <a:endParaRPr lang="en-GB" sz="110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defRPr/>
            </a:pP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3995936" y="32918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Let‘s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see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some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examples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Formats </a:t>
            </a:r>
            <a:r>
              <a:rPr lang="de-DE"/>
              <a:t>converter</a:t>
            </a:r>
            <a:endParaRPr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sp>
        <p:nvSpPr>
          <p:cNvPr id="16" name="Inhaltsplatzhalter 1"/>
          <p:cNvSpPr txBox="1"/>
          <p:nvPr/>
        </p:nvSpPr>
        <p:spPr bwMode="auto">
          <a:xfrm>
            <a:off x="107504" y="3154897"/>
            <a:ext cx="4105275" cy="1450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Several routines offer format conversions: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sz="1200"/>
              <a:t>Good compromise between word/ASCII and json dictionary is the </a:t>
            </a:r>
            <a:r>
              <a:rPr lang="en-GB" sz="1200"/>
              <a:t>yaml</a:t>
            </a:r>
            <a:r>
              <a:rPr lang="en-GB" sz="1200"/>
              <a:t> format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sz="1200"/>
              <a:t>It allows introducing a structure in free text environment.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sz="1200"/>
              <a:t>Python functions/packages e.g.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sz="1200"/>
              <a:t> 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  <p:sp>
        <p:nvSpPr>
          <p:cNvPr id="17" name="Inhaltsplatzhalter 1"/>
          <p:cNvSpPr txBox="1"/>
          <p:nvPr/>
        </p:nvSpPr>
        <p:spPr bwMode="auto">
          <a:xfrm>
            <a:off x="4679950" y="809202"/>
            <a:ext cx="4092575" cy="306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sz="1000" u="sng">
                <a:hlinkClick r:id="rId3" tooltip="https://github.com/G-Node/gogs/blob/master/conf/datacite/datacite.yml"/>
              </a:rPr>
              <a:t>https://github.com/G-Node/gogs/blob/master/conf/datacite/datacite.yml</a:t>
            </a:r>
            <a:endParaRPr lang="en-GB" sz="1000"/>
          </a:p>
          <a:p>
            <a:pPr marL="0" indent="0">
              <a:buFont typeface="Wingdings"/>
              <a:buNone/>
              <a:defRPr/>
            </a:pPr>
            <a:r>
              <a:rPr lang="en-GB" sz="1000"/>
              <a:t>German </a:t>
            </a:r>
            <a:r>
              <a:rPr lang="en-GB" sz="1000"/>
              <a:t>Neuroinformatics</a:t>
            </a:r>
            <a:r>
              <a:rPr lang="en-GB" sz="1000"/>
              <a:t> Node, guidelines for DOI request</a:t>
            </a:r>
            <a:r>
              <a:rPr lang="en-GB"/>
              <a:t> 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  <p:pic>
        <p:nvPicPr>
          <p:cNvPr id="9" name="Grafik 8" descr="Ein Bild, das Text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39952" y="1532672"/>
            <a:ext cx="6629311" cy="324445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1521" y="1581583"/>
            <a:ext cx="908775" cy="908775"/>
          </a:xfrm>
          <a:prstGeom prst="rect">
            <a:avLst/>
          </a:prstGeom>
        </p:spPr>
      </p:pic>
      <p:pic>
        <p:nvPicPr>
          <p:cNvPr id="1028" name="Picture 4" descr="Xml File Document Icon, Document Icons, File Icons, Xml Icons PNG and  Vector with Transparent Background for Free Download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1331640" y="1439055"/>
            <a:ext cx="1152128" cy="1152128"/>
          </a:xfrm>
          <a:prstGeom prst="rect">
            <a:avLst/>
          </a:prstGeom>
          <a:noFill/>
        </p:spPr>
      </p:pic>
      <p:pic>
        <p:nvPicPr>
          <p:cNvPr id="1030" name="Picture 6" descr="Json-datei - Kostenlose schnittstelle Icons"/>
          <p:cNvPicPr>
            <a:picLocks noChangeAspect="1" noChangeArrowheads="1"/>
          </p:cNvPicPr>
          <p:nvPr/>
        </p:nvPicPr>
        <p:blipFill>
          <a:blip r:embed="rId7"/>
          <a:stretch/>
        </p:blipFill>
        <p:spPr bwMode="auto">
          <a:xfrm>
            <a:off x="2320107" y="1486846"/>
            <a:ext cx="1908521" cy="1003513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[5]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schema</a:t>
            </a:r>
            <a:endParaRPr/>
          </a:p>
        </p:txBody>
      </p:sp>
      <p:sp>
        <p:nvSpPr>
          <p:cNvPr id="5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397207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Generic</a:t>
            </a:r>
            <a:endParaRPr/>
          </a:p>
          <a:p>
            <a:pPr marL="0" indent="0">
              <a:buNone/>
              <a:defRPr/>
            </a:pPr>
            <a:r>
              <a:rPr lang="en-GB"/>
              <a:t>DublinCore</a:t>
            </a:r>
            <a:r>
              <a:rPr lang="en-GB"/>
              <a:t>, </a:t>
            </a:r>
            <a:r>
              <a:rPr lang="en-GB"/>
              <a:t>DataCite</a:t>
            </a:r>
            <a:r>
              <a:rPr lang="en-GB"/>
              <a:t>,</a:t>
            </a:r>
            <a:endParaRPr/>
          </a:p>
          <a:p>
            <a:pPr marL="0" indent="0">
              <a:buNone/>
              <a:defRPr/>
            </a:pPr>
            <a:r>
              <a:rPr lang="en-GB"/>
              <a:t>Schema.org, EUDAT (comm. Dep)</a:t>
            </a:r>
            <a:endParaRPr/>
          </a:p>
          <a:p>
            <a:pPr marL="0" indent="0">
              <a:buNone/>
              <a:defRPr/>
            </a:pPr>
            <a:r>
              <a:rPr lang="en-GB"/>
              <a:t>https://www.eudat.eu/</a:t>
            </a:r>
            <a:endParaRPr/>
          </a:p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Discipline dependent</a:t>
            </a:r>
            <a:endParaRPr/>
          </a:p>
          <a:p>
            <a:pPr marL="0" indent="0">
              <a:buNone/>
              <a:defRPr/>
            </a:pPr>
            <a:r>
              <a:rPr lang="en-GB"/>
              <a:t>Nxdl</a:t>
            </a:r>
            <a:endParaRPr lang="en-GB"/>
          </a:p>
          <a:p>
            <a:pPr marL="0" indent="0">
              <a:buNone/>
              <a:defRPr/>
            </a:pPr>
            <a:r>
              <a:rPr lang="en-GB" u="sng">
                <a:hlinkClick r:id="rId3" tooltip="https://github.com/nexusformat/"/>
              </a:rPr>
              <a:t>https://github.com/nexusformat/</a:t>
            </a:r>
            <a:r>
              <a:rPr lang="en-GB"/>
              <a:t>definitions</a:t>
            </a:r>
            <a:endParaRPr/>
          </a:p>
          <a:p>
            <a:pPr marL="0" indent="0">
              <a:buNone/>
              <a:defRPr/>
            </a:pPr>
            <a:r>
              <a:rPr lang="en-GB"/>
              <a:t>https://github.com/nexusformat/definitions/blob/main/nxdl.xsd</a:t>
            </a:r>
            <a:endParaRPr/>
          </a:p>
          <a:p>
            <a:pPr marL="0" indent="0">
              <a:buNone/>
              <a:defRPr/>
            </a:pPr>
            <a:endParaRPr lang="en-GB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graphicFrame>
        <p:nvGraphicFramePr>
          <p:cNvPr id="11" name="Tabelle 10"/>
          <p:cNvGraphicFramePr>
            <a:graphicFrameLocks xmlns:a="http://schemas.openxmlformats.org/drawingml/2006/main" noGrp="1"/>
          </p:cNvGraphicFramePr>
          <p:nvPr/>
        </p:nvGraphicFramePr>
        <p:xfrm>
          <a:off x="3116357" y="320561"/>
          <a:ext cx="1311801" cy="3350874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11801"/>
              </a:tblGrid>
              <a:tr h="58401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4" tooltip="http://en.wikipedia.org/wiki/Dublin_Core#cite_note-DCMES-4"/>
                        </a:rPr>
                        <a:t>The Simple Dublin Core Metadata</a:t>
                      </a:r>
                      <a:endParaRPr lang="en-GB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2916" marR="2916" marT="2916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Title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Creator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Subject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20852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 Description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 Publisher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 Contributor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 Date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 Type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 Format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 Identifier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 Source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 Language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 Relation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 Coverage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 Rights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Inhaltsplatzhalter 1"/>
          <p:cNvSpPr txBox="1"/>
          <p:nvPr/>
        </p:nvSpPr>
        <p:spPr bwMode="auto">
          <a:xfrm>
            <a:off x="4644008" y="717974"/>
            <a:ext cx="41052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Formats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/>
              <a:t>Xml, csv, </a:t>
            </a:r>
            <a:r>
              <a:rPr lang="en-GB"/>
              <a:t>rdf</a:t>
            </a:r>
            <a:r>
              <a:rPr lang="en-GB"/>
              <a:t>, html, json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/>
              <a:t> 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  <p:pic>
        <p:nvPicPr>
          <p:cNvPr id="14" name="Grafik 13" descr="Ein Bild, das Text enthält.&#10;&#10;Automatisch generierte Beschreibung"/>
          <p:cNvPicPr>
            <a:picLocks noChangeAspect="1"/>
          </p:cNvPicPr>
          <p:nvPr/>
        </p:nvPicPr>
        <p:blipFill>
          <a:blip r:embed="rId5"/>
          <a:srcRect l="0" t="27118" r="32779" b="0"/>
          <a:stretch/>
        </p:blipFill>
        <p:spPr bwMode="auto">
          <a:xfrm>
            <a:off x="4138976" y="1336024"/>
            <a:ext cx="5115337" cy="274685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[4]</a:t>
            </a:r>
            <a:endParaRPr lang="en-GB" sz="800"/>
          </a:p>
        </p:txBody>
      </p:sp>
      <p:sp>
        <p:nvSpPr>
          <p:cNvPr id="13" name="Textfeld 12"/>
          <p:cNvSpPr txBox="1"/>
          <p:nvPr/>
        </p:nvSpPr>
        <p:spPr bwMode="auto">
          <a:xfrm>
            <a:off x="4428158" y="4399130"/>
            <a:ext cx="446432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u="sng">
                <a:hlinkClick r:id="rId6" tooltip="https://schema.datacite.org/meta/kernel-4.1/example/datacite-example-full-v4.1.xml"/>
              </a:rPr>
              <a:t>https://schema.datacite.org/meta/kernel-4.1/example/datacite-example-full-v4.1.xml</a:t>
            </a:r>
            <a:endParaRPr lang="en-GB" sz="1100"/>
          </a:p>
          <a:p>
            <a:pPr>
              <a:defRPr/>
            </a:pPr>
            <a:r>
              <a:rPr lang="en-GB" sz="1100" u="sng">
                <a:hlinkClick r:id="rId7" tooltip="https://www.fdsn.org/xml/station/fdsn-station-1.1.xsd"/>
              </a:rPr>
              <a:t>https://www.fdsn.org/xml/station/fdsn-station-1.1.xsd</a:t>
            </a:r>
            <a:endParaRPr lang="en-GB" sz="1100"/>
          </a:p>
          <a:p>
            <a:pPr>
              <a:defRPr/>
            </a:pPr>
            <a:endParaRPr lang="en-GB" sz="1100"/>
          </a:p>
          <a:p>
            <a:pPr>
              <a:defRPr/>
            </a:pPr>
            <a:endParaRPr lang="en-GB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schema</a:t>
            </a:r>
            <a:endParaRPr/>
          </a:p>
        </p:txBody>
      </p:sp>
      <p:sp>
        <p:nvSpPr>
          <p:cNvPr id="5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397207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Generic</a:t>
            </a:r>
            <a:endParaRPr/>
          </a:p>
          <a:p>
            <a:pPr marL="0" indent="0">
              <a:buNone/>
              <a:defRPr/>
            </a:pPr>
            <a:r>
              <a:rPr lang="en-GB"/>
              <a:t>DublinCore</a:t>
            </a:r>
            <a:r>
              <a:rPr lang="en-GB"/>
              <a:t>, </a:t>
            </a:r>
            <a:r>
              <a:rPr lang="en-GB"/>
              <a:t>DataCite</a:t>
            </a:r>
            <a:r>
              <a:rPr lang="en-GB"/>
              <a:t>,</a:t>
            </a:r>
            <a:endParaRPr/>
          </a:p>
          <a:p>
            <a:pPr marL="0" indent="0">
              <a:buNone/>
              <a:defRPr/>
            </a:pPr>
            <a:r>
              <a:rPr lang="en-GB"/>
              <a:t>Schema.org, EUDAT (comm. Dep)</a:t>
            </a:r>
            <a:endParaRPr/>
          </a:p>
          <a:p>
            <a:pPr marL="0" indent="0">
              <a:buNone/>
              <a:defRPr/>
            </a:pPr>
            <a:r>
              <a:rPr lang="en-GB"/>
              <a:t>https://www.eudat.eu/</a:t>
            </a:r>
            <a:endParaRPr/>
          </a:p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Discipline dependent</a:t>
            </a:r>
            <a:endParaRPr/>
          </a:p>
          <a:p>
            <a:pPr marL="0" indent="0">
              <a:buNone/>
              <a:defRPr/>
            </a:pPr>
            <a:r>
              <a:rPr lang="en-GB"/>
              <a:t>Nxdl</a:t>
            </a:r>
            <a:endParaRPr lang="en-GB"/>
          </a:p>
          <a:p>
            <a:pPr marL="0" indent="0">
              <a:buNone/>
              <a:defRPr/>
            </a:pPr>
            <a:r>
              <a:rPr lang="en-GB" u="sng">
                <a:hlinkClick r:id="rId3" tooltip="https://github.com/nexusformat/"/>
              </a:rPr>
              <a:t>https://github.com/nexusformat/</a:t>
            </a:r>
            <a:r>
              <a:rPr lang="en-GB"/>
              <a:t>definitions</a:t>
            </a:r>
            <a:endParaRPr/>
          </a:p>
          <a:p>
            <a:pPr marL="0" indent="0">
              <a:buNone/>
              <a:defRPr/>
            </a:pPr>
            <a:r>
              <a:rPr lang="en-GB"/>
              <a:t>https://github.com/nexusformat/definitions/blob/main/nxdl.xsd</a:t>
            </a:r>
            <a:endParaRPr/>
          </a:p>
          <a:p>
            <a:pPr marL="0" indent="0">
              <a:buNone/>
              <a:defRPr/>
            </a:pPr>
            <a:endParaRPr lang="en-GB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graphicFrame>
        <p:nvGraphicFramePr>
          <p:cNvPr id="11" name="Tabelle 10"/>
          <p:cNvGraphicFramePr>
            <a:graphicFrameLocks xmlns:a="http://schemas.openxmlformats.org/drawingml/2006/main" noGrp="1"/>
          </p:cNvGraphicFramePr>
          <p:nvPr/>
        </p:nvGraphicFramePr>
        <p:xfrm>
          <a:off x="3116357" y="320561"/>
          <a:ext cx="1311801" cy="3350874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11801"/>
              </a:tblGrid>
              <a:tr h="58401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4" tooltip="http://en.wikipedia.org/wiki/Dublin_Core#cite_note-DCMES-4"/>
                        </a:rPr>
                        <a:t>The Simple Dublin Core Metadata</a:t>
                      </a:r>
                      <a:endParaRPr lang="en-GB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2916" marR="2916" marT="2916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Title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Creator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Subject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20852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 Description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 Publisher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 Contributor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 Date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 Type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 Format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 Identifier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 Source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 Language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 Relation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 Coverage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615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 Rights</a:t>
                      </a:r>
                      <a:endParaRPr/>
                    </a:p>
                  </a:txBody>
                  <a:tcPr marL="96244" marR="2916" marT="2916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Inhaltsplatzhalter 1"/>
          <p:cNvSpPr txBox="1"/>
          <p:nvPr/>
        </p:nvSpPr>
        <p:spPr bwMode="auto">
          <a:xfrm>
            <a:off x="4644008" y="717974"/>
            <a:ext cx="41052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Formats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/>
              <a:t>Xml, csv, </a:t>
            </a:r>
            <a:r>
              <a:rPr lang="en-GB"/>
              <a:t>rdf</a:t>
            </a:r>
            <a:r>
              <a:rPr lang="en-GB"/>
              <a:t>, html, json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/>
              <a:t> 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</p:txBody>
      </p:sp>
      <p:pic>
        <p:nvPicPr>
          <p:cNvPr id="14" name="Grafik 13" descr="Ein Bild, das Text enthält.&#10;&#10;Automatisch generierte Beschreibung"/>
          <p:cNvPicPr>
            <a:picLocks noChangeAspect="1"/>
          </p:cNvPicPr>
          <p:nvPr/>
        </p:nvPicPr>
        <p:blipFill>
          <a:blip r:embed="rId5"/>
          <a:srcRect l="0" t="27118" r="32779" b="0"/>
          <a:stretch/>
        </p:blipFill>
        <p:spPr bwMode="auto">
          <a:xfrm>
            <a:off x="4138976" y="1336024"/>
            <a:ext cx="5115337" cy="274685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[4]</a:t>
            </a:r>
            <a:endParaRPr lang="en-GB" sz="800"/>
          </a:p>
        </p:txBody>
      </p:sp>
      <p:sp>
        <p:nvSpPr>
          <p:cNvPr id="13" name="Textfeld 12"/>
          <p:cNvSpPr txBox="1"/>
          <p:nvPr/>
        </p:nvSpPr>
        <p:spPr bwMode="auto">
          <a:xfrm>
            <a:off x="4428158" y="4399130"/>
            <a:ext cx="446432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u="sng">
                <a:hlinkClick r:id="rId6" tooltip="https://schema.datacite.org/meta/kernel-4.1/example/datacite-example-full-v4.1.xml"/>
              </a:rPr>
              <a:t>https://schema.datacite.org/meta/kernel-4.1/example/datacite-example-full-v4.1.xml</a:t>
            </a:r>
            <a:endParaRPr lang="en-GB" sz="1100"/>
          </a:p>
          <a:p>
            <a:pPr>
              <a:defRPr/>
            </a:pPr>
            <a:r>
              <a:rPr lang="en-GB" sz="1100" u="sng">
                <a:hlinkClick r:id="rId7" tooltip="https://www.fdsn.org/xml/station/fdsn-station-1.1.xsd"/>
              </a:rPr>
              <a:t>https://www.fdsn.org/xml/station/fdsn-station-1.1.xsd</a:t>
            </a:r>
            <a:endParaRPr lang="en-GB" sz="1100"/>
          </a:p>
          <a:p>
            <a:pPr>
              <a:defRPr/>
            </a:pPr>
            <a:endParaRPr lang="en-GB" sz="1100"/>
          </a:p>
          <a:p>
            <a:pPr>
              <a:defRPr/>
            </a:pPr>
            <a:endParaRPr lang="en-GB" sz="1100"/>
          </a:p>
        </p:txBody>
      </p:sp>
      <p:sp>
        <p:nvSpPr>
          <p:cNvPr id="2" name="TextBox 1"/>
          <p:cNvSpPr txBox="1"/>
          <p:nvPr/>
        </p:nvSpPr>
        <p:spPr bwMode="auto">
          <a:xfrm>
            <a:off x="358774" y="2072076"/>
            <a:ext cx="219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Let‘s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look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at 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schema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</a:t>
            </a:r>
            <a:r>
              <a:rPr lang="de-DE" b="1">
                <a:solidFill>
                  <a:schemeClr val="accent3">
                    <a:lumMod val="60000"/>
                    <a:lumOff val="40000"/>
                  </a:schemeClr>
                </a:solidFill>
              </a:rPr>
              <a:t>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>
                <a:solidFill>
                  <a:schemeClr val="bg1"/>
                </a:solidFill>
              </a:rPr>
              <a:t>Hands-on </a:t>
            </a:r>
            <a:r>
              <a:rPr lang="de-DE" b="0">
                <a:solidFill>
                  <a:schemeClr val="bg1"/>
                </a:solidFill>
              </a:rPr>
              <a:t>session</a:t>
            </a:r>
            <a:r>
              <a:rPr lang="de-DE" b="0">
                <a:solidFill>
                  <a:schemeClr val="bg1"/>
                </a:solidFill>
              </a:rPr>
              <a:t>: YAML, XML, JSON</a:t>
            </a:r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03</a:t>
            </a:r>
            <a:r>
              <a:rPr lang="de-DE"/>
              <a:t> Scientific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structures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69209" y="915566"/>
            <a:ext cx="3781177" cy="226878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Formats</a:t>
            </a:r>
            <a:endParaRPr/>
          </a:p>
          <a:p>
            <a:pPr>
              <a:defRPr/>
            </a:pPr>
            <a:r>
              <a:rPr lang="de-DE"/>
              <a:t>Prefer</a:t>
            </a:r>
            <a:r>
              <a:rPr lang="de-DE"/>
              <a:t> open</a:t>
            </a:r>
            <a:endParaRPr/>
          </a:p>
          <a:p>
            <a:pPr>
              <a:defRPr/>
            </a:pPr>
            <a:r>
              <a:rPr lang="de-DE"/>
              <a:t>Community </a:t>
            </a:r>
            <a:r>
              <a:rPr lang="de-DE"/>
              <a:t>standards</a:t>
            </a:r>
            <a:endParaRPr lang="de-DE"/>
          </a:p>
          <a:p>
            <a:pPr>
              <a:defRPr/>
            </a:pPr>
            <a:r>
              <a:rPr lang="de-DE"/>
              <a:t>Look at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repository</a:t>
            </a:r>
            <a:r>
              <a:rPr lang="de-DE"/>
              <a:t> </a:t>
            </a:r>
            <a:r>
              <a:rPr lang="de-DE"/>
              <a:t>recommendation</a:t>
            </a:r>
            <a:endParaRPr lang="de-DE"/>
          </a:p>
          <a:p>
            <a:pPr>
              <a:defRPr/>
            </a:pPr>
            <a:r>
              <a:rPr lang="de-DE"/>
              <a:t>Machine</a:t>
            </a:r>
            <a:r>
              <a:rPr lang="de-DE"/>
              <a:t> </a:t>
            </a:r>
            <a:r>
              <a:rPr lang="de-DE"/>
              <a:t>readable</a:t>
            </a:r>
            <a:r>
              <a:rPr lang="de-DE"/>
              <a:t> (</a:t>
            </a:r>
            <a:r>
              <a:rPr lang="de-DE"/>
              <a:t>metadata</a:t>
            </a:r>
            <a:r>
              <a:rPr lang="de-DE"/>
              <a:t>)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formats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structures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8" name="Inhaltsplatzhalter 1"/>
          <p:cNvSpPr txBox="1"/>
          <p:nvPr/>
        </p:nvSpPr>
        <p:spPr bwMode="auto">
          <a:xfrm>
            <a:off x="4860032" y="987574"/>
            <a:ext cx="3781177" cy="2268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Structures</a:t>
            </a:r>
            <a:endParaRPr/>
          </a:p>
          <a:p>
            <a:pPr>
              <a:defRPr/>
            </a:pPr>
            <a:r>
              <a:rPr lang="de-DE"/>
              <a:t>Keep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versioning</a:t>
            </a:r>
            <a:r>
              <a:rPr lang="de-DE"/>
              <a:t> in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filenaming</a:t>
            </a:r>
            <a:endParaRPr lang="de-DE"/>
          </a:p>
          <a:p>
            <a:pPr>
              <a:defRPr/>
            </a:pPr>
            <a:r>
              <a:rPr lang="de-DE"/>
              <a:t>File </a:t>
            </a:r>
            <a:r>
              <a:rPr lang="de-DE"/>
              <a:t>versioning</a:t>
            </a:r>
            <a:r>
              <a:rPr lang="de-DE"/>
              <a:t> </a:t>
            </a:r>
            <a:r>
              <a:rPr lang="de-DE"/>
              <a:t>system</a:t>
            </a:r>
            <a:endParaRPr lang="de-DE"/>
          </a:p>
          <a:p>
            <a:pPr>
              <a:defRPr/>
            </a:pPr>
            <a:r>
              <a:rPr lang="de-DE"/>
              <a:t>Codes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format</a:t>
            </a:r>
            <a:r>
              <a:rPr lang="de-DE"/>
              <a:t> </a:t>
            </a:r>
            <a:r>
              <a:rPr lang="de-DE"/>
              <a:t>conversion</a:t>
            </a:r>
            <a:endParaRPr lang="de-DE"/>
          </a:p>
          <a:p>
            <a:pPr>
              <a:defRPr/>
            </a:pPr>
            <a:r>
              <a:rPr lang="de-DE"/>
              <a:t>Associate </a:t>
            </a:r>
            <a:r>
              <a:rPr lang="de-DE"/>
              <a:t>readme</a:t>
            </a:r>
            <a:r>
              <a:rPr lang="de-DE"/>
              <a:t>, </a:t>
            </a:r>
            <a:r>
              <a:rPr lang="de-DE"/>
              <a:t>codebook</a:t>
            </a:r>
            <a:r>
              <a:rPr lang="de-DE"/>
              <a:t>,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dictionary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list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>
            <a:off x="189189" y="4747455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[12]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documentation</a:t>
            </a:r>
            <a:r>
              <a:rPr lang="de-DE"/>
              <a:t> </a:t>
            </a:r>
            <a:r>
              <a:rPr lang="de-DE"/>
              <a:t>workflow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3420913"/>
          </a:xfrm>
        </p:spPr>
        <p:txBody>
          <a:bodyPr/>
          <a:lstStyle/>
          <a:p>
            <a:pPr>
              <a:defRPr/>
            </a:pPr>
            <a:r>
              <a:rPr lang="de-DE" b="1"/>
              <a:t>Attach</a:t>
            </a:r>
            <a:r>
              <a:rPr lang="de-DE" b="1"/>
              <a:t>-</a:t>
            </a:r>
            <a:r>
              <a:rPr lang="de-DE" b="1"/>
              <a:t>embed</a:t>
            </a:r>
            <a:r>
              <a:rPr lang="de-DE" b="1"/>
              <a:t>-link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all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information</a:t>
            </a:r>
            <a:r>
              <a:rPr lang="de-DE"/>
              <a:t> relative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production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analysis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 b="1"/>
              <a:t>Log and </a:t>
            </a:r>
            <a:r>
              <a:rPr lang="de-DE" b="1"/>
              <a:t>parameter</a:t>
            </a:r>
            <a:r>
              <a:rPr lang="de-DE" b="1"/>
              <a:t> </a:t>
            </a:r>
            <a:r>
              <a:rPr lang="de-DE"/>
              <a:t>files</a:t>
            </a:r>
            <a:r>
              <a:rPr lang="de-DE"/>
              <a:t> </a:t>
            </a:r>
            <a:r>
              <a:rPr lang="de-DE"/>
              <a:t>help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tracking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analysis</a:t>
            </a:r>
            <a:r>
              <a:rPr lang="de-DE"/>
              <a:t> </a:t>
            </a:r>
            <a:r>
              <a:rPr lang="de-DE"/>
              <a:t>settings</a:t>
            </a:r>
            <a:r>
              <a:rPr lang="de-DE"/>
              <a:t> and </a:t>
            </a:r>
            <a:r>
              <a:rPr lang="de-DE"/>
              <a:t>facilitate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reproducibility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processing</a:t>
            </a:r>
            <a:endParaRPr lang="de-DE"/>
          </a:p>
          <a:p>
            <a:pPr>
              <a:defRPr/>
            </a:pPr>
            <a:r>
              <a:rPr lang="de-DE"/>
              <a:t> Keep </a:t>
            </a:r>
            <a:r>
              <a:rPr lang="de-DE" b="1"/>
              <a:t>updated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documentation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an </a:t>
            </a:r>
            <a:r>
              <a:rPr lang="de-DE"/>
              <a:t>history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processing</a:t>
            </a:r>
            <a:endParaRPr lang="de-DE"/>
          </a:p>
          <a:p>
            <a:pPr>
              <a:defRPr/>
            </a:pPr>
            <a:r>
              <a:rPr lang="de-DE"/>
              <a:t>Use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scripting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 b="1"/>
              <a:t>automatize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update and </a:t>
            </a:r>
            <a:r>
              <a:rPr lang="de-DE"/>
              <a:t>associate</a:t>
            </a:r>
            <a:r>
              <a:rPr lang="de-DE"/>
              <a:t> </a:t>
            </a:r>
            <a:r>
              <a:rPr lang="de-DE"/>
              <a:t>quality</a:t>
            </a:r>
            <a:r>
              <a:rPr lang="de-DE"/>
              <a:t> </a:t>
            </a:r>
            <a:r>
              <a:rPr lang="de-DE"/>
              <a:t>parameters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analysis</a:t>
            </a:r>
            <a:endParaRPr lang="en-GB"/>
          </a:p>
          <a:p>
            <a:pPr>
              <a:defRPr/>
            </a:pPr>
            <a:r>
              <a:rPr lang="en-GB"/>
              <a:t>Use templates or define one</a:t>
            </a:r>
            <a:r>
              <a:rPr lang="de-DE"/>
              <a:t>. Use </a:t>
            </a:r>
            <a:r>
              <a:rPr lang="de-DE"/>
              <a:t>structured</a:t>
            </a:r>
            <a:r>
              <a:rPr lang="de-DE"/>
              <a:t> </a:t>
            </a:r>
            <a:r>
              <a:rPr lang="de-DE"/>
              <a:t>doc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Why</a:t>
            </a:r>
            <a:r>
              <a:rPr lang="de-DE"/>
              <a:t> do </a:t>
            </a:r>
            <a:r>
              <a:rPr lang="de-DE"/>
              <a:t>we</a:t>
            </a:r>
            <a:r>
              <a:rPr lang="de-DE"/>
              <a:t> </a:t>
            </a:r>
            <a:r>
              <a:rPr lang="de-DE"/>
              <a:t>need</a:t>
            </a:r>
            <a:r>
              <a:rPr lang="de-DE"/>
              <a:t> </a:t>
            </a:r>
            <a:r>
              <a:rPr lang="de-DE"/>
              <a:t>scientific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166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Evaluate the data quality, completeness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Provide full information for the data interpretation and data reuse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Enable the data discovery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Speed up the processes and test the robustness of the staging and processing solutions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Independently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size</a:t>
            </a:r>
            <a:r>
              <a:rPr lang="de-DE"/>
              <a:t> and </a:t>
            </a:r>
            <a:r>
              <a:rPr lang="de-DE"/>
              <a:t>format</a:t>
            </a:r>
            <a:endParaRPr lang="de-DE"/>
          </a:p>
          <a:p>
            <a:pPr>
              <a:defRPr/>
            </a:pPr>
            <a:r>
              <a:rPr lang="de-DE"/>
              <a:t>Independently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analysis</a:t>
            </a:r>
            <a:r>
              <a:rPr lang="de-DE"/>
              <a:t> </a:t>
            </a:r>
            <a:r>
              <a:rPr lang="de-DE"/>
              <a:t>method</a:t>
            </a:r>
            <a:endParaRPr lang="de-DE"/>
          </a:p>
          <a:p>
            <a:pPr>
              <a:defRPr/>
            </a:pPr>
            <a:r>
              <a:rPr lang="de-DE"/>
              <a:t>Independently</a:t>
            </a:r>
            <a:r>
              <a:rPr lang="de-DE"/>
              <a:t> 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storage</a:t>
            </a:r>
            <a:r>
              <a:rPr lang="de-DE"/>
              <a:t> </a:t>
            </a:r>
            <a:r>
              <a:rPr lang="de-DE"/>
              <a:t>solution</a:t>
            </a:r>
            <a:endParaRPr lang="de-DE"/>
          </a:p>
        </p:txBody>
      </p:sp>
      <p:pic>
        <p:nvPicPr>
          <p:cNvPr id="3" name="Graphic 2" descr="Usb Stick outlin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83968" y="2571750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68152" y="2123732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3" idx="3"/>
            <a:endCxn id="8" idx="1"/>
          </p:cNvCxnSpPr>
          <p:nvPr/>
        </p:nvCxnSpPr>
        <p:spPr bwMode="auto">
          <a:xfrm flipV="1">
            <a:off x="5198368" y="2580932"/>
            <a:ext cx="569784" cy="44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4391839" y="3651870"/>
            <a:ext cx="104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400"/>
              <a:t>&lt;1GB, </a:t>
            </a:r>
            <a:r>
              <a:rPr lang="de-DE" sz="1400"/>
              <a:t>local</a:t>
            </a:r>
            <a:r>
              <a:rPr lang="de-DE"/>
              <a:t> 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7591073" y="2123732"/>
            <a:ext cx="104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400"/>
              <a:t>&gt;PB, </a:t>
            </a:r>
            <a:r>
              <a:rPr lang="de-DE" sz="1400"/>
              <a:t>distributed</a:t>
            </a:r>
            <a:r>
              <a:rPr lang="de-DE" sz="1400"/>
              <a:t> </a:t>
            </a:r>
            <a:endParaRPr/>
          </a:p>
        </p:txBody>
      </p:sp>
      <p:pic>
        <p:nvPicPr>
          <p:cNvPr id="27" name="Graphic 26" descr="Internet Of Things outlin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30616" y="542010"/>
            <a:ext cx="914400" cy="914400"/>
          </a:xfrm>
          <a:prstGeom prst="rect">
            <a:avLst/>
          </a:prstGeom>
        </p:spPr>
      </p:pic>
      <p:pic>
        <p:nvPicPr>
          <p:cNvPr id="31" name="Graphic 30" descr="Server outline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054702" y="1421186"/>
            <a:ext cx="580628" cy="580628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cxnSpLocks/>
          </p:cNvCxnSpPr>
          <p:nvPr/>
        </p:nvCxnSpPr>
        <p:spPr bwMode="auto">
          <a:xfrm flipV="1">
            <a:off x="7001250" y="1421186"/>
            <a:ext cx="569784" cy="44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6012159" y="3224540"/>
            <a:ext cx="104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400"/>
              <a:t>TB </a:t>
            </a:r>
            <a:r>
              <a:rPr lang="de-DE" sz="1400"/>
              <a:t>of</a:t>
            </a:r>
            <a:r>
              <a:rPr lang="de-DE" sz="1400"/>
              <a:t> </a:t>
            </a:r>
            <a:r>
              <a:rPr lang="de-DE" sz="1400"/>
              <a:t>database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organization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3204889"/>
          </a:xfrm>
        </p:spPr>
        <p:txBody>
          <a:bodyPr/>
          <a:lstStyle/>
          <a:p>
            <a:pPr>
              <a:defRPr/>
            </a:pPr>
            <a:r>
              <a:rPr lang="de-DE"/>
              <a:t>Optimize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exploration</a:t>
            </a:r>
            <a:r>
              <a:rPr lang="de-DE"/>
              <a:t> and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processing</a:t>
            </a:r>
            <a:endParaRPr lang="de-DE"/>
          </a:p>
          <a:p>
            <a:pPr>
              <a:defRPr/>
            </a:pPr>
            <a:r>
              <a:rPr lang="de-DE"/>
              <a:t>Which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optimal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set</a:t>
            </a:r>
            <a:r>
              <a:rPr lang="de-DE"/>
              <a:t> </a:t>
            </a:r>
            <a:r>
              <a:rPr lang="de-DE"/>
              <a:t>depends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analysis</a:t>
            </a:r>
            <a:r>
              <a:rPr lang="de-DE"/>
              <a:t> </a:t>
            </a:r>
            <a:r>
              <a:rPr lang="de-DE"/>
              <a:t>tools</a:t>
            </a:r>
            <a:r>
              <a:rPr lang="de-DE"/>
              <a:t>,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type and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processing</a:t>
            </a:r>
            <a:r>
              <a:rPr lang="de-DE"/>
              <a:t> </a:t>
            </a:r>
            <a:r>
              <a:rPr lang="de-DE"/>
              <a:t>you</a:t>
            </a:r>
            <a:r>
              <a:rPr lang="de-DE"/>
              <a:t> </a:t>
            </a:r>
            <a:r>
              <a:rPr lang="de-DE"/>
              <a:t>need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perfom</a:t>
            </a:r>
            <a:endParaRPr lang="de-DE"/>
          </a:p>
          <a:p>
            <a:pPr>
              <a:defRPr/>
            </a:pPr>
            <a:r>
              <a:rPr lang="de-DE"/>
              <a:t>The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protocol</a:t>
            </a:r>
            <a:r>
              <a:rPr lang="de-DE"/>
              <a:t> and also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terms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(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or</a:t>
            </a:r>
            <a:r>
              <a:rPr lang="de-DE"/>
              <a:t> </a:t>
            </a:r>
            <a:r>
              <a:rPr lang="de-DE"/>
              <a:t>processed</a:t>
            </a:r>
            <a:r>
              <a:rPr lang="de-DE"/>
              <a:t>) </a:t>
            </a:r>
            <a:r>
              <a:rPr lang="de-DE"/>
              <a:t>plays</a:t>
            </a:r>
            <a:r>
              <a:rPr lang="de-DE"/>
              <a:t> also a </a:t>
            </a:r>
            <a:r>
              <a:rPr lang="de-DE"/>
              <a:t>key</a:t>
            </a:r>
            <a:r>
              <a:rPr lang="de-DE"/>
              <a:t> </a:t>
            </a:r>
            <a:r>
              <a:rPr lang="de-DE"/>
              <a:t>role</a:t>
            </a:r>
            <a:r>
              <a:rPr lang="de-DE"/>
              <a:t> on </a:t>
            </a:r>
            <a:r>
              <a:rPr lang="de-DE"/>
              <a:t>deciding</a:t>
            </a:r>
            <a:r>
              <a:rPr lang="de-DE"/>
              <a:t> </a:t>
            </a:r>
            <a:r>
              <a:rPr lang="de-DE"/>
              <a:t>which</a:t>
            </a:r>
            <a:r>
              <a:rPr lang="de-DE"/>
              <a:t> </a:t>
            </a:r>
            <a:r>
              <a:rPr lang="de-DE"/>
              <a:t>database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most</a:t>
            </a:r>
            <a:r>
              <a:rPr lang="de-DE"/>
              <a:t> </a:t>
            </a:r>
            <a:r>
              <a:rPr lang="de-DE"/>
              <a:t>suitable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research</a:t>
            </a:r>
            <a:r>
              <a:rPr lang="de-DE"/>
              <a:t> </a:t>
            </a:r>
            <a:r>
              <a:rPr lang="de-DE"/>
              <a:t>work</a:t>
            </a:r>
            <a:endParaRPr lang="en-GB"/>
          </a:p>
        </p:txBody>
      </p:sp>
      <p:sp>
        <p:nvSpPr>
          <p:cNvPr id="9" name="Inhaltsplatzhalter 2"/>
          <p:cNvSpPr txBox="1"/>
          <p:nvPr/>
        </p:nvSpPr>
        <p:spPr bwMode="auto">
          <a:xfrm>
            <a:off x="4788024" y="915566"/>
            <a:ext cx="4105275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b="1"/>
              <a:t>SQL versus </a:t>
            </a:r>
            <a:r>
              <a:rPr lang="de-DE" b="1"/>
              <a:t>noSQL</a:t>
            </a:r>
            <a:r>
              <a:rPr lang="de-DE" b="1"/>
              <a:t> </a:t>
            </a:r>
            <a:r>
              <a:rPr lang="de-DE" b="1"/>
              <a:t>databases</a:t>
            </a:r>
            <a:endParaRPr lang="de-DE" b="1"/>
          </a:p>
          <a:p>
            <a:pPr marL="0" indent="0">
              <a:buNone/>
              <a:defRPr/>
            </a:pPr>
            <a:r>
              <a:rPr lang="de-DE"/>
              <a:t>    (</a:t>
            </a:r>
            <a:r>
              <a:rPr lang="de-DE"/>
              <a:t>training</a:t>
            </a:r>
            <a:r>
              <a:rPr lang="de-DE"/>
              <a:t> </a:t>
            </a:r>
            <a:r>
              <a:rPr lang="de-DE"/>
              <a:t>module</a:t>
            </a:r>
            <a:r>
              <a:rPr lang="de-DE"/>
              <a:t> on </a:t>
            </a:r>
            <a:r>
              <a:rPr lang="de-DE"/>
              <a:t>this</a:t>
            </a:r>
            <a:r>
              <a:rPr lang="de-DE"/>
              <a:t> </a:t>
            </a:r>
            <a:r>
              <a:rPr lang="de-DE"/>
              <a:t>topic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planned</a:t>
            </a:r>
            <a:r>
              <a:rPr lang="de-DE"/>
              <a:t>, </a:t>
            </a:r>
            <a:r>
              <a:rPr lang="de-DE"/>
              <a:t>register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our</a:t>
            </a:r>
            <a:r>
              <a:rPr lang="de-DE"/>
              <a:t> </a:t>
            </a:r>
            <a:r>
              <a:rPr lang="de-DE"/>
              <a:t>mailing</a:t>
            </a:r>
            <a:r>
              <a:rPr lang="de-DE"/>
              <a:t> </a:t>
            </a:r>
            <a:r>
              <a:rPr lang="de-DE"/>
              <a:t>list</a:t>
            </a:r>
            <a:r>
              <a:rPr lang="de-DE"/>
              <a:t> </a:t>
            </a:r>
            <a:r>
              <a:rPr lang="de-DE"/>
              <a:t>if</a:t>
            </a:r>
            <a:r>
              <a:rPr lang="de-DE"/>
              <a:t> </a:t>
            </a:r>
            <a:r>
              <a:rPr lang="de-DE"/>
              <a:t>interested</a:t>
            </a:r>
            <a:r>
              <a:rPr lang="de-DE"/>
              <a:t>)</a:t>
            </a:r>
            <a:endParaRPr lang="en-GB"/>
          </a:p>
        </p:txBody>
      </p:sp>
      <p:sp>
        <p:nvSpPr>
          <p:cNvPr id="11" name="Inhaltsplatzhalter 2"/>
          <p:cNvSpPr txBox="1"/>
          <p:nvPr/>
        </p:nvSpPr>
        <p:spPr bwMode="auto">
          <a:xfrm>
            <a:off x="387820" y="3507854"/>
            <a:ext cx="4105275" cy="115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b="1"/>
              <a:t>Svn</a:t>
            </a:r>
            <a:r>
              <a:rPr lang="de-DE" b="1"/>
              <a:t> </a:t>
            </a:r>
            <a:r>
              <a:rPr lang="de-DE" b="1"/>
              <a:t>vs</a:t>
            </a:r>
            <a:r>
              <a:rPr lang="de-DE" b="1"/>
              <a:t> </a:t>
            </a:r>
            <a:r>
              <a:rPr lang="de-DE" b="1"/>
              <a:t>Git</a:t>
            </a:r>
            <a:r>
              <a:rPr lang="de-DE" b="1"/>
              <a:t> </a:t>
            </a:r>
            <a:r>
              <a:rPr lang="de-DE" b="1"/>
              <a:t>repository</a:t>
            </a:r>
            <a:endParaRPr lang="de-DE" b="1"/>
          </a:p>
          <a:p>
            <a:pPr marL="0" indent="0">
              <a:buNone/>
              <a:defRPr/>
            </a:pPr>
            <a:r>
              <a:rPr lang="de-DE"/>
              <a:t>    (</a:t>
            </a:r>
            <a:r>
              <a:rPr lang="de-DE" sz="1000"/>
              <a:t>training</a:t>
            </a:r>
            <a:r>
              <a:rPr lang="de-DE" sz="1000"/>
              <a:t> </a:t>
            </a:r>
            <a:r>
              <a:rPr lang="de-DE" sz="1000"/>
              <a:t>module</a:t>
            </a:r>
            <a:r>
              <a:rPr lang="de-DE" sz="1000"/>
              <a:t> on </a:t>
            </a:r>
            <a:r>
              <a:rPr lang="de-DE" sz="1000"/>
              <a:t>this</a:t>
            </a:r>
            <a:r>
              <a:rPr lang="de-DE" sz="1000"/>
              <a:t> </a:t>
            </a:r>
            <a:r>
              <a:rPr lang="de-DE" sz="1000"/>
              <a:t>topic</a:t>
            </a:r>
            <a:r>
              <a:rPr lang="de-DE" sz="1000"/>
              <a:t> </a:t>
            </a:r>
            <a:r>
              <a:rPr lang="de-DE" sz="1000"/>
              <a:t>is</a:t>
            </a:r>
            <a:r>
              <a:rPr lang="de-DE" sz="1000"/>
              <a:t> </a:t>
            </a:r>
            <a:r>
              <a:rPr lang="de-DE" sz="1000"/>
              <a:t>planned</a:t>
            </a:r>
            <a:r>
              <a:rPr lang="de-DE" sz="1000"/>
              <a:t>, </a:t>
            </a:r>
            <a:r>
              <a:rPr lang="de-DE" sz="1000"/>
              <a:t>register</a:t>
            </a:r>
            <a:r>
              <a:rPr lang="de-DE" sz="1000"/>
              <a:t> </a:t>
            </a:r>
            <a:r>
              <a:rPr lang="de-DE" sz="1000"/>
              <a:t>to</a:t>
            </a:r>
            <a:r>
              <a:rPr lang="de-DE" sz="1000"/>
              <a:t> </a:t>
            </a:r>
            <a:r>
              <a:rPr lang="de-DE" sz="1000"/>
              <a:t>our</a:t>
            </a:r>
            <a:r>
              <a:rPr lang="de-DE" sz="1000"/>
              <a:t> </a:t>
            </a:r>
            <a:r>
              <a:rPr lang="de-DE" sz="1000"/>
              <a:t>mailing</a:t>
            </a:r>
            <a:r>
              <a:rPr lang="de-DE" sz="1000"/>
              <a:t> </a:t>
            </a:r>
            <a:r>
              <a:rPr lang="de-DE" sz="1000"/>
              <a:t>list</a:t>
            </a:r>
            <a:r>
              <a:rPr lang="de-DE" sz="1000"/>
              <a:t> </a:t>
            </a:r>
            <a:r>
              <a:rPr lang="de-DE" sz="1000"/>
              <a:t>if</a:t>
            </a:r>
            <a:r>
              <a:rPr lang="de-DE" sz="1000"/>
              <a:t> </a:t>
            </a:r>
            <a:r>
              <a:rPr lang="de-DE" sz="1000"/>
              <a:t>interested</a:t>
            </a:r>
            <a:r>
              <a:rPr lang="de-DE" sz="1000"/>
              <a:t>, </a:t>
            </a:r>
            <a:r>
              <a:rPr lang="de-DE" sz="1000"/>
              <a:t>Git</a:t>
            </a:r>
            <a:r>
              <a:rPr lang="de-DE" sz="1000"/>
              <a:t> </a:t>
            </a:r>
            <a:r>
              <a:rPr lang="de-DE" sz="1000"/>
              <a:t>training</a:t>
            </a:r>
            <a:r>
              <a:rPr lang="de-DE" sz="1000"/>
              <a:t> </a:t>
            </a:r>
            <a:r>
              <a:rPr lang="de-DE" sz="1000"/>
              <a:t>is</a:t>
            </a:r>
            <a:r>
              <a:rPr lang="de-DE" sz="1000"/>
              <a:t> </a:t>
            </a:r>
            <a:r>
              <a:rPr lang="de-DE" sz="1000"/>
              <a:t>offered</a:t>
            </a:r>
            <a:r>
              <a:rPr lang="de-DE" sz="1000"/>
              <a:t> </a:t>
            </a:r>
            <a:r>
              <a:rPr lang="de-DE" sz="1000"/>
              <a:t>by</a:t>
            </a:r>
            <a:r>
              <a:rPr lang="de-DE" sz="1000"/>
              <a:t> HIFIS </a:t>
            </a:r>
            <a:r>
              <a:rPr lang="de-DE" sz="1000" u="sng">
                <a:hlinkClick r:id="rId2" tooltip="https://events.hifis.net/category/4/"/>
              </a:rPr>
              <a:t>https://events.hifis.net/category/4/</a:t>
            </a:r>
            <a:r>
              <a:rPr lang="de-DE" sz="1000"/>
              <a:t> </a:t>
            </a:r>
            <a:r>
              <a:rPr lang="de-DE"/>
              <a:t>)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organization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8" name="Inhaltsplatzhalter 2"/>
          <p:cNvSpPr txBox="1"/>
          <p:nvPr/>
        </p:nvSpPr>
        <p:spPr bwMode="auto">
          <a:xfrm>
            <a:off x="395536" y="771550"/>
            <a:ext cx="4105275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General </a:t>
            </a:r>
            <a:r>
              <a:rPr lang="de-DE" b="1"/>
              <a:t>guidelines</a:t>
            </a:r>
            <a:r>
              <a:rPr lang="de-DE" b="1"/>
              <a:t> </a:t>
            </a:r>
            <a:r>
              <a:rPr lang="de-DE" b="1"/>
              <a:t>for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data</a:t>
            </a:r>
            <a:r>
              <a:rPr lang="de-DE" b="1"/>
              <a:t> </a:t>
            </a:r>
            <a:r>
              <a:rPr lang="de-DE" b="1"/>
              <a:t>organization</a:t>
            </a:r>
            <a:r>
              <a:rPr lang="de-DE" b="1"/>
              <a:t>:</a:t>
            </a:r>
            <a:endParaRPr/>
          </a:p>
          <a:p>
            <a:pPr marL="0" indent="0">
              <a:buNone/>
              <a:defRPr/>
            </a:pPr>
            <a:r>
              <a:rPr lang="de-DE"/>
              <a:t>Raw </a:t>
            </a:r>
            <a:r>
              <a:rPr lang="de-DE"/>
              <a:t>data</a:t>
            </a:r>
            <a:r>
              <a:rPr lang="de-DE"/>
              <a:t>---</a:t>
            </a:r>
            <a:r>
              <a:rPr lang="de-DE"/>
              <a:t>optimized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access</a:t>
            </a:r>
            <a:r>
              <a:rPr lang="de-DE"/>
              <a:t> and </a:t>
            </a:r>
            <a:r>
              <a:rPr lang="de-DE"/>
              <a:t>back-up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Processed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:</a:t>
            </a:r>
            <a:endParaRPr/>
          </a:p>
          <a:p>
            <a:pPr marL="0" indent="0">
              <a:buNone/>
              <a:defRPr/>
            </a:pPr>
            <a:r>
              <a:rPr lang="de-DE"/>
              <a:t>- Clone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structure</a:t>
            </a:r>
            <a:endParaRPr lang="de-DE"/>
          </a:p>
          <a:p>
            <a:pPr>
              <a:buFontTx/>
              <a:buChar char="-"/>
              <a:defRPr/>
            </a:pPr>
            <a:r>
              <a:rPr lang="en-GB"/>
              <a:t>Folder naming associated to the analysis method</a:t>
            </a:r>
            <a:endParaRPr/>
          </a:p>
          <a:p>
            <a:pPr marL="0" indent="0">
              <a:buNone/>
              <a:defRPr/>
            </a:pPr>
            <a:r>
              <a:rPr lang="en-GB"/>
              <a:t>- Versioning of the file, parameter and log files saved in    the folder</a:t>
            </a:r>
            <a:endParaRPr/>
          </a:p>
          <a:p>
            <a:pPr>
              <a:buFontTx/>
              <a:buChar char="-"/>
              <a:defRPr/>
            </a:pPr>
            <a:r>
              <a:rPr lang="en-GB"/>
              <a:t>Readme and vocabulary for abbreviations</a:t>
            </a:r>
            <a:endParaRPr/>
          </a:p>
          <a:p>
            <a:pPr>
              <a:buFontTx/>
              <a:buChar char="-"/>
              <a:defRPr/>
            </a:pPr>
            <a:r>
              <a:rPr lang="en-GB"/>
              <a:t>Keep the syntax machine readable</a:t>
            </a:r>
            <a:endParaRPr/>
          </a:p>
          <a:p>
            <a:pPr>
              <a:buFontTx/>
              <a:buChar char="-"/>
              <a:defRPr/>
            </a:pPr>
            <a:endParaRPr lang="en-GB"/>
          </a:p>
        </p:txBody>
      </p:sp>
      <p:pic>
        <p:nvPicPr>
          <p:cNvPr id="12" name="Grafik 11" descr="Ordner Silhouet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54504" y="555526"/>
            <a:ext cx="914400" cy="914400"/>
          </a:xfrm>
          <a:prstGeom prst="rect">
            <a:avLst/>
          </a:prstGeom>
        </p:spPr>
      </p:pic>
      <p:sp>
        <p:nvSpPr>
          <p:cNvPr id="13" name="Inhaltsplatzhalter 2"/>
          <p:cNvSpPr txBox="1"/>
          <p:nvPr/>
        </p:nvSpPr>
        <p:spPr bwMode="auto">
          <a:xfrm>
            <a:off x="5695083" y="843558"/>
            <a:ext cx="2549325" cy="36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Projectname_Date_time_instrument_analysis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  <p:pic>
        <p:nvPicPr>
          <p:cNvPr id="15" name="Grafik 14" descr="Ordner Silhouet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16016" y="1488182"/>
            <a:ext cx="914400" cy="914400"/>
          </a:xfrm>
          <a:prstGeom prst="rect">
            <a:avLst/>
          </a:prstGeom>
        </p:spPr>
      </p:pic>
      <p:sp>
        <p:nvSpPr>
          <p:cNvPr id="16" name="Inhaltsplatzhalter 2"/>
          <p:cNvSpPr txBox="1"/>
          <p:nvPr/>
        </p:nvSpPr>
        <p:spPr bwMode="auto">
          <a:xfrm>
            <a:off x="5847483" y="1819711"/>
            <a:ext cx="2549325" cy="36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Output_folder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  <p:pic>
        <p:nvPicPr>
          <p:cNvPr id="18" name="Grafik 17" descr="Ordner Silhouet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809728" y="3673574"/>
            <a:ext cx="914400" cy="914400"/>
          </a:xfrm>
          <a:prstGeom prst="rect">
            <a:avLst/>
          </a:prstGeom>
        </p:spPr>
      </p:pic>
      <p:sp>
        <p:nvSpPr>
          <p:cNvPr id="19" name="Inhaltsplatzhalter 2"/>
          <p:cNvSpPr txBox="1"/>
          <p:nvPr/>
        </p:nvSpPr>
        <p:spPr bwMode="auto">
          <a:xfrm>
            <a:off x="611560" y="4443958"/>
            <a:ext cx="3384376" cy="5122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A </a:t>
            </a:r>
            <a:r>
              <a:rPr lang="de-DE" b="1"/>
              <a:t>complete</a:t>
            </a:r>
            <a:r>
              <a:rPr lang="de-DE" b="1"/>
              <a:t> </a:t>
            </a:r>
            <a:r>
              <a:rPr lang="de-DE" b="1"/>
              <a:t>data</a:t>
            </a:r>
            <a:r>
              <a:rPr lang="de-DE" b="1"/>
              <a:t> </a:t>
            </a:r>
            <a:r>
              <a:rPr lang="de-DE" b="1"/>
              <a:t>description</a:t>
            </a:r>
            <a:r>
              <a:rPr lang="de-DE" b="1"/>
              <a:t> </a:t>
            </a:r>
            <a:r>
              <a:rPr lang="de-DE" b="1"/>
              <a:t>should</a:t>
            </a:r>
            <a:r>
              <a:rPr lang="de-DE" b="1"/>
              <a:t> </a:t>
            </a:r>
            <a:r>
              <a:rPr lang="de-DE" b="1"/>
              <a:t>be</a:t>
            </a:r>
            <a:r>
              <a:rPr lang="de-DE" b="1"/>
              <a:t> </a:t>
            </a:r>
            <a:r>
              <a:rPr lang="de-DE" b="1"/>
              <a:t>available</a:t>
            </a:r>
            <a:r>
              <a:rPr lang="de-DE" b="1"/>
              <a:t> in </a:t>
            </a:r>
            <a:r>
              <a:rPr lang="de-DE" b="1"/>
              <a:t>each</a:t>
            </a:r>
            <a:r>
              <a:rPr lang="de-DE" b="1"/>
              <a:t> </a:t>
            </a:r>
            <a:r>
              <a:rPr lang="de-DE" b="1"/>
              <a:t>folder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  <p:pic>
        <p:nvPicPr>
          <p:cNvPr id="20" name="Grafik 19" descr="Ordner Silhouet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57491" y="2213769"/>
            <a:ext cx="689992" cy="689992"/>
          </a:xfrm>
          <a:prstGeom prst="rect">
            <a:avLst/>
          </a:prstGeom>
        </p:spPr>
      </p:pic>
      <p:sp>
        <p:nvSpPr>
          <p:cNvPr id="21" name="Inhaltsplatzhalter 2"/>
          <p:cNvSpPr txBox="1"/>
          <p:nvPr/>
        </p:nvSpPr>
        <p:spPr bwMode="auto">
          <a:xfrm>
            <a:off x="5928620" y="2451521"/>
            <a:ext cx="2549325" cy="36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V?_XSF_..._..._...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  <p:sp>
        <p:nvSpPr>
          <p:cNvPr id="22" name="Inhaltsplatzhalter 2"/>
          <p:cNvSpPr txBox="1"/>
          <p:nvPr/>
        </p:nvSpPr>
        <p:spPr bwMode="auto">
          <a:xfrm>
            <a:off x="5961633" y="2745401"/>
            <a:ext cx="2549325" cy="36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V1.log</a:t>
            </a:r>
            <a:endParaRPr/>
          </a:p>
          <a:p>
            <a:pPr marL="0" indent="0">
              <a:buNone/>
              <a:defRPr/>
            </a:pPr>
            <a:r>
              <a:rPr lang="de-DE" b="1"/>
              <a:t>Parameters.txt</a:t>
            </a:r>
            <a:endParaRPr/>
          </a:p>
          <a:p>
            <a:pPr marL="0" indent="0">
              <a:buNone/>
              <a:defRPr/>
            </a:pPr>
            <a:r>
              <a:rPr lang="de-DE" b="1"/>
              <a:t>Instrument_analysis_v1.txt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  <p:sp>
        <p:nvSpPr>
          <p:cNvPr id="14" name="Inhaltsplatzhalter 2"/>
          <p:cNvSpPr txBox="1"/>
          <p:nvPr/>
        </p:nvSpPr>
        <p:spPr bwMode="auto">
          <a:xfrm>
            <a:off x="611560" y="3946668"/>
            <a:ext cx="2549325" cy="36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Defining</a:t>
            </a:r>
            <a:r>
              <a:rPr lang="de-DE" b="1"/>
              <a:t> a </a:t>
            </a:r>
            <a:r>
              <a:rPr lang="de-DE" b="1"/>
              <a:t>file</a:t>
            </a:r>
            <a:r>
              <a:rPr lang="de-DE" b="1"/>
              <a:t> </a:t>
            </a:r>
            <a:r>
              <a:rPr lang="de-DE" b="1"/>
              <a:t>name</a:t>
            </a:r>
            <a:r>
              <a:rPr lang="de-DE" b="1"/>
              <a:t> </a:t>
            </a:r>
            <a:r>
              <a:rPr lang="de-DE" b="1"/>
              <a:t>convention</a:t>
            </a:r>
            <a:r>
              <a:rPr lang="de-DE" b="1"/>
              <a:t> </a:t>
            </a:r>
            <a:r>
              <a:rPr lang="de-DE" b="1"/>
              <a:t>facilitates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data</a:t>
            </a:r>
            <a:r>
              <a:rPr lang="de-DE" b="1"/>
              <a:t> </a:t>
            </a:r>
            <a:r>
              <a:rPr lang="de-DE" b="1"/>
              <a:t>discovery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  <p:sp>
        <p:nvSpPr>
          <p:cNvPr id="17" name="Inhaltsplatzhalter 2"/>
          <p:cNvSpPr txBox="1"/>
          <p:nvPr/>
        </p:nvSpPr>
        <p:spPr bwMode="auto">
          <a:xfrm>
            <a:off x="5868144" y="4011910"/>
            <a:ext cx="2549325" cy="368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/>
              <a:t>Scripts</a:t>
            </a:r>
            <a:endParaRPr lang="de-DE"/>
          </a:p>
          <a:p>
            <a:pPr>
              <a:buFontTx/>
              <a:buChar char="-"/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>
                <a:solidFill>
                  <a:schemeClr val="bg1"/>
                </a:solidFill>
              </a:rPr>
              <a:t>Hands-on </a:t>
            </a:r>
            <a:r>
              <a:rPr lang="de-DE" b="0">
                <a:solidFill>
                  <a:schemeClr val="bg1"/>
                </a:solidFill>
              </a:rPr>
              <a:t>session</a:t>
            </a:r>
            <a:r>
              <a:rPr lang="de-DE" b="0">
                <a:solidFill>
                  <a:schemeClr val="bg1"/>
                </a:solidFill>
              </a:rPr>
              <a:t>: </a:t>
            </a:r>
            <a:r>
              <a:rPr lang="de-DE" b="0">
                <a:solidFill>
                  <a:schemeClr val="bg1"/>
                </a:solidFill>
              </a:rPr>
              <a:t>file</a:t>
            </a:r>
            <a:r>
              <a:rPr lang="de-DE" b="0">
                <a:solidFill>
                  <a:schemeClr val="bg1"/>
                </a:solidFill>
              </a:rPr>
              <a:t> </a:t>
            </a:r>
            <a:r>
              <a:rPr lang="de-DE" b="0">
                <a:solidFill>
                  <a:schemeClr val="bg1"/>
                </a:solidFill>
              </a:rPr>
              <a:t>naming</a:t>
            </a:r>
            <a:r>
              <a:rPr lang="de-DE" b="0">
                <a:solidFill>
                  <a:schemeClr val="bg1"/>
                </a:solidFill>
              </a:rPr>
              <a:t> and </a:t>
            </a:r>
            <a:r>
              <a:rPr lang="de-DE" b="0">
                <a:solidFill>
                  <a:schemeClr val="bg1"/>
                </a:solidFill>
              </a:rPr>
              <a:t>data</a:t>
            </a:r>
            <a:r>
              <a:rPr lang="de-DE" b="0">
                <a:solidFill>
                  <a:schemeClr val="bg1"/>
                </a:solidFill>
              </a:rPr>
              <a:t> </a:t>
            </a:r>
            <a:r>
              <a:rPr lang="de-DE" b="0">
                <a:solidFill>
                  <a:schemeClr val="bg1"/>
                </a:solidFill>
              </a:rPr>
              <a:t>exploration</a:t>
            </a:r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/>
          <p:nvPr/>
        </p:nvSpPr>
        <p:spPr bwMode="auto">
          <a:xfrm>
            <a:off x="369209" y="187314"/>
            <a:ext cx="6867087" cy="3682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>
              <a:lnSpc>
                <a:spcPct val="80000"/>
              </a:lnSpc>
              <a:spcBef>
                <a:spcPts val="0"/>
              </a:spcBef>
              <a:buNone/>
              <a:defRPr sz="1600" b="1" cap="none">
                <a:solidFill>
                  <a:srgbClr val="005A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prepare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FAIRness</a:t>
            </a:r>
            <a:endParaRPr/>
          </a:p>
        </p:txBody>
      </p:sp>
      <p:sp>
        <p:nvSpPr>
          <p:cNvPr id="7" name="Foliennummernplatzhalter 1"/>
          <p:cNvSpPr/>
          <p:nvPr/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8" name="Inhaltsplatzhalter 1"/>
          <p:cNvSpPr txBox="1"/>
          <p:nvPr/>
        </p:nvSpPr>
        <p:spPr bwMode="auto">
          <a:xfrm>
            <a:off x="358775" y="735013"/>
            <a:ext cx="4105275" cy="17647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9843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9438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76213">
              <a:defRPr/>
            </a:pPr>
            <a:r>
              <a:rPr lang="en-GB"/>
              <a:t>Identifier to the data, repository, metadata, licences</a:t>
            </a:r>
            <a:endParaRPr/>
          </a:p>
          <a:p>
            <a:pPr marL="180975" indent="-176213">
              <a:defRPr/>
            </a:pPr>
            <a:r>
              <a:rPr lang="en-GB"/>
              <a:t>Standard or not proprietary formats</a:t>
            </a:r>
            <a:endParaRPr/>
          </a:p>
          <a:p>
            <a:pPr marL="180975" indent="-176213">
              <a:defRPr/>
            </a:pPr>
            <a:r>
              <a:rPr lang="en-GB"/>
              <a:t>Keep data documented and versioned</a:t>
            </a:r>
            <a:endParaRPr/>
          </a:p>
          <a:p>
            <a:pPr marL="180975" indent="-176213">
              <a:defRPr/>
            </a:pPr>
            <a:r>
              <a:rPr lang="en-GB"/>
              <a:t>Project or community repository</a:t>
            </a:r>
            <a:endParaRPr/>
          </a:p>
          <a:p>
            <a:pPr marL="180975" indent="-176213">
              <a:defRPr/>
            </a:pPr>
            <a:r>
              <a:rPr lang="en-GB"/>
              <a:t>Cross references to related data</a:t>
            </a:r>
            <a:endParaRPr/>
          </a:p>
          <a:p>
            <a:pPr marL="4762" indent="0">
              <a:buFont typeface="Wingdings"/>
              <a:buNone/>
              <a:defRPr/>
            </a:pPr>
            <a:r>
              <a:rPr lang="en-GB">
                <a:solidFill>
                  <a:srgbClr val="145AA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organization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2664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From Files Collections to databases: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/>
              <a:t>Proposal</a:t>
            </a:r>
            <a:endParaRPr lang="de-DE"/>
          </a:p>
          <a:p>
            <a:pPr>
              <a:defRPr/>
            </a:pPr>
            <a:r>
              <a:rPr lang="de-DE"/>
              <a:t>Acquisition</a:t>
            </a:r>
            <a:endParaRPr/>
          </a:p>
          <a:p>
            <a:pPr>
              <a:defRPr/>
            </a:pPr>
            <a:r>
              <a:rPr lang="de-DE"/>
              <a:t>Reduction</a:t>
            </a:r>
            <a:endParaRPr lang="de-DE"/>
          </a:p>
          <a:p>
            <a:pPr>
              <a:defRPr/>
            </a:pPr>
            <a:r>
              <a:rPr lang="de-DE"/>
              <a:t>Analysis</a:t>
            </a:r>
            <a:endParaRPr/>
          </a:p>
          <a:p>
            <a:pPr>
              <a:defRPr/>
            </a:pPr>
            <a:r>
              <a:rPr lang="de-DE"/>
              <a:t>Publication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03</a:t>
            </a:r>
            <a:r>
              <a:rPr lang="de-DE"/>
              <a:t> Helmholtz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Collaboration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539552" y="1347615"/>
            <a:ext cx="7416824" cy="1872208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The FAIR principles will be guiding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development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management</a:t>
            </a:r>
            <a:r>
              <a:rPr lang="de-DE"/>
              <a:t> </a:t>
            </a:r>
            <a:r>
              <a:rPr lang="de-DE"/>
              <a:t>services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HMC </a:t>
            </a:r>
            <a:r>
              <a:rPr lang="en-GB"/>
              <a:t>promotes planning on data curation and the implementation of standardized and automate procedure for the data staging.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Focus is the future reuse of the own data by developing tools from our consultancy with researchers.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r>
              <a:rPr lang="de-DE" sz="1400">
                <a:solidFill>
                  <a:srgbClr val="145AA0"/>
                </a:solidFill>
              </a:rPr>
              <a:t>We</a:t>
            </a:r>
            <a:r>
              <a:rPr lang="de-DE" sz="1400">
                <a:solidFill>
                  <a:srgbClr val="145AA0"/>
                </a:solidFill>
              </a:rPr>
              <a:t> support </a:t>
            </a:r>
            <a:r>
              <a:rPr lang="de-DE" sz="1400">
                <a:solidFill>
                  <a:srgbClr val="145AA0"/>
                </a:solidFill>
              </a:rPr>
              <a:t>researchers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to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understand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what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to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share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with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data</a:t>
            </a:r>
            <a:r>
              <a:rPr lang="de-DE" sz="1400">
                <a:solidFill>
                  <a:srgbClr val="145AA0"/>
                </a:solidFill>
              </a:rPr>
              <a:t> and </a:t>
            </a:r>
            <a:r>
              <a:rPr lang="de-DE" sz="1400">
                <a:solidFill>
                  <a:srgbClr val="145AA0"/>
                </a:solidFill>
              </a:rPr>
              <a:t>which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data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are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to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be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shared</a:t>
            </a:r>
            <a:r>
              <a:rPr lang="de-DE" sz="1400">
                <a:solidFill>
                  <a:srgbClr val="145AA0"/>
                </a:solidFill>
              </a:rPr>
              <a:t>.</a:t>
            </a:r>
            <a:endParaRPr/>
          </a:p>
          <a:p>
            <a:pPr marL="0" indent="0">
              <a:buNone/>
              <a:defRPr/>
            </a:pPr>
            <a:r>
              <a:rPr lang="de-DE" sz="1400">
                <a:solidFill>
                  <a:srgbClr val="145AA0"/>
                </a:solidFill>
              </a:rPr>
              <a:t>We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offer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solutions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for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the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data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FAIRification</a:t>
            </a:r>
            <a:endParaRPr lang="en-GB" sz="1400"/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HMC </a:t>
            </a:r>
            <a:r>
              <a:rPr lang="de-DE"/>
              <a:t>role</a:t>
            </a:r>
            <a:r>
              <a:rPr lang="de-DE"/>
              <a:t> 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611560" y="843558"/>
            <a:ext cx="3888432" cy="2304256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The FAIR principles will be guiding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development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management</a:t>
            </a:r>
            <a:r>
              <a:rPr lang="de-DE"/>
              <a:t> </a:t>
            </a:r>
            <a:r>
              <a:rPr lang="de-DE"/>
              <a:t>services</a:t>
            </a:r>
            <a:endParaRPr lang="de-DE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The mission of the Helmholtz Metadata Collaboration (HMC) is to facilitate the discovery, access, machine readability, and reuse of research data of the Helmholtz Association.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HMC promotes a coordination with the scientific community for the services  development in order to establish widely accepted practices in the handling of research data.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I</a:t>
            </a:r>
            <a:r>
              <a:rPr lang="en-GB"/>
              <a:t>mplementation</a:t>
            </a:r>
            <a:r>
              <a:rPr lang="en-GB"/>
              <a:t> of standards for the data description to favour the data interoperability and discovery are also goals of our initiative</a:t>
            </a:r>
            <a:endParaRPr/>
          </a:p>
          <a:p>
            <a:pPr marL="0" indent="0">
              <a:buNone/>
              <a:defRPr/>
            </a:pPr>
            <a:endParaRPr lang="en-GB" sz="1400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HMC </a:t>
            </a:r>
            <a:r>
              <a:rPr lang="de-DE"/>
              <a:t>role</a:t>
            </a:r>
            <a:r>
              <a:rPr lang="de-DE"/>
              <a:t> 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107504" y="472256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[7]</a:t>
            </a:r>
            <a:endParaRPr lang="en-GB" sz="800"/>
          </a:p>
        </p:txBody>
      </p:sp>
      <p:pic>
        <p:nvPicPr>
          <p:cNvPr id="3" name="Grafik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90117" y="1080120"/>
            <a:ext cx="4600173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539552" y="1347614"/>
            <a:ext cx="3781177" cy="2268785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GO BUILD </a:t>
            </a:r>
            <a:r>
              <a:rPr lang="de-DE"/>
              <a:t> </a:t>
            </a:r>
            <a:r>
              <a:rPr lang="de-DE"/>
              <a:t>services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FAIR </a:t>
            </a:r>
            <a:r>
              <a:rPr lang="de-DE"/>
              <a:t>technology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management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GO CHANGE</a:t>
            </a:r>
            <a:r>
              <a:rPr lang="de-DE"/>
              <a:t> promote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research</a:t>
            </a:r>
            <a:r>
              <a:rPr lang="de-DE"/>
              <a:t> </a:t>
            </a:r>
            <a:r>
              <a:rPr lang="de-DE"/>
              <a:t>management</a:t>
            </a:r>
            <a:r>
              <a:rPr lang="de-DE"/>
              <a:t> </a:t>
            </a:r>
            <a:r>
              <a:rPr lang="de-DE"/>
              <a:t>policies</a:t>
            </a:r>
            <a:r>
              <a:rPr lang="de-DE"/>
              <a:t> and </a:t>
            </a:r>
            <a:r>
              <a:rPr lang="de-DE"/>
              <a:t>incentives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FAIR </a:t>
            </a:r>
            <a:r>
              <a:rPr lang="de-DE"/>
              <a:t>implementation</a:t>
            </a:r>
            <a:endParaRPr lang="de-DE"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GO TRAIN </a:t>
            </a:r>
            <a:r>
              <a:rPr lang="de-DE"/>
              <a:t>transfer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skills</a:t>
            </a:r>
            <a:r>
              <a:rPr lang="de-DE"/>
              <a:t> and FAIR </a:t>
            </a:r>
            <a:r>
              <a:rPr lang="de-DE"/>
              <a:t>awareness</a:t>
            </a: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HMC </a:t>
            </a:r>
            <a:r>
              <a:rPr lang="de-DE"/>
              <a:t>activities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FAIR initiatives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459904" y="3291829"/>
            <a:ext cx="6776392" cy="1342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de-DE"/>
          </a:p>
        </p:txBody>
      </p:sp>
      <p:sp>
        <p:nvSpPr>
          <p:cNvPr id="8" name="Textfeld 7"/>
          <p:cNvSpPr txBox="1"/>
          <p:nvPr/>
        </p:nvSpPr>
        <p:spPr bwMode="auto">
          <a:xfrm>
            <a:off x="971599" y="3816424"/>
            <a:ext cx="6971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>
                <a:solidFill>
                  <a:srgbClr val="145AA0"/>
                </a:solidFill>
              </a:rPr>
              <a:t>Our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training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is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promoting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the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compliance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of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good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data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management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practices</a:t>
            </a:r>
            <a:r>
              <a:rPr lang="de-DE" sz="1400">
                <a:solidFill>
                  <a:srgbClr val="145AA0"/>
                </a:solidFill>
              </a:rPr>
              <a:t> in  different </a:t>
            </a:r>
            <a:r>
              <a:rPr lang="de-DE" sz="1400">
                <a:solidFill>
                  <a:srgbClr val="145AA0"/>
                </a:solidFill>
              </a:rPr>
              <a:t>researchers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communities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for</a:t>
            </a:r>
            <a:r>
              <a:rPr lang="de-DE" sz="1400">
                <a:solidFill>
                  <a:srgbClr val="145AA0"/>
                </a:solidFill>
              </a:rPr>
              <a:t> a Bottom-Up </a:t>
            </a:r>
            <a:r>
              <a:rPr lang="de-DE" sz="1400">
                <a:solidFill>
                  <a:srgbClr val="145AA0"/>
                </a:solidFill>
              </a:rPr>
              <a:t>implementation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of</a:t>
            </a:r>
            <a:r>
              <a:rPr lang="de-DE" sz="1400">
                <a:solidFill>
                  <a:srgbClr val="145AA0"/>
                </a:solidFill>
              </a:rPr>
              <a:t> global FAIR </a:t>
            </a:r>
            <a:r>
              <a:rPr lang="de-DE" sz="1400">
                <a:solidFill>
                  <a:srgbClr val="145AA0"/>
                </a:solidFill>
              </a:rPr>
              <a:t>research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database</a:t>
            </a:r>
            <a:endParaRPr lang="en-GB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04</a:t>
            </a:r>
            <a:r>
              <a:rPr lang="de-DE"/>
              <a:t> Community </a:t>
            </a:r>
            <a:r>
              <a:rPr lang="de-DE"/>
              <a:t>standards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Why</a:t>
            </a:r>
            <a:r>
              <a:rPr lang="de-DE"/>
              <a:t> do </a:t>
            </a:r>
            <a:r>
              <a:rPr lang="de-DE"/>
              <a:t>we</a:t>
            </a:r>
            <a:r>
              <a:rPr lang="de-DE"/>
              <a:t> </a:t>
            </a:r>
            <a:r>
              <a:rPr lang="de-DE"/>
              <a:t>need</a:t>
            </a:r>
            <a:r>
              <a:rPr lang="de-DE"/>
              <a:t> </a:t>
            </a:r>
            <a:r>
              <a:rPr lang="de-DE"/>
              <a:t>scientific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pic>
        <p:nvPicPr>
          <p:cNvPr id="3" name="Graphic 2" descr="Usb Stick outlin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8566" y="1087414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12711" y="2175146"/>
            <a:ext cx="914400" cy="914400"/>
          </a:xfrm>
          <a:prstGeom prst="rect">
            <a:avLst/>
          </a:prstGeom>
        </p:spPr>
      </p:pic>
      <p:pic>
        <p:nvPicPr>
          <p:cNvPr id="27" name="Graphic 26" descr="Internet Of Things outlin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30616" y="54201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2483768" y="84355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Where</a:t>
            </a:r>
            <a:r>
              <a:rPr lang="de-DE"/>
              <a:t> </a:t>
            </a:r>
            <a:r>
              <a:rPr lang="de-DE"/>
              <a:t>did</a:t>
            </a:r>
            <a:r>
              <a:rPr lang="de-DE"/>
              <a:t> I </a:t>
            </a:r>
            <a:r>
              <a:rPr lang="de-DE"/>
              <a:t>store</a:t>
            </a:r>
            <a:r>
              <a:rPr lang="de-DE"/>
              <a:t> </a:t>
            </a:r>
            <a:r>
              <a:rPr lang="de-DE"/>
              <a:t>that</a:t>
            </a:r>
            <a:r>
              <a:rPr lang="de-DE"/>
              <a:t> </a:t>
            </a:r>
            <a:r>
              <a:rPr lang="de-DE"/>
              <a:t>file</a:t>
            </a:r>
            <a:r>
              <a:rPr lang="de-DE"/>
              <a:t> ?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338896" y="276638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Which</a:t>
            </a:r>
            <a:r>
              <a:rPr lang="de-DE"/>
              <a:t> </a:t>
            </a:r>
            <a:r>
              <a:rPr lang="de-DE"/>
              <a:t>parameter</a:t>
            </a:r>
            <a:r>
              <a:rPr lang="de-DE"/>
              <a:t> </a:t>
            </a:r>
            <a:r>
              <a:rPr lang="de-DE"/>
              <a:t>did</a:t>
            </a:r>
            <a:r>
              <a:rPr lang="de-DE"/>
              <a:t> I </a:t>
            </a:r>
            <a:r>
              <a:rPr lang="de-DE"/>
              <a:t>use</a:t>
            </a:r>
            <a:r>
              <a:rPr lang="de-DE"/>
              <a:t> ?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915816" y="334072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When</a:t>
            </a:r>
            <a:r>
              <a:rPr lang="de-DE"/>
              <a:t> and </a:t>
            </a:r>
            <a:r>
              <a:rPr lang="de-DE"/>
              <a:t>how</a:t>
            </a:r>
            <a:r>
              <a:rPr lang="de-DE"/>
              <a:t> </a:t>
            </a:r>
            <a:r>
              <a:rPr lang="de-DE"/>
              <a:t>did</a:t>
            </a:r>
            <a:r>
              <a:rPr lang="de-DE"/>
              <a:t> I </a:t>
            </a:r>
            <a:r>
              <a:rPr lang="de-DE"/>
              <a:t>generate</a:t>
            </a:r>
            <a:r>
              <a:rPr lang="de-DE"/>
              <a:t> </a:t>
            </a:r>
            <a:r>
              <a:rPr lang="de-DE"/>
              <a:t>this</a:t>
            </a:r>
            <a:r>
              <a:rPr lang="de-DE"/>
              <a:t> </a:t>
            </a:r>
            <a:r>
              <a:rPr lang="de-DE"/>
              <a:t>plot</a:t>
            </a:r>
            <a:r>
              <a:rPr lang="de-DE"/>
              <a:t> ?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6716874" y="308954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I </a:t>
            </a:r>
            <a:r>
              <a:rPr lang="de-DE"/>
              <a:t>speed</a:t>
            </a:r>
            <a:r>
              <a:rPr lang="de-DE"/>
              <a:t> </a:t>
            </a:r>
            <a:r>
              <a:rPr lang="de-DE"/>
              <a:t>up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process</a:t>
            </a:r>
            <a:r>
              <a:rPr lang="de-DE"/>
              <a:t> ?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4912883" y="576626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I </a:t>
            </a:r>
            <a:r>
              <a:rPr lang="de-DE"/>
              <a:t>control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effect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analyis</a:t>
            </a:r>
            <a:r>
              <a:rPr lang="de-DE"/>
              <a:t> </a:t>
            </a:r>
            <a:r>
              <a:rPr lang="de-DE"/>
              <a:t>parameters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model</a:t>
            </a:r>
            <a:r>
              <a:rPr lang="de-DE"/>
              <a:t> </a:t>
            </a:r>
            <a:r>
              <a:rPr lang="de-DE"/>
              <a:t>resolution</a:t>
            </a:r>
            <a:r>
              <a:rPr lang="de-DE"/>
              <a:t>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000">
                <a:solidFill>
                  <a:schemeClr val="bg1"/>
                </a:solidFill>
              </a:rPr>
              <a:t>NeXus</a:t>
            </a:r>
            <a:r>
              <a:rPr lang="de-DE" sz="2000">
                <a:solidFill>
                  <a:schemeClr val="bg1"/>
                </a:solidFill>
              </a:rPr>
              <a:t> Format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11" name="Grafik 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452320" y="267494"/>
            <a:ext cx="936475" cy="32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6" name="Inhaltsplatzhalter 1"/>
          <p:cNvSpPr txBox="1"/>
          <p:nvPr/>
        </p:nvSpPr>
        <p:spPr bwMode="auto">
          <a:xfrm>
            <a:off x="250701" y="627534"/>
            <a:ext cx="4105275" cy="42211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9843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9438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Nexus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rich</a:t>
            </a:r>
            <a:r>
              <a:rPr lang="de-DE"/>
              <a:t> and easy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.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de-DE" b="1"/>
              <a:t>    </a:t>
            </a:r>
            <a:r>
              <a:rPr lang="de-DE" b="1"/>
              <a:t>Why</a:t>
            </a:r>
            <a:r>
              <a:rPr lang="de-DE" b="1"/>
              <a:t> </a:t>
            </a:r>
            <a:r>
              <a:rPr lang="de-DE" b="1"/>
              <a:t>NeXus</a:t>
            </a:r>
            <a:r>
              <a:rPr lang="de-DE" b="1"/>
              <a:t> ? </a:t>
            </a:r>
            <a:r>
              <a:rPr lang="en-GB" u="sng">
                <a:hlinkClick r:id="rId2" tooltip="https://www.nexusformat.org/"/>
              </a:rPr>
              <a:t>https://www.nexusformat.org/</a:t>
            </a:r>
            <a:endParaRPr lang="de-DE" b="1"/>
          </a:p>
          <a:p>
            <a:pPr>
              <a:defRPr/>
            </a:pPr>
            <a:r>
              <a:rPr lang="de-DE"/>
              <a:t>HDF5/</a:t>
            </a:r>
            <a:r>
              <a:rPr lang="de-DE"/>
              <a:t>NeXus</a:t>
            </a:r>
            <a:r>
              <a:rPr lang="de-DE"/>
              <a:t> </a:t>
            </a:r>
            <a:r>
              <a:rPr lang="de-DE"/>
              <a:t>used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institutional</a:t>
            </a:r>
            <a:r>
              <a:rPr lang="de-DE"/>
              <a:t> </a:t>
            </a:r>
            <a:r>
              <a:rPr lang="de-DE"/>
              <a:t>standard</a:t>
            </a:r>
            <a:r>
              <a:rPr lang="de-DE"/>
              <a:t> at </a:t>
            </a:r>
            <a:r>
              <a:rPr lang="de-DE"/>
              <a:t>neutron</a:t>
            </a:r>
            <a:r>
              <a:rPr lang="de-DE"/>
              <a:t>, x-</a:t>
            </a:r>
            <a:r>
              <a:rPr lang="de-DE"/>
              <a:t>ray</a:t>
            </a:r>
            <a:r>
              <a:rPr lang="de-DE"/>
              <a:t> and </a:t>
            </a:r>
            <a:r>
              <a:rPr lang="de-DE"/>
              <a:t>muon</a:t>
            </a:r>
            <a:r>
              <a:rPr lang="de-DE"/>
              <a:t> </a:t>
            </a:r>
            <a:r>
              <a:rPr lang="de-DE"/>
              <a:t>facilities</a:t>
            </a:r>
            <a:endParaRPr lang="de-DE"/>
          </a:p>
          <a:p>
            <a:pPr>
              <a:defRPr/>
            </a:pPr>
            <a:r>
              <a:rPr lang="en-GB">
                <a:latin typeface="Arial"/>
              </a:rPr>
              <a:t>Each facility diversify the dictionary limiting the immediate re-usability. </a:t>
            </a:r>
            <a:endParaRPr/>
          </a:p>
          <a:p>
            <a:pPr>
              <a:defRPr/>
            </a:pPr>
            <a:r>
              <a:rPr lang="en-GB">
                <a:latin typeface="Arial"/>
              </a:rPr>
              <a:t>NeXus</a:t>
            </a:r>
            <a:r>
              <a:rPr lang="en-GB">
                <a:latin typeface="Arial"/>
              </a:rPr>
              <a:t> files may help to improve the situation.</a:t>
            </a:r>
            <a:endParaRPr lang="de-DE"/>
          </a:p>
          <a:p>
            <a:pPr>
              <a:defRPr/>
            </a:pPr>
            <a:r>
              <a:rPr lang="de-DE"/>
              <a:t>HDF5 </a:t>
            </a:r>
            <a:r>
              <a:rPr lang="de-DE"/>
              <a:t>format</a:t>
            </a:r>
            <a:r>
              <a:rPr lang="de-DE"/>
              <a:t> and a </a:t>
            </a:r>
            <a:r>
              <a:rPr lang="de-DE"/>
              <a:t>tree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representative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complexity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PaN</a:t>
            </a:r>
            <a:r>
              <a:rPr lang="de-DE"/>
              <a:t> </a:t>
            </a:r>
            <a:r>
              <a:rPr lang="de-DE"/>
              <a:t>data</a:t>
            </a:r>
            <a:endParaRPr lang="de-DE"/>
          </a:p>
          <a:p>
            <a:pPr>
              <a:defRPr/>
            </a:pPr>
            <a:r>
              <a:rPr lang="de-DE"/>
              <a:t>Built</a:t>
            </a:r>
            <a:r>
              <a:rPr lang="de-DE"/>
              <a:t> in </a:t>
            </a:r>
            <a:r>
              <a:rPr lang="de-DE"/>
              <a:t>Vocabulary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research</a:t>
            </a:r>
            <a:r>
              <a:rPr lang="de-DE"/>
              <a:t> </a:t>
            </a:r>
            <a:r>
              <a:rPr lang="de-DE"/>
              <a:t>community</a:t>
            </a:r>
            <a:r>
              <a:rPr lang="de-DE"/>
              <a:t> </a:t>
            </a:r>
            <a:r>
              <a:rPr lang="de-DE"/>
              <a:t>interoperability</a:t>
            </a:r>
            <a:endParaRPr lang="de-DE"/>
          </a:p>
          <a:p>
            <a:pPr>
              <a:defRPr/>
            </a:pPr>
            <a:r>
              <a:rPr lang="de-DE"/>
              <a:t>Geometry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beamline</a:t>
            </a:r>
            <a:r>
              <a:rPr lang="de-DE"/>
              <a:t>, sample </a:t>
            </a:r>
            <a:r>
              <a:rPr lang="de-DE"/>
              <a:t>stages</a:t>
            </a:r>
            <a:r>
              <a:rPr lang="de-DE"/>
              <a:t>, </a:t>
            </a:r>
            <a:r>
              <a:rPr lang="de-DE"/>
              <a:t>orientation</a:t>
            </a:r>
            <a:r>
              <a:rPr lang="de-DE"/>
              <a:t> and </a:t>
            </a:r>
            <a:r>
              <a:rPr lang="de-DE"/>
              <a:t>description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detectors</a:t>
            </a:r>
            <a:r>
              <a:rPr lang="de-DE"/>
              <a:t>, </a:t>
            </a:r>
            <a:r>
              <a:rPr lang="de-DE"/>
              <a:t>exposure</a:t>
            </a:r>
            <a:r>
              <a:rPr lang="de-DE"/>
              <a:t> time, </a:t>
            </a:r>
            <a:r>
              <a:rPr lang="de-DE"/>
              <a:t>beamline</a:t>
            </a:r>
            <a:r>
              <a:rPr lang="de-DE"/>
              <a:t> </a:t>
            </a:r>
            <a:r>
              <a:rPr lang="de-DE"/>
              <a:t>calibration</a:t>
            </a:r>
            <a:r>
              <a:rPr lang="de-DE"/>
              <a:t> </a:t>
            </a:r>
            <a:r>
              <a:rPr lang="de-DE"/>
              <a:t>info</a:t>
            </a:r>
            <a:r>
              <a:rPr lang="de-DE"/>
              <a:t>, </a:t>
            </a:r>
            <a:r>
              <a:rPr lang="de-DE"/>
              <a:t>scan</a:t>
            </a:r>
            <a:r>
              <a:rPr lang="de-DE"/>
              <a:t> </a:t>
            </a:r>
            <a:r>
              <a:rPr lang="de-DE"/>
              <a:t>description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To</a:t>
            </a:r>
            <a:r>
              <a:rPr lang="de-DE"/>
              <a:t> </a:t>
            </a:r>
            <a:r>
              <a:rPr lang="de-DE"/>
              <a:t>store</a:t>
            </a:r>
            <a:r>
              <a:rPr lang="de-DE"/>
              <a:t> multiple </a:t>
            </a:r>
            <a:r>
              <a:rPr lang="de-DE"/>
              <a:t>related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set</a:t>
            </a:r>
            <a:r>
              <a:rPr lang="de-DE"/>
              <a:t> </a:t>
            </a:r>
            <a:r>
              <a:rPr lang="de-DE"/>
              <a:t>create</a:t>
            </a:r>
            <a:r>
              <a:rPr lang="de-DE"/>
              <a:t> </a:t>
            </a:r>
            <a:r>
              <a:rPr lang="de-DE"/>
              <a:t>more</a:t>
            </a:r>
            <a:r>
              <a:rPr lang="de-DE"/>
              <a:t> </a:t>
            </a:r>
            <a:r>
              <a:rPr lang="de-DE"/>
              <a:t>entries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Inhaltsplatzhalter 2"/>
          <p:cNvSpPr txBox="1"/>
          <p:nvPr/>
        </p:nvSpPr>
        <p:spPr bwMode="auto">
          <a:xfrm>
            <a:off x="4679950" y="735013"/>
            <a:ext cx="40925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None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  </a:t>
            </a:r>
            <a:r>
              <a:rPr lang="de-DE">
                <a:solidFill>
                  <a:srgbClr val="145AA0"/>
                </a:solidFill>
              </a:rPr>
              <a:t>		Hierarchy in Nexus</a:t>
            </a:r>
            <a:endParaRPr/>
          </a:p>
          <a:p>
            <a:pPr>
              <a:defRPr/>
            </a:pPr>
            <a:r>
              <a:rPr lang="de-DE">
                <a:solidFill>
                  <a:srgbClr val="145AA0"/>
                </a:solidFill>
              </a:rPr>
              <a:t>       </a:t>
            </a:r>
            <a:r>
              <a:rPr lang="de-DE" sz="1000" b="1">
                <a:solidFill>
                  <a:srgbClr val="145AA0"/>
                </a:solidFill>
              </a:rPr>
              <a:t>Classes (dictionary)</a:t>
            </a:r>
            <a:endParaRPr/>
          </a:p>
          <a:p>
            <a:pPr>
              <a:defRPr/>
            </a:pPr>
            <a:r>
              <a:rPr lang="de-DE" sz="1000" b="1">
                <a:solidFill>
                  <a:srgbClr val="145AA0"/>
                </a:solidFill>
              </a:rPr>
              <a:t>          Groups</a:t>
            </a:r>
            <a:endParaRPr/>
          </a:p>
          <a:p>
            <a:pPr>
              <a:defRPr/>
            </a:pPr>
            <a:r>
              <a:rPr lang="de-DE" sz="1000" b="1">
                <a:solidFill>
                  <a:srgbClr val="145AA0"/>
                </a:solidFill>
              </a:rPr>
              <a:t>	     Levels</a:t>
            </a:r>
            <a:endParaRPr/>
          </a:p>
          <a:p>
            <a:pPr>
              <a:defRPr/>
            </a:pPr>
            <a:r>
              <a:rPr lang="de-DE" sz="1000" b="1">
                <a:solidFill>
                  <a:srgbClr val="145AA0"/>
                </a:solidFill>
              </a:rPr>
              <a:t>		Attribute</a:t>
            </a:r>
            <a:endParaRPr/>
          </a:p>
          <a:p>
            <a:pPr>
              <a:defRPr/>
            </a:pPr>
            <a:r>
              <a:rPr lang="de-DE" sz="1000" b="1">
                <a:solidFill>
                  <a:srgbClr val="145AA0"/>
                </a:solidFill>
              </a:rPr>
              <a:t>			MultiD array and scalars</a:t>
            </a:r>
            <a:endParaRPr/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>
                <a:solidFill>
                  <a:srgbClr val="145AA0"/>
                </a:solidFill>
              </a:rPr>
              <a:t>  </a:t>
            </a:r>
            <a:endParaRPr/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>
                <a:solidFill>
                  <a:srgbClr val="145AA0"/>
                </a:solidFill>
              </a:rPr>
              <a:t>NeXus structure allows links and pointing to data stored in other parts of the group</a:t>
            </a:r>
            <a:endParaRPr/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endParaRPr lang="de-DE">
              <a:solidFill>
                <a:srgbClr val="145AA0"/>
              </a:solidFill>
            </a:endParaRPr>
          </a:p>
          <a:p>
            <a:pPr>
              <a:defRPr/>
            </a:pPr>
            <a:r>
              <a:rPr lang="de-DE">
                <a:solidFill>
                  <a:srgbClr val="145AA0"/>
                </a:solidFill>
              </a:rPr>
              <a:t>				</a:t>
            </a:r>
            <a:endParaRPr lang="de-DE"/>
          </a:p>
        </p:txBody>
      </p:sp>
      <p:sp>
        <p:nvSpPr>
          <p:cNvPr id="8" name="Titel 3"/>
          <p:cNvSpPr txBox="1"/>
          <p:nvPr/>
        </p:nvSpPr>
        <p:spPr bwMode="auto">
          <a:xfrm>
            <a:off x="482393" y="134488"/>
            <a:ext cx="6867087" cy="3682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>
              <a:lnSpc>
                <a:spcPct val="80000"/>
              </a:lnSpc>
              <a:spcBef>
                <a:spcPts val="0"/>
              </a:spcBef>
              <a:buNone/>
              <a:defRPr sz="1600" b="1" cap="none">
                <a:solidFill>
                  <a:srgbClr val="005A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/>
              <a:t>Metadata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format</a:t>
            </a:r>
            <a:r>
              <a:rPr lang="de-DE"/>
              <a:t>: Nexus</a:t>
            </a:r>
            <a:endParaRPr/>
          </a:p>
        </p:txBody>
      </p:sp>
      <p:pic>
        <p:nvPicPr>
          <p:cNvPr id="9" name="Grafik 2" descr="Ein Bild, das Text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92650" y="2141677"/>
            <a:ext cx="4092575" cy="2284812"/>
          </a:xfrm>
          <a:prstGeom prst="rect">
            <a:avLst/>
          </a:prstGeom>
        </p:spPr>
      </p:pic>
      <p:sp>
        <p:nvSpPr>
          <p:cNvPr id="10" name="Textfeld 7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[7]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6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2556817"/>
          </a:xfrm>
        </p:spPr>
        <p:txBody>
          <a:bodyPr/>
          <a:lstStyle/>
          <a:p>
            <a:pPr>
              <a:defRPr/>
            </a:pPr>
            <a:r>
              <a:rPr lang="de-DE"/>
              <a:t>HDF5 </a:t>
            </a:r>
            <a:r>
              <a:rPr lang="de-DE"/>
              <a:t>format</a:t>
            </a:r>
            <a:r>
              <a:rPr lang="de-DE"/>
              <a:t> and a </a:t>
            </a:r>
            <a:r>
              <a:rPr lang="de-DE"/>
              <a:t>tree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representative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complexity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PaN</a:t>
            </a:r>
            <a:r>
              <a:rPr lang="de-DE"/>
              <a:t> </a:t>
            </a:r>
            <a:r>
              <a:rPr lang="de-DE"/>
              <a:t>data</a:t>
            </a:r>
            <a:endParaRPr lang="de-DE"/>
          </a:p>
          <a:p>
            <a:pPr>
              <a:defRPr/>
            </a:pPr>
            <a:r>
              <a:rPr lang="de-DE"/>
              <a:t>Allows</a:t>
            </a:r>
            <a:r>
              <a:rPr lang="de-DE"/>
              <a:t> </a:t>
            </a:r>
            <a:r>
              <a:rPr lang="de-DE"/>
              <a:t>chunked</a:t>
            </a:r>
            <a:r>
              <a:rPr lang="de-DE"/>
              <a:t> </a:t>
            </a:r>
            <a:r>
              <a:rPr lang="de-DE"/>
              <a:t>storage</a:t>
            </a:r>
            <a:r>
              <a:rPr lang="de-DE"/>
              <a:t> and </a:t>
            </a:r>
            <a:r>
              <a:rPr lang="de-DE"/>
              <a:t>slices</a:t>
            </a:r>
            <a:r>
              <a:rPr lang="de-DE"/>
              <a:t> </a:t>
            </a:r>
            <a:r>
              <a:rPr lang="de-DE"/>
              <a:t>reading</a:t>
            </a:r>
            <a:endParaRPr lang="de-DE"/>
          </a:p>
          <a:p>
            <a:pPr>
              <a:defRPr/>
            </a:pP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attached</a:t>
            </a:r>
            <a:endParaRPr lang="de-DE"/>
          </a:p>
          <a:p>
            <a:pPr>
              <a:defRPr/>
            </a:pPr>
            <a:r>
              <a:rPr lang="de-DE"/>
              <a:t>The I/O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faster</a:t>
            </a:r>
            <a:r>
              <a:rPr lang="de-DE"/>
              <a:t> </a:t>
            </a:r>
            <a:r>
              <a:rPr lang="de-DE"/>
              <a:t>than</a:t>
            </a:r>
            <a:r>
              <a:rPr lang="de-DE"/>
              <a:t> </a:t>
            </a:r>
            <a:r>
              <a:rPr lang="de-DE"/>
              <a:t>contiguous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files</a:t>
            </a:r>
            <a:endParaRPr lang="de-DE"/>
          </a:p>
          <a:p>
            <a:pPr>
              <a:defRPr/>
            </a:pPr>
            <a:r>
              <a:rPr lang="de-DE"/>
              <a:t>Compression</a:t>
            </a:r>
            <a:r>
              <a:rPr lang="de-DE"/>
              <a:t> </a:t>
            </a:r>
            <a:endParaRPr/>
          </a:p>
          <a:p>
            <a:pPr>
              <a:defRPr/>
            </a:pPr>
            <a:r>
              <a:rPr lang="de-DE"/>
              <a:t>Can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prefixed</a:t>
            </a:r>
            <a:r>
              <a:rPr lang="de-DE"/>
              <a:t> </a:t>
            </a:r>
            <a:r>
              <a:rPr lang="de-DE"/>
              <a:t>or</a:t>
            </a:r>
            <a:r>
              <a:rPr lang="de-DE"/>
              <a:t> open </a:t>
            </a:r>
            <a:r>
              <a:rPr lang="de-DE"/>
              <a:t>database</a:t>
            </a:r>
            <a:r>
              <a:rPr lang="de-DE"/>
              <a:t> </a:t>
            </a:r>
            <a:r>
              <a:rPr lang="de-DE"/>
              <a:t>size</a:t>
            </a:r>
            <a:endParaRPr lang="de-DE"/>
          </a:p>
          <a:p>
            <a:pPr>
              <a:defRPr/>
            </a:pPr>
            <a:r>
              <a:rPr lang="de-DE"/>
              <a:t>Heterogeneous</a:t>
            </a:r>
            <a:r>
              <a:rPr lang="de-DE"/>
              <a:t> </a:t>
            </a:r>
            <a:r>
              <a:rPr lang="de-DE"/>
              <a:t>database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links </a:t>
            </a:r>
            <a:endParaRPr/>
          </a:p>
          <a:p>
            <a:pPr>
              <a:defRPr/>
            </a:pPr>
            <a:r>
              <a:rPr lang="de-DE"/>
              <a:t>Platform</a:t>
            </a:r>
            <a:r>
              <a:rPr lang="de-DE"/>
              <a:t> </a:t>
            </a:r>
            <a:r>
              <a:rPr lang="de-DE"/>
              <a:t>independent</a:t>
            </a:r>
            <a:endParaRPr lang="de-DE"/>
          </a:p>
          <a:p>
            <a:pPr>
              <a:defRPr/>
            </a:pPr>
            <a:r>
              <a:rPr lang="de-DE"/>
              <a:t>Suitable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massive </a:t>
            </a:r>
            <a:r>
              <a:rPr lang="de-DE"/>
              <a:t>databases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a </a:t>
            </a:r>
            <a:r>
              <a:rPr lang="de-DE"/>
              <a:t>datatype</a:t>
            </a:r>
            <a:r>
              <a:rPr lang="de-DE"/>
              <a:t> and </a:t>
            </a:r>
            <a:r>
              <a:rPr lang="de-DE"/>
              <a:t>dataspace</a:t>
            </a:r>
            <a:r>
              <a:rPr lang="de-DE"/>
              <a:t> </a:t>
            </a:r>
            <a:r>
              <a:rPr lang="de-DE"/>
              <a:t>definition</a:t>
            </a:r>
            <a:r>
              <a:rPr lang="de-DE"/>
              <a:t> per </a:t>
            </a:r>
            <a:r>
              <a:rPr lang="de-DE"/>
              <a:t>dataset</a:t>
            </a:r>
            <a:endParaRPr lang="de-DE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HDF5 Format</a:t>
            </a:r>
            <a:endParaRPr/>
          </a:p>
        </p:txBody>
      </p:sp>
      <p:sp>
        <p:nvSpPr>
          <p:cNvPr id="8" name="Textfeld 7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[8]</a:t>
            </a:r>
            <a:endParaRPr lang="en-GB" sz="800"/>
          </a:p>
        </p:txBody>
      </p:sp>
      <p:pic>
        <p:nvPicPr>
          <p:cNvPr id="9" name="Picture 2" descr="Hierarchical Data Formats - What is HDF5? | NSF NEON | Open Data to  Understand our Ecosystems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129879" y="767430"/>
            <a:ext cx="3661268" cy="2139702"/>
          </a:xfrm>
          <a:prstGeom prst="rect">
            <a:avLst/>
          </a:prstGeom>
          <a:noFill/>
        </p:spPr>
      </p:pic>
      <p:cxnSp>
        <p:nvCxnSpPr>
          <p:cNvPr id="10" name="Gerade Verbindung mit Pfeil 2"/>
          <p:cNvCxnSpPr>
            <a:cxnSpLocks/>
          </p:cNvCxnSpPr>
          <p:nvPr/>
        </p:nvCxnSpPr>
        <p:spPr bwMode="auto">
          <a:xfrm flipH="1">
            <a:off x="6948264" y="1707653"/>
            <a:ext cx="21602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9"/>
          <p:cNvSpPr txBox="1"/>
          <p:nvPr/>
        </p:nvSpPr>
        <p:spPr bwMode="auto">
          <a:xfrm>
            <a:off x="4572000" y="370715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de-DE" sz="1050">
                <a:solidFill>
                  <a:srgbClr val="145AA0"/>
                </a:solidFill>
              </a:rPr>
              <a:t>HDF5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structure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allows</a:t>
            </a:r>
            <a:r>
              <a:rPr lang="de-DE" sz="1200">
                <a:solidFill>
                  <a:srgbClr val="145AA0"/>
                </a:solidFill>
              </a:rPr>
              <a:t> links and </a:t>
            </a:r>
            <a:r>
              <a:rPr lang="de-DE" sz="1200">
                <a:solidFill>
                  <a:srgbClr val="145AA0"/>
                </a:solidFill>
              </a:rPr>
              <a:t>pointing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to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data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stored</a:t>
            </a:r>
            <a:r>
              <a:rPr lang="de-DE" sz="1200">
                <a:solidFill>
                  <a:srgbClr val="145AA0"/>
                </a:solidFill>
              </a:rPr>
              <a:t> in </a:t>
            </a:r>
            <a:r>
              <a:rPr lang="de-DE" sz="1200">
                <a:solidFill>
                  <a:srgbClr val="145AA0"/>
                </a:solidFill>
              </a:rPr>
              <a:t>other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parts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of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the</a:t>
            </a:r>
            <a:r>
              <a:rPr lang="de-DE" sz="1200">
                <a:solidFill>
                  <a:srgbClr val="145AA0"/>
                </a:solidFill>
              </a:rPr>
              <a:t> </a:t>
            </a:r>
            <a:r>
              <a:rPr lang="de-DE" sz="1200">
                <a:solidFill>
                  <a:srgbClr val="145AA0"/>
                </a:solidFill>
              </a:rPr>
              <a:t>group</a:t>
            </a:r>
            <a:endParaRPr lang="de-DE" sz="1200">
              <a:solidFill>
                <a:srgbClr val="145A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6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560" y="616132"/>
            <a:ext cx="3853184" cy="4248216"/>
          </a:xfrm>
        </p:spPr>
        <p:txBody>
          <a:bodyPr/>
          <a:lstStyle/>
          <a:p>
            <a:pPr>
              <a:defRPr/>
            </a:pPr>
            <a:r>
              <a:rPr lang="de-DE"/>
              <a:t>Ingestion </a:t>
            </a:r>
            <a:r>
              <a:rPr lang="de-DE"/>
              <a:t>workflow</a:t>
            </a:r>
            <a:endParaRPr lang="de-DE"/>
          </a:p>
          <a:p>
            <a:pPr>
              <a:defRPr/>
            </a:pPr>
            <a:r>
              <a:rPr lang="de-DE"/>
              <a:t>Access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tools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virtual </a:t>
            </a:r>
            <a:r>
              <a:rPr lang="de-DE"/>
              <a:t>machine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r>
              <a:rPr lang="de-DE"/>
              <a:t>1.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collection</a:t>
            </a:r>
            <a:endParaRPr lang="de-DE"/>
          </a:p>
          <a:p>
            <a:pPr>
              <a:defRPr/>
            </a:pPr>
            <a:r>
              <a:rPr lang="de-DE"/>
              <a:t>2. </a:t>
            </a:r>
            <a:r>
              <a:rPr lang="de-DE"/>
              <a:t>identification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instrument</a:t>
            </a:r>
            <a:r>
              <a:rPr lang="de-DE"/>
              <a:t> </a:t>
            </a:r>
            <a:r>
              <a:rPr lang="de-DE"/>
              <a:t>dictionary</a:t>
            </a:r>
            <a:endParaRPr lang="de-DE"/>
          </a:p>
          <a:p>
            <a:pPr>
              <a:defRPr/>
            </a:pPr>
            <a:r>
              <a:rPr lang="de-DE"/>
              <a:t>3. sample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info</a:t>
            </a:r>
            <a:r>
              <a:rPr lang="de-DE"/>
              <a:t> </a:t>
            </a:r>
            <a:r>
              <a:rPr lang="de-DE"/>
              <a:t>collection</a:t>
            </a:r>
            <a:endParaRPr lang="de-DE"/>
          </a:p>
          <a:p>
            <a:pPr>
              <a:defRPr/>
            </a:pPr>
            <a:r>
              <a:rPr lang="de-DE"/>
              <a:t>4. </a:t>
            </a:r>
            <a:r>
              <a:rPr lang="de-DE"/>
              <a:t>parameters</a:t>
            </a:r>
            <a:r>
              <a:rPr lang="de-DE"/>
              <a:t> </a:t>
            </a:r>
            <a:r>
              <a:rPr lang="de-DE"/>
              <a:t>attribution</a:t>
            </a:r>
            <a:endParaRPr lang="de-DE"/>
          </a:p>
          <a:p>
            <a:pPr>
              <a:defRPr/>
            </a:pPr>
            <a:r>
              <a:rPr lang="de-DE"/>
              <a:t>5. </a:t>
            </a:r>
            <a:r>
              <a:rPr lang="de-DE"/>
              <a:t>local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saving</a:t>
            </a:r>
            <a:endParaRPr lang="de-DE"/>
          </a:p>
          <a:p>
            <a:pPr>
              <a:defRPr/>
            </a:pPr>
            <a:r>
              <a:rPr lang="de-DE"/>
              <a:t>6. </a:t>
            </a:r>
            <a:r>
              <a:rPr lang="de-DE"/>
              <a:t>icat</a:t>
            </a:r>
            <a:r>
              <a:rPr lang="de-DE"/>
              <a:t> </a:t>
            </a:r>
            <a:r>
              <a:rPr lang="de-DE"/>
              <a:t>repository</a:t>
            </a:r>
            <a:r>
              <a:rPr lang="de-DE"/>
              <a:t> </a:t>
            </a:r>
            <a:r>
              <a:rPr lang="de-DE"/>
              <a:t>ingestion</a:t>
            </a:r>
            <a:endParaRPr lang="de-DE"/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Contact </a:t>
            </a:r>
            <a:r>
              <a:rPr lang="de-DE"/>
              <a:t>person</a:t>
            </a:r>
            <a:r>
              <a:rPr lang="de-DE"/>
              <a:t>: Gerrit Günther, HMC</a:t>
            </a:r>
            <a:endParaRPr/>
          </a:p>
          <a:p>
            <a:pPr marL="0" indent="0">
              <a:buNone/>
              <a:defRPr/>
            </a:pPr>
            <a:r>
              <a:rPr lang="de-DE" u="sng">
                <a:hlinkClick r:id="rId2" tooltip="https://gitlab.helmholtz-berlin.de/jaf/nexuswriter/-/blob/master/nexusCore/icatRepo/nexus2xml.py"/>
              </a:rPr>
              <a:t>https://gitlab.helmholtz-berlin.de/jaf/nexuswriter/-/blob/master/nexusCore/icatRepo/nexus2xml.py</a:t>
            </a:r>
            <a:r>
              <a:rPr lang="de-DE"/>
              <a:t> </a:t>
            </a:r>
            <a:endParaRPr/>
          </a:p>
          <a:p>
            <a:pPr marL="0" indent="0">
              <a:buNone/>
              <a:defRPr/>
            </a:pPr>
            <a:r>
              <a:rPr lang="de-DE"/>
              <a:t>Nexus </a:t>
            </a:r>
            <a:r>
              <a:rPr lang="de-DE"/>
              <a:t>application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describing</a:t>
            </a:r>
            <a:r>
              <a:rPr lang="de-DE"/>
              <a:t> XAS</a:t>
            </a:r>
            <a:endParaRPr/>
          </a:p>
          <a:p>
            <a:pPr marL="0" indent="0">
              <a:buNone/>
              <a:defRPr/>
            </a:pPr>
            <a:r>
              <a:rPr lang="de-DE"/>
              <a:t>https://github.com/nexusformat/definitions/blob/main/applications/NXxas.nxdl.xml</a:t>
            </a:r>
            <a:endParaRPr lang="de-DE" b="1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 bwMode="auto">
          <a:xfrm>
            <a:off x="358775" y="160338"/>
            <a:ext cx="7796213" cy="382587"/>
          </a:xfrm>
        </p:spPr>
        <p:txBody>
          <a:bodyPr/>
          <a:lstStyle/>
          <a:p>
            <a:pPr>
              <a:defRPr/>
            </a:pPr>
            <a:r>
              <a:rPr lang="de-DE"/>
              <a:t>NeXus</a:t>
            </a:r>
            <a:r>
              <a:rPr lang="de-DE"/>
              <a:t> Writer and </a:t>
            </a:r>
            <a:r>
              <a:rPr lang="de-DE"/>
              <a:t>Icat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ingestion</a:t>
            </a:r>
            <a:endParaRPr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60215" y="699542"/>
            <a:ext cx="5305918" cy="3529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6" name="Inhaltsplatzhalter 1"/>
          <p:cNvSpPr txBox="1"/>
          <p:nvPr/>
        </p:nvSpPr>
        <p:spPr bwMode="auto">
          <a:xfrm>
            <a:off x="4726944" y="696072"/>
            <a:ext cx="4105275" cy="42211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A </a:t>
            </a:r>
            <a:r>
              <a:rPr lang="de-DE"/>
              <a:t>number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Python </a:t>
            </a:r>
            <a:r>
              <a:rPr lang="de-DE"/>
              <a:t>routines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process</a:t>
            </a:r>
            <a:r>
              <a:rPr lang="de-DE"/>
              <a:t> X-</a:t>
            </a:r>
            <a:r>
              <a:rPr lang="de-DE"/>
              <a:t>ray</a:t>
            </a:r>
            <a:r>
              <a:rPr lang="de-DE"/>
              <a:t> </a:t>
            </a:r>
            <a:r>
              <a:rPr lang="de-DE"/>
              <a:t>photons</a:t>
            </a:r>
            <a:r>
              <a:rPr lang="de-DE"/>
              <a:t> </a:t>
            </a:r>
            <a:r>
              <a:rPr lang="de-DE"/>
              <a:t>emission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in hdf5</a:t>
            </a:r>
            <a:endParaRPr/>
          </a:p>
          <a:p>
            <a:pPr>
              <a:defRPr/>
            </a:pPr>
            <a:r>
              <a:rPr lang="de-DE"/>
              <a:t>XRF </a:t>
            </a:r>
            <a:r>
              <a:rPr lang="de-DE"/>
              <a:t>spectroscopy</a:t>
            </a:r>
            <a:r>
              <a:rPr lang="de-DE"/>
              <a:t> </a:t>
            </a:r>
            <a:r>
              <a:rPr lang="de-DE"/>
              <a:t>PyMCA</a:t>
            </a:r>
            <a:endParaRPr lang="de-DE"/>
          </a:p>
          <a:p>
            <a:pPr>
              <a:defRPr/>
            </a:pPr>
            <a:r>
              <a:rPr lang="en-GB" u="sng">
                <a:hlinkClick r:id="rId2" tooltip="https://gitlab.elettra.eu/panosc/xrffitvis/"/>
              </a:rPr>
              <a:t>https://gitlab.elettra.eu/panosc/xrffitvis/</a:t>
            </a:r>
            <a:endParaRPr lang="en-GB"/>
          </a:p>
          <a:p>
            <a:pPr>
              <a:defRPr/>
            </a:pPr>
            <a:r>
              <a:rPr lang="en-GB"/>
              <a:t>Xrayutilities</a:t>
            </a:r>
            <a:r>
              <a:rPr lang="en-GB"/>
              <a:t> for conversions spec hdf5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de-DE"/>
              <a:t>IGOR pro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upload</a:t>
            </a:r>
            <a:r>
              <a:rPr lang="de-DE"/>
              <a:t> HDF5 </a:t>
            </a:r>
            <a:r>
              <a:rPr lang="de-DE" u="sng">
                <a:hlinkClick r:id="rId3" tooltip="http://www.wavemetric.com/"/>
              </a:rPr>
              <a:t>www.wavemetric.com</a:t>
            </a:r>
            <a:endParaRPr lang="de-DE"/>
          </a:p>
          <a:p>
            <a:pPr>
              <a:defRPr/>
            </a:pPr>
            <a:r>
              <a:rPr lang="de-DE"/>
              <a:t>ORIGIN lab (+HDF5Browser App)</a:t>
            </a:r>
            <a:endParaRPr/>
          </a:p>
          <a:p>
            <a:pPr>
              <a:defRPr/>
            </a:pPr>
            <a:r>
              <a:rPr lang="de-DE"/>
              <a:t>DAWN</a:t>
            </a:r>
            <a:endParaRPr/>
          </a:p>
          <a:p>
            <a:pPr>
              <a:defRPr/>
            </a:pPr>
            <a:r>
              <a:rPr lang="de-DE"/>
              <a:t>Matlab</a:t>
            </a:r>
            <a:endParaRPr lang="de-DE"/>
          </a:p>
          <a:p>
            <a:pPr>
              <a:defRPr/>
            </a:pPr>
            <a:r>
              <a:rPr lang="de-DE"/>
              <a:t>Spec2hdf5 </a:t>
            </a:r>
            <a:r>
              <a:rPr lang="de-DE"/>
              <a:t>available</a:t>
            </a:r>
            <a:r>
              <a:rPr lang="de-DE"/>
              <a:t> </a:t>
            </a:r>
            <a:r>
              <a:rPr lang="de-DE"/>
              <a:t>tools</a:t>
            </a:r>
            <a:r>
              <a:rPr lang="de-DE"/>
              <a:t> (silx.org)</a:t>
            </a:r>
            <a:endParaRPr/>
          </a:p>
          <a:p>
            <a:pPr>
              <a:defRPr/>
            </a:pPr>
            <a:r>
              <a:rPr lang="de-DE"/>
              <a:t>Spec2nexus </a:t>
            </a:r>
            <a:r>
              <a:rPr lang="en-GB" b="0" i="0">
                <a:solidFill>
                  <a:srgbClr val="000000"/>
                </a:solidFill>
                <a:latin typeface="Lucida Grande"/>
              </a:rPr>
              <a:t> (</a:t>
            </a:r>
            <a:r>
              <a:rPr lang="en-GB" b="0" i="0" u="sng">
                <a:solidFill>
                  <a:srgbClr val="CA7900"/>
                </a:solidFill>
                <a:latin typeface="Lucida Grande"/>
                <a:hlinkClick r:id="rId4" tooltip="https://spec2nexus.readthedocs.io/"/>
              </a:rPr>
              <a:t>https://spec2nexus.readthedocs.io</a:t>
            </a:r>
            <a:r>
              <a:rPr lang="en-GB" b="0" i="0">
                <a:solidFill>
                  <a:srgbClr val="000000"/>
                </a:solidFill>
                <a:latin typeface="Lucida Grande"/>
              </a:rPr>
              <a:t>)</a:t>
            </a:r>
            <a:endParaRPr lang="de-DE" b="0" i="0">
              <a:solidFill>
                <a:srgbClr val="000000"/>
              </a:solidFill>
              <a:latin typeface="Lucida Grande"/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  <a:latin typeface="Lucida Grande"/>
              </a:rPr>
              <a:t>PyMCA</a:t>
            </a:r>
            <a:r>
              <a:rPr lang="de-DE">
                <a:solidFill>
                  <a:srgbClr val="000000"/>
                </a:solidFill>
                <a:latin typeface="Lucida Grande"/>
              </a:rPr>
              <a:t> </a:t>
            </a:r>
            <a:r>
              <a:rPr lang="en-GB" b="0" i="0">
                <a:solidFill>
                  <a:srgbClr val="000000"/>
                </a:solidFill>
                <a:latin typeface="Lucida Grande"/>
              </a:rPr>
              <a:t>(</a:t>
            </a:r>
            <a:r>
              <a:rPr lang="en-GB" b="0" i="0" u="sng">
                <a:solidFill>
                  <a:srgbClr val="CA7900"/>
                </a:solidFill>
                <a:latin typeface="Lucida Grande"/>
                <a:hlinkClick r:id="rId5" tooltip="http://pymca.sourceforge.net/"/>
              </a:rPr>
              <a:t>http://pymca.sourceforge.net/</a:t>
            </a:r>
            <a:r>
              <a:rPr lang="en-GB" b="0" i="0">
                <a:solidFill>
                  <a:srgbClr val="000000"/>
                </a:solidFill>
                <a:latin typeface="Lucida Grande"/>
              </a:rPr>
              <a:t>)</a:t>
            </a:r>
            <a:endParaRPr/>
          </a:p>
          <a:p>
            <a:pPr>
              <a:defRPr/>
            </a:pPr>
            <a:r>
              <a:rPr lang="en-GB">
                <a:solidFill>
                  <a:srgbClr val="000000"/>
                </a:solidFill>
                <a:latin typeface="Lucida Grande"/>
              </a:rPr>
              <a:t>NeXpy</a:t>
            </a:r>
            <a:r>
              <a:rPr lang="en-GB">
                <a:solidFill>
                  <a:srgbClr val="000000"/>
                </a:solidFill>
                <a:latin typeface="Lucida Grande"/>
              </a:rPr>
              <a:t> </a:t>
            </a:r>
            <a:r>
              <a:rPr lang="en-GB" b="0" i="0">
                <a:solidFill>
                  <a:srgbClr val="000000"/>
                </a:solidFill>
                <a:latin typeface="Lucida Grande"/>
              </a:rPr>
              <a:t>(</a:t>
            </a:r>
            <a:r>
              <a:rPr lang="en-GB" b="0" i="0" u="sng">
                <a:solidFill>
                  <a:srgbClr val="CA7900"/>
                </a:solidFill>
                <a:latin typeface="Lucida Grande"/>
                <a:hlinkClick r:id="rId6" tooltip="http://nexpy.github.io/nexpy/"/>
              </a:rPr>
              <a:t>http://nexpy.github.io/nexpy/</a:t>
            </a:r>
            <a:r>
              <a:rPr lang="en-GB" b="0" i="0">
                <a:solidFill>
                  <a:srgbClr val="000000"/>
                </a:solidFill>
                <a:latin typeface="Lucida Grande"/>
              </a:rPr>
              <a:t>)</a:t>
            </a:r>
            <a:endParaRPr lang="de-DE"/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    </a:t>
            </a:r>
            <a:endParaRPr/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</p:txBody>
      </p:sp>
      <p:sp>
        <p:nvSpPr>
          <p:cNvPr id="7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540593"/>
          </a:xfrm>
        </p:spPr>
        <p:txBody>
          <a:bodyPr/>
          <a:lstStyle/>
          <a:p>
            <a:pPr>
              <a:defRPr/>
            </a:pPr>
            <a:r>
              <a:rPr lang="de-DE" u="sng">
                <a:hlinkClick r:id="rId7" tooltip="https://manual.nexusformat.org/utilities.html#data-analysis"/>
              </a:rPr>
              <a:t>https://manual.nexusformat.org/utilities.html#data-analysis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3"/>
          <p:cNvSpPr>
            <a:spLocks noGrp="1"/>
          </p:cNvSpPr>
          <p:nvPr>
            <p:ph type="title"/>
          </p:nvPr>
        </p:nvSpPr>
        <p:spPr bwMode="auto">
          <a:xfrm>
            <a:off x="358775" y="160338"/>
            <a:ext cx="7796213" cy="382587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analysis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Nexus </a:t>
            </a:r>
            <a:r>
              <a:rPr lang="de-DE"/>
              <a:t>files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323528" y="2067694"/>
            <a:ext cx="5520410" cy="426606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NeXus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structure</a:t>
            </a:r>
            <a:r>
              <a:rPr lang="de-DE">
                <a:solidFill>
                  <a:schemeClr val="bg1"/>
                </a:solidFill>
              </a:rPr>
              <a:t> and </a:t>
            </a:r>
            <a:r>
              <a:rPr lang="de-DE">
                <a:solidFill>
                  <a:schemeClr val="bg1"/>
                </a:solidFill>
              </a:rPr>
              <a:t>playground</a:t>
            </a:r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360000" y="1491594"/>
            <a:ext cx="6588264" cy="1146686"/>
          </a:xfrm>
        </p:spPr>
        <p:txBody>
          <a:bodyPr/>
          <a:lstStyle/>
          <a:p>
            <a:pPr marL="444500" indent="-439738">
              <a:defRPr/>
            </a:pPr>
            <a:r>
              <a:rPr lang="de-DE">
                <a:solidFill>
                  <a:schemeClr val="bg1"/>
                </a:solidFill>
              </a:rPr>
              <a:t>05 </a:t>
            </a:r>
            <a:r>
              <a:rPr lang="de-DE">
                <a:solidFill>
                  <a:schemeClr val="bg1"/>
                </a:solidFill>
              </a:rPr>
              <a:t>Resource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Identification</a:t>
            </a:r>
            <a:r>
              <a:rPr lang="de-DE">
                <a:solidFill>
                  <a:schemeClr val="bg1"/>
                </a:solidFill>
              </a:rPr>
              <a:t> PIDs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431540" y="756455"/>
            <a:ext cx="7416824" cy="1671279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Persisten</a:t>
            </a:r>
            <a:r>
              <a:rPr lang="en-GB" b="1">
                <a:solidFill>
                  <a:srgbClr val="145AA0"/>
                </a:solidFill>
              </a:rPr>
              <a:t> identifiers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 b="1"/>
              <a:t>long</a:t>
            </a:r>
            <a:r>
              <a:rPr lang="de-DE" b="1"/>
              <a:t> </a:t>
            </a:r>
            <a:r>
              <a:rPr lang="de-DE" b="1"/>
              <a:t>lasting</a:t>
            </a:r>
            <a:r>
              <a:rPr lang="de-DE" b="1"/>
              <a:t> </a:t>
            </a:r>
            <a:r>
              <a:rPr lang="de-DE" b="1"/>
              <a:t>unique</a:t>
            </a:r>
            <a:r>
              <a:rPr lang="de-DE" b="1"/>
              <a:t> </a:t>
            </a:r>
            <a:r>
              <a:rPr lang="de-DE"/>
              <a:t>digital </a:t>
            </a:r>
            <a:r>
              <a:rPr lang="de-DE"/>
              <a:t>reference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an </a:t>
            </a:r>
            <a:r>
              <a:rPr lang="de-DE"/>
              <a:t>object</a:t>
            </a:r>
            <a:r>
              <a:rPr lang="de-DE"/>
              <a:t>, </a:t>
            </a:r>
            <a:r>
              <a:rPr lang="de-DE"/>
              <a:t>contributor</a:t>
            </a:r>
            <a:r>
              <a:rPr lang="de-DE"/>
              <a:t> and </a:t>
            </a:r>
            <a:r>
              <a:rPr lang="de-DE"/>
              <a:t>organization</a:t>
            </a:r>
            <a:r>
              <a:rPr lang="de-DE"/>
              <a:t>. </a:t>
            </a:r>
            <a:endParaRPr/>
          </a:p>
          <a:p>
            <a:pPr>
              <a:defRPr/>
            </a:pPr>
            <a:r>
              <a:rPr lang="de-DE"/>
              <a:t>They</a:t>
            </a:r>
            <a:r>
              <a:rPr lang="de-DE"/>
              <a:t> </a:t>
            </a:r>
            <a:r>
              <a:rPr lang="de-DE"/>
              <a:t>act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pointers</a:t>
            </a:r>
            <a:r>
              <a:rPr lang="de-DE"/>
              <a:t>/</a:t>
            </a:r>
            <a:r>
              <a:rPr lang="de-DE"/>
              <a:t>entry</a:t>
            </a:r>
            <a:r>
              <a:rPr lang="de-DE"/>
              <a:t> </a:t>
            </a:r>
            <a:r>
              <a:rPr lang="de-DE"/>
              <a:t>points</a:t>
            </a:r>
            <a:r>
              <a:rPr lang="de-DE"/>
              <a:t> </a:t>
            </a:r>
            <a:r>
              <a:rPr lang="de-DE"/>
              <a:t>between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reference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object</a:t>
            </a:r>
            <a:r>
              <a:rPr lang="de-DE"/>
              <a:t> and </a:t>
            </a:r>
            <a:r>
              <a:rPr lang="de-DE"/>
              <a:t>its</a:t>
            </a:r>
            <a:r>
              <a:rPr lang="de-DE"/>
              <a:t> </a:t>
            </a:r>
            <a:r>
              <a:rPr lang="de-DE"/>
              <a:t>actual</a:t>
            </a:r>
            <a:r>
              <a:rPr lang="de-DE"/>
              <a:t> </a:t>
            </a:r>
            <a:r>
              <a:rPr lang="de-DE"/>
              <a:t>location</a:t>
            </a:r>
            <a:endParaRPr lang="de-DE"/>
          </a:p>
          <a:p>
            <a:pPr>
              <a:defRPr/>
            </a:pPr>
            <a:r>
              <a:rPr lang="de-DE"/>
              <a:t> </a:t>
            </a:r>
            <a:r>
              <a:rPr lang="de-DE"/>
              <a:t>They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character</a:t>
            </a:r>
            <a:r>
              <a:rPr lang="de-DE"/>
              <a:t> </a:t>
            </a:r>
            <a:r>
              <a:rPr lang="de-DE"/>
              <a:t>strings</a:t>
            </a:r>
            <a:r>
              <a:rPr lang="de-DE"/>
              <a:t> </a:t>
            </a:r>
            <a:r>
              <a:rPr lang="de-DE"/>
              <a:t>globally</a:t>
            </a:r>
            <a:r>
              <a:rPr lang="de-DE"/>
              <a:t> </a:t>
            </a:r>
            <a:r>
              <a:rPr lang="de-DE"/>
              <a:t>unique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Labeling</a:t>
            </a:r>
            <a:r>
              <a:rPr lang="de-DE"/>
              <a:t>  a </a:t>
            </a:r>
            <a:r>
              <a:rPr lang="de-DE"/>
              <a:t>dataset</a:t>
            </a:r>
            <a:r>
              <a:rPr lang="de-DE"/>
              <a:t> i.e. </a:t>
            </a:r>
            <a:r>
              <a:rPr lang="de-DE"/>
              <a:t>with</a:t>
            </a:r>
            <a:r>
              <a:rPr lang="de-DE"/>
              <a:t> a PID support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findability</a:t>
            </a:r>
            <a:r>
              <a:rPr lang="de-DE"/>
              <a:t>: </a:t>
            </a:r>
            <a:r>
              <a:rPr lang="de-DE"/>
              <a:t>independent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physical</a:t>
            </a:r>
            <a:r>
              <a:rPr lang="de-DE"/>
              <a:t> </a:t>
            </a:r>
            <a:r>
              <a:rPr lang="de-DE"/>
              <a:t>location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PID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[19]</a:t>
            </a:r>
            <a:endParaRPr lang="en-GB" sz="800"/>
          </a:p>
        </p:txBody>
      </p:sp>
      <p:sp>
        <p:nvSpPr>
          <p:cNvPr id="2" name="Rechteck 1"/>
          <p:cNvSpPr/>
          <p:nvPr/>
        </p:nvSpPr>
        <p:spPr bwMode="auto">
          <a:xfrm>
            <a:off x="5292080" y="2643758"/>
            <a:ext cx="79208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PID</a:t>
            </a:r>
            <a:endParaRPr lang="en-GB"/>
          </a:p>
        </p:txBody>
      </p:sp>
      <p:sp>
        <p:nvSpPr>
          <p:cNvPr id="8" name="Rechteck 7"/>
          <p:cNvSpPr/>
          <p:nvPr/>
        </p:nvSpPr>
        <p:spPr bwMode="auto">
          <a:xfrm>
            <a:off x="6480212" y="2643758"/>
            <a:ext cx="79208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PID</a:t>
            </a:r>
            <a:endParaRPr lang="en-GB"/>
          </a:p>
        </p:txBody>
      </p:sp>
      <p:sp>
        <p:nvSpPr>
          <p:cNvPr id="9" name="Rechteck 8"/>
          <p:cNvSpPr/>
          <p:nvPr/>
        </p:nvSpPr>
        <p:spPr bwMode="auto">
          <a:xfrm>
            <a:off x="5868144" y="3291829"/>
            <a:ext cx="79208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PID</a:t>
            </a:r>
            <a:endParaRPr lang="en-GB"/>
          </a:p>
        </p:txBody>
      </p:sp>
      <p:cxnSp>
        <p:nvCxnSpPr>
          <p:cNvPr id="10" name="Gerader Verbinder 9"/>
          <p:cNvCxnSpPr>
            <a:cxnSpLocks/>
            <a:stCxn id="2" idx="2"/>
          </p:cNvCxnSpPr>
          <p:nvPr/>
        </p:nvCxnSpPr>
        <p:spPr bwMode="auto">
          <a:xfrm>
            <a:off x="5688124" y="3075806"/>
            <a:ext cx="18002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  <a:endCxn id="8" idx="1"/>
          </p:cNvCxnSpPr>
          <p:nvPr/>
        </p:nvCxnSpPr>
        <p:spPr bwMode="auto">
          <a:xfrm>
            <a:off x="6084168" y="2859782"/>
            <a:ext cx="396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stCxn id="8" idx="2"/>
            <a:endCxn id="9" idx="3"/>
          </p:cNvCxnSpPr>
          <p:nvPr/>
        </p:nvCxnSpPr>
        <p:spPr bwMode="auto">
          <a:xfrm flipH="1">
            <a:off x="6660232" y="3075806"/>
            <a:ext cx="2160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683568" y="4554337"/>
            <a:ext cx="842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000">
                <a:solidFill>
                  <a:srgbClr val="000000"/>
                </a:solidFill>
                <a:latin typeface="Calibri"/>
              </a:rPr>
              <a:t>V.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Bunakov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, R. Krahl, B. Matthews, N. Vizcaino, A.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Vukolov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(2022) 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Advanced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infrastructure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for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 PIDs in Photon and Neutron Ris. 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ExPaNDS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Deliverable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 2.5. </a:t>
            </a:r>
            <a:r>
              <a:rPr lang="de-DE" sz="1000" u="sng">
                <a:solidFill>
                  <a:srgbClr val="000000"/>
                </a:solidFill>
                <a:latin typeface="Calibri"/>
                <a:hlinkClick r:id="rId3" tooltip="https://doi.org/10.5281/zenodo.5905351"/>
              </a:rPr>
              <a:t>https://doi.org/10.5281/zenodo.5905351</a:t>
            </a:r>
            <a:endParaRPr lang="de-DE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431540" y="756455"/>
            <a:ext cx="7416824" cy="3945346"/>
          </a:xfrm>
        </p:spPr>
        <p:txBody>
          <a:bodyPr/>
          <a:lstStyle/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managed</a:t>
            </a:r>
            <a:r>
              <a:rPr lang="de-DE"/>
              <a:t> and </a:t>
            </a:r>
            <a:r>
              <a:rPr lang="de-DE"/>
              <a:t>updated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new</a:t>
            </a:r>
            <a:r>
              <a:rPr lang="de-DE"/>
              <a:t> </a:t>
            </a:r>
            <a:r>
              <a:rPr lang="de-DE"/>
              <a:t>location</a:t>
            </a:r>
            <a:r>
              <a:rPr lang="de-DE"/>
              <a:t> in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registry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 and </a:t>
            </a:r>
            <a:r>
              <a:rPr lang="de-DE"/>
              <a:t>resolvable</a:t>
            </a:r>
            <a:endParaRPr lang="de-DE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PID attribution  (ARK, </a:t>
            </a:r>
            <a:r>
              <a:rPr lang="en-GB"/>
              <a:t>arXiv</a:t>
            </a:r>
            <a:r>
              <a:rPr lang="en-GB"/>
              <a:t>, DOI, </a:t>
            </a:r>
            <a:r>
              <a:rPr lang="en-GB"/>
              <a:t>ePIC</a:t>
            </a:r>
            <a:r>
              <a:rPr lang="en-GB"/>
              <a:t>, Handle, URN) to people and digital object. 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Object for </a:t>
            </a:r>
            <a:r>
              <a:rPr lang="en-GB" b="1"/>
              <a:t>Instruments</a:t>
            </a:r>
            <a:r>
              <a:rPr lang="en-GB"/>
              <a:t>, </a:t>
            </a:r>
            <a:r>
              <a:rPr lang="en-GB" b="1"/>
              <a:t>Institutes</a:t>
            </a:r>
            <a:r>
              <a:rPr lang="en-GB"/>
              <a:t>, </a:t>
            </a:r>
            <a:r>
              <a:rPr lang="en-GB" b="1"/>
              <a:t>research products</a:t>
            </a:r>
            <a:r>
              <a:rPr lang="en-GB"/>
              <a:t> (workflows, labs procedures, software) and </a:t>
            </a:r>
            <a:r>
              <a:rPr lang="en-GB" b="1"/>
              <a:t>samples</a:t>
            </a:r>
            <a:r>
              <a:rPr lang="en-GB"/>
              <a:t> </a:t>
            </a:r>
            <a:endParaRPr/>
          </a:p>
          <a:p>
            <a:pPr marL="0" indent="0"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r>
              <a:rPr lang="de-DE" sz="1400">
                <a:solidFill>
                  <a:srgbClr val="145AA0"/>
                </a:solidFill>
              </a:rPr>
              <a:t>Different </a:t>
            </a:r>
            <a:r>
              <a:rPr lang="de-DE" sz="1400">
                <a:solidFill>
                  <a:srgbClr val="145AA0"/>
                </a:solidFill>
              </a:rPr>
              <a:t>protocols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are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used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for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the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implementation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of</a:t>
            </a:r>
            <a:r>
              <a:rPr lang="de-DE" sz="1400">
                <a:solidFill>
                  <a:srgbClr val="145AA0"/>
                </a:solidFill>
              </a:rPr>
              <a:t> PID, a global </a:t>
            </a:r>
            <a:r>
              <a:rPr lang="de-DE" sz="1400">
                <a:solidFill>
                  <a:srgbClr val="145AA0"/>
                </a:solidFill>
              </a:rPr>
              <a:t>handling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system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of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the</a:t>
            </a:r>
            <a:r>
              <a:rPr lang="de-DE" sz="1400">
                <a:solidFill>
                  <a:srgbClr val="145AA0"/>
                </a:solidFill>
              </a:rPr>
              <a:t> different </a:t>
            </a:r>
            <a:r>
              <a:rPr lang="de-DE" sz="1400">
                <a:solidFill>
                  <a:srgbClr val="145AA0"/>
                </a:solidFill>
              </a:rPr>
              <a:t>services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guarantee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that</a:t>
            </a:r>
            <a:r>
              <a:rPr lang="de-DE" sz="1400">
                <a:solidFill>
                  <a:srgbClr val="145AA0"/>
                </a:solidFill>
              </a:rPr>
              <a:t> a PID </a:t>
            </a:r>
            <a:r>
              <a:rPr lang="de-DE" sz="1400">
                <a:solidFill>
                  <a:srgbClr val="145AA0"/>
                </a:solidFill>
              </a:rPr>
              <a:t>generated</a:t>
            </a:r>
            <a:r>
              <a:rPr lang="de-DE" sz="1400">
                <a:solidFill>
                  <a:srgbClr val="145AA0"/>
                </a:solidFill>
              </a:rPr>
              <a:t> at national </a:t>
            </a:r>
            <a:r>
              <a:rPr lang="de-DE" sz="1400">
                <a:solidFill>
                  <a:srgbClr val="145AA0"/>
                </a:solidFill>
              </a:rPr>
              <a:t>agencies</a:t>
            </a:r>
            <a:r>
              <a:rPr lang="de-DE" sz="1400">
                <a:solidFill>
                  <a:srgbClr val="145AA0"/>
                </a:solidFill>
              </a:rPr>
              <a:t> </a:t>
            </a:r>
            <a:r>
              <a:rPr lang="de-DE" sz="1400">
                <a:solidFill>
                  <a:srgbClr val="145AA0"/>
                </a:solidFill>
              </a:rPr>
              <a:t>is</a:t>
            </a:r>
            <a:r>
              <a:rPr lang="de-DE" sz="1400">
                <a:solidFill>
                  <a:srgbClr val="145AA0"/>
                </a:solidFill>
              </a:rPr>
              <a:t> valide </a:t>
            </a:r>
            <a:r>
              <a:rPr lang="de-DE" sz="1400">
                <a:solidFill>
                  <a:srgbClr val="145AA0"/>
                </a:solidFill>
              </a:rPr>
              <a:t>worldwide</a:t>
            </a:r>
            <a:endParaRPr lang="en-GB" sz="1400"/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PID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[19]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97274" y="1131590"/>
            <a:ext cx="7416824" cy="2735932"/>
          </a:xfrm>
        </p:spPr>
        <p:txBody>
          <a:bodyPr/>
          <a:lstStyle/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ORCID (Open Researcher and Contributor ID) </a:t>
            </a:r>
            <a:r>
              <a:rPr lang="de-DE"/>
              <a:t>registry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researchers</a:t>
            </a:r>
            <a:r>
              <a:rPr lang="de-DE"/>
              <a:t>. </a:t>
            </a:r>
            <a:r>
              <a:rPr lang="de-DE"/>
              <a:t>Provides</a:t>
            </a:r>
            <a:r>
              <a:rPr lang="de-DE"/>
              <a:t> an ID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associate</a:t>
            </a:r>
            <a:r>
              <a:rPr lang="de-DE"/>
              <a:t> </a:t>
            </a:r>
            <a:r>
              <a:rPr lang="de-DE"/>
              <a:t>publications</a:t>
            </a:r>
            <a:r>
              <a:rPr lang="de-DE"/>
              <a:t>, </a:t>
            </a:r>
            <a:r>
              <a:rPr lang="de-DE"/>
              <a:t>grants</a:t>
            </a:r>
            <a:r>
              <a:rPr lang="de-DE"/>
              <a:t> and </a:t>
            </a:r>
            <a:r>
              <a:rPr lang="de-DE"/>
              <a:t>employments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individuals</a:t>
            </a:r>
            <a:r>
              <a:rPr lang="de-DE"/>
              <a:t> and </a:t>
            </a:r>
            <a:r>
              <a:rPr lang="de-DE"/>
              <a:t>desambiguate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consist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a 16-digit </a:t>
            </a:r>
            <a:r>
              <a:rPr lang="de-DE"/>
              <a:t>alphanumerical</a:t>
            </a:r>
            <a:r>
              <a:rPr lang="de-DE"/>
              <a:t> code</a:t>
            </a:r>
            <a:endParaRPr/>
          </a:p>
          <a:p>
            <a:pPr>
              <a:defRPr/>
            </a:pPr>
            <a:r>
              <a:rPr lang="de-DE"/>
              <a:t> </a:t>
            </a:r>
            <a:r>
              <a:rPr lang="de-DE"/>
              <a:t>It</a:t>
            </a:r>
            <a:r>
              <a:rPr lang="de-DE"/>
              <a:t> </a:t>
            </a:r>
            <a:r>
              <a:rPr lang="de-DE"/>
              <a:t>acts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record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professional </a:t>
            </a:r>
            <a:r>
              <a:rPr lang="de-DE"/>
              <a:t>activities</a:t>
            </a:r>
            <a:r>
              <a:rPr lang="de-DE"/>
              <a:t>. Journals </a:t>
            </a:r>
            <a:r>
              <a:rPr lang="de-DE"/>
              <a:t>requires</a:t>
            </a:r>
            <a:r>
              <a:rPr lang="de-DE"/>
              <a:t> </a:t>
            </a:r>
            <a:r>
              <a:rPr lang="de-DE"/>
              <a:t>that</a:t>
            </a:r>
            <a:r>
              <a:rPr lang="de-DE"/>
              <a:t> at least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corresponding</a:t>
            </a:r>
            <a:r>
              <a:rPr lang="de-DE"/>
              <a:t> </a:t>
            </a:r>
            <a:r>
              <a:rPr lang="de-DE"/>
              <a:t>authors</a:t>
            </a:r>
            <a:r>
              <a:rPr lang="de-DE"/>
              <a:t> </a:t>
            </a:r>
            <a:r>
              <a:rPr lang="de-DE"/>
              <a:t>has</a:t>
            </a:r>
            <a:r>
              <a:rPr lang="de-DE"/>
              <a:t> an ORCID</a:t>
            </a:r>
            <a:endParaRPr/>
          </a:p>
          <a:p>
            <a:pPr marL="0" indent="0">
              <a:buNone/>
              <a:defRPr/>
            </a:pPr>
            <a:r>
              <a:rPr lang="de-DE"/>
              <a:t>    </a:t>
            </a:r>
            <a:r>
              <a:rPr lang="de-DE" u="sng">
                <a:hlinkClick r:id="rId2" tooltip="https://orcid.org/"/>
              </a:rPr>
              <a:t>https://orcid.org/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    </a:t>
            </a:r>
            <a:endParaRPr lang="en-GB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ORCID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[20]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Why</a:t>
            </a:r>
            <a:r>
              <a:rPr lang="de-DE"/>
              <a:t> do </a:t>
            </a:r>
            <a:r>
              <a:rPr lang="de-DE"/>
              <a:t>we</a:t>
            </a:r>
            <a:r>
              <a:rPr lang="de-DE"/>
              <a:t> </a:t>
            </a:r>
            <a:r>
              <a:rPr lang="de-DE"/>
              <a:t>need</a:t>
            </a:r>
            <a:r>
              <a:rPr lang="de-DE"/>
              <a:t> </a:t>
            </a:r>
            <a:r>
              <a:rPr lang="de-DE"/>
              <a:t>scientific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pic>
        <p:nvPicPr>
          <p:cNvPr id="3" name="Graphic 2" descr="Usb Stick outlin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8566" y="1087414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12711" y="2175146"/>
            <a:ext cx="914400" cy="914400"/>
          </a:xfrm>
          <a:prstGeom prst="rect">
            <a:avLst/>
          </a:prstGeom>
        </p:spPr>
      </p:pic>
      <p:pic>
        <p:nvPicPr>
          <p:cNvPr id="27" name="Graphic 26" descr="Internet Of Things outlin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30616" y="542010"/>
            <a:ext cx="914400" cy="914400"/>
          </a:xfrm>
          <a:prstGeom prst="rect">
            <a:avLst/>
          </a:prstGeom>
        </p:spPr>
      </p:pic>
      <p:pic>
        <p:nvPicPr>
          <p:cNvPr id="31" name="Graphic 30" descr="Server outline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054702" y="1421186"/>
            <a:ext cx="580628" cy="580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2483768" y="84355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Where</a:t>
            </a:r>
            <a:r>
              <a:rPr lang="de-DE"/>
              <a:t> </a:t>
            </a:r>
            <a:r>
              <a:rPr lang="de-DE"/>
              <a:t>did</a:t>
            </a:r>
            <a:r>
              <a:rPr lang="de-DE"/>
              <a:t> I </a:t>
            </a:r>
            <a:r>
              <a:rPr lang="de-DE"/>
              <a:t>store</a:t>
            </a:r>
            <a:r>
              <a:rPr lang="de-DE"/>
              <a:t> </a:t>
            </a:r>
            <a:r>
              <a:rPr lang="de-DE"/>
              <a:t>that</a:t>
            </a:r>
            <a:r>
              <a:rPr lang="de-DE"/>
              <a:t> </a:t>
            </a:r>
            <a:r>
              <a:rPr lang="de-DE"/>
              <a:t>file</a:t>
            </a:r>
            <a:r>
              <a:rPr lang="de-DE"/>
              <a:t> ?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338896" y="276638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Which</a:t>
            </a:r>
            <a:r>
              <a:rPr lang="de-DE"/>
              <a:t> </a:t>
            </a:r>
            <a:r>
              <a:rPr lang="de-DE"/>
              <a:t>parameter</a:t>
            </a:r>
            <a:r>
              <a:rPr lang="de-DE"/>
              <a:t> </a:t>
            </a:r>
            <a:r>
              <a:rPr lang="de-DE"/>
              <a:t>did</a:t>
            </a:r>
            <a:r>
              <a:rPr lang="de-DE"/>
              <a:t> I </a:t>
            </a:r>
            <a:r>
              <a:rPr lang="de-DE"/>
              <a:t>use</a:t>
            </a:r>
            <a:r>
              <a:rPr lang="de-DE"/>
              <a:t> ?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915816" y="334072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When</a:t>
            </a:r>
            <a:r>
              <a:rPr lang="de-DE"/>
              <a:t> and </a:t>
            </a:r>
            <a:r>
              <a:rPr lang="de-DE"/>
              <a:t>how</a:t>
            </a:r>
            <a:r>
              <a:rPr lang="de-DE"/>
              <a:t> </a:t>
            </a:r>
            <a:r>
              <a:rPr lang="de-DE"/>
              <a:t>did</a:t>
            </a:r>
            <a:r>
              <a:rPr lang="de-DE"/>
              <a:t> I </a:t>
            </a:r>
            <a:r>
              <a:rPr lang="de-DE"/>
              <a:t>generate</a:t>
            </a:r>
            <a:r>
              <a:rPr lang="de-DE"/>
              <a:t> </a:t>
            </a:r>
            <a:r>
              <a:rPr lang="de-DE"/>
              <a:t>this</a:t>
            </a:r>
            <a:r>
              <a:rPr lang="de-DE"/>
              <a:t> </a:t>
            </a:r>
            <a:r>
              <a:rPr lang="de-DE"/>
              <a:t>plot</a:t>
            </a:r>
            <a:r>
              <a:rPr lang="de-DE"/>
              <a:t> ?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6716874" y="308954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I </a:t>
            </a:r>
            <a:r>
              <a:rPr lang="de-DE"/>
              <a:t>speed</a:t>
            </a:r>
            <a:r>
              <a:rPr lang="de-DE"/>
              <a:t> </a:t>
            </a:r>
            <a:r>
              <a:rPr lang="de-DE"/>
              <a:t>up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process</a:t>
            </a:r>
            <a:r>
              <a:rPr lang="de-DE"/>
              <a:t> ?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4912883" y="576626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I </a:t>
            </a:r>
            <a:r>
              <a:rPr lang="de-DE"/>
              <a:t>control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effect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analyis</a:t>
            </a:r>
            <a:r>
              <a:rPr lang="de-DE"/>
              <a:t> </a:t>
            </a:r>
            <a:r>
              <a:rPr lang="de-DE"/>
              <a:t>parameters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model</a:t>
            </a:r>
            <a:r>
              <a:rPr lang="de-DE"/>
              <a:t> </a:t>
            </a:r>
            <a:r>
              <a:rPr lang="de-DE"/>
              <a:t>resolution</a:t>
            </a:r>
            <a:r>
              <a:rPr lang="de-DE"/>
              <a:t> ?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2291533" y="1560804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>
                <a:solidFill>
                  <a:schemeClr val="accent3"/>
                </a:solidFill>
              </a:rPr>
              <a:t>Protocol </a:t>
            </a:r>
            <a:r>
              <a:rPr lang="de-DE">
                <a:solidFill>
                  <a:schemeClr val="accent3"/>
                </a:solidFill>
              </a:rPr>
              <a:t>of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the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analysis</a:t>
            </a:r>
            <a:r>
              <a:rPr lang="de-DE">
                <a:solidFill>
                  <a:schemeClr val="accent3"/>
                </a:solidFill>
              </a:rPr>
              <a:t> in </a:t>
            </a:r>
            <a:r>
              <a:rPr lang="de-DE">
                <a:solidFill>
                  <a:schemeClr val="accent3"/>
                </a:solidFill>
              </a:rPr>
              <a:t>the</a:t>
            </a:r>
            <a:r>
              <a:rPr lang="de-DE">
                <a:solidFill>
                  <a:schemeClr val="accent3"/>
                </a:solidFill>
              </a:rPr>
              <a:t> form </a:t>
            </a:r>
            <a:r>
              <a:rPr lang="de-DE">
                <a:solidFill>
                  <a:schemeClr val="accent3"/>
                </a:solidFill>
              </a:rPr>
              <a:t>of</a:t>
            </a:r>
            <a:r>
              <a:rPr lang="de-DE">
                <a:solidFill>
                  <a:schemeClr val="accent3"/>
                </a:solidFill>
              </a:rPr>
              <a:t> e-</a:t>
            </a:r>
            <a:r>
              <a:rPr lang="de-DE">
                <a:solidFill>
                  <a:schemeClr val="accent3"/>
                </a:solidFill>
              </a:rPr>
              <a:t>labbook</a:t>
            </a:r>
            <a:r>
              <a:rPr lang="de-DE">
                <a:solidFill>
                  <a:schemeClr val="accent3"/>
                </a:solidFill>
              </a:rPr>
              <a:t>, README, tags, </a:t>
            </a:r>
            <a:r>
              <a:rPr lang="de-DE">
                <a:solidFill>
                  <a:schemeClr val="accent3"/>
                </a:solidFill>
              </a:rPr>
              <a:t>parameter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files</a:t>
            </a:r>
            <a:endParaRPr lang="de-DE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15287" y="343861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>
                <a:solidFill>
                  <a:schemeClr val="accent3"/>
                </a:solidFill>
              </a:rPr>
              <a:t>Data </a:t>
            </a:r>
            <a:r>
              <a:rPr lang="de-DE">
                <a:solidFill>
                  <a:schemeClr val="accent3"/>
                </a:solidFill>
              </a:rPr>
              <a:t>structures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representing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the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procedures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implemented</a:t>
            </a:r>
            <a:r>
              <a:rPr lang="de-DE">
                <a:solidFill>
                  <a:schemeClr val="accent3"/>
                </a:solidFill>
              </a:rPr>
              <a:t> 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5045415" y="348136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>
                <a:solidFill>
                  <a:schemeClr val="accent3"/>
                </a:solidFill>
              </a:rPr>
              <a:t>Systematic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file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naming</a:t>
            </a:r>
            <a:endParaRPr lang="de-DE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925779" y="1844449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>
                <a:solidFill>
                  <a:schemeClr val="accent3"/>
                </a:solidFill>
              </a:rPr>
              <a:t>Data </a:t>
            </a:r>
            <a:r>
              <a:rPr lang="de-DE">
                <a:solidFill>
                  <a:schemeClr val="accent3"/>
                </a:solidFill>
              </a:rPr>
              <a:t>structures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optmized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for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specific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analysis</a:t>
            </a:r>
            <a:r>
              <a:rPr lang="de-DE">
                <a:solidFill>
                  <a:schemeClr val="accent3"/>
                </a:solidFill>
              </a:rPr>
              <a:t> </a:t>
            </a:r>
            <a:r>
              <a:rPr lang="de-DE">
                <a:solidFill>
                  <a:schemeClr val="accent3"/>
                </a:solidFill>
              </a:rPr>
              <a:t>processes</a:t>
            </a:r>
            <a:endParaRPr lang="de-DE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97274" y="1131590"/>
            <a:ext cx="7416824" cy="1440160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DOI 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built</a:t>
            </a:r>
            <a:r>
              <a:rPr lang="de-DE"/>
              <a:t> on </a:t>
            </a:r>
            <a:r>
              <a:rPr lang="de-DE"/>
              <a:t>the</a:t>
            </a:r>
            <a:r>
              <a:rPr lang="de-DE"/>
              <a:t> top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Handle </a:t>
            </a:r>
            <a:r>
              <a:rPr lang="de-DE"/>
              <a:t>system</a:t>
            </a:r>
            <a:r>
              <a:rPr lang="de-DE"/>
              <a:t> and </a:t>
            </a:r>
            <a:r>
              <a:rPr lang="de-DE"/>
              <a:t>maintains</a:t>
            </a:r>
            <a:r>
              <a:rPr lang="de-DE"/>
              <a:t> a </a:t>
            </a:r>
            <a:r>
              <a:rPr lang="de-DE"/>
              <a:t>registry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related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object</a:t>
            </a:r>
            <a:r>
              <a:rPr lang="de-DE"/>
              <a:t>, </a:t>
            </a:r>
            <a:r>
              <a:rPr lang="de-DE"/>
              <a:t>It</a:t>
            </a:r>
            <a:r>
              <a:rPr lang="de-DE"/>
              <a:t> </a:t>
            </a:r>
            <a:r>
              <a:rPr lang="de-DE"/>
              <a:t>has</a:t>
            </a:r>
            <a:r>
              <a:rPr lang="de-DE"/>
              <a:t> </a:t>
            </a:r>
            <a:r>
              <a:rPr lang="de-DE"/>
              <a:t>local</a:t>
            </a:r>
            <a:r>
              <a:rPr lang="de-DE"/>
              <a:t> Registration </a:t>
            </a:r>
            <a:r>
              <a:rPr lang="de-DE"/>
              <a:t>agencies</a:t>
            </a:r>
            <a:r>
              <a:rPr lang="de-DE"/>
              <a:t> (</a:t>
            </a:r>
            <a:r>
              <a:rPr lang="de-DE"/>
              <a:t>DataCite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 b="1"/>
              <a:t>datasets</a:t>
            </a:r>
            <a:r>
              <a:rPr lang="de-DE"/>
              <a:t>, </a:t>
            </a:r>
            <a:r>
              <a:rPr lang="de-DE"/>
              <a:t>CrossRef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 b="1"/>
              <a:t>publications</a:t>
            </a:r>
            <a:r>
              <a:rPr lang="de-DE"/>
              <a:t> (</a:t>
            </a:r>
            <a:r>
              <a:rPr lang="de-DE"/>
              <a:t>chapters</a:t>
            </a:r>
            <a:r>
              <a:rPr lang="de-DE"/>
              <a:t>, </a:t>
            </a:r>
            <a:r>
              <a:rPr lang="de-DE"/>
              <a:t>proceedings</a:t>
            </a:r>
            <a:r>
              <a:rPr lang="de-DE"/>
              <a:t>, EIDR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audio</a:t>
            </a:r>
            <a:r>
              <a:rPr lang="de-DE"/>
              <a:t> </a:t>
            </a:r>
            <a:r>
              <a:rPr lang="de-DE"/>
              <a:t>objects</a:t>
            </a:r>
            <a:r>
              <a:rPr lang="de-DE"/>
              <a:t>). </a:t>
            </a:r>
            <a:r>
              <a:rPr lang="de-DE"/>
              <a:t>It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widely</a:t>
            </a:r>
            <a:r>
              <a:rPr lang="de-DE"/>
              <a:t> </a:t>
            </a:r>
            <a:r>
              <a:rPr lang="de-DE"/>
              <a:t>used</a:t>
            </a:r>
            <a:r>
              <a:rPr lang="de-DE"/>
              <a:t> in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publication</a:t>
            </a:r>
            <a:r>
              <a:rPr lang="de-DE"/>
              <a:t> </a:t>
            </a:r>
            <a:r>
              <a:rPr lang="de-DE"/>
              <a:t>registry</a:t>
            </a:r>
            <a:r>
              <a:rPr lang="de-DE"/>
              <a:t> and </a:t>
            </a:r>
            <a:r>
              <a:rPr lang="de-DE"/>
              <a:t>has</a:t>
            </a:r>
            <a:r>
              <a:rPr lang="de-DE"/>
              <a:t> </a:t>
            </a:r>
            <a:r>
              <a:rPr lang="de-DE"/>
              <a:t>specific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schemata</a:t>
            </a:r>
            <a:r>
              <a:rPr lang="de-DE"/>
              <a:t>, </a:t>
            </a:r>
            <a:r>
              <a:rPr lang="de-DE"/>
              <a:t>business</a:t>
            </a:r>
            <a:r>
              <a:rPr lang="de-DE"/>
              <a:t> </a:t>
            </a:r>
            <a:r>
              <a:rPr lang="de-DE"/>
              <a:t>model</a:t>
            </a:r>
            <a:r>
              <a:rPr lang="de-DE"/>
              <a:t> and </a:t>
            </a:r>
            <a:r>
              <a:rPr lang="de-DE"/>
              <a:t>assignment</a:t>
            </a:r>
            <a:r>
              <a:rPr lang="de-DE"/>
              <a:t> </a:t>
            </a:r>
            <a:r>
              <a:rPr lang="de-DE"/>
              <a:t>practices</a:t>
            </a:r>
            <a:endParaRPr lang="de-DE"/>
          </a:p>
          <a:p>
            <a:pPr>
              <a:defRPr/>
            </a:pPr>
            <a:r>
              <a:rPr lang="de-DE"/>
              <a:t>Associate </a:t>
            </a:r>
            <a:r>
              <a:rPr lang="de-DE"/>
              <a:t>the</a:t>
            </a:r>
            <a:r>
              <a:rPr lang="de-DE"/>
              <a:t> ID </a:t>
            </a:r>
            <a:r>
              <a:rPr lang="de-DE"/>
              <a:t>number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URL </a:t>
            </a:r>
            <a:r>
              <a:rPr lang="de-DE"/>
              <a:t>hosting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    </a:t>
            </a:r>
            <a:endParaRPr lang="en-GB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DOI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[20]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97274" y="1131590"/>
            <a:ext cx="7416824" cy="2735932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ROR </a:t>
            </a:r>
            <a:r>
              <a:rPr lang="de-DE" b="1"/>
              <a:t>research</a:t>
            </a:r>
            <a:r>
              <a:rPr lang="de-DE" b="1"/>
              <a:t> </a:t>
            </a:r>
            <a:r>
              <a:rPr lang="de-DE" b="1"/>
              <a:t>organization</a:t>
            </a:r>
            <a:r>
              <a:rPr lang="de-DE" b="1"/>
              <a:t> </a:t>
            </a:r>
            <a:r>
              <a:rPr lang="de-DE"/>
              <a:t>Registry. </a:t>
            </a:r>
            <a:r>
              <a:rPr lang="de-DE"/>
              <a:t>It</a:t>
            </a:r>
            <a:r>
              <a:rPr lang="de-DE"/>
              <a:t> </a:t>
            </a:r>
            <a:r>
              <a:rPr lang="de-DE"/>
              <a:t>stores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about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organization</a:t>
            </a:r>
            <a:r>
              <a:rPr lang="de-DE"/>
              <a:t> </a:t>
            </a:r>
            <a:r>
              <a:rPr lang="de-DE"/>
              <a:t>hosting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project</a:t>
            </a:r>
            <a:r>
              <a:rPr lang="de-DE"/>
              <a:t> and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project</a:t>
            </a:r>
            <a:r>
              <a:rPr lang="de-DE"/>
              <a:t> </a:t>
            </a:r>
            <a:r>
              <a:rPr lang="de-DE"/>
              <a:t>framework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research</a:t>
            </a:r>
            <a:r>
              <a:rPr lang="de-DE"/>
              <a:t> </a:t>
            </a:r>
            <a:r>
              <a:rPr lang="de-DE"/>
              <a:t>object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 b="1">
                <a:solidFill>
                  <a:schemeClr val="accent2"/>
                </a:solidFill>
              </a:rPr>
              <a:t>GRID Global Research Identifier Database </a:t>
            </a:r>
            <a:r>
              <a:rPr lang="de-DE" b="1">
                <a:solidFill>
                  <a:schemeClr val="accent2"/>
                </a:solidFill>
              </a:rPr>
              <a:t>(www.grid.ac)</a:t>
            </a:r>
            <a:endParaRPr lang="de-DE" b="1">
              <a:solidFill>
                <a:schemeClr val="accent2"/>
              </a:solidFill>
            </a:endParaRPr>
          </a:p>
          <a:p>
            <a:pPr>
              <a:defRPr/>
            </a:pPr>
            <a:endParaRPr lang="de-DE"/>
          </a:p>
          <a:p>
            <a:pPr algn="l">
              <a:defRPr/>
            </a:pPr>
            <a:r>
              <a:rPr lang="en-US" sz="1400" b="1" i="0" u="none" strike="noStrike">
                <a:solidFill>
                  <a:schemeClr val="accent2"/>
                </a:solidFill>
                <a:latin typeface="+mj-lt"/>
              </a:rPr>
              <a:t>Crossref</a:t>
            </a:r>
            <a:r>
              <a:rPr lang="en-US" sz="1400" b="1" i="0" u="none" strike="noStrike">
                <a:solidFill>
                  <a:schemeClr val="accent2"/>
                </a:solidFill>
                <a:latin typeface="+mj-lt"/>
              </a:rPr>
              <a:t>  Funder Registry (crossref.org) </a:t>
            </a:r>
            <a:r>
              <a:rPr lang="en-US" sz="1400" i="0" u="none" strike="noStrike">
                <a:latin typeface="+mj-lt"/>
              </a:rPr>
              <a:t>enables the link between </a:t>
            </a:r>
            <a:r>
              <a:rPr lang="en-US" sz="1400">
                <a:latin typeface="+mj-lt"/>
              </a:rPr>
              <a:t>grants, projects  and research products. </a:t>
            </a:r>
            <a:endParaRPr/>
          </a:p>
          <a:p>
            <a:pPr algn="l">
              <a:defRPr/>
            </a:pPr>
            <a:r>
              <a:rPr lang="en-US" sz="1400">
                <a:latin typeface="+mj-lt"/>
              </a:rPr>
              <a:t>Funding agency identifier are in the form of a DOI and listed in the Funder Registry (e.g. 10.13039/501100001659 for DFG)</a:t>
            </a:r>
            <a:endParaRPr lang="en-US">
              <a:latin typeface="+mj-lt"/>
            </a:endParaRPr>
          </a:p>
          <a:p>
            <a:pPr algn="l">
              <a:defRPr/>
            </a:pPr>
            <a:r>
              <a:rPr lang="en-US" sz="1400" b="0" i="0" u="none" strike="noStrike">
                <a:latin typeface="+mj-lt"/>
              </a:rPr>
              <a:t>This tool  facilitates the  visualization of  the projects results and the collections of </a:t>
            </a:r>
            <a:r>
              <a:rPr lang="en-US" sz="1400">
                <a:latin typeface="+mj-lt"/>
              </a:rPr>
              <a:t>products into “</a:t>
            </a:r>
            <a:r>
              <a:rPr lang="en-US" sz="1400" b="0" i="0" u="none" strike="noStrike">
                <a:latin typeface="+mj-lt"/>
              </a:rPr>
              <a:t>researchers portfolio”  ready to be used e.g. when submitting new proposals to funding agencies.</a:t>
            </a:r>
            <a:endParaRPr lang="de-DE">
              <a:latin typeface="+mj-lt"/>
            </a:endParaRPr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    </a:t>
            </a:r>
            <a:endParaRPr/>
          </a:p>
          <a:p>
            <a:pPr marL="0" indent="0">
              <a:buNone/>
              <a:defRPr/>
            </a:pPr>
            <a:r>
              <a:rPr lang="de-DE"/>
              <a:t>Notes: </a:t>
            </a:r>
            <a:r>
              <a:rPr lang="de-DE"/>
              <a:t>corrections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needed</a:t>
            </a:r>
            <a:r>
              <a:rPr lang="de-DE"/>
              <a:t> in </a:t>
            </a:r>
            <a:r>
              <a:rPr lang="de-DE"/>
              <a:t>the</a:t>
            </a:r>
            <a:r>
              <a:rPr lang="de-DE"/>
              <a:t> PID </a:t>
            </a:r>
            <a:r>
              <a:rPr lang="de-DE"/>
              <a:t>slides</a:t>
            </a:r>
            <a:r>
              <a:rPr lang="de-DE"/>
              <a:t> </a:t>
            </a:r>
            <a:r>
              <a:rPr lang="de-DE"/>
              <a:t>from</a:t>
            </a:r>
            <a:r>
              <a:rPr lang="de-DE"/>
              <a:t> </a:t>
            </a:r>
            <a:r>
              <a:rPr lang="de-DE"/>
              <a:t>Expands</a:t>
            </a:r>
            <a:endParaRPr lang="en-GB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ROR &amp; </a:t>
            </a:r>
            <a:r>
              <a:rPr lang="de-DE"/>
              <a:t>grant</a:t>
            </a:r>
            <a:r>
              <a:rPr lang="de-DE"/>
              <a:t> ID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[20]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72792" y="661180"/>
            <a:ext cx="3914759" cy="4040620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IGSN </a:t>
            </a:r>
            <a:r>
              <a:rPr lang="de-DE" b="1"/>
              <a:t>research</a:t>
            </a:r>
            <a:r>
              <a:rPr lang="de-DE" b="1"/>
              <a:t> </a:t>
            </a:r>
            <a:r>
              <a:rPr lang="de-DE" b="1"/>
              <a:t>organization</a:t>
            </a:r>
            <a:r>
              <a:rPr lang="de-DE" b="1"/>
              <a:t> </a:t>
            </a:r>
            <a:r>
              <a:rPr lang="de-DE"/>
              <a:t>Registry. </a:t>
            </a:r>
            <a:endParaRPr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stores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about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organization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Guaranteed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unique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Handle </a:t>
            </a:r>
            <a:r>
              <a:rPr lang="de-DE"/>
              <a:t>identifier</a:t>
            </a:r>
            <a:r>
              <a:rPr lang="de-DE"/>
              <a:t> (handle.net)</a:t>
            </a:r>
            <a:endParaRPr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has</a:t>
            </a:r>
            <a:r>
              <a:rPr lang="de-DE"/>
              <a:t> a sample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profile</a:t>
            </a:r>
            <a:r>
              <a:rPr lang="de-DE"/>
              <a:t> (</a:t>
            </a:r>
            <a:r>
              <a:rPr lang="de-DE"/>
              <a:t>alligned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datasite</a:t>
            </a:r>
            <a:r>
              <a:rPr lang="de-DE"/>
              <a:t>) at </a:t>
            </a:r>
            <a:r>
              <a:rPr lang="de-DE"/>
              <a:t>federated</a:t>
            </a:r>
            <a:r>
              <a:rPr lang="de-DE"/>
              <a:t> IGSN 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IGSN </a:t>
            </a:r>
            <a:r>
              <a:rPr lang="de-DE"/>
              <a:t>has</a:t>
            </a:r>
            <a:r>
              <a:rPr lang="de-DE"/>
              <a:t> a </a:t>
            </a:r>
            <a:r>
              <a:rPr lang="de-DE"/>
              <a:t>landing</a:t>
            </a:r>
            <a:r>
              <a:rPr lang="de-DE"/>
              <a:t> </a:t>
            </a:r>
            <a:r>
              <a:rPr lang="de-DE"/>
              <a:t>page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sample </a:t>
            </a:r>
            <a:r>
              <a:rPr lang="de-DE"/>
              <a:t>descritpion</a:t>
            </a:r>
            <a:r>
              <a:rPr lang="de-DE"/>
              <a:t> </a:t>
            </a:r>
            <a:r>
              <a:rPr lang="de-DE"/>
              <a:t>accessible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QR code</a:t>
            </a:r>
            <a:endParaRPr/>
          </a:p>
          <a:p>
            <a:pPr>
              <a:defRPr/>
            </a:pPr>
            <a:r>
              <a:rPr lang="de-DE"/>
              <a:t>Mandatory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bibliographic</a:t>
            </a:r>
            <a:r>
              <a:rPr lang="de-DE"/>
              <a:t> but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structure</a:t>
            </a:r>
            <a:r>
              <a:rPr lang="de-DE"/>
              <a:t> </a:t>
            </a:r>
            <a:r>
              <a:rPr lang="de-DE"/>
              <a:t>include</a:t>
            </a:r>
            <a:r>
              <a:rPr lang="de-DE"/>
              <a:t> </a:t>
            </a:r>
            <a:r>
              <a:rPr lang="de-DE"/>
              <a:t>domain</a:t>
            </a:r>
            <a:r>
              <a:rPr lang="de-DE"/>
              <a:t> </a:t>
            </a:r>
            <a:r>
              <a:rPr lang="de-DE"/>
              <a:t>specific</a:t>
            </a:r>
            <a:r>
              <a:rPr lang="de-DE"/>
              <a:t> </a:t>
            </a:r>
            <a:r>
              <a:rPr lang="de-DE"/>
              <a:t>elements</a:t>
            </a:r>
            <a:endParaRPr lang="de-DE"/>
          </a:p>
          <a:p>
            <a:pPr>
              <a:defRPr/>
            </a:pPr>
            <a:r>
              <a:rPr lang="de-DE"/>
              <a:t>It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possible </a:t>
            </a:r>
            <a:r>
              <a:rPr lang="de-DE"/>
              <a:t>to</a:t>
            </a:r>
            <a:r>
              <a:rPr lang="de-DE"/>
              <a:t> link </a:t>
            </a:r>
            <a:r>
              <a:rPr lang="de-DE"/>
              <a:t>samples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and </a:t>
            </a:r>
            <a:r>
              <a:rPr lang="de-DE"/>
              <a:t>publication</a:t>
            </a:r>
            <a:r>
              <a:rPr lang="de-DE"/>
              <a:t> </a:t>
            </a:r>
            <a:endParaRPr/>
          </a:p>
          <a:p>
            <a:pPr>
              <a:defRPr/>
            </a:pPr>
            <a:r>
              <a:rPr lang="de-DE"/>
              <a:t>~10 </a:t>
            </a:r>
            <a:r>
              <a:rPr lang="de-DE"/>
              <a:t>millions</a:t>
            </a:r>
            <a:r>
              <a:rPr lang="de-DE"/>
              <a:t> </a:t>
            </a:r>
            <a:r>
              <a:rPr lang="de-DE"/>
              <a:t>samples</a:t>
            </a:r>
            <a:r>
              <a:rPr lang="de-DE"/>
              <a:t> registered </a:t>
            </a:r>
            <a:r>
              <a:rPr lang="de-DE"/>
              <a:t>worldwide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    </a:t>
            </a:r>
            <a:endParaRPr lang="en-GB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PID </a:t>
            </a:r>
            <a:r>
              <a:rPr lang="de-DE"/>
              <a:t>for</a:t>
            </a:r>
            <a:r>
              <a:rPr lang="de-DE"/>
              <a:t> Samples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[20]</a:t>
            </a:r>
            <a:endParaRPr lang="en-GB" sz="800"/>
          </a:p>
        </p:txBody>
      </p:sp>
      <p:sp>
        <p:nvSpPr>
          <p:cNvPr id="2" name="Inhaltsplatzhalter 1"/>
          <p:cNvSpPr txBox="1"/>
          <p:nvPr/>
        </p:nvSpPr>
        <p:spPr bwMode="auto">
          <a:xfrm>
            <a:off x="4952631" y="991819"/>
            <a:ext cx="4105275" cy="3062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Logs </a:t>
            </a:r>
            <a:r>
              <a:rPr lang="de-DE"/>
              <a:t>of</a:t>
            </a:r>
            <a:r>
              <a:rPr lang="de-DE"/>
              <a:t> all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operations</a:t>
            </a:r>
            <a:r>
              <a:rPr lang="de-DE"/>
              <a:t> (sample </a:t>
            </a:r>
            <a:r>
              <a:rPr lang="de-DE"/>
              <a:t>preparation</a:t>
            </a:r>
            <a:r>
              <a:rPr lang="de-DE"/>
              <a:t> ) on </a:t>
            </a:r>
            <a:r>
              <a:rPr lang="de-DE"/>
              <a:t>the</a:t>
            </a:r>
            <a:r>
              <a:rPr lang="de-DE"/>
              <a:t> sample </a:t>
            </a:r>
            <a:r>
              <a:rPr lang="de-DE"/>
              <a:t>embed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sample </a:t>
            </a:r>
            <a:r>
              <a:rPr lang="de-DE"/>
              <a:t>history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/>
              <a:t>This log </a:t>
            </a:r>
            <a:r>
              <a:rPr lang="de-DE"/>
              <a:t>file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preserved</a:t>
            </a:r>
            <a:r>
              <a:rPr lang="de-DE"/>
              <a:t> and </a:t>
            </a:r>
            <a:r>
              <a:rPr lang="de-DE"/>
              <a:t>attached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metadata</a:t>
            </a:r>
            <a:r>
              <a:rPr lang="de-DE"/>
              <a:t> 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Potential </a:t>
            </a:r>
            <a:r>
              <a:rPr lang="de-DE"/>
              <a:t>assignment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a PID ?</a:t>
            </a:r>
            <a:endParaRPr/>
          </a:p>
          <a:p>
            <a:pPr marL="0" indent="0">
              <a:buNone/>
              <a:defRPr/>
            </a:pPr>
            <a:r>
              <a:rPr lang="de-DE"/>
              <a:t>Considerations</a:t>
            </a:r>
            <a:r>
              <a:rPr lang="de-DE"/>
              <a:t> : sample </a:t>
            </a:r>
            <a:r>
              <a:rPr lang="de-DE"/>
              <a:t>charactr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changing</a:t>
            </a:r>
            <a:r>
              <a:rPr lang="de-DE"/>
              <a:t> </a:t>
            </a:r>
            <a:r>
              <a:rPr lang="de-DE"/>
              <a:t>while</a:t>
            </a:r>
            <a:r>
              <a:rPr lang="de-DE"/>
              <a:t> </a:t>
            </a:r>
            <a:r>
              <a:rPr lang="de-DE"/>
              <a:t>treated</a:t>
            </a:r>
            <a:r>
              <a:rPr lang="de-DE"/>
              <a:t>,  </a:t>
            </a:r>
            <a:r>
              <a:rPr lang="de-DE"/>
              <a:t>measurements</a:t>
            </a:r>
            <a:r>
              <a:rPr lang="de-DE"/>
              <a:t> and sample </a:t>
            </a:r>
            <a:r>
              <a:rPr lang="de-DE"/>
              <a:t>creation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really</a:t>
            </a:r>
            <a:r>
              <a:rPr lang="de-DE"/>
              <a:t> </a:t>
            </a:r>
            <a:r>
              <a:rPr lang="de-DE"/>
              <a:t>distinguished</a:t>
            </a:r>
            <a:r>
              <a:rPr lang="de-DE"/>
              <a:t>? </a:t>
            </a:r>
            <a:r>
              <a:rPr lang="de-DE"/>
              <a:t>What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 sample </a:t>
            </a:r>
            <a:r>
              <a:rPr lang="de-DE"/>
              <a:t>preservation</a:t>
            </a:r>
            <a:r>
              <a:rPr lang="de-DE"/>
              <a:t> after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measurements</a:t>
            </a:r>
            <a:r>
              <a:rPr lang="de-DE"/>
              <a:t> ?</a:t>
            </a:r>
            <a:endParaRPr/>
          </a:p>
          <a:p>
            <a:pPr>
              <a:defRPr/>
            </a:pPr>
            <a:endParaRPr lang="de-DE"/>
          </a:p>
          <a:p>
            <a:pPr marL="0" indent="0">
              <a:buFont typeface="Wingdings"/>
              <a:buNone/>
              <a:defRPr/>
            </a:pPr>
            <a:r>
              <a:rPr lang="de-DE"/>
              <a:t>    </a:t>
            </a:r>
            <a:endParaRPr lang="de-DE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360000" y="1491594"/>
            <a:ext cx="6588264" cy="1146686"/>
          </a:xfrm>
        </p:spPr>
        <p:txBody>
          <a:bodyPr/>
          <a:lstStyle/>
          <a:p>
            <a:pPr marL="444500" indent="-439738">
              <a:defRPr/>
            </a:pPr>
            <a:r>
              <a:rPr lang="de-DE">
                <a:solidFill>
                  <a:schemeClr val="bg1"/>
                </a:solidFill>
              </a:rPr>
              <a:t>Making </a:t>
            </a:r>
            <a:r>
              <a:rPr lang="de-DE">
                <a:solidFill>
                  <a:schemeClr val="bg1"/>
                </a:solidFill>
              </a:rPr>
              <a:t>research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workflow</a:t>
            </a:r>
            <a:r>
              <a:rPr lang="de-DE">
                <a:solidFill>
                  <a:schemeClr val="bg1"/>
                </a:solidFill>
              </a:rPr>
              <a:t> FAIR:</a:t>
            </a:r>
            <a:br>
              <a:rPr lang="de-DE">
                <a:solidFill>
                  <a:schemeClr val="bg1"/>
                </a:solidFill>
              </a:rPr>
            </a:br>
            <a:r>
              <a:rPr lang="de-DE" b="0">
                <a:solidFill>
                  <a:schemeClr val="bg1"/>
                </a:solidFill>
              </a:rPr>
              <a:t>03 </a:t>
            </a:r>
            <a:r>
              <a:rPr lang="de-DE">
                <a:solidFill>
                  <a:schemeClr val="bg1"/>
                </a:solidFill>
              </a:rPr>
              <a:t>Repositories</a:t>
            </a:r>
            <a:r>
              <a:rPr lang="de-DE" b="0">
                <a:solidFill>
                  <a:schemeClr val="bg1"/>
                </a:solidFill>
              </a:rPr>
              <a:t> and </a:t>
            </a:r>
            <a:r>
              <a:rPr lang="de-DE">
                <a:solidFill>
                  <a:schemeClr val="bg1"/>
                </a:solidFill>
              </a:rPr>
              <a:t>Licenses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69209" y="771550"/>
            <a:ext cx="7416824" cy="1512167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Offer permanent archives and access to the data, provide persistent Identifiers (FAIR)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Look for an institutional repository, project repository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Generalist/ community/institutional repository: </a:t>
            </a:r>
            <a:r>
              <a:rPr lang="de-DE"/>
              <a:t>zenodo</a:t>
            </a:r>
            <a:r>
              <a:rPr lang="de-DE"/>
              <a:t>, </a:t>
            </a:r>
            <a:r>
              <a:rPr lang="de-DE"/>
              <a:t>figshare</a:t>
            </a:r>
            <a:r>
              <a:rPr lang="de-DE"/>
              <a:t>, </a:t>
            </a:r>
            <a:r>
              <a:rPr lang="de-DE"/>
              <a:t>eudat</a:t>
            </a:r>
            <a:r>
              <a:rPr lang="de-DE"/>
              <a:t>, </a:t>
            </a:r>
            <a:r>
              <a:rPr lang="de-DE"/>
              <a:t>dryad</a:t>
            </a:r>
            <a:r>
              <a:rPr lang="de-DE"/>
              <a:t> </a:t>
            </a:r>
            <a:r>
              <a:rPr lang="de-DE"/>
              <a:t>home</a:t>
            </a:r>
            <a:r>
              <a:rPr lang="de-DE"/>
              <a:t>/ CXIDB, EMPIAR, </a:t>
            </a:r>
            <a:r>
              <a:rPr lang="de-DE"/>
              <a:t>EMDataResource</a:t>
            </a:r>
            <a:r>
              <a:rPr lang="de-DE"/>
              <a:t>, NOMAD (https://nomad-lab.eu/services/repo-arch)</a:t>
            </a: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FAIRsharing</a:t>
            </a:r>
            <a:r>
              <a:rPr lang="en-GB" b="1">
                <a:solidFill>
                  <a:srgbClr val="145AA0"/>
                </a:solidFill>
              </a:rPr>
              <a:t> </a:t>
            </a:r>
            <a:r>
              <a:rPr lang="de-DE"/>
              <a:t>registry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repositories</a:t>
            </a:r>
            <a:r>
              <a:rPr lang="de-DE"/>
              <a:t> </a:t>
            </a:r>
            <a:r>
              <a:rPr lang="de-DE" u="sng">
                <a:hlinkClick r:id="rId2" tooltip="https://fairsharing.org/"/>
              </a:rPr>
              <a:t>https://fairsharing.org/</a:t>
            </a:r>
            <a:r>
              <a:rPr lang="de-DE"/>
              <a:t> </a:t>
            </a:r>
            <a:r>
              <a:rPr lang="de-DE"/>
              <a:t>structured</a:t>
            </a:r>
            <a:r>
              <a:rPr lang="de-DE"/>
              <a:t> </a:t>
            </a:r>
            <a:r>
              <a:rPr lang="de-DE"/>
              <a:t>overview</a:t>
            </a:r>
            <a:endParaRPr lang="de-DE"/>
          </a:p>
          <a:p>
            <a:pPr>
              <a:defRPr/>
            </a:pPr>
            <a:r>
              <a:rPr lang="de-DE"/>
              <a:t>RatSWD</a:t>
            </a:r>
            <a:r>
              <a:rPr lang="de-DE"/>
              <a:t> </a:t>
            </a:r>
            <a:r>
              <a:rPr lang="de-DE" u="sng">
                <a:hlinkClick r:id="rId3" tooltip="https://www.konsortswd.de/datenzentren/alle-datenzentren/"/>
              </a:rPr>
              <a:t>https://www.konsortswd.de/datenzentren/alle-datenzentren/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    Collection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german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centers</a:t>
            </a:r>
            <a:endParaRPr lang="de-DE"/>
          </a:p>
          <a:p>
            <a:pPr>
              <a:defRPr/>
            </a:pPr>
            <a:r>
              <a:rPr lang="de-DE"/>
              <a:t>Re3data.org international </a:t>
            </a:r>
            <a:r>
              <a:rPr lang="de-DE"/>
              <a:t>registry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research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repository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https://www.re3data.org/search?query=&amp;subjects%5B%5D=30701%20Experimental%20Condensed%20Matter%20Physics</a:t>
            </a:r>
            <a:endParaRPr/>
          </a:p>
          <a:p>
            <a:pPr>
              <a:defRPr/>
            </a:pPr>
            <a:r>
              <a:rPr lang="de-DE"/>
              <a:t>Measure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trustworthy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repository</a:t>
            </a:r>
            <a:r>
              <a:rPr lang="de-DE"/>
              <a:t> </a:t>
            </a:r>
            <a:r>
              <a:rPr lang="de-DE"/>
              <a:t>given</a:t>
            </a:r>
            <a:r>
              <a:rPr lang="de-DE"/>
              <a:t> (e.g. </a:t>
            </a:r>
            <a:r>
              <a:rPr lang="de-DE"/>
              <a:t>certificate</a:t>
            </a:r>
            <a:r>
              <a:rPr lang="de-DE"/>
              <a:t>, PIDs, </a:t>
            </a:r>
            <a:r>
              <a:rPr lang="de-DE"/>
              <a:t>metadata</a:t>
            </a:r>
            <a:r>
              <a:rPr lang="de-DE"/>
              <a:t>)</a:t>
            </a:r>
            <a:endParaRPr lang="en-GB"/>
          </a:p>
          <a:p>
            <a:pPr marL="0" indent="0"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publish </a:t>
            </a:r>
            <a:r>
              <a:rPr lang="de-DE"/>
              <a:t>database</a:t>
            </a:r>
            <a:r>
              <a:rPr lang="de-DE"/>
              <a:t> and  </a:t>
            </a:r>
            <a:r>
              <a:rPr lang="de-DE"/>
              <a:t>software</a:t>
            </a:r>
            <a:r>
              <a:rPr lang="de-DE"/>
              <a:t> ?</a:t>
            </a:r>
            <a:br>
              <a:rPr lang="de-DE"/>
            </a:br>
            <a:r>
              <a:rPr lang="de-DE"/>
              <a:t>How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identify</a:t>
            </a:r>
            <a:r>
              <a:rPr lang="de-DE"/>
              <a:t> a </a:t>
            </a:r>
            <a:r>
              <a:rPr lang="de-DE"/>
              <a:t>suitable</a:t>
            </a:r>
            <a:r>
              <a:rPr lang="de-DE"/>
              <a:t> </a:t>
            </a:r>
            <a:r>
              <a:rPr lang="de-DE"/>
              <a:t>repository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23528" y="3480074"/>
            <a:ext cx="7416824" cy="15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GB"/>
          </a:p>
          <a:p>
            <a:pPr marL="0" indent="0">
              <a:buFont typeface="Wingdings"/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467544" y="771550"/>
            <a:ext cx="7416824" cy="720080"/>
          </a:xfrm>
        </p:spPr>
        <p:txBody>
          <a:bodyPr/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Terms of use of your data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Data proper attribution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Data and databases for the licence</a:t>
            </a:r>
            <a:endParaRPr/>
          </a:p>
          <a:p>
            <a:pPr>
              <a:defRPr/>
            </a:pP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>
              <a:defRPr/>
            </a:pPr>
            <a:endParaRPr lang="en-GB" sz="1200"/>
          </a:p>
          <a:p>
            <a:pPr marL="0" indent="0">
              <a:buNone/>
              <a:defRPr/>
            </a:pPr>
            <a:r>
              <a:rPr lang="en-GB" sz="1200"/>
              <a:t>     https://eu-datenschutz.org/</a:t>
            </a:r>
            <a:endParaRPr lang="de-DE"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License 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9" name="Inhaltsplatzhalter 1"/>
          <p:cNvSpPr txBox="1"/>
          <p:nvPr/>
        </p:nvSpPr>
        <p:spPr bwMode="auto">
          <a:xfrm>
            <a:off x="3923928" y="690786"/>
            <a:ext cx="4320480" cy="40110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Open Data Commons group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   </a:t>
            </a:r>
            <a:r>
              <a:rPr lang="de-DE"/>
              <a:t>3 </a:t>
            </a:r>
            <a:r>
              <a:rPr lang="en-US"/>
              <a:t>standard</a:t>
            </a:r>
            <a:r>
              <a:rPr lang="de-DE"/>
              <a:t> </a:t>
            </a:r>
            <a:r>
              <a:rPr lang="de-DE"/>
              <a:t>licenses</a:t>
            </a:r>
            <a:r>
              <a:rPr lang="de-DE"/>
              <a:t> and additional </a:t>
            </a:r>
            <a:r>
              <a:rPr lang="de-DE"/>
              <a:t>community</a:t>
            </a:r>
            <a:r>
              <a:rPr lang="de-DE"/>
              <a:t> </a:t>
            </a:r>
            <a:r>
              <a:rPr lang="de-DE"/>
              <a:t>norms</a:t>
            </a:r>
            <a:r>
              <a:rPr lang="de-DE"/>
              <a:t> </a:t>
            </a:r>
            <a:endParaRPr/>
          </a:p>
          <a:p>
            <a:pPr marL="0" indent="0">
              <a:buNone/>
              <a:defRPr/>
            </a:pPr>
            <a:r>
              <a:rPr lang="de-DE"/>
              <a:t>PDDL: Public </a:t>
            </a:r>
            <a:r>
              <a:rPr lang="de-DE"/>
              <a:t>domain</a:t>
            </a:r>
            <a:r>
              <a:rPr lang="de-DE"/>
              <a:t> </a:t>
            </a:r>
            <a:r>
              <a:rPr lang="de-DE"/>
              <a:t>dedication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ODC-By: </a:t>
            </a:r>
            <a:r>
              <a:rPr lang="de-DE"/>
              <a:t>free</a:t>
            </a:r>
            <a:r>
              <a:rPr lang="de-DE"/>
              <a:t> </a:t>
            </a:r>
            <a:r>
              <a:rPr lang="de-DE"/>
              <a:t>user</a:t>
            </a:r>
            <a:r>
              <a:rPr lang="de-DE"/>
              <a:t> </a:t>
            </a:r>
            <a:r>
              <a:rPr lang="de-DE"/>
              <a:t>under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provision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referencing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source</a:t>
            </a:r>
            <a:endParaRPr/>
          </a:p>
          <a:p>
            <a:pPr marL="0" indent="0">
              <a:buNone/>
              <a:defRPr/>
            </a:pPr>
            <a:r>
              <a:rPr lang="de-DE"/>
              <a:t>ODC-</a:t>
            </a:r>
            <a:r>
              <a:rPr lang="de-DE"/>
              <a:t>Odbl</a:t>
            </a:r>
            <a:r>
              <a:rPr lang="de-DE"/>
              <a:t>: </a:t>
            </a:r>
            <a:r>
              <a:rPr lang="de-DE"/>
              <a:t>any</a:t>
            </a:r>
            <a:r>
              <a:rPr lang="de-DE"/>
              <a:t> </a:t>
            </a:r>
            <a:r>
              <a:rPr lang="de-DE"/>
              <a:t>use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database</a:t>
            </a:r>
            <a:r>
              <a:rPr lang="de-DE"/>
              <a:t> </a:t>
            </a:r>
            <a:r>
              <a:rPr lang="de-DE"/>
              <a:t>must</a:t>
            </a:r>
            <a:r>
              <a:rPr lang="de-DE"/>
              <a:t> </a:t>
            </a:r>
            <a:r>
              <a:rPr lang="de-DE"/>
              <a:t>refer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source, </a:t>
            </a:r>
            <a:r>
              <a:rPr lang="de-DE"/>
              <a:t>any</a:t>
            </a:r>
            <a:r>
              <a:rPr lang="de-DE"/>
              <a:t> derivative </a:t>
            </a:r>
            <a:r>
              <a:rPr lang="de-DE"/>
              <a:t>product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distributed</a:t>
            </a:r>
            <a:r>
              <a:rPr lang="de-DE"/>
              <a:t> </a:t>
            </a:r>
            <a:r>
              <a:rPr lang="de-DE"/>
              <a:t>under</a:t>
            </a:r>
            <a:r>
              <a:rPr lang="de-DE"/>
              <a:t> same </a:t>
            </a:r>
            <a:r>
              <a:rPr lang="de-DE"/>
              <a:t>terms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https://creativecommons.org/licenses/</a:t>
            </a:r>
            <a:endParaRPr/>
          </a:p>
          <a:p>
            <a:pPr marL="0" indent="0">
              <a:buNone/>
              <a:defRPr/>
            </a:pPr>
            <a:r>
              <a:rPr lang="de-DE" b="1">
                <a:solidFill>
                  <a:srgbClr val="145AA0"/>
                </a:solidFill>
              </a:rPr>
              <a:t>Creative Commons</a:t>
            </a:r>
            <a:endParaRPr lang="de-DE"/>
          </a:p>
          <a:p>
            <a:pPr marL="0" indent="0">
              <a:buNone/>
              <a:defRPr/>
            </a:pPr>
            <a:r>
              <a:rPr lang="en-GB"/>
              <a:t>CC-BY-SA attribution share alike and same licencing of related work</a:t>
            </a:r>
            <a:endParaRPr/>
          </a:p>
          <a:p>
            <a:pPr marL="0" indent="0">
              <a:buNone/>
              <a:defRPr/>
            </a:pPr>
            <a:r>
              <a:rPr lang="en-GB"/>
              <a:t>CC-BY- Attribution only</a:t>
            </a:r>
            <a:endParaRPr/>
          </a:p>
          <a:p>
            <a:pPr marL="0" indent="0">
              <a:buNone/>
              <a:defRPr/>
            </a:pPr>
            <a:r>
              <a:rPr lang="en-GB"/>
              <a:t>CC0 : Public domain dedication</a:t>
            </a:r>
            <a:endParaRPr/>
          </a:p>
          <a:p>
            <a:pPr marL="0" indent="0">
              <a:buNone/>
              <a:defRPr/>
            </a:pPr>
            <a:r>
              <a:rPr lang="en-GB"/>
              <a:t>PDM:  Public Domain mark – free of know  restrictions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Font typeface="Wingdings"/>
              <a:buNone/>
              <a:defRPr/>
            </a:pPr>
            <a:endParaRPr lang="en-GB"/>
          </a:p>
          <a:p>
            <a:pPr marL="0" indent="0">
              <a:buFont typeface="Wingdings"/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extfeld 7"/>
          <p:cNvSpPr txBox="1"/>
          <p:nvPr/>
        </p:nvSpPr>
        <p:spPr bwMode="auto">
          <a:xfrm>
            <a:off x="179512" y="473257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[23]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539552" y="555526"/>
            <a:ext cx="7416824" cy="4184636"/>
          </a:xfrm>
        </p:spPr>
        <p:txBody>
          <a:bodyPr/>
          <a:lstStyle/>
          <a:p>
            <a:pPr>
              <a:defRPr/>
            </a:pPr>
            <a:r>
              <a:rPr lang="de-DE" sz="1400" b="1">
                <a:solidFill>
                  <a:schemeClr val="accent2"/>
                </a:solidFill>
              </a:rPr>
              <a:t>HZB </a:t>
            </a:r>
            <a:r>
              <a:rPr lang="de-DE" sz="1400" b="1">
                <a:solidFill>
                  <a:schemeClr val="accent2"/>
                </a:solidFill>
              </a:rPr>
              <a:t>data</a:t>
            </a:r>
            <a:r>
              <a:rPr lang="de-DE" sz="1400" b="1">
                <a:solidFill>
                  <a:schemeClr val="accent2"/>
                </a:solidFill>
              </a:rPr>
              <a:t> </a:t>
            </a:r>
            <a:r>
              <a:rPr lang="de-DE" sz="1400" b="1">
                <a:solidFill>
                  <a:schemeClr val="accent2"/>
                </a:solidFill>
              </a:rPr>
              <a:t>policy</a:t>
            </a:r>
            <a:endParaRPr lang="en-GB" b="1">
              <a:solidFill>
                <a:schemeClr val="accent2"/>
              </a:solidFill>
            </a:endParaRPr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r>
              <a:rPr lang="de-DE" u="sng">
                <a:hlinkClick r:id="rId2" tooltip="https://www.helmholtz-berlin.de/pubbin/vademecumdatei?did=326"/>
              </a:rPr>
              <a:t>https://www.helmholtz-berlin.de/pubbin/vademecumdatei?did=326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https://www.helmholtz-berlin.de/pubbin/vademecumdatei?did=131</a:t>
            </a:r>
            <a:endParaRPr/>
          </a:p>
          <a:p>
            <a:pPr marL="0" indent="0">
              <a:buNone/>
              <a:defRPr/>
            </a:pPr>
            <a:endParaRPr lang="de-DE"/>
          </a:p>
          <a:p>
            <a:pPr>
              <a:defRPr/>
            </a:pPr>
            <a:r>
              <a:rPr lang="de-DE"/>
              <a:t>Raw </a:t>
            </a:r>
            <a:r>
              <a:rPr lang="de-DE"/>
              <a:t>data</a:t>
            </a:r>
            <a:r>
              <a:rPr lang="de-DE"/>
              <a:t> :</a:t>
            </a:r>
            <a:endParaRPr/>
          </a:p>
          <a:p>
            <a:pPr marL="0" indent="0">
              <a:buNone/>
              <a:defRPr/>
            </a:pPr>
            <a:r>
              <a:rPr lang="de-DE"/>
              <a:t>    The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under</a:t>
            </a:r>
            <a:r>
              <a:rPr lang="de-DE"/>
              <a:t> </a:t>
            </a:r>
            <a:r>
              <a:rPr lang="de-DE"/>
              <a:t>embargo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5 </a:t>
            </a:r>
            <a:r>
              <a:rPr lang="de-DE"/>
              <a:t>years</a:t>
            </a:r>
            <a:r>
              <a:rPr lang="de-DE"/>
              <a:t> and </a:t>
            </a:r>
            <a:r>
              <a:rPr lang="de-DE"/>
              <a:t>hosted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a least 10 </a:t>
            </a:r>
            <a:r>
              <a:rPr lang="de-DE"/>
              <a:t>ys</a:t>
            </a:r>
            <a:r>
              <a:rPr lang="de-DE"/>
              <a:t> at HZB</a:t>
            </a:r>
            <a:endParaRPr/>
          </a:p>
          <a:p>
            <a:pPr marL="0" indent="0">
              <a:buNone/>
              <a:defRPr/>
            </a:pPr>
            <a:r>
              <a:rPr lang="de-DE"/>
              <a:t>    The </a:t>
            </a:r>
            <a:r>
              <a:rPr lang="de-DE"/>
              <a:t>embargo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extended</a:t>
            </a:r>
            <a:r>
              <a:rPr lang="de-DE"/>
              <a:t> </a:t>
            </a:r>
            <a:r>
              <a:rPr lang="de-DE"/>
              <a:t>under</a:t>
            </a:r>
            <a:r>
              <a:rPr lang="de-DE"/>
              <a:t> </a:t>
            </a:r>
            <a:r>
              <a:rPr lang="de-DE"/>
              <a:t>request</a:t>
            </a:r>
            <a:r>
              <a:rPr lang="de-DE"/>
              <a:t> and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shortened</a:t>
            </a:r>
            <a:r>
              <a:rPr lang="de-DE"/>
              <a:t> </a:t>
            </a:r>
            <a:r>
              <a:rPr lang="de-DE"/>
              <a:t>according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project</a:t>
            </a:r>
            <a:r>
              <a:rPr lang="de-DE"/>
              <a:t> </a:t>
            </a:r>
            <a:r>
              <a:rPr lang="de-DE"/>
              <a:t>needs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     The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licences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CC0</a:t>
            </a:r>
            <a:endParaRPr/>
          </a:p>
          <a:p>
            <a:pPr marL="0" indent="0">
              <a:buNone/>
              <a:defRPr/>
            </a:pPr>
            <a:r>
              <a:rPr lang="de-DE"/>
              <a:t>   </a:t>
            </a:r>
            <a:r>
              <a:rPr lang="de-DE"/>
              <a:t>Results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not </a:t>
            </a:r>
            <a:r>
              <a:rPr lang="de-DE"/>
              <a:t>affected</a:t>
            </a:r>
            <a:r>
              <a:rPr lang="de-DE"/>
              <a:t> </a:t>
            </a:r>
            <a:endParaRPr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paN-data</a:t>
            </a:r>
            <a:r>
              <a:rPr lang="de-DE"/>
              <a:t> Europe </a:t>
            </a:r>
            <a:r>
              <a:rPr lang="de-DE"/>
              <a:t>common</a:t>
            </a:r>
            <a:r>
              <a:rPr lang="de-DE"/>
              <a:t> </a:t>
            </a:r>
            <a:r>
              <a:rPr lang="de-DE"/>
              <a:t>policy</a:t>
            </a:r>
            <a:r>
              <a:rPr lang="de-DE"/>
              <a:t> </a:t>
            </a:r>
            <a:r>
              <a:rPr lang="de-DE"/>
              <a:t>framework</a:t>
            </a:r>
            <a:r>
              <a:rPr lang="de-DE"/>
              <a:t> (</a:t>
            </a:r>
            <a:r>
              <a:rPr lang="de-DE"/>
              <a:t>february</a:t>
            </a:r>
            <a:r>
              <a:rPr lang="de-DE"/>
              <a:t> 2011) ---</a:t>
            </a:r>
            <a:r>
              <a:rPr lang="de-DE"/>
              <a:t> </a:t>
            </a:r>
            <a:r>
              <a:rPr lang="de-DE"/>
              <a:t>extended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FAIR </a:t>
            </a:r>
            <a:r>
              <a:rPr lang="de-DE"/>
              <a:t>by</a:t>
            </a:r>
            <a:r>
              <a:rPr lang="de-DE"/>
              <a:t> </a:t>
            </a:r>
            <a:r>
              <a:rPr lang="de-DE"/>
              <a:t>Pansoc</a:t>
            </a:r>
            <a:endParaRPr lang="de-DE"/>
          </a:p>
          <a:p>
            <a:pPr>
              <a:buFontTx/>
              <a:buChar char="-"/>
              <a:defRPr/>
            </a:pPr>
            <a:r>
              <a:rPr lang="de-DE"/>
              <a:t>Open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and </a:t>
            </a:r>
            <a:r>
              <a:rPr lang="de-DE"/>
              <a:t>metadata</a:t>
            </a:r>
            <a:endParaRPr lang="de-DE"/>
          </a:p>
          <a:p>
            <a:pPr>
              <a:buFontTx/>
              <a:buChar char="-"/>
              <a:defRPr/>
            </a:pPr>
            <a:r>
              <a:rPr lang="de-DE"/>
              <a:t>Curation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supported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facility</a:t>
            </a:r>
            <a:endParaRPr lang="de-DE"/>
          </a:p>
          <a:p>
            <a:pPr>
              <a:buFontTx/>
              <a:buChar char="-"/>
              <a:defRPr/>
            </a:pPr>
            <a:r>
              <a:rPr lang="de-DE"/>
              <a:t>Data </a:t>
            </a:r>
            <a:r>
              <a:rPr lang="de-DE"/>
              <a:t>catalogue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make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accessible</a:t>
            </a:r>
            <a:endParaRPr lang="de-DE"/>
          </a:p>
          <a:p>
            <a:pPr>
              <a:buFontTx/>
              <a:buChar char="-"/>
              <a:defRPr/>
            </a:pPr>
            <a:r>
              <a:rPr lang="de-DE"/>
              <a:t>Embargo on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raw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              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Terms of use of your data</a:t>
            </a:r>
            <a:br>
              <a:rPr lang="en-GB" b="1">
                <a:solidFill>
                  <a:srgbClr val="145AA0"/>
                </a:solidFill>
              </a:rPr>
            </a:b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[24]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publication</a:t>
            </a:r>
            <a:r>
              <a:rPr lang="de-DE"/>
              <a:t> </a:t>
            </a:r>
            <a:r>
              <a:rPr lang="de-DE"/>
              <a:t>guidelines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1188665"/>
          </a:xfrm>
        </p:spPr>
        <p:txBody>
          <a:bodyPr/>
          <a:lstStyle/>
          <a:p>
            <a:pPr>
              <a:defRPr/>
            </a:pPr>
            <a:r>
              <a:rPr lang="de-DE"/>
              <a:t>Check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repository</a:t>
            </a:r>
            <a:r>
              <a:rPr lang="de-DE"/>
              <a:t> </a:t>
            </a:r>
            <a:r>
              <a:rPr lang="de-DE"/>
              <a:t>guidelines</a:t>
            </a:r>
            <a:r>
              <a:rPr lang="de-DE"/>
              <a:t> </a:t>
            </a:r>
            <a:endParaRPr/>
          </a:p>
          <a:p>
            <a:pPr>
              <a:defRPr/>
            </a:pPr>
            <a:r>
              <a:rPr lang="de-DE"/>
              <a:t>Check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publication</a:t>
            </a:r>
            <a:r>
              <a:rPr lang="de-DE"/>
              <a:t> </a:t>
            </a:r>
            <a:r>
              <a:rPr lang="de-DE"/>
              <a:t>service</a:t>
            </a:r>
            <a:r>
              <a:rPr lang="de-DE"/>
              <a:t> </a:t>
            </a:r>
            <a:r>
              <a:rPr lang="de-DE"/>
              <a:t>guidelines</a:t>
            </a:r>
            <a:endParaRPr lang="de-DE"/>
          </a:p>
          <a:p>
            <a:pPr>
              <a:defRPr/>
            </a:pPr>
            <a:r>
              <a:rPr lang="de-DE"/>
              <a:t>Check </a:t>
            </a:r>
            <a:r>
              <a:rPr lang="de-DE"/>
              <a:t>previous</a:t>
            </a:r>
            <a:r>
              <a:rPr lang="de-DE"/>
              <a:t> </a:t>
            </a:r>
            <a:r>
              <a:rPr lang="de-DE"/>
              <a:t>slides</a:t>
            </a:r>
            <a:r>
              <a:rPr lang="de-DE"/>
              <a:t> on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r>
              <a:rPr lang="de-DE"/>
              <a:t> and </a:t>
            </a:r>
            <a:r>
              <a:rPr lang="de-DE"/>
              <a:t>metadata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publication</a:t>
            </a:r>
            <a:endParaRPr lang="en-GB"/>
          </a:p>
        </p:txBody>
      </p:sp>
      <p:pic>
        <p:nvPicPr>
          <p:cNvPr id="5" name="Grafik 4" descr="Verbindungen mit einfarbiger Füll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2202" y="2680342"/>
            <a:ext cx="1075675" cy="1075675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53726" y="2118213"/>
            <a:ext cx="803076" cy="80307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 bwMode="auto">
          <a:xfrm>
            <a:off x="3323491" y="2196585"/>
            <a:ext cx="2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200">
                <a:latin typeface="Arial"/>
                <a:cs typeface="Arial"/>
              </a:rPr>
              <a:t>Data </a:t>
            </a:r>
            <a:r>
              <a:rPr lang="de-DE" sz="1200">
                <a:latin typeface="Arial"/>
                <a:cs typeface="Arial"/>
              </a:rPr>
              <a:t>publication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as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supplement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of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peer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reviews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paper</a:t>
            </a:r>
            <a:endParaRPr lang="en-GB" sz="1200">
              <a:latin typeface="Arial"/>
              <a:cs typeface="Arial"/>
            </a:endParaRPr>
          </a:p>
        </p:txBody>
      </p:sp>
      <p:pic>
        <p:nvPicPr>
          <p:cNvPr id="10" name="Grafik 9" descr="Ein Bild, das Text, ClipArt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97981" y="2842916"/>
            <a:ext cx="1429774" cy="48612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10800000" flipH="1" flipV="1">
            <a:off x="2420815" y="3171692"/>
            <a:ext cx="824530" cy="82453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 bwMode="auto">
          <a:xfrm>
            <a:off x="3460907" y="3349891"/>
            <a:ext cx="222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200">
                <a:latin typeface="Arial"/>
                <a:cs typeface="Arial"/>
              </a:rPr>
              <a:t>Data </a:t>
            </a:r>
            <a:r>
              <a:rPr lang="de-DE" sz="1200">
                <a:latin typeface="Arial"/>
                <a:cs typeface="Arial"/>
              </a:rPr>
              <a:t>publication</a:t>
            </a:r>
            <a:r>
              <a:rPr lang="de-DE" sz="1200">
                <a:latin typeface="Arial"/>
                <a:cs typeface="Arial"/>
              </a:rPr>
              <a:t> on </a:t>
            </a:r>
            <a:r>
              <a:rPr lang="de-DE" sz="1200">
                <a:latin typeface="Arial"/>
                <a:cs typeface="Arial"/>
              </a:rPr>
              <a:t>istitutional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or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generic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repository</a:t>
            </a:r>
            <a:endParaRPr lang="en-GB" sz="1200">
              <a:latin typeface="Arial"/>
              <a:cs typeface="Arial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3489177" y="4400149"/>
            <a:ext cx="205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200">
                <a:latin typeface="Arial"/>
                <a:cs typeface="Arial"/>
              </a:rPr>
              <a:t>DOI </a:t>
            </a:r>
            <a:r>
              <a:rPr lang="de-DE" sz="1200">
                <a:latin typeface="Arial"/>
                <a:cs typeface="Arial"/>
              </a:rPr>
              <a:t>to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data</a:t>
            </a:r>
            <a:r>
              <a:rPr lang="de-DE" sz="1200">
                <a:latin typeface="Arial"/>
                <a:cs typeface="Arial"/>
              </a:rPr>
              <a:t> , </a:t>
            </a:r>
            <a:r>
              <a:rPr lang="de-DE" sz="1200">
                <a:latin typeface="Arial"/>
                <a:cs typeface="Arial"/>
              </a:rPr>
              <a:t>mentioned</a:t>
            </a:r>
            <a:r>
              <a:rPr lang="de-DE" sz="1200">
                <a:latin typeface="Arial"/>
                <a:cs typeface="Arial"/>
              </a:rPr>
              <a:t> in </a:t>
            </a:r>
            <a:r>
              <a:rPr lang="de-DE" sz="1200">
                <a:latin typeface="Arial"/>
                <a:cs typeface="Arial"/>
              </a:rPr>
              <a:t>the</a:t>
            </a:r>
            <a:r>
              <a:rPr lang="de-DE" sz="1200">
                <a:latin typeface="Arial"/>
                <a:cs typeface="Arial"/>
              </a:rPr>
              <a:t> </a:t>
            </a:r>
            <a:r>
              <a:rPr lang="de-DE" sz="1200">
                <a:latin typeface="Arial"/>
                <a:cs typeface="Arial"/>
              </a:rPr>
              <a:t>publication</a:t>
            </a:r>
            <a:endParaRPr lang="en-GB" sz="120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2526664" y="4443958"/>
            <a:ext cx="457200" cy="457200"/>
          </a:xfrm>
          <a:prstGeom prst="rect">
            <a:avLst/>
          </a:prstGeom>
          <a:noFill/>
        </p:spPr>
      </p:pic>
      <p:sp>
        <p:nvSpPr>
          <p:cNvPr id="2" name="Geschweifte Klammer rechts 1"/>
          <p:cNvSpPr/>
          <p:nvPr/>
        </p:nvSpPr>
        <p:spPr bwMode="auto">
          <a:xfrm>
            <a:off x="5683094" y="2090589"/>
            <a:ext cx="324000" cy="2785417"/>
          </a:xfrm>
          <a:prstGeom prst="rightBrace">
            <a:avLst>
              <a:gd name="adj1" fmla="val 8333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Gerade Verbindung mit Pfeil 13"/>
          <p:cNvCxnSpPr>
            <a:cxnSpLocks/>
          </p:cNvCxnSpPr>
          <p:nvPr/>
        </p:nvCxnSpPr>
        <p:spPr bwMode="auto">
          <a:xfrm>
            <a:off x="1474255" y="3171692"/>
            <a:ext cx="720080" cy="0"/>
          </a:xfrm>
          <a:prstGeom prst="straightConnector1">
            <a:avLst/>
          </a:prstGeom>
          <a:ln w="762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 bwMode="auto">
          <a:xfrm>
            <a:off x="2526664" y="4046571"/>
            <a:ext cx="4250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de-DE" sz="2000" b="0" cap="none" spc="0">
                <a:ln w="0"/>
                <a:solidFill>
                  <a:schemeClr val="tx1"/>
                </a:solidFill>
              </a:rPr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Software </a:t>
            </a:r>
            <a:r>
              <a:rPr lang="de-DE"/>
              <a:t>publication</a:t>
            </a:r>
            <a:r>
              <a:rPr lang="de-DE"/>
              <a:t> </a:t>
            </a:r>
            <a:r>
              <a:rPr lang="de-DE"/>
              <a:t>guidelines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Prepare</a:t>
            </a:r>
            <a:r>
              <a:rPr lang="de-DE"/>
              <a:t> a README </a:t>
            </a:r>
            <a:r>
              <a:rPr lang="de-DE"/>
              <a:t>file</a:t>
            </a:r>
            <a:r>
              <a:rPr lang="de-DE"/>
              <a:t>, </a:t>
            </a:r>
            <a:r>
              <a:rPr lang="de-DE"/>
              <a:t>usage</a:t>
            </a:r>
            <a:r>
              <a:rPr lang="de-DE"/>
              <a:t> </a:t>
            </a:r>
            <a:r>
              <a:rPr lang="de-DE"/>
              <a:t>description</a:t>
            </a:r>
            <a:r>
              <a:rPr lang="de-DE"/>
              <a:t> and </a:t>
            </a:r>
            <a:r>
              <a:rPr lang="de-DE"/>
              <a:t>dep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/>
              <a:t>Provide</a:t>
            </a:r>
            <a:r>
              <a:rPr lang="de-DE"/>
              <a:t> </a:t>
            </a:r>
            <a:r>
              <a:rPr lang="de-DE"/>
              <a:t>usage</a:t>
            </a:r>
            <a:r>
              <a:rPr lang="de-DE"/>
              <a:t> </a:t>
            </a:r>
            <a:r>
              <a:rPr lang="de-DE"/>
              <a:t>examples</a:t>
            </a:r>
            <a:r>
              <a:rPr lang="de-DE"/>
              <a:t> and </a:t>
            </a:r>
            <a:r>
              <a:rPr lang="de-DE"/>
              <a:t>test</a:t>
            </a:r>
            <a:r>
              <a:rPr lang="de-DE"/>
              <a:t> </a:t>
            </a:r>
            <a:r>
              <a:rPr lang="de-DE"/>
              <a:t>integration</a:t>
            </a:r>
            <a:endParaRPr lang="de-DE"/>
          </a:p>
          <a:p>
            <a:pPr>
              <a:defRPr/>
            </a:pPr>
            <a:r>
              <a:rPr lang="de-DE"/>
              <a:t>Prepare</a:t>
            </a:r>
            <a:r>
              <a:rPr lang="de-DE"/>
              <a:t> a MAKE </a:t>
            </a:r>
            <a:r>
              <a:rPr lang="de-DE"/>
              <a:t>file</a:t>
            </a:r>
            <a:r>
              <a:rPr lang="de-DE"/>
              <a:t> </a:t>
            </a:r>
            <a:r>
              <a:rPr lang="de-DE"/>
              <a:t>or</a:t>
            </a:r>
            <a:r>
              <a:rPr lang="de-DE"/>
              <a:t> a setup.py </a:t>
            </a:r>
            <a:r>
              <a:rPr lang="de-DE"/>
              <a:t>file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prepare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repository</a:t>
            </a:r>
            <a:r>
              <a:rPr lang="de-DE"/>
              <a:t> </a:t>
            </a:r>
            <a:r>
              <a:rPr lang="de-DE"/>
              <a:t>clone</a:t>
            </a:r>
            <a:r>
              <a:rPr lang="de-DE"/>
              <a:t> </a:t>
            </a:r>
            <a:r>
              <a:rPr lang="de-DE"/>
              <a:t>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installation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all </a:t>
            </a:r>
            <a:r>
              <a:rPr lang="de-DE"/>
              <a:t>dependencies</a:t>
            </a:r>
            <a:r>
              <a:rPr lang="de-DE"/>
              <a:t> </a:t>
            </a:r>
            <a:r>
              <a:rPr lang="de-DE"/>
              <a:t>included</a:t>
            </a:r>
            <a:endParaRPr lang="de-DE"/>
          </a:p>
          <a:p>
            <a:pPr>
              <a:defRPr/>
            </a:pPr>
            <a:r>
              <a:rPr lang="de-DE"/>
              <a:t>Associate a </a:t>
            </a:r>
            <a:r>
              <a:rPr lang="de-DE"/>
              <a:t>usage</a:t>
            </a:r>
            <a:r>
              <a:rPr lang="de-DE"/>
              <a:t> </a:t>
            </a:r>
            <a:r>
              <a:rPr lang="de-DE"/>
              <a:t>licence</a:t>
            </a:r>
            <a:endParaRPr lang="de-DE"/>
          </a:p>
          <a:p>
            <a:pPr>
              <a:defRPr/>
            </a:pPr>
            <a:r>
              <a:rPr lang="de-DE"/>
              <a:t>Enable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installation</a:t>
            </a:r>
            <a:r>
              <a:rPr lang="de-DE"/>
              <a:t> on OSs and </a:t>
            </a:r>
            <a:r>
              <a:rPr lang="de-DE"/>
              <a:t>give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compatibilities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dependencies</a:t>
            </a:r>
            <a:r>
              <a:rPr lang="de-DE"/>
              <a:t> </a:t>
            </a:r>
            <a:r>
              <a:rPr lang="de-DE"/>
              <a:t>versions</a:t>
            </a:r>
            <a:endParaRPr lang="de-DE"/>
          </a:p>
          <a:p>
            <a:pPr>
              <a:defRPr/>
            </a:pPr>
            <a:r>
              <a:rPr lang="de-DE"/>
              <a:t>Obtain</a:t>
            </a:r>
            <a:r>
              <a:rPr lang="de-DE"/>
              <a:t> a DOI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software</a:t>
            </a:r>
            <a:r>
              <a:rPr lang="de-DE"/>
              <a:t> e.g. </a:t>
            </a:r>
            <a:r>
              <a:rPr lang="de-DE"/>
              <a:t>DataCite</a:t>
            </a:r>
            <a:r>
              <a:rPr lang="de-DE"/>
              <a:t> and a </a:t>
            </a:r>
            <a:r>
              <a:rPr lang="de-DE"/>
              <a:t>snapshot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gitlab</a:t>
            </a:r>
            <a:endParaRPr lang="de-DE"/>
          </a:p>
          <a:p>
            <a:pPr>
              <a:defRPr/>
            </a:pPr>
            <a:r>
              <a:rPr lang="de-DE"/>
              <a:t>Versioning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software</a:t>
            </a:r>
            <a:endParaRPr lang="de-DE"/>
          </a:p>
          <a:p>
            <a:pPr>
              <a:defRPr/>
            </a:pPr>
            <a:r>
              <a:rPr lang="de-DE"/>
              <a:t>Offer</a:t>
            </a:r>
            <a:r>
              <a:rPr lang="de-DE"/>
              <a:t> </a:t>
            </a:r>
            <a:r>
              <a:rPr lang="de-DE"/>
              <a:t>help</a:t>
            </a:r>
            <a:r>
              <a:rPr lang="de-DE"/>
              <a:t> support and </a:t>
            </a:r>
            <a:r>
              <a:rPr lang="de-DE"/>
              <a:t>possibility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start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bug</a:t>
            </a:r>
            <a:r>
              <a:rPr lang="de-DE"/>
              <a:t> fixes</a:t>
            </a:r>
            <a:endParaRPr/>
          </a:p>
          <a:p>
            <a:pPr>
              <a:defRPr/>
            </a:pPr>
            <a:r>
              <a:rPr lang="de-DE"/>
              <a:t>Use </a:t>
            </a:r>
            <a:r>
              <a:rPr lang="de-DE"/>
              <a:t>when</a:t>
            </a:r>
            <a:r>
              <a:rPr lang="de-DE"/>
              <a:t> possible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Gitlab</a:t>
            </a:r>
            <a:r>
              <a:rPr lang="de-DE"/>
              <a:t> /</a:t>
            </a:r>
            <a:r>
              <a:rPr lang="de-DE"/>
              <a:t>GIThub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institutional</a:t>
            </a:r>
            <a:r>
              <a:rPr lang="de-DE"/>
              <a:t> </a:t>
            </a:r>
            <a:r>
              <a:rPr lang="de-DE"/>
              <a:t>maintenance</a:t>
            </a:r>
            <a:r>
              <a:rPr lang="de-DE"/>
              <a:t> </a:t>
            </a:r>
            <a:r>
              <a:rPr lang="en-GB"/>
              <a:t>to guarantee the long term access to the software repository </a:t>
            </a:r>
            <a:endParaRPr/>
          </a:p>
        </p:txBody>
      </p:sp>
      <p:sp>
        <p:nvSpPr>
          <p:cNvPr id="5" name="Inhaltsplatzhalter 2"/>
          <p:cNvSpPr txBox="1"/>
          <p:nvPr/>
        </p:nvSpPr>
        <p:spPr bwMode="auto">
          <a:xfrm>
            <a:off x="4679950" y="555526"/>
            <a:ext cx="41052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Press kit | GitLab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24976" y="1254148"/>
            <a:ext cx="604287" cy="546591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24128" y="615902"/>
            <a:ext cx="3228192" cy="181585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6129618" y="2390881"/>
            <a:ext cx="21780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/>
              <a:t>https://github.com/</a:t>
            </a:r>
            <a:endParaRPr/>
          </a:p>
        </p:txBody>
      </p:sp>
      <p:pic>
        <p:nvPicPr>
          <p:cNvPr id="2052" name="Picture 4" descr="HOW TO GET STARTED WITH GITHUB(OPEN SOURCE)? | by Srimathi Jagadeesan |  hackgenius | Medium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582350" y="1879449"/>
            <a:ext cx="889541" cy="49189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 bwMode="auto">
          <a:xfrm>
            <a:off x="4963465" y="2584383"/>
            <a:ext cx="3282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100"/>
              <a:t>They</a:t>
            </a:r>
            <a:r>
              <a:rPr lang="de-DE" sz="1100"/>
              <a:t> </a:t>
            </a:r>
            <a:r>
              <a:rPr lang="de-DE" sz="1100"/>
              <a:t>both</a:t>
            </a:r>
            <a:r>
              <a:rPr lang="de-DE" sz="1100"/>
              <a:t> </a:t>
            </a:r>
            <a:r>
              <a:rPr lang="de-DE" sz="1100"/>
              <a:t>offer</a:t>
            </a:r>
            <a:r>
              <a:rPr lang="de-DE" sz="1100"/>
              <a:t> </a:t>
            </a:r>
            <a:r>
              <a:rPr lang="de-DE" sz="1100"/>
              <a:t>continuous</a:t>
            </a:r>
            <a:r>
              <a:rPr lang="de-DE" sz="1100"/>
              <a:t> </a:t>
            </a:r>
            <a:r>
              <a:rPr lang="de-DE" sz="1100"/>
              <a:t>integration</a:t>
            </a:r>
            <a:r>
              <a:rPr lang="de-DE" sz="1100"/>
              <a:t> and </a:t>
            </a:r>
            <a:r>
              <a:rPr lang="de-DE" sz="1100"/>
              <a:t>delivery</a:t>
            </a:r>
            <a:r>
              <a:rPr lang="de-DE" sz="1100"/>
              <a:t> and support </a:t>
            </a:r>
            <a:r>
              <a:rPr lang="de-DE" sz="1100"/>
              <a:t>the</a:t>
            </a:r>
            <a:r>
              <a:rPr lang="de-DE" sz="1100"/>
              <a:t> </a:t>
            </a:r>
            <a:r>
              <a:rPr lang="de-DE" sz="1100"/>
              <a:t>licences</a:t>
            </a:r>
            <a:r>
              <a:rPr lang="de-DE" sz="1100"/>
              <a:t> </a:t>
            </a:r>
            <a:r>
              <a:rPr lang="de-DE" sz="1100"/>
              <a:t>of</a:t>
            </a:r>
            <a:r>
              <a:rPr lang="de-DE" sz="1100"/>
              <a:t> </a:t>
            </a:r>
            <a:r>
              <a:rPr lang="de-DE" sz="1100"/>
              <a:t>your</a:t>
            </a:r>
            <a:r>
              <a:rPr lang="de-DE" sz="1100"/>
              <a:t> </a:t>
            </a:r>
            <a:r>
              <a:rPr lang="de-DE" sz="1100"/>
              <a:t>software</a:t>
            </a:r>
            <a:endParaRPr lang="en-GB" sz="1100"/>
          </a:p>
        </p:txBody>
      </p:sp>
      <p:pic>
        <p:nvPicPr>
          <p:cNvPr id="12" name="Grafik 11" descr="Ein Bild, das Text enthält.&#10;&#10;Automatisch generierte Beschreib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01713" y="2996648"/>
            <a:ext cx="3707904" cy="181287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[26]</a:t>
            </a:r>
            <a:endParaRPr lang="en-GB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Software </a:t>
            </a:r>
            <a:r>
              <a:rPr lang="de-DE"/>
              <a:t>publication</a:t>
            </a:r>
            <a:r>
              <a:rPr lang="de-DE"/>
              <a:t> </a:t>
            </a:r>
            <a:r>
              <a:rPr lang="de-DE"/>
              <a:t>guidelines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1764729"/>
          </a:xfrm>
        </p:spPr>
        <p:txBody>
          <a:bodyPr/>
          <a:lstStyle/>
          <a:p>
            <a:pPr>
              <a:defRPr/>
            </a:pPr>
            <a:r>
              <a:rPr lang="de-DE"/>
              <a:t>No</a:t>
            </a:r>
            <a:r>
              <a:rPr lang="de-DE"/>
              <a:t> </a:t>
            </a:r>
            <a:r>
              <a:rPr lang="de-DE"/>
              <a:t>widely</a:t>
            </a:r>
            <a:r>
              <a:rPr lang="de-DE"/>
              <a:t> </a:t>
            </a:r>
            <a:r>
              <a:rPr lang="de-DE"/>
              <a:t>accepted</a:t>
            </a:r>
            <a:r>
              <a:rPr lang="de-DE"/>
              <a:t> FAIR </a:t>
            </a:r>
            <a:r>
              <a:rPr lang="de-DE"/>
              <a:t>principles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research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(</a:t>
            </a:r>
            <a:r>
              <a:rPr lang="de-DE"/>
              <a:t>status</a:t>
            </a:r>
            <a:r>
              <a:rPr lang="de-DE"/>
              <a:t> 2019) </a:t>
            </a:r>
            <a:endParaRPr/>
          </a:p>
          <a:p>
            <a:pPr>
              <a:defRPr/>
            </a:pPr>
            <a:r>
              <a:rPr lang="de-DE"/>
              <a:t>Software </a:t>
            </a:r>
            <a:r>
              <a:rPr lang="de-DE"/>
              <a:t>citation</a:t>
            </a:r>
            <a:r>
              <a:rPr lang="de-DE"/>
              <a:t> </a:t>
            </a:r>
            <a:r>
              <a:rPr lang="de-DE"/>
              <a:t>principles</a:t>
            </a:r>
            <a:r>
              <a:rPr lang="de-DE"/>
              <a:t> force11.org (</a:t>
            </a:r>
            <a:r>
              <a:rPr lang="de-DE" u="sng">
                <a:hlinkClick r:id="rId2" tooltip="https://doi.org/1025490/a97f-egyk"/>
              </a:rPr>
              <a:t>https://doi.org/1025490/a97f-egyk</a:t>
            </a:r>
            <a:endParaRPr lang="de-DE"/>
          </a:p>
          <a:p>
            <a:pPr>
              <a:defRPr/>
            </a:pPr>
            <a:r>
              <a:rPr lang="de-DE"/>
              <a:t>DataCite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software</a:t>
            </a:r>
            <a:r>
              <a:rPr lang="de-DE"/>
              <a:t> </a:t>
            </a:r>
            <a:r>
              <a:rPr lang="de-DE"/>
              <a:t>citation</a:t>
            </a:r>
            <a:r>
              <a:rPr lang="de-DE"/>
              <a:t> FORCE11.org </a:t>
            </a:r>
            <a:r>
              <a:rPr lang="de-DE"/>
              <a:t>principles</a:t>
            </a:r>
            <a:r>
              <a:rPr lang="de-DE"/>
              <a:t> </a:t>
            </a:r>
            <a:r>
              <a:rPr lang="de-DE"/>
              <a:t>mapped</a:t>
            </a:r>
            <a:r>
              <a:rPr lang="de-DE"/>
              <a:t> </a:t>
            </a:r>
            <a:endParaRPr/>
          </a:p>
        </p:txBody>
      </p:sp>
      <p:sp>
        <p:nvSpPr>
          <p:cNvPr id="5" name="Inhaltsplatzhalter 2"/>
          <p:cNvSpPr txBox="1"/>
          <p:nvPr/>
        </p:nvSpPr>
        <p:spPr bwMode="auto">
          <a:xfrm>
            <a:off x="4679950" y="555526"/>
            <a:ext cx="41052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Press kit | GitLab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263857" y="936164"/>
            <a:ext cx="604287" cy="546591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04691" y="615903"/>
            <a:ext cx="2347630" cy="132054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6702323" y="2177699"/>
            <a:ext cx="21780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50"/>
              <a:t>https://github.com/</a:t>
            </a:r>
            <a:endParaRPr/>
          </a:p>
        </p:txBody>
      </p:sp>
      <p:pic>
        <p:nvPicPr>
          <p:cNvPr id="2052" name="Picture 4" descr="HOW TO GET STARTED WITH GITHUB(OPEN SOURCE)? | by Srimathi Jagadeesan |  hackgenius | Medium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5260062" y="1965396"/>
            <a:ext cx="889541" cy="49189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 bwMode="auto">
          <a:xfrm>
            <a:off x="4932040" y="2687478"/>
            <a:ext cx="3282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100"/>
              <a:t>They</a:t>
            </a:r>
            <a:r>
              <a:rPr lang="de-DE" sz="1100"/>
              <a:t> </a:t>
            </a:r>
            <a:r>
              <a:rPr lang="de-DE" sz="1100"/>
              <a:t>both</a:t>
            </a:r>
            <a:r>
              <a:rPr lang="de-DE" sz="1100"/>
              <a:t> </a:t>
            </a:r>
            <a:r>
              <a:rPr lang="de-DE" sz="1100"/>
              <a:t>offer</a:t>
            </a:r>
            <a:r>
              <a:rPr lang="de-DE" sz="1100"/>
              <a:t> </a:t>
            </a:r>
            <a:r>
              <a:rPr lang="de-DE" sz="1100"/>
              <a:t>continuous</a:t>
            </a:r>
            <a:r>
              <a:rPr lang="de-DE" sz="1100"/>
              <a:t> </a:t>
            </a:r>
            <a:r>
              <a:rPr lang="de-DE" sz="1100"/>
              <a:t>integration</a:t>
            </a:r>
            <a:r>
              <a:rPr lang="de-DE" sz="1100"/>
              <a:t> and </a:t>
            </a:r>
            <a:r>
              <a:rPr lang="de-DE" sz="1100"/>
              <a:t>delivery</a:t>
            </a:r>
            <a:r>
              <a:rPr lang="de-DE" sz="1100"/>
              <a:t> and support </a:t>
            </a:r>
            <a:r>
              <a:rPr lang="de-DE" sz="1100"/>
              <a:t>the</a:t>
            </a:r>
            <a:r>
              <a:rPr lang="de-DE" sz="1100"/>
              <a:t> </a:t>
            </a:r>
            <a:r>
              <a:rPr lang="de-DE" sz="1100"/>
              <a:t>licences</a:t>
            </a:r>
            <a:r>
              <a:rPr lang="de-DE" sz="1100"/>
              <a:t> </a:t>
            </a:r>
            <a:r>
              <a:rPr lang="de-DE" sz="1100"/>
              <a:t>of</a:t>
            </a:r>
            <a:r>
              <a:rPr lang="de-DE" sz="1100"/>
              <a:t> </a:t>
            </a:r>
            <a:r>
              <a:rPr lang="de-DE" sz="1100"/>
              <a:t>your</a:t>
            </a:r>
            <a:r>
              <a:rPr lang="de-DE" sz="1100"/>
              <a:t> </a:t>
            </a:r>
            <a:r>
              <a:rPr lang="de-DE" sz="1100"/>
              <a:t>software</a:t>
            </a:r>
            <a:endParaRPr lang="en-GB" sz="1100"/>
          </a:p>
        </p:txBody>
      </p:sp>
      <p:pic>
        <p:nvPicPr>
          <p:cNvPr id="12" name="Grafik 11" descr="Ein Bild, das Text enthält.&#10;&#10;Automatisch generierte Beschreibu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750739" y="3208327"/>
            <a:ext cx="3707904" cy="181287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[27]</a:t>
            </a:r>
            <a:endParaRPr lang="en-GB" sz="800"/>
          </a:p>
        </p:txBody>
      </p:sp>
      <p:sp>
        <p:nvSpPr>
          <p:cNvPr id="14" name="Inhaltsplatzhalter 1"/>
          <p:cNvSpPr txBox="1"/>
          <p:nvPr/>
        </p:nvSpPr>
        <p:spPr bwMode="auto">
          <a:xfrm>
            <a:off x="467544" y="2364037"/>
            <a:ext cx="2957513" cy="2346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MIT Licence, Apache 2.0</a:t>
            </a:r>
            <a:endParaRPr/>
          </a:p>
          <a:p>
            <a:pPr marL="0" indent="0">
              <a:buNone/>
              <a:defRPr/>
            </a:pPr>
            <a:r>
              <a:rPr lang="en-GB"/>
              <a:t>A short and simple permissive license requiring preservation of copyright and license notices.</a:t>
            </a:r>
            <a:endParaRPr/>
          </a:p>
          <a:p>
            <a:pPr marL="0" indent="0">
              <a:buNone/>
              <a:defRPr/>
            </a:pPr>
            <a:r>
              <a:rPr lang="en-GB"/>
              <a:t> https://github.com/G-Node/gogs/blob/master/LICENSE</a:t>
            </a:r>
            <a:endParaRPr/>
          </a:p>
          <a:p>
            <a:pPr marL="0" indent="0">
              <a:buNone/>
              <a:defRPr/>
            </a:pPr>
            <a:r>
              <a:rPr lang="en-GB"/>
              <a:t>Indication of modification respect the original version 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chemeClr val="accent2"/>
                </a:solidFill>
              </a:rPr>
              <a:t>GNU General Public License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>
                <a:solidFill>
                  <a:schemeClr val="accent2"/>
                </a:solidFill>
              </a:rPr>
              <a:t>v3.0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for free software www.gnu.org</a:t>
            </a:r>
            <a:endParaRPr/>
          </a:p>
          <a:p>
            <a:pPr marL="0" indent="0"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en-GB"/>
          </a:p>
          <a:p>
            <a:pPr marL="0" indent="0">
              <a:buFont typeface="Wingdings"/>
              <a:buNone/>
              <a:defRPr/>
            </a:pPr>
            <a:endParaRPr lang="en-GB"/>
          </a:p>
          <a:p>
            <a:pPr marL="0" indent="0">
              <a:buFont typeface="Wingdings"/>
              <a:buNone/>
              <a:defRPr/>
            </a:pPr>
            <a:endParaRPr lang="de-DE" sz="1200">
              <a:solidFill>
                <a:srgbClr val="145AA0"/>
              </a:solidFill>
            </a:endParaRP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4140993"/>
          </a:xfrm>
        </p:spPr>
        <p:txBody>
          <a:bodyPr/>
          <a:lstStyle/>
          <a:p>
            <a:pPr>
              <a:defRPr/>
            </a:pPr>
            <a:r>
              <a:rPr lang="de-DE"/>
              <a:t>FAIR </a:t>
            </a:r>
            <a:r>
              <a:rPr lang="de-DE"/>
              <a:t>is</a:t>
            </a:r>
            <a:r>
              <a:rPr lang="de-DE"/>
              <a:t> not Open Access</a:t>
            </a:r>
            <a:endParaRPr/>
          </a:p>
          <a:p>
            <a:pPr>
              <a:defRPr/>
            </a:pPr>
            <a:r>
              <a:rPr lang="de-DE"/>
              <a:t>Different </a:t>
            </a:r>
            <a:r>
              <a:rPr lang="de-DE"/>
              <a:t>solutions</a:t>
            </a:r>
            <a:r>
              <a:rPr lang="de-DE"/>
              <a:t> and different </a:t>
            </a:r>
            <a:r>
              <a:rPr lang="de-DE"/>
              <a:t>paces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implementation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suggested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different </a:t>
            </a:r>
            <a:r>
              <a:rPr lang="de-DE"/>
              <a:t>communities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Findable        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Accessible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Interoperable</a:t>
            </a:r>
            <a:endParaRPr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Reusable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    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quarter" idx="16"/>
          </p:nvPr>
        </p:nvSpPr>
        <p:spPr bwMode="auto">
          <a:xfrm>
            <a:off x="4582007" y="770673"/>
            <a:ext cx="4092575" cy="61260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/>
              <a:t>Guidelines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promoting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visibility</a:t>
            </a:r>
            <a:r>
              <a:rPr lang="de-DE"/>
              <a:t>, </a:t>
            </a:r>
            <a:r>
              <a:rPr lang="de-DE"/>
              <a:t>reuse</a:t>
            </a:r>
            <a:r>
              <a:rPr lang="de-DE"/>
              <a:t> and </a:t>
            </a:r>
            <a:r>
              <a:rPr lang="de-DE"/>
              <a:t>ensure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quality</a:t>
            </a:r>
            <a:r>
              <a:rPr lang="de-DE"/>
              <a:t> </a:t>
            </a:r>
            <a:endParaRPr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FAIR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pic>
        <p:nvPicPr>
          <p:cNvPr id="8" name="Grafik 7" descr="Ein Bild, das Text enthält.&#10;&#10;Automatisch generierte Beschreib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67944" y="1377105"/>
            <a:ext cx="4920024" cy="3498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From</a:t>
            </a:r>
            <a:r>
              <a:rPr lang="de-DE"/>
              <a:t> </a:t>
            </a:r>
            <a:r>
              <a:rPr lang="de-DE"/>
              <a:t>expands</a:t>
            </a:r>
            <a:r>
              <a:rPr lang="de-DE"/>
              <a:t> </a:t>
            </a:r>
            <a:r>
              <a:rPr lang="de-DE"/>
              <a:t>report</a:t>
            </a:r>
            <a:r>
              <a:rPr lang="de-DE"/>
              <a:t> (2022)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7544" y="842436"/>
            <a:ext cx="8406556" cy="3733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Link </a:t>
            </a:r>
            <a:r>
              <a:rPr lang="de-DE"/>
              <a:t>the</a:t>
            </a:r>
            <a:r>
              <a:rPr lang="de-DE"/>
              <a:t> different </a:t>
            </a:r>
            <a:r>
              <a:rPr lang="de-DE"/>
              <a:t>resources</a:t>
            </a:r>
            <a:r>
              <a:rPr lang="de-DE"/>
              <a:t>: </a:t>
            </a:r>
            <a:r>
              <a:rPr lang="de-DE"/>
              <a:t>enables</a:t>
            </a:r>
            <a:r>
              <a:rPr lang="de-DE"/>
              <a:t> </a:t>
            </a:r>
            <a:r>
              <a:rPr lang="de-DE"/>
              <a:t>discovery</a:t>
            </a:r>
            <a:r>
              <a:rPr lang="de-DE"/>
              <a:t> and </a:t>
            </a:r>
            <a:r>
              <a:rPr lang="de-DE"/>
              <a:t>interoperability</a:t>
            </a:r>
            <a:r>
              <a:rPr lang="de-DE"/>
              <a:t> 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2"/>
          <p:cNvSpPr txBox="1"/>
          <p:nvPr/>
        </p:nvSpPr>
        <p:spPr bwMode="auto">
          <a:xfrm>
            <a:off x="4679950" y="555526"/>
            <a:ext cx="4105275" cy="3972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13" name="Textfeld 12"/>
          <p:cNvSpPr txBox="1"/>
          <p:nvPr/>
        </p:nvSpPr>
        <p:spPr bwMode="auto">
          <a:xfrm>
            <a:off x="251520" y="47018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800"/>
              <a:t>[28]</a:t>
            </a:r>
            <a:endParaRPr lang="en-GB" sz="80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 bwMode="auto">
          <a:xfrm>
            <a:off x="6012159" y="4238024"/>
            <a:ext cx="2945187" cy="266032"/>
          </a:xfrm>
        </p:spPr>
        <p:txBody>
          <a:bodyPr/>
          <a:lstStyle/>
          <a:p>
            <a:pPr>
              <a:defRPr/>
            </a:pPr>
            <a:r>
              <a:rPr lang="de-DE"/>
              <a:t>Reconstruct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whole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endParaRPr lang="en-GB"/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1691680" y="771550"/>
            <a:ext cx="1584175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Publications</a:t>
            </a:r>
            <a:endParaRPr lang="en-GB"/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3620409" y="2541561"/>
            <a:ext cx="1512168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Data </a:t>
            </a:r>
            <a:r>
              <a:rPr lang="de-DE"/>
              <a:t>catalogue</a:t>
            </a:r>
            <a:endParaRPr lang="en-GB"/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5617497" y="1469926"/>
            <a:ext cx="1512168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Software </a:t>
            </a:r>
            <a:r>
              <a:rPr lang="de-DE"/>
              <a:t>catalogue</a:t>
            </a:r>
            <a:endParaRPr lang="en-GB"/>
          </a:p>
        </p:txBody>
      </p:sp>
      <p:cxnSp>
        <p:nvCxnSpPr>
          <p:cNvPr id="15" name="Gerade Verbindung mit Pfeil 14"/>
          <p:cNvCxnSpPr>
            <a:cxnSpLocks/>
            <a:stCxn id="11" idx="3"/>
            <a:endCxn id="17" idx="1"/>
          </p:cNvCxnSpPr>
          <p:nvPr/>
        </p:nvCxnSpPr>
        <p:spPr bwMode="auto">
          <a:xfrm>
            <a:off x="3275856" y="1275606"/>
            <a:ext cx="2341641" cy="69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1" idx="2"/>
            <a:endCxn id="16" idx="1"/>
          </p:cNvCxnSpPr>
          <p:nvPr/>
        </p:nvCxnSpPr>
        <p:spPr bwMode="auto">
          <a:xfrm>
            <a:off x="2483768" y="1779662"/>
            <a:ext cx="1136641" cy="12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16" idx="3"/>
            <a:endCxn id="17" idx="2"/>
          </p:cNvCxnSpPr>
          <p:nvPr/>
        </p:nvCxnSpPr>
        <p:spPr bwMode="auto">
          <a:xfrm flipV="1">
            <a:off x="5132577" y="2478038"/>
            <a:ext cx="1241004" cy="5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Mitarbeiterausweis mit einfarbiger Füll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4360" y="2787774"/>
            <a:ext cx="914400" cy="914400"/>
          </a:xfrm>
          <a:prstGeom prst="rect">
            <a:avLst/>
          </a:prstGeom>
        </p:spPr>
      </p:pic>
      <p:pic>
        <p:nvPicPr>
          <p:cNvPr id="27" name="Grafik 26" descr="Cmd (Terminal) mit einfarbiger Füll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26375" y="1563638"/>
            <a:ext cx="914400" cy="914400"/>
          </a:xfrm>
          <a:prstGeom prst="rect">
            <a:avLst/>
          </a:prstGeom>
        </p:spPr>
      </p:pic>
      <p:pic>
        <p:nvPicPr>
          <p:cNvPr id="29" name="Grafik 28" descr="Zeitung Silhouett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3861" y="873747"/>
            <a:ext cx="914400" cy="914400"/>
          </a:xfrm>
          <a:prstGeom prst="rect">
            <a:avLst/>
          </a:prstGeom>
        </p:spPr>
      </p:pic>
      <p:pic>
        <p:nvPicPr>
          <p:cNvPr id="31" name="Grafik 30" descr="Tageskalender Silhouette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285059" y="3092473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cxnSpLocks/>
          </p:cNvCxnSpPr>
          <p:nvPr/>
        </p:nvCxnSpPr>
        <p:spPr bwMode="auto">
          <a:xfrm flipV="1">
            <a:off x="944805" y="1131590"/>
            <a:ext cx="790029" cy="211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  <a:stCxn id="23" idx="3"/>
            <a:endCxn id="16" idx="1"/>
          </p:cNvCxnSpPr>
          <p:nvPr/>
        </p:nvCxnSpPr>
        <p:spPr bwMode="auto">
          <a:xfrm flipV="1">
            <a:off x="1068760" y="3045617"/>
            <a:ext cx="2551649" cy="19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 descr="Atom Silhouette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102974" y="4073174"/>
            <a:ext cx="662587" cy="662587"/>
          </a:xfrm>
          <a:prstGeom prst="rect">
            <a:avLst/>
          </a:prstGeom>
        </p:spPr>
      </p:pic>
      <p:sp>
        <p:nvSpPr>
          <p:cNvPr id="24" name="Rechteck: abgerundete Ecken 23"/>
          <p:cNvSpPr/>
          <p:nvPr/>
        </p:nvSpPr>
        <p:spPr bwMode="auto">
          <a:xfrm>
            <a:off x="1389126" y="3821038"/>
            <a:ext cx="1584175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Instrument</a:t>
            </a:r>
            <a:endParaRPr/>
          </a:p>
          <a:p>
            <a:pPr algn="ctr">
              <a:defRPr/>
            </a:pPr>
            <a:r>
              <a:rPr lang="de-DE"/>
              <a:t>catalogue</a:t>
            </a:r>
            <a:endParaRPr lang="en-GB"/>
          </a:p>
        </p:txBody>
      </p:sp>
      <p:cxnSp>
        <p:nvCxnSpPr>
          <p:cNvPr id="25" name="Gerade Verbindung mit Pfeil 24"/>
          <p:cNvCxnSpPr>
            <a:cxnSpLocks/>
            <a:endCxn id="24" idx="0"/>
          </p:cNvCxnSpPr>
          <p:nvPr/>
        </p:nvCxnSpPr>
        <p:spPr bwMode="auto">
          <a:xfrm flipH="1">
            <a:off x="2181214" y="1731598"/>
            <a:ext cx="278744" cy="20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endCxn id="24" idx="1"/>
          </p:cNvCxnSpPr>
          <p:nvPr/>
        </p:nvCxnSpPr>
        <p:spPr bwMode="auto">
          <a:xfrm>
            <a:off x="567835" y="3583310"/>
            <a:ext cx="821291" cy="74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endCxn id="16" idx="2"/>
          </p:cNvCxnSpPr>
          <p:nvPr/>
        </p:nvCxnSpPr>
        <p:spPr bwMode="auto">
          <a:xfrm flipV="1">
            <a:off x="2982935" y="3549673"/>
            <a:ext cx="1393558" cy="77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360000" y="1491594"/>
            <a:ext cx="6588264" cy="1146686"/>
          </a:xfrm>
        </p:spPr>
        <p:txBody>
          <a:bodyPr/>
          <a:lstStyle/>
          <a:p>
            <a:pPr marL="444500" indent="-439738">
              <a:defRPr/>
            </a:pPr>
            <a:r>
              <a:rPr lang="de-DE" b="0"/>
              <a:t>00	</a:t>
            </a:r>
            <a:r>
              <a:rPr lang="de-DE" b="0"/>
              <a:t>Recap</a:t>
            </a:r>
            <a:r>
              <a:rPr lang="de-DE" b="0"/>
              <a:t>: </a:t>
            </a:r>
            <a:r>
              <a:rPr lang="de-DE"/>
              <a:t>FAIR </a:t>
            </a:r>
            <a:r>
              <a:rPr lang="de-DE"/>
              <a:t>Principles</a:t>
            </a:r>
            <a:r>
              <a:rPr lang="de-DE"/>
              <a:t> and </a:t>
            </a:r>
            <a:r>
              <a:rPr lang="de-DE"/>
              <a:t>PaN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358775" y="735013"/>
            <a:ext cx="4105275" cy="4140993"/>
          </a:xfrm>
        </p:spPr>
        <p:txBody>
          <a:bodyPr/>
          <a:lstStyle/>
          <a:p>
            <a:pPr>
              <a:defRPr/>
            </a:pPr>
            <a:r>
              <a:rPr lang="de-DE"/>
              <a:t>FAIR </a:t>
            </a:r>
            <a:r>
              <a:rPr lang="de-DE"/>
              <a:t>is</a:t>
            </a:r>
            <a:r>
              <a:rPr lang="de-DE"/>
              <a:t> not Open Access</a:t>
            </a:r>
            <a:endParaRPr/>
          </a:p>
          <a:p>
            <a:pPr>
              <a:defRPr/>
            </a:pPr>
            <a:r>
              <a:rPr lang="de-DE"/>
              <a:t>Different </a:t>
            </a:r>
            <a:r>
              <a:rPr lang="de-DE"/>
              <a:t>solutions</a:t>
            </a:r>
            <a:r>
              <a:rPr lang="de-DE"/>
              <a:t> and different </a:t>
            </a:r>
            <a:r>
              <a:rPr lang="de-DE"/>
              <a:t>paces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implementation</a:t>
            </a:r>
            <a:r>
              <a:rPr lang="de-DE"/>
              <a:t> </a:t>
            </a:r>
            <a:r>
              <a:rPr lang="de-DE"/>
              <a:t>are</a:t>
            </a:r>
            <a:r>
              <a:rPr lang="de-DE"/>
              <a:t> </a:t>
            </a:r>
            <a:r>
              <a:rPr lang="de-DE"/>
              <a:t>suggested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different </a:t>
            </a:r>
            <a:r>
              <a:rPr lang="de-DE"/>
              <a:t>communities</a:t>
            </a:r>
            <a:endParaRPr lang="de-DE"/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Findable        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	</a:t>
            </a:r>
            <a:r>
              <a:rPr lang="de-DE"/>
              <a:t> Persistent ID</a:t>
            </a:r>
            <a:endParaRPr/>
          </a:p>
          <a:p>
            <a:pPr marL="0" indent="0">
              <a:buNone/>
              <a:defRPr/>
            </a:pPr>
            <a:r>
              <a:rPr lang="de-DE"/>
              <a:t>     </a:t>
            </a:r>
            <a:r>
              <a:rPr lang="de-DE"/>
              <a:t>Metadata</a:t>
            </a:r>
            <a:r>
              <a:rPr lang="de-DE"/>
              <a:t> online</a:t>
            </a:r>
            <a:endParaRPr/>
          </a:p>
          <a:p>
            <a:pPr marL="0" indent="0">
              <a:buNone/>
              <a:defRPr/>
            </a:pPr>
            <a:r>
              <a:rPr lang="de-DE"/>
              <a:t>     Online Repository </a:t>
            </a: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Accessible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    </a:t>
            </a:r>
            <a:r>
              <a:rPr lang="de-DE"/>
              <a:t>Community </a:t>
            </a:r>
            <a:r>
              <a:rPr lang="de-DE"/>
              <a:t>or</a:t>
            </a:r>
            <a:r>
              <a:rPr lang="de-DE"/>
              <a:t> </a:t>
            </a:r>
            <a:r>
              <a:rPr lang="de-DE"/>
              <a:t>generic</a:t>
            </a:r>
            <a:r>
              <a:rPr lang="de-DE"/>
              <a:t> </a:t>
            </a:r>
            <a:r>
              <a:rPr lang="de-DE"/>
              <a:t>repository</a:t>
            </a: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Interoperable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    </a:t>
            </a:r>
            <a:r>
              <a:rPr lang="de-DE"/>
              <a:t>Community </a:t>
            </a:r>
            <a:r>
              <a:rPr lang="de-DE"/>
              <a:t>or</a:t>
            </a:r>
            <a:r>
              <a:rPr lang="de-DE"/>
              <a:t> </a:t>
            </a:r>
            <a:r>
              <a:rPr lang="de-DE"/>
              <a:t>generic</a:t>
            </a:r>
            <a:r>
              <a:rPr lang="de-DE"/>
              <a:t> </a:t>
            </a:r>
            <a:r>
              <a:rPr lang="de-DE"/>
              <a:t>standards</a:t>
            </a:r>
            <a:endParaRPr lang="de-DE"/>
          </a:p>
          <a:p>
            <a:pPr marL="0" indent="0">
              <a:buNone/>
              <a:defRPr/>
            </a:pPr>
            <a:r>
              <a:rPr lang="de-DE" b="1">
                <a:solidFill>
                  <a:srgbClr val="145AA0"/>
                </a:solidFill>
              </a:rPr>
              <a:t>    </a:t>
            </a:r>
            <a:r>
              <a:rPr lang="de-DE"/>
              <a:t>Open </a:t>
            </a:r>
            <a:r>
              <a:rPr lang="de-DE"/>
              <a:t>file</a:t>
            </a:r>
            <a:r>
              <a:rPr lang="de-DE"/>
              <a:t> </a:t>
            </a:r>
            <a:r>
              <a:rPr lang="de-DE"/>
              <a:t>formats</a:t>
            </a:r>
            <a:endParaRPr lang="en-GB" b="1">
              <a:solidFill>
                <a:srgbClr val="145AA0"/>
              </a:solidFill>
            </a:endParaRPr>
          </a:p>
          <a:p>
            <a:pPr>
              <a:defRPr/>
            </a:pPr>
            <a:r>
              <a:rPr lang="en-GB" b="1">
                <a:solidFill>
                  <a:srgbClr val="145AA0"/>
                </a:solidFill>
              </a:rPr>
              <a:t>Reusable</a:t>
            </a:r>
            <a:endParaRPr/>
          </a:p>
          <a:p>
            <a:pPr marL="0" indent="0"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    </a:t>
            </a:r>
            <a:r>
              <a:rPr lang="de-DE"/>
              <a:t>Rich, </a:t>
            </a:r>
            <a:r>
              <a:rPr lang="de-DE"/>
              <a:t>complete</a:t>
            </a:r>
            <a:r>
              <a:rPr lang="de-DE"/>
              <a:t> and </a:t>
            </a:r>
            <a:r>
              <a:rPr lang="de-DE"/>
              <a:t>clear</a:t>
            </a:r>
            <a:r>
              <a:rPr lang="de-DE"/>
              <a:t> </a:t>
            </a:r>
            <a:r>
              <a:rPr lang="de-DE"/>
              <a:t>documentation</a:t>
            </a:r>
            <a:endParaRPr lang="de-DE"/>
          </a:p>
          <a:p>
            <a:pPr marL="0" indent="0">
              <a:buNone/>
              <a:defRPr/>
            </a:pPr>
            <a:r>
              <a:rPr lang="de-DE"/>
              <a:t>    </a:t>
            </a:r>
            <a:r>
              <a:rPr lang="de-DE"/>
              <a:t>Licenced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quarter" idx="16"/>
          </p:nvPr>
        </p:nvSpPr>
        <p:spPr bwMode="auto">
          <a:xfrm>
            <a:off x="4545568" y="598205"/>
            <a:ext cx="4092575" cy="61260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/>
              <a:t>Guidelines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promoting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visibility</a:t>
            </a:r>
            <a:r>
              <a:rPr lang="de-DE"/>
              <a:t>, </a:t>
            </a:r>
            <a:r>
              <a:rPr lang="de-DE"/>
              <a:t>reuse</a:t>
            </a:r>
            <a:r>
              <a:rPr lang="de-DE"/>
              <a:t> and </a:t>
            </a:r>
            <a:r>
              <a:rPr lang="de-DE"/>
              <a:t>ensure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quality</a:t>
            </a:r>
            <a:r>
              <a:rPr lang="de-DE"/>
              <a:t> </a:t>
            </a:r>
            <a:endParaRPr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Why</a:t>
            </a:r>
            <a:r>
              <a:rPr lang="de-DE"/>
              <a:t> FAIR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pic>
        <p:nvPicPr>
          <p:cNvPr id="8" name="Grafik 7" descr="Ein Bild, das Text enthält.&#10;&#10;Automatisch generierte Beschreibu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67944" y="1377105"/>
            <a:ext cx="4920024" cy="3498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Research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endParaRPr/>
          </a:p>
        </p:txBody>
      </p:sp>
      <p:sp>
        <p:nvSpPr>
          <p:cNvPr id="5" name="Inhaltsplatzhalter 1"/>
          <p:cNvSpPr>
            <a:spLocks noGrp="1"/>
          </p:cNvSpPr>
          <p:nvPr>
            <p:ph sz="quarter" idx="15"/>
          </p:nvPr>
        </p:nvSpPr>
        <p:spPr bwMode="auto">
          <a:xfrm>
            <a:off x="1699995" y="1686962"/>
            <a:ext cx="2772370" cy="28803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de-DE" sz="1000"/>
              <a:t>Design DMP, </a:t>
            </a:r>
            <a:r>
              <a:rPr lang="de-DE" sz="1000"/>
              <a:t>define</a:t>
            </a:r>
            <a:r>
              <a:rPr lang="de-DE" sz="1000"/>
              <a:t> derivative </a:t>
            </a:r>
            <a:r>
              <a:rPr lang="de-DE" sz="1000"/>
              <a:t>data</a:t>
            </a:r>
            <a:r>
              <a:rPr lang="de-DE" sz="1000"/>
              <a:t>, </a:t>
            </a:r>
            <a:r>
              <a:rPr lang="de-DE" sz="1000"/>
              <a:t>authoring</a:t>
            </a:r>
            <a:endParaRPr lang="de-DE" sz="100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  <p:pic>
        <p:nvPicPr>
          <p:cNvPr id="6" name="Inhaltsplatzhalter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0412" y="699542"/>
            <a:ext cx="3992067" cy="3576228"/>
          </a:xfrm>
          <a:prstGeom prst="rect">
            <a:avLst/>
          </a:prstGeom>
        </p:spPr>
      </p:pic>
      <p:sp>
        <p:nvSpPr>
          <p:cNvPr id="7" name="Titel 1"/>
          <p:cNvSpPr txBox="1"/>
          <p:nvPr/>
        </p:nvSpPr>
        <p:spPr bwMode="auto">
          <a:xfrm>
            <a:off x="7922789" y="4264010"/>
            <a:ext cx="957685" cy="48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sz="1200"/>
              <a:t>Lib.ua.edu</a:t>
            </a:r>
            <a:endParaRPr lang="en-GB" sz="1200"/>
          </a:p>
        </p:txBody>
      </p:sp>
      <p:sp>
        <p:nvSpPr>
          <p:cNvPr id="9" name="Inhaltsplatzhalter 3"/>
          <p:cNvSpPr txBox="1"/>
          <p:nvPr/>
        </p:nvSpPr>
        <p:spPr bwMode="auto">
          <a:xfrm>
            <a:off x="478843" y="1491630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200">
                <a:solidFill>
                  <a:schemeClr val="tx2"/>
                </a:solidFill>
              </a:rPr>
              <a:t>Data </a:t>
            </a:r>
            <a:r>
              <a:rPr lang="de-DE" sz="1200">
                <a:solidFill>
                  <a:schemeClr val="tx2"/>
                </a:solidFill>
              </a:rPr>
              <a:t>creation</a:t>
            </a:r>
            <a:endParaRPr lang="de-DE" sz="1200">
              <a:solidFill>
                <a:schemeClr val="tx2"/>
              </a:solidFill>
            </a:endParaRPr>
          </a:p>
          <a:p>
            <a:pPr marL="0" indent="0" algn="ctr">
              <a:buFont typeface="Wingdings"/>
              <a:buNone/>
              <a:defRPr/>
            </a:pPr>
            <a:r>
              <a:rPr lang="de-DE" sz="1200">
                <a:solidFill>
                  <a:schemeClr val="tx2"/>
                </a:solidFill>
              </a:rPr>
              <a:t>and </a:t>
            </a:r>
            <a:r>
              <a:rPr lang="de-DE" sz="1200">
                <a:solidFill>
                  <a:schemeClr val="tx2"/>
                </a:solidFill>
              </a:rPr>
              <a:t>processing</a:t>
            </a:r>
            <a:r>
              <a:rPr lang="de-DE" sz="1200">
                <a:solidFill>
                  <a:schemeClr val="tx2"/>
                </a:solidFill>
              </a:rPr>
              <a:t> </a:t>
            </a: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0" name="Inhaltsplatzhalter 3"/>
          <p:cNvSpPr txBox="1"/>
          <p:nvPr/>
        </p:nvSpPr>
        <p:spPr bwMode="auto">
          <a:xfrm>
            <a:off x="470173" y="2288629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Data </a:t>
            </a:r>
            <a:r>
              <a:rPr lang="de-DE" sz="1000">
                <a:solidFill>
                  <a:schemeClr val="tx2"/>
                </a:solidFill>
              </a:rPr>
              <a:t>staging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1" name="Inhaltsplatzhalter 3"/>
          <p:cNvSpPr txBox="1"/>
          <p:nvPr/>
        </p:nvSpPr>
        <p:spPr bwMode="auto">
          <a:xfrm>
            <a:off x="457782" y="3129049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Data </a:t>
            </a:r>
            <a:r>
              <a:rPr lang="de-DE" sz="1000">
                <a:solidFill>
                  <a:schemeClr val="tx2"/>
                </a:solidFill>
              </a:rPr>
              <a:t>publishing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2" name="Inhaltsplatzhalter 3"/>
          <p:cNvSpPr txBox="1"/>
          <p:nvPr/>
        </p:nvSpPr>
        <p:spPr bwMode="auto">
          <a:xfrm>
            <a:off x="432916" y="3969469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000">
                <a:solidFill>
                  <a:schemeClr val="tx2"/>
                </a:solidFill>
              </a:rPr>
              <a:t>Data </a:t>
            </a:r>
            <a:r>
              <a:rPr lang="de-DE" sz="1000">
                <a:solidFill>
                  <a:schemeClr val="tx2"/>
                </a:solidFill>
              </a:rPr>
              <a:t>reuse</a:t>
            </a:r>
            <a:endParaRPr lang="en-GB" sz="1000">
              <a:solidFill>
                <a:schemeClr val="tx2"/>
              </a:solidFill>
            </a:endParaRPr>
          </a:p>
        </p:txBody>
      </p:sp>
      <p:sp>
        <p:nvSpPr>
          <p:cNvPr id="13" name="Inhaltsplatzhalter 1"/>
          <p:cNvSpPr txBox="1"/>
          <p:nvPr/>
        </p:nvSpPr>
        <p:spPr bwMode="auto">
          <a:xfrm>
            <a:off x="1728085" y="2382179"/>
            <a:ext cx="2772370" cy="450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Identify</a:t>
            </a:r>
            <a:r>
              <a:rPr lang="de-DE" sz="1000"/>
              <a:t>  </a:t>
            </a:r>
            <a:r>
              <a:rPr lang="de-DE" sz="1000"/>
              <a:t>repository</a:t>
            </a:r>
            <a:endParaRPr lang="de-DE" sz="1000"/>
          </a:p>
          <a:p>
            <a:pPr marL="0" indent="0">
              <a:buFont typeface="Wingdings"/>
              <a:buNone/>
              <a:defRPr/>
            </a:pPr>
            <a:r>
              <a:rPr lang="de-DE" sz="1000"/>
              <a:t>Assign</a:t>
            </a:r>
            <a:r>
              <a:rPr lang="de-DE" sz="1000"/>
              <a:t> </a:t>
            </a:r>
            <a:r>
              <a:rPr lang="de-DE" sz="1000"/>
              <a:t>metadata</a:t>
            </a:r>
            <a:r>
              <a:rPr lang="de-DE" sz="1000"/>
              <a:t> and </a:t>
            </a:r>
            <a:r>
              <a:rPr lang="de-DE" sz="1000"/>
              <a:t>data</a:t>
            </a:r>
            <a:r>
              <a:rPr lang="de-DE" sz="1000"/>
              <a:t> </a:t>
            </a:r>
            <a:r>
              <a:rPr lang="de-DE" sz="1000"/>
              <a:t>format</a:t>
            </a:r>
            <a:endParaRPr lang="de-DE"/>
          </a:p>
        </p:txBody>
      </p:sp>
      <p:sp>
        <p:nvSpPr>
          <p:cNvPr id="14" name="Inhaltsplatzhalter 1"/>
          <p:cNvSpPr txBox="1"/>
          <p:nvPr/>
        </p:nvSpPr>
        <p:spPr bwMode="auto">
          <a:xfrm>
            <a:off x="1668945" y="3291829"/>
            <a:ext cx="2772370" cy="51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Establish</a:t>
            </a:r>
            <a:r>
              <a:rPr lang="de-DE" sz="1000"/>
              <a:t> </a:t>
            </a:r>
            <a:r>
              <a:rPr lang="de-DE" sz="1000"/>
              <a:t>data</a:t>
            </a:r>
            <a:r>
              <a:rPr lang="de-DE" sz="1000"/>
              <a:t> </a:t>
            </a:r>
            <a:r>
              <a:rPr lang="de-DE" sz="1000"/>
              <a:t>access</a:t>
            </a:r>
            <a:r>
              <a:rPr lang="de-DE" sz="1000"/>
              <a:t> </a:t>
            </a:r>
            <a:r>
              <a:rPr lang="de-DE" sz="1000"/>
              <a:t>conditions</a:t>
            </a:r>
            <a:endParaRPr lang="de-DE" sz="1000"/>
          </a:p>
          <a:p>
            <a:pPr marL="0" indent="0">
              <a:buFont typeface="Wingdings"/>
              <a:buNone/>
              <a:defRPr/>
            </a:pPr>
            <a:r>
              <a:rPr lang="de-DE" sz="1000"/>
              <a:t>Associate PID and </a:t>
            </a:r>
            <a:r>
              <a:rPr lang="de-DE" sz="1000"/>
              <a:t>copyright</a:t>
            </a:r>
            <a:r>
              <a:rPr lang="de-DE" sz="1000"/>
              <a:t> and </a:t>
            </a:r>
            <a:r>
              <a:rPr lang="de-DE" sz="1000"/>
              <a:t>versioning</a:t>
            </a:r>
            <a:endParaRPr lang="de-DE"/>
          </a:p>
        </p:txBody>
      </p:sp>
      <p:sp>
        <p:nvSpPr>
          <p:cNvPr id="15" name="Inhaltsplatzhalter 1"/>
          <p:cNvSpPr txBox="1"/>
          <p:nvPr/>
        </p:nvSpPr>
        <p:spPr bwMode="auto">
          <a:xfrm>
            <a:off x="1691681" y="4131753"/>
            <a:ext cx="2772370" cy="2880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referencing</a:t>
            </a:r>
            <a:r>
              <a:rPr lang="de-DE" sz="1000"/>
              <a:t> </a:t>
            </a:r>
            <a:r>
              <a:rPr lang="de-DE" sz="1000"/>
              <a:t>to</a:t>
            </a:r>
            <a:r>
              <a:rPr lang="de-DE" sz="1000"/>
              <a:t> </a:t>
            </a:r>
            <a:r>
              <a:rPr lang="de-DE" sz="1000"/>
              <a:t>related</a:t>
            </a:r>
            <a:r>
              <a:rPr lang="de-DE" sz="1000"/>
              <a:t> </a:t>
            </a:r>
            <a:r>
              <a:rPr lang="de-DE" sz="1000"/>
              <a:t>publications</a:t>
            </a:r>
            <a:r>
              <a:rPr lang="de-DE" sz="1000"/>
              <a:t> and </a:t>
            </a:r>
            <a:r>
              <a:rPr lang="de-DE" sz="1000"/>
              <a:t>versions</a:t>
            </a:r>
            <a:endParaRPr lang="de-DE"/>
          </a:p>
        </p:txBody>
      </p:sp>
      <p:sp>
        <p:nvSpPr>
          <p:cNvPr id="16" name="Inhaltsplatzhalter 3"/>
          <p:cNvSpPr txBox="1"/>
          <p:nvPr/>
        </p:nvSpPr>
        <p:spPr bwMode="auto">
          <a:xfrm>
            <a:off x="472230" y="626118"/>
            <a:ext cx="1116881" cy="6126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>
            <a:lvl1pPr marL="179388" indent="-179388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1813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Symbol"/>
              <a:buChar char="-"/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  <a:defRPr/>
            </a:pPr>
            <a:r>
              <a:rPr lang="de-DE" sz="1200">
                <a:solidFill>
                  <a:schemeClr val="tx2"/>
                </a:solidFill>
              </a:rPr>
              <a:t>Proposal</a:t>
            </a:r>
            <a:r>
              <a:rPr lang="de-DE" sz="1200">
                <a:solidFill>
                  <a:schemeClr val="tx2"/>
                </a:solidFill>
              </a:rPr>
              <a:t> </a:t>
            </a:r>
            <a:r>
              <a:rPr lang="de-DE" sz="1200">
                <a:solidFill>
                  <a:schemeClr val="tx2"/>
                </a:solidFill>
              </a:rPr>
              <a:t>submission</a:t>
            </a:r>
            <a:r>
              <a:rPr lang="de-DE" sz="1200">
                <a:solidFill>
                  <a:schemeClr val="tx2"/>
                </a:solidFill>
              </a:rPr>
              <a:t> and </a:t>
            </a:r>
            <a:r>
              <a:rPr lang="de-DE" sz="1200">
                <a:solidFill>
                  <a:schemeClr val="tx2"/>
                </a:solidFill>
              </a:rPr>
              <a:t>scheduling</a:t>
            </a:r>
            <a:r>
              <a:rPr lang="de-DE" sz="1200">
                <a:solidFill>
                  <a:schemeClr val="tx2"/>
                </a:solidFill>
              </a:rPr>
              <a:t> </a:t>
            </a:r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7" name="Inhaltsplatzhalter 1"/>
          <p:cNvSpPr txBox="1"/>
          <p:nvPr/>
        </p:nvSpPr>
        <p:spPr bwMode="auto">
          <a:xfrm>
            <a:off x="1702445" y="766586"/>
            <a:ext cx="2772370" cy="2880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de-DE" sz="1000"/>
              <a:t>Proposal</a:t>
            </a:r>
            <a:r>
              <a:rPr lang="de-DE" sz="1000"/>
              <a:t> ID and </a:t>
            </a:r>
            <a:r>
              <a:rPr lang="de-DE" sz="1000"/>
              <a:t>measurement</a:t>
            </a:r>
            <a:r>
              <a:rPr lang="de-DE" sz="1000"/>
              <a:t> </a:t>
            </a:r>
            <a:r>
              <a:rPr lang="de-DE" sz="1000"/>
              <a:t>descriptions</a:t>
            </a:r>
            <a:r>
              <a:rPr lang="de-DE" sz="1000"/>
              <a:t> </a:t>
            </a:r>
            <a:r>
              <a:rPr lang="de-DE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/>
          <p:nvPr/>
        </p:nvSpPr>
        <p:spPr bwMode="auto">
          <a:xfrm>
            <a:off x="369209" y="187314"/>
            <a:ext cx="6867087" cy="3682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>
              <a:lnSpc>
                <a:spcPct val="80000"/>
              </a:lnSpc>
              <a:spcBef>
                <a:spcPts val="0"/>
              </a:spcBef>
              <a:buNone/>
              <a:defRPr sz="1600" b="1" cap="none">
                <a:solidFill>
                  <a:srgbClr val="005A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/>
              <a:t>Recap</a:t>
            </a:r>
            <a:r>
              <a:rPr lang="de-DE"/>
              <a:t> on </a:t>
            </a:r>
            <a:r>
              <a:rPr lang="de-DE"/>
              <a:t>How</a:t>
            </a:r>
            <a:r>
              <a:rPr lang="de-DE"/>
              <a:t> </a:t>
            </a:r>
            <a:r>
              <a:rPr lang="de-DE"/>
              <a:t>prepare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FAIRness</a:t>
            </a:r>
            <a:endParaRPr/>
          </a:p>
        </p:txBody>
      </p:sp>
      <p:sp>
        <p:nvSpPr>
          <p:cNvPr id="7" name="Foliennummernplatzhalter 1"/>
          <p:cNvSpPr/>
          <p:nvPr/>
        </p:nvSpPr>
        <p:spPr bwMode="auto">
          <a:xfrm>
            <a:off x="6804248" y="4876006"/>
            <a:ext cx="432048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>
              <a:defRPr sz="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8" name="Inhaltsplatzhalter 1"/>
          <p:cNvSpPr txBox="1"/>
          <p:nvPr/>
        </p:nvSpPr>
        <p:spPr bwMode="auto">
          <a:xfrm>
            <a:off x="358775" y="735013"/>
            <a:ext cx="4105275" cy="17647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9843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9438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5825" indent="-17145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76213">
              <a:defRPr/>
            </a:pPr>
            <a:r>
              <a:rPr lang="en-GB"/>
              <a:t>Identifier to the data, repository, metadata, licences</a:t>
            </a:r>
            <a:endParaRPr/>
          </a:p>
          <a:p>
            <a:pPr marL="180975" indent="-176213">
              <a:defRPr/>
            </a:pPr>
            <a:r>
              <a:rPr lang="en-GB"/>
              <a:t>Standard or not proprietary formats</a:t>
            </a:r>
            <a:endParaRPr/>
          </a:p>
          <a:p>
            <a:pPr marL="180975" indent="-176213">
              <a:defRPr/>
            </a:pPr>
            <a:r>
              <a:rPr lang="en-GB"/>
              <a:t>Keep data documented and versioned</a:t>
            </a:r>
            <a:endParaRPr/>
          </a:p>
          <a:p>
            <a:pPr marL="180975" indent="-176213">
              <a:defRPr/>
            </a:pPr>
            <a:r>
              <a:rPr lang="en-GB"/>
              <a:t>Project or community repository</a:t>
            </a:r>
            <a:endParaRPr/>
          </a:p>
          <a:p>
            <a:pPr marL="180975" indent="-176213">
              <a:defRPr/>
            </a:pPr>
            <a:r>
              <a:rPr lang="en-GB"/>
              <a:t>Check the publication licences</a:t>
            </a:r>
            <a:endParaRPr/>
          </a:p>
          <a:p>
            <a:pPr marL="180975" indent="-176213">
              <a:defRPr/>
            </a:pPr>
            <a:r>
              <a:rPr lang="en-GB"/>
              <a:t>Cross references to related data</a:t>
            </a:r>
            <a:endParaRPr/>
          </a:p>
          <a:p>
            <a:pPr marL="4762" indent="0">
              <a:buFont typeface="Wingdings"/>
              <a:buNone/>
              <a:defRPr/>
            </a:pPr>
            <a:r>
              <a:rPr lang="en-GB">
                <a:solidFill>
                  <a:srgbClr val="145AA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360000" y="1491594"/>
            <a:ext cx="5076096" cy="1146686"/>
          </a:xfrm>
        </p:spPr>
        <p:txBody>
          <a:bodyPr>
            <a:normAutofit/>
          </a:bodyPr>
          <a:lstStyle/>
          <a:p>
            <a:pPr>
              <a:defRPr/>
            </a:pPr>
            <a:br>
              <a:rPr lang="de-DE"/>
            </a:br>
            <a:r>
              <a:rPr lang="de-DE"/>
              <a:t>Thanks</a:t>
            </a:r>
            <a:r>
              <a:rPr lang="de-DE"/>
              <a:t>.</a:t>
            </a:r>
            <a:endParaRPr/>
          </a:p>
        </p:txBody>
      </p:sp>
      <p:sp>
        <p:nvSpPr>
          <p:cNvPr id="5" name="Titel 1"/>
          <p:cNvSpPr/>
          <p:nvPr/>
        </p:nvSpPr>
        <p:spPr bwMode="auto">
          <a:xfrm>
            <a:off x="4679950" y="767057"/>
            <a:ext cx="4308039" cy="184522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sz="2200" b="1" cap="none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5000"/>
              </a:lnSpc>
              <a:defRPr/>
            </a:pPr>
            <a:r>
              <a:rPr lang="de-DE" sz="1600" b="0"/>
              <a:t>luigia.cristiano@helmholtz-berlin.de</a:t>
            </a:r>
            <a:endParaRPr/>
          </a:p>
          <a:p>
            <a:pPr>
              <a:lnSpc>
                <a:spcPct val="135000"/>
              </a:lnSpc>
              <a:defRPr/>
            </a:pPr>
            <a:r>
              <a:rPr lang="de-DE" sz="1600" b="0"/>
              <a:t>And </a:t>
            </a:r>
            <a:r>
              <a:rPr lang="de-DE" sz="1600" b="0"/>
              <a:t>the</a:t>
            </a:r>
            <a:r>
              <a:rPr lang="de-DE" sz="1600" b="0"/>
              <a:t> Hub Matter Team</a:t>
            </a:r>
            <a:endParaRPr/>
          </a:p>
        </p:txBody>
      </p:sp>
      <p:sp>
        <p:nvSpPr>
          <p:cNvPr id="6" name="Titel 1"/>
          <p:cNvSpPr txBox="1"/>
          <p:nvPr/>
        </p:nvSpPr>
        <p:spPr bwMode="auto">
          <a:xfrm>
            <a:off x="323528" y="2571750"/>
            <a:ext cx="5076096" cy="114668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sz="2200" b="1" cap="none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de-DE"/>
            </a:br>
            <a:br>
              <a:rPr lang="de-DE"/>
            </a:br>
            <a:r>
              <a:rPr lang="de-DE"/>
              <a:t>HMC Hub Matter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0"/>
              <a:t>01</a:t>
            </a:r>
            <a:r>
              <a:rPr lang="de-DE"/>
              <a:t> Scientific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documentation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>
            <a:spLocks noGrp="1"/>
          </p:cNvSpPr>
          <p:nvPr>
            <p:ph type="title"/>
          </p:nvPr>
        </p:nvSpPr>
        <p:spPr bwMode="auto">
          <a:xfrm>
            <a:off x="369209" y="187314"/>
            <a:ext cx="6867087" cy="368212"/>
          </a:xfrm>
        </p:spPr>
        <p:txBody>
          <a:bodyPr/>
          <a:lstStyle/>
          <a:p>
            <a:pPr>
              <a:defRPr/>
            </a:pPr>
            <a:r>
              <a:rPr lang="de-DE"/>
              <a:t>Data </a:t>
            </a:r>
            <a:r>
              <a:rPr lang="de-DE"/>
              <a:t>life</a:t>
            </a:r>
            <a:r>
              <a:rPr lang="de-DE"/>
              <a:t> </a:t>
            </a:r>
            <a:r>
              <a:rPr lang="de-DE"/>
              <a:t>cycle</a:t>
            </a:r>
            <a:r>
              <a:rPr lang="de-DE"/>
              <a:t> and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curation</a:t>
            </a:r>
            <a:endParaRPr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625DCD8-CDE9-1F47-8ABE-9004A661C410}" type="slidenum">
              <a:rPr lang="de-DE"/>
              <a:t/>
            </a:fld>
            <a:endParaRPr lang="de-DE"/>
          </a:p>
        </p:txBody>
      </p:sp>
      <p:sp>
        <p:nvSpPr>
          <p:cNvPr id="5" name="Inhaltsplatzhalter 1"/>
          <p:cNvSpPr txBox="1"/>
          <p:nvPr/>
        </p:nvSpPr>
        <p:spPr bwMode="auto">
          <a:xfrm>
            <a:off x="365389" y="915566"/>
            <a:ext cx="3781177" cy="3528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Each phase of the life cycle is interested by data curation activity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b="1">
                <a:solidFill>
                  <a:srgbClr val="145AA0"/>
                </a:solidFill>
              </a:rPr>
              <a:t>At each phase it is essential to implement FAIR principles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b="1">
              <a:solidFill>
                <a:srgbClr val="145AA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de-DE" b="1">
              <a:solidFill>
                <a:srgbClr val="145AA0"/>
              </a:solidFill>
            </a:endParaRPr>
          </a:p>
          <a:p>
            <a:pPr marL="0" indent="0">
              <a:buNone/>
              <a:defRPr/>
            </a:pPr>
            <a:endParaRPr lang="de-DE"/>
          </a:p>
        </p:txBody>
      </p:sp>
      <p:sp>
        <p:nvSpPr>
          <p:cNvPr id="3" name="Inhaltsplatzhalter 1"/>
          <p:cNvSpPr txBox="1"/>
          <p:nvPr/>
        </p:nvSpPr>
        <p:spPr bwMode="auto">
          <a:xfrm>
            <a:off x="4499993" y="627534"/>
            <a:ext cx="4266852" cy="3312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18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"/>
              <a:buChar char="§"/>
              <a:tabLst>
                <a:tab pos="179388" algn="l"/>
                <a:tab pos="358775" algn="l"/>
              </a:tabLs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4625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9388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2175" indent="-17780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Symbol"/>
              <a:buChar char="-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Who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What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When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Why ?</a:t>
            </a:r>
            <a:endParaRPr/>
          </a:p>
          <a:p>
            <a:pPr marL="0" indent="0">
              <a:buFont typeface="Wingdings"/>
              <a:buNone/>
              <a:defRPr/>
            </a:pPr>
            <a:endParaRPr lang="en-GB" sz="2400" b="1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How ?</a:t>
            </a:r>
            <a:endParaRPr/>
          </a:p>
          <a:p>
            <a:pPr marL="0" indent="0">
              <a:buFont typeface="Wingdings"/>
              <a:buNone/>
              <a:defRPr/>
            </a:pPr>
            <a:r>
              <a:rPr lang="en-GB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Where ?</a:t>
            </a:r>
            <a:endParaRPr lang="de-DE" sz="2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itelfolie">
  <a:themeElements>
    <a:clrScheme name="hz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A2D6E"/>
      </a:accent1>
      <a:accent2>
        <a:srgbClr val="005AA0"/>
      </a:accent2>
      <a:accent3>
        <a:srgbClr val="8CB423"/>
      </a:accent3>
      <a:accent4>
        <a:srgbClr val="5A696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Inhaltsfolie">
  <a:themeElements>
    <a:clrScheme name="hz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A2D6E"/>
      </a:accent1>
      <a:accent2>
        <a:srgbClr val="005AA0"/>
      </a:accent2>
      <a:accent3>
        <a:srgbClr val="8CB423"/>
      </a:accent3>
      <a:accent4>
        <a:srgbClr val="5A696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</Template>
  <TotalTime>0</TotalTime>
  <Words>0</Words>
  <Application>ONLYOFFICE/7.2.2.56</Application>
  <DocSecurity>0</DocSecurity>
  <PresentationFormat>On-screen Show (16:9)</PresentationFormat>
  <Paragraphs>0</Paragraphs>
  <Slides>76</Slides>
  <Notes>76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subject/>
  <dc:creator>Rita</dc:creator>
  <cp:keywords/>
  <dc:description/>
  <dc:identifier/>
  <dc:language/>
  <cp:lastModifiedBy>Cristiano, Luigia (Cristiano, Luigia)</cp:lastModifiedBy>
  <cp:revision>845</cp:revision>
  <dcterms:created xsi:type="dcterms:W3CDTF">2021-02-11T12:27:44Z</dcterms:created>
  <dcterms:modified xsi:type="dcterms:W3CDTF">2023-01-10T18:38:50Z</dcterms:modified>
  <cp:category/>
  <cp:contentStatus/>
  <cp:version/>
</cp:coreProperties>
</file>