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62" r:id="rId5"/>
    <p:sldId id="263" r:id="rId6"/>
    <p:sldId id="264" r:id="rId7"/>
    <p:sldId id="265" r:id="rId8"/>
    <p:sldId id="261" r:id="rId9"/>
    <p:sldId id="267" r:id="rId10"/>
    <p:sldId id="266" r:id="rId11"/>
    <p:sldId id="258" r:id="rId12"/>
    <p:sldId id="257" r:id="rId13"/>
    <p:sldId id="268" r:id="rId14"/>
    <p:sldId id="259" r:id="rId15"/>
    <p:sldId id="260" r:id="rId16"/>
    <p:sldId id="271" r:id="rId17"/>
    <p:sldId id="269"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48898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7013EE0-8E0F-47D6-B684-536F991B2FF8}" type="datetimeFigureOut">
              <a:rPr lang="es-ES" smtClean="0"/>
              <a:t>24/10/2016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52751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202088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76157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56994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28727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81861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227454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9522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39822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289945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013EE0-8E0F-47D6-B684-536F991B2FF8}" type="datetimeFigureOut">
              <a:rPr lang="es-ES" smtClean="0"/>
              <a:t>24/10/2016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426473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7013EE0-8E0F-47D6-B684-536F991B2FF8}" type="datetimeFigureOut">
              <a:rPr lang="es-ES" smtClean="0"/>
              <a:t>24/10/2016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235051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42518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49179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57013EE0-8E0F-47D6-B684-536F991B2FF8}" type="datetimeFigureOut">
              <a:rPr lang="es-ES" smtClean="0"/>
              <a:t>24/10/2016</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48194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7013EE0-8E0F-47D6-B684-536F991B2FF8}" type="datetimeFigureOut">
              <a:rPr lang="es-ES" smtClean="0"/>
              <a:t>24/10/2016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1B1627F-164A-4416-9ECB-054E4C86E387}" type="slidenum">
              <a:rPr lang="es-ES" smtClean="0"/>
              <a:t>‹Nº›</a:t>
            </a:fld>
            <a:endParaRPr lang="es-ES"/>
          </a:p>
        </p:txBody>
      </p:sp>
    </p:spTree>
    <p:extLst>
      <p:ext uri="{BB962C8B-B14F-4D97-AF65-F5344CB8AC3E}">
        <p14:creationId xmlns:p14="http://schemas.microsoft.com/office/powerpoint/2010/main" val="181669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013EE0-8E0F-47D6-B684-536F991B2FF8}" type="datetimeFigureOut">
              <a:rPr lang="es-ES" smtClean="0"/>
              <a:t>24/10/2016</a:t>
            </a:fld>
            <a:endParaRPr lang="es-E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1B1627F-164A-4416-9ECB-054E4C86E387}" type="slidenum">
              <a:rPr lang="es-ES" smtClean="0"/>
              <a:t>‹Nº›</a:t>
            </a:fld>
            <a:endParaRPr lang="es-ES"/>
          </a:p>
        </p:txBody>
      </p:sp>
    </p:spTree>
    <p:extLst>
      <p:ext uri="{BB962C8B-B14F-4D97-AF65-F5344CB8AC3E}">
        <p14:creationId xmlns:p14="http://schemas.microsoft.com/office/powerpoint/2010/main" val="3791716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ingsoft2016uq.comli.com/proyectosoft2/pagina1(modificada).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425470"/>
            <a:ext cx="8784976" cy="6740307"/>
          </a:xfrm>
          <a:prstGeom prst="rect">
            <a:avLst/>
          </a:prstGeom>
          <a:noFill/>
        </p:spPr>
        <p:txBody>
          <a:bodyPr wrap="square" rtlCol="0">
            <a:spAutoFit/>
          </a:bodyPr>
          <a:lstStyle/>
          <a:p>
            <a:pPr algn="ctr"/>
            <a:r>
              <a:rPr lang="es-CO" sz="3200" dirty="0">
                <a:effectLst>
                  <a:outerShdw blurRad="38100" dist="38100" dir="2700000" algn="tl">
                    <a:srgbClr val="000000">
                      <a:alpha val="43137"/>
                    </a:srgbClr>
                  </a:outerShdw>
                </a:effectLst>
              </a:rPr>
              <a:t>Ingeniería de Software II</a:t>
            </a:r>
          </a:p>
          <a:p>
            <a:pPr algn="ctr"/>
            <a:endParaRPr lang="es-CO" sz="3200" dirty="0">
              <a:effectLst>
                <a:outerShdw blurRad="38100" dist="38100" dir="2700000" algn="tl">
                  <a:srgbClr val="000000">
                    <a:alpha val="43137"/>
                  </a:srgbClr>
                </a:outerShdw>
              </a:effectLst>
            </a:endParaRPr>
          </a:p>
          <a:p>
            <a:pPr algn="ctr"/>
            <a:r>
              <a:rPr lang="es-CO" sz="3200" dirty="0">
                <a:effectLst>
                  <a:outerShdw blurRad="38100" dist="38100" dir="2700000" algn="tl">
                    <a:srgbClr val="000000">
                      <a:alpha val="43137"/>
                    </a:srgbClr>
                  </a:outerShdw>
                </a:effectLst>
              </a:rPr>
              <a:t>SPRINT 1</a:t>
            </a:r>
          </a:p>
          <a:p>
            <a:pPr algn="ctr"/>
            <a:r>
              <a:rPr lang="es-CO" sz="3200" dirty="0">
                <a:effectLst>
                  <a:outerShdw blurRad="38100" dist="38100" dir="2700000" algn="tl">
                    <a:srgbClr val="000000">
                      <a:alpha val="43137"/>
                    </a:srgbClr>
                  </a:outerShdw>
                </a:effectLst>
              </a:rPr>
              <a:t>DomiciliosUQ</a:t>
            </a:r>
          </a:p>
          <a:p>
            <a:pPr algn="ctr"/>
            <a:endParaRPr lang="es-CO" sz="3200" dirty="0">
              <a:effectLst>
                <a:outerShdw blurRad="38100" dist="38100" dir="2700000" algn="tl">
                  <a:srgbClr val="000000">
                    <a:alpha val="43137"/>
                  </a:srgbClr>
                </a:outerShdw>
              </a:effectLst>
            </a:endParaRPr>
          </a:p>
          <a:p>
            <a:pPr algn="ctr"/>
            <a:r>
              <a:rPr lang="es-CO" sz="3200" dirty="0">
                <a:effectLst>
                  <a:outerShdw blurRad="38100" dist="38100" dir="2700000" algn="tl">
                    <a:srgbClr val="000000">
                      <a:alpha val="43137"/>
                    </a:srgbClr>
                  </a:outerShdw>
                </a:effectLst>
              </a:rPr>
              <a:t>INTEGRANTES</a:t>
            </a:r>
          </a:p>
          <a:p>
            <a:pPr algn="ctr"/>
            <a:endParaRPr lang="es-CO" sz="2000" dirty="0"/>
          </a:p>
          <a:p>
            <a:pPr algn="ctr"/>
            <a:r>
              <a:rPr lang="es-CO" sz="2000" dirty="0"/>
              <a:t>LUIS GARCES</a:t>
            </a:r>
          </a:p>
          <a:p>
            <a:pPr algn="ctr"/>
            <a:r>
              <a:rPr lang="es-CO" sz="2000" dirty="0"/>
              <a:t>JULIAN GARCIA</a:t>
            </a:r>
          </a:p>
          <a:p>
            <a:pPr algn="ctr"/>
            <a:r>
              <a:rPr lang="es-CO" sz="2000" dirty="0"/>
              <a:t>CRISTIAN SOTO</a:t>
            </a:r>
          </a:p>
          <a:p>
            <a:pPr algn="ctr"/>
            <a:r>
              <a:rPr lang="es-CO" sz="2000" dirty="0"/>
              <a:t>HECTOR VILLALBA</a:t>
            </a:r>
          </a:p>
          <a:p>
            <a:pPr algn="ctr"/>
            <a:r>
              <a:rPr lang="es-CO" sz="2000" dirty="0"/>
              <a:t>CARLOS QUEZADA</a:t>
            </a:r>
          </a:p>
          <a:p>
            <a:pPr algn="ctr"/>
            <a:endParaRPr lang="es-CO" sz="2000" dirty="0"/>
          </a:p>
          <a:p>
            <a:pPr algn="ctr"/>
            <a:endParaRPr lang="es-CO" sz="2000" dirty="0"/>
          </a:p>
          <a:p>
            <a:pPr algn="ctr"/>
            <a:r>
              <a:rPr lang="es-CO" sz="2000" dirty="0"/>
              <a:t>UNIVERSIDAD DEL QUINDIO</a:t>
            </a:r>
          </a:p>
          <a:p>
            <a:pPr algn="ctr"/>
            <a:r>
              <a:rPr lang="es-CO" sz="2000" dirty="0"/>
              <a:t>INGENIERÍA DE SISTEMAS Y COMPUTACIÓN</a:t>
            </a:r>
          </a:p>
          <a:p>
            <a:pPr algn="ctr"/>
            <a:endParaRPr lang="es-CO" sz="2000" dirty="0"/>
          </a:p>
          <a:p>
            <a:pPr algn="ct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Backlog sprint 1</a:t>
            </a:r>
          </a:p>
        </p:txBody>
      </p:sp>
      <p:pic>
        <p:nvPicPr>
          <p:cNvPr id="3" name="Imagen 2"/>
          <p:cNvPicPr>
            <a:picLocks noChangeAspect="1"/>
          </p:cNvPicPr>
          <p:nvPr/>
        </p:nvPicPr>
        <p:blipFill>
          <a:blip r:embed="rId2"/>
          <a:stretch>
            <a:fillRect/>
          </a:stretch>
        </p:blipFill>
        <p:spPr>
          <a:xfrm>
            <a:off x="539552" y="1628800"/>
            <a:ext cx="7938321" cy="4320480"/>
          </a:xfrm>
          <a:prstGeom prst="rect">
            <a:avLst/>
          </a:prstGeom>
        </p:spPr>
      </p:pic>
    </p:spTree>
    <p:extLst>
      <p:ext uri="{BB962C8B-B14F-4D97-AF65-F5344CB8AC3E}">
        <p14:creationId xmlns:p14="http://schemas.microsoft.com/office/powerpoint/2010/main" val="37440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25760"/>
            <a:ext cx="8229600" cy="1143000"/>
          </a:xfrm>
        </p:spPr>
        <p:txBody>
          <a:bodyPr/>
          <a:lstStyle/>
          <a:p>
            <a:pPr algn="ctr"/>
            <a:r>
              <a:rPr lang="es-CO" dirty="0">
                <a:effectLst>
                  <a:outerShdw blurRad="38100" dist="38100" dir="2700000" algn="tl">
                    <a:srgbClr val="000000">
                      <a:alpha val="43137"/>
                    </a:srgbClr>
                  </a:outerShdw>
                </a:effectLst>
              </a:rPr>
              <a:t>Reportes de </a:t>
            </a:r>
            <a:r>
              <a:rPr lang="es-CO" dirty="0" err="1">
                <a:effectLst>
                  <a:outerShdw blurRad="38100" dist="38100" dir="2700000" algn="tl">
                    <a:srgbClr val="000000">
                      <a:alpha val="43137"/>
                    </a:srgbClr>
                  </a:outerShdw>
                </a:effectLst>
              </a:rPr>
              <a:t>GitHub</a:t>
            </a:r>
            <a:endParaRPr lang="es-CO"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stretch>
            <a:fillRect/>
          </a:stretch>
        </p:blipFill>
        <p:spPr>
          <a:xfrm>
            <a:off x="1331640" y="1052736"/>
            <a:ext cx="6254650" cy="5311166"/>
          </a:xfrm>
          <a:prstGeom prst="rect">
            <a:avLst/>
          </a:prstGeom>
        </p:spPr>
      </p:pic>
    </p:spTree>
    <p:extLst>
      <p:ext uri="{BB962C8B-B14F-4D97-AF65-F5344CB8AC3E}">
        <p14:creationId xmlns:p14="http://schemas.microsoft.com/office/powerpoint/2010/main" val="68776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79512" y="212447"/>
            <a:ext cx="8784976" cy="646331"/>
          </a:xfrm>
          <a:prstGeom prst="rect">
            <a:avLst/>
          </a:prstGeom>
          <a:noFill/>
        </p:spPr>
        <p:txBody>
          <a:bodyPr wrap="square" rtlCol="0">
            <a:spAutoFit/>
          </a:bodyPr>
          <a:lstStyle/>
          <a:p>
            <a:pPr algn="ctr"/>
            <a:r>
              <a:rPr lang="es-CO" sz="3600" dirty="0">
                <a:effectLst>
                  <a:outerShdw blurRad="38100" dist="38100" dir="2700000" algn="tl">
                    <a:srgbClr val="000000">
                      <a:alpha val="43137"/>
                    </a:srgbClr>
                  </a:outerShdw>
                </a:effectLst>
              </a:rPr>
              <a:t>Trabajo de cada integrante</a:t>
            </a:r>
          </a:p>
        </p:txBody>
      </p:sp>
      <p:pic>
        <p:nvPicPr>
          <p:cNvPr id="3" name="Imagen 2"/>
          <p:cNvPicPr>
            <a:picLocks noChangeAspect="1"/>
          </p:cNvPicPr>
          <p:nvPr/>
        </p:nvPicPr>
        <p:blipFill>
          <a:blip r:embed="rId2"/>
          <a:stretch>
            <a:fillRect/>
          </a:stretch>
        </p:blipFill>
        <p:spPr>
          <a:xfrm>
            <a:off x="1763689" y="1099912"/>
            <a:ext cx="2592288" cy="5447183"/>
          </a:xfrm>
          <a:prstGeom prst="rect">
            <a:avLst/>
          </a:prstGeom>
        </p:spPr>
      </p:pic>
      <p:pic>
        <p:nvPicPr>
          <p:cNvPr id="5" name="Imagen 4"/>
          <p:cNvPicPr>
            <a:picLocks noChangeAspect="1"/>
          </p:cNvPicPr>
          <p:nvPr/>
        </p:nvPicPr>
        <p:blipFill>
          <a:blip r:embed="rId3"/>
          <a:stretch>
            <a:fillRect/>
          </a:stretch>
        </p:blipFill>
        <p:spPr>
          <a:xfrm>
            <a:off x="4355976" y="1099913"/>
            <a:ext cx="2828925" cy="5438775"/>
          </a:xfrm>
          <a:prstGeom prst="rect">
            <a:avLst/>
          </a:prstGeom>
        </p:spPr>
      </p:pic>
    </p:spTree>
    <p:extLst>
      <p:ext uri="{BB962C8B-B14F-4D97-AF65-F5344CB8AC3E}">
        <p14:creationId xmlns:p14="http://schemas.microsoft.com/office/powerpoint/2010/main" val="219964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79512" y="980728"/>
            <a:ext cx="8784976" cy="646331"/>
          </a:xfrm>
          <a:prstGeom prst="rect">
            <a:avLst/>
          </a:prstGeom>
          <a:noFill/>
        </p:spPr>
        <p:txBody>
          <a:bodyPr wrap="square" rtlCol="0">
            <a:spAutoFit/>
          </a:bodyPr>
          <a:lstStyle/>
          <a:p>
            <a:pPr algn="ctr"/>
            <a:r>
              <a:rPr lang="es-CO" sz="3600" dirty="0">
                <a:effectLst>
                  <a:outerShdw blurRad="38100" dist="38100" dir="2700000" algn="tl">
                    <a:srgbClr val="000000">
                      <a:alpha val="43137"/>
                    </a:srgbClr>
                  </a:outerShdw>
                </a:effectLst>
              </a:rPr>
              <a:t>Reportes Generados por Scrumdesk</a:t>
            </a:r>
          </a:p>
        </p:txBody>
      </p:sp>
      <p:pic>
        <p:nvPicPr>
          <p:cNvPr id="3" name="Imagen 2"/>
          <p:cNvPicPr>
            <a:picLocks noChangeAspect="1"/>
          </p:cNvPicPr>
          <p:nvPr/>
        </p:nvPicPr>
        <p:blipFill>
          <a:blip r:embed="rId2"/>
          <a:stretch>
            <a:fillRect/>
          </a:stretch>
        </p:blipFill>
        <p:spPr>
          <a:xfrm>
            <a:off x="899592" y="1627059"/>
            <a:ext cx="7017965" cy="4708232"/>
          </a:xfrm>
          <a:prstGeom prst="rect">
            <a:avLst/>
          </a:prstGeom>
        </p:spPr>
      </p:pic>
    </p:spTree>
    <p:extLst>
      <p:ext uri="{BB962C8B-B14F-4D97-AF65-F5344CB8AC3E}">
        <p14:creationId xmlns:p14="http://schemas.microsoft.com/office/powerpoint/2010/main" val="213969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700" y="764704"/>
            <a:ext cx="7055380" cy="960058"/>
          </a:xfrm>
        </p:spPr>
        <p:txBody>
          <a:bodyPr/>
          <a:lstStyle/>
          <a:p>
            <a:pPr algn="ctr"/>
            <a:r>
              <a:rPr lang="es-CO" dirty="0">
                <a:effectLst>
                  <a:outerShdw blurRad="38100" dist="38100" dir="2700000" algn="tl">
                    <a:srgbClr val="000000">
                      <a:alpha val="43137"/>
                    </a:srgbClr>
                  </a:outerShdw>
                </a:effectLst>
              </a:rPr>
              <a:t>Cosas que salieron bien</a:t>
            </a:r>
          </a:p>
        </p:txBody>
      </p:sp>
      <p:sp>
        <p:nvSpPr>
          <p:cNvPr id="3" name="Marcador de contenido 2"/>
          <p:cNvSpPr>
            <a:spLocks noGrp="1"/>
          </p:cNvSpPr>
          <p:nvPr>
            <p:ph idx="1"/>
          </p:nvPr>
        </p:nvSpPr>
        <p:spPr>
          <a:xfrm>
            <a:off x="827700" y="2052925"/>
            <a:ext cx="6711654" cy="2744227"/>
          </a:xfrm>
        </p:spPr>
        <p:txBody>
          <a:bodyPr>
            <a:normAutofit/>
          </a:bodyPr>
          <a:lstStyle/>
          <a:p>
            <a:pPr marL="0" indent="0" algn="just">
              <a:buNone/>
            </a:pPr>
            <a:r>
              <a:rPr lang="es-CO" dirty="0"/>
              <a:t>La creación de las historias de usuario se realizó de manera correcta, además de la estimación y priorización de las historias de usuario utilizando el método de peso relativo.</a:t>
            </a:r>
          </a:p>
          <a:p>
            <a:pPr marL="0" indent="0" algn="just">
              <a:buNone/>
            </a:pPr>
            <a:r>
              <a:rPr lang="es-CO" dirty="0"/>
              <a:t>La mayor parte de las historias de usuario fueron implementadas. Estas historias fueron por lo general los CRUD de la aplicación.</a:t>
            </a:r>
          </a:p>
        </p:txBody>
      </p:sp>
    </p:spTree>
    <p:extLst>
      <p:ext uri="{BB962C8B-B14F-4D97-AF65-F5344CB8AC3E}">
        <p14:creationId xmlns:p14="http://schemas.microsoft.com/office/powerpoint/2010/main" val="90256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9267" y="908720"/>
            <a:ext cx="7055380" cy="744034"/>
          </a:xfrm>
        </p:spPr>
        <p:txBody>
          <a:bodyPr/>
          <a:lstStyle/>
          <a:p>
            <a:pPr algn="ctr"/>
            <a:r>
              <a:rPr lang="es-CO" dirty="0">
                <a:effectLst>
                  <a:outerShdw blurRad="38100" dist="38100" dir="2700000" algn="tl">
                    <a:srgbClr val="000000">
                      <a:alpha val="43137"/>
                    </a:srgbClr>
                  </a:outerShdw>
                </a:effectLst>
              </a:rPr>
              <a:t>Cosas por mejorar</a:t>
            </a:r>
          </a:p>
        </p:txBody>
      </p:sp>
      <p:sp>
        <p:nvSpPr>
          <p:cNvPr id="3" name="Marcador de contenido 2"/>
          <p:cNvSpPr>
            <a:spLocks noGrp="1"/>
          </p:cNvSpPr>
          <p:nvPr>
            <p:ph idx="1"/>
          </p:nvPr>
        </p:nvSpPr>
        <p:spPr/>
        <p:txBody>
          <a:bodyPr/>
          <a:lstStyle/>
          <a:p>
            <a:pPr marL="0" indent="0" algn="just">
              <a:buNone/>
            </a:pPr>
            <a:r>
              <a:rPr lang="es-CO" dirty="0"/>
              <a:t>Algunas tareas que fueron asignadas al principio del proyecto tuvieron que ser reasignadas ya que algunos de los integrantes tuvieron problemas para desarrollar las HU que se les asigno al inicio del proyecto.</a:t>
            </a:r>
          </a:p>
          <a:p>
            <a:pPr marL="0" indent="0" algn="just">
              <a:buNone/>
            </a:pPr>
            <a:r>
              <a:rPr lang="es-CO" dirty="0"/>
              <a:t>Faltó mas compromiso por parte del grupo de trabajo para desarrollar y gestionar las HU a tiempo. </a:t>
            </a:r>
          </a:p>
        </p:txBody>
      </p:sp>
    </p:spTree>
    <p:extLst>
      <p:ext uri="{BB962C8B-B14F-4D97-AF65-F5344CB8AC3E}">
        <p14:creationId xmlns:p14="http://schemas.microsoft.com/office/powerpoint/2010/main" val="4080880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87624" y="2204864"/>
            <a:ext cx="6984776" cy="1754326"/>
          </a:xfrm>
          <a:prstGeom prst="rect">
            <a:avLst/>
          </a:prstGeom>
          <a:noFill/>
        </p:spPr>
        <p:txBody>
          <a:bodyPr wrap="square" rtlCol="0">
            <a:spAutoFit/>
          </a:bodyPr>
          <a:lstStyle/>
          <a:p>
            <a:pPr algn="ctr"/>
            <a:r>
              <a:rPr lang="es-CO" sz="5400" dirty="0"/>
              <a:t>GRACIAS POR LA ATENCIÓN</a:t>
            </a:r>
          </a:p>
        </p:txBody>
      </p:sp>
    </p:spTree>
    <p:extLst>
      <p:ext uri="{BB962C8B-B14F-4D97-AF65-F5344CB8AC3E}">
        <p14:creationId xmlns:p14="http://schemas.microsoft.com/office/powerpoint/2010/main" val="198967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Demo de la aplicación</a:t>
            </a:r>
          </a:p>
        </p:txBody>
      </p:sp>
      <p:sp>
        <p:nvSpPr>
          <p:cNvPr id="5" name="Marcador de contenido 4"/>
          <p:cNvSpPr>
            <a:spLocks noGrp="1"/>
          </p:cNvSpPr>
          <p:nvPr>
            <p:ph idx="1"/>
          </p:nvPr>
        </p:nvSpPr>
        <p:spPr/>
        <p:txBody>
          <a:bodyPr/>
          <a:lstStyle/>
          <a:p>
            <a:r>
              <a:rPr lang="es-CO" dirty="0">
                <a:hlinkClick r:id="rId2"/>
              </a:rPr>
              <a:t>http://ingsoft2016uq.comli.com/proyectosoft2/pagina1(modificada).php</a:t>
            </a:r>
            <a:endParaRPr lang="es-CO" dirty="0"/>
          </a:p>
          <a:p>
            <a:endParaRPr lang="es-CO" dirty="0"/>
          </a:p>
        </p:txBody>
      </p:sp>
      <p:pic>
        <p:nvPicPr>
          <p:cNvPr id="6" name="Imagen 5"/>
          <p:cNvPicPr>
            <a:picLocks noChangeAspect="1"/>
          </p:cNvPicPr>
          <p:nvPr/>
        </p:nvPicPr>
        <p:blipFill>
          <a:blip r:embed="rId3"/>
          <a:stretch>
            <a:fillRect/>
          </a:stretch>
        </p:blipFill>
        <p:spPr>
          <a:xfrm>
            <a:off x="1115616" y="2941062"/>
            <a:ext cx="6804248" cy="3307344"/>
          </a:xfrm>
          <a:prstGeom prst="rect">
            <a:avLst/>
          </a:prstGeom>
        </p:spPr>
      </p:pic>
    </p:spTree>
    <p:extLst>
      <p:ext uri="{BB962C8B-B14F-4D97-AF65-F5344CB8AC3E}">
        <p14:creationId xmlns:p14="http://schemas.microsoft.com/office/powerpoint/2010/main" val="205803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Que Herramientas fueron Empleadas.</a:t>
            </a:r>
          </a:p>
        </p:txBody>
      </p:sp>
      <p:sp>
        <p:nvSpPr>
          <p:cNvPr id="3" name="Marcador de contenido 2"/>
          <p:cNvSpPr>
            <a:spLocks noGrp="1"/>
          </p:cNvSpPr>
          <p:nvPr>
            <p:ph idx="1"/>
          </p:nvPr>
        </p:nvSpPr>
        <p:spPr/>
        <p:txBody>
          <a:bodyPr/>
          <a:lstStyle/>
          <a:p>
            <a:r>
              <a:rPr lang="es-CO" dirty="0"/>
              <a:t>000WebHost, como hosting gratuito</a:t>
            </a:r>
          </a:p>
          <a:p>
            <a:endParaRPr lang="es-CO" dirty="0"/>
          </a:p>
          <a:p>
            <a:endParaRPr lang="es-CO" dirty="0"/>
          </a:p>
          <a:p>
            <a:r>
              <a:rPr lang="es-CO" dirty="0" err="1"/>
              <a:t>ScrumDesk</a:t>
            </a:r>
            <a:r>
              <a:rPr lang="es-CO" dirty="0"/>
              <a:t>, para control de historias de usuario</a:t>
            </a:r>
          </a:p>
          <a:p>
            <a:endParaRPr lang="es-CO" dirty="0"/>
          </a:p>
          <a:p>
            <a:endParaRPr lang="es-CO" dirty="0"/>
          </a:p>
          <a:p>
            <a:r>
              <a:rPr lang="es-CO" dirty="0"/>
              <a:t>GitHub, como sistema control de versiones y repositorio.</a:t>
            </a:r>
          </a:p>
        </p:txBody>
      </p:sp>
    </p:spTree>
    <p:extLst>
      <p:ext uri="{BB962C8B-B14F-4D97-AF65-F5344CB8AC3E}">
        <p14:creationId xmlns:p14="http://schemas.microsoft.com/office/powerpoint/2010/main" val="41578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Priorización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04412245"/>
              </p:ext>
            </p:extLst>
          </p:nvPr>
        </p:nvGraphicFramePr>
        <p:xfrm>
          <a:off x="484710" y="1340771"/>
          <a:ext cx="8047730" cy="5112572"/>
        </p:xfrm>
        <a:graphic>
          <a:graphicData uri="http://schemas.openxmlformats.org/drawingml/2006/table">
            <a:tbl>
              <a:tblPr>
                <a:tableStyleId>{5C22544A-7EE6-4342-B048-85BDC9FD1C3A}</a:tableStyleId>
              </a:tblPr>
              <a:tblGrid>
                <a:gridCol w="1121967">
                  <a:extLst>
                    <a:ext uri="{9D8B030D-6E8A-4147-A177-3AD203B41FA5}">
                      <a16:colId xmlns:a16="http://schemas.microsoft.com/office/drawing/2014/main" val="1203603609"/>
                    </a:ext>
                  </a:extLst>
                </a:gridCol>
                <a:gridCol w="1265197">
                  <a:extLst>
                    <a:ext uri="{9D8B030D-6E8A-4147-A177-3AD203B41FA5}">
                      <a16:colId xmlns:a16="http://schemas.microsoft.com/office/drawing/2014/main" val="2031953878"/>
                    </a:ext>
                  </a:extLst>
                </a:gridCol>
                <a:gridCol w="1315925">
                  <a:extLst>
                    <a:ext uri="{9D8B030D-6E8A-4147-A177-3AD203B41FA5}">
                      <a16:colId xmlns:a16="http://schemas.microsoft.com/office/drawing/2014/main" val="4133333387"/>
                    </a:ext>
                  </a:extLst>
                </a:gridCol>
                <a:gridCol w="1145838">
                  <a:extLst>
                    <a:ext uri="{9D8B030D-6E8A-4147-A177-3AD203B41FA5}">
                      <a16:colId xmlns:a16="http://schemas.microsoft.com/office/drawing/2014/main" val="354254594"/>
                    </a:ext>
                  </a:extLst>
                </a:gridCol>
                <a:gridCol w="1050353">
                  <a:extLst>
                    <a:ext uri="{9D8B030D-6E8A-4147-A177-3AD203B41FA5}">
                      <a16:colId xmlns:a16="http://schemas.microsoft.com/office/drawing/2014/main" val="2352838998"/>
                    </a:ext>
                  </a:extLst>
                </a:gridCol>
                <a:gridCol w="716150">
                  <a:extLst>
                    <a:ext uri="{9D8B030D-6E8A-4147-A177-3AD203B41FA5}">
                      <a16:colId xmlns:a16="http://schemas.microsoft.com/office/drawing/2014/main" val="4123892645"/>
                    </a:ext>
                  </a:extLst>
                </a:gridCol>
                <a:gridCol w="716150">
                  <a:extLst>
                    <a:ext uri="{9D8B030D-6E8A-4147-A177-3AD203B41FA5}">
                      <a16:colId xmlns:a16="http://schemas.microsoft.com/office/drawing/2014/main" val="3291405122"/>
                    </a:ext>
                  </a:extLst>
                </a:gridCol>
                <a:gridCol w="716150">
                  <a:extLst>
                    <a:ext uri="{9D8B030D-6E8A-4147-A177-3AD203B41FA5}">
                      <a16:colId xmlns:a16="http://schemas.microsoft.com/office/drawing/2014/main" val="1810228738"/>
                    </a:ext>
                  </a:extLst>
                </a:gridCol>
              </a:tblGrid>
              <a:tr h="438660">
                <a:tc>
                  <a:txBody>
                    <a:bodyPr/>
                    <a:lstStyle/>
                    <a:p>
                      <a:pPr algn="l" fontAlgn="b"/>
                      <a:r>
                        <a:rPr lang="es-CO" sz="900" u="none" strike="noStrike">
                          <a:effectLst/>
                        </a:rPr>
                        <a:t>FUNCIONALIDAD</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BENEFICIO RELATIVO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PENALIDAD RELATIVA</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VALOR TOTAL</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VALOR%</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ESTIMADO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a:effectLst/>
                        </a:rPr>
                        <a:t>COSTO%</a:t>
                      </a:r>
                      <a:endParaRPr lang="es-CO" sz="900" b="1" i="1"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dirty="0">
                          <a:effectLst/>
                        </a:rPr>
                        <a:t>PRIORIDAD</a:t>
                      </a:r>
                      <a:endParaRPr lang="es-CO" sz="900" b="1" i="1" u="none" strike="noStrike" dirty="0">
                        <a:solidFill>
                          <a:srgbClr val="000000"/>
                        </a:solidFill>
                        <a:effectLst/>
                        <a:latin typeface="Calibri" panose="020F0502020204030204" pitchFamily="34" charset="0"/>
                      </a:endParaRPr>
                    </a:p>
                  </a:txBody>
                  <a:tcPr marL="7469" marR="7469" marT="7469" marB="0" anchor="b"/>
                </a:tc>
                <a:extLst>
                  <a:ext uri="{0D108BD9-81ED-4DB2-BD59-A6C34878D82A}">
                    <a16:rowId xmlns:a16="http://schemas.microsoft.com/office/drawing/2014/main" val="2169164529"/>
                  </a:ext>
                </a:extLst>
              </a:tr>
              <a:tr h="232533">
                <a:tc>
                  <a:txBody>
                    <a:bodyPr/>
                    <a:lstStyle/>
                    <a:p>
                      <a:pPr algn="l" fontAlgn="b"/>
                      <a:r>
                        <a:rPr lang="es-CO" sz="900" u="none" strike="noStrike">
                          <a:effectLst/>
                        </a:rPr>
                        <a:t>HU1</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709491869"/>
                  </a:ext>
                </a:extLst>
              </a:tr>
              <a:tr h="232533">
                <a:tc>
                  <a:txBody>
                    <a:bodyPr/>
                    <a:lstStyle/>
                    <a:p>
                      <a:pPr algn="l" fontAlgn="b"/>
                      <a:r>
                        <a:rPr lang="es-CO" sz="900" u="none" strike="noStrike">
                          <a:effectLst/>
                        </a:rPr>
                        <a:t>HU2</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462496073"/>
                  </a:ext>
                </a:extLst>
              </a:tr>
              <a:tr h="232533">
                <a:tc>
                  <a:txBody>
                    <a:bodyPr/>
                    <a:lstStyle/>
                    <a:p>
                      <a:pPr algn="l" fontAlgn="b"/>
                      <a:r>
                        <a:rPr lang="es-CO" sz="900" u="none" strike="noStrike">
                          <a:effectLst/>
                        </a:rPr>
                        <a:t>HU3</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2970802501"/>
                  </a:ext>
                </a:extLst>
              </a:tr>
              <a:tr h="232533">
                <a:tc>
                  <a:txBody>
                    <a:bodyPr/>
                    <a:lstStyle/>
                    <a:p>
                      <a:pPr algn="l" fontAlgn="b"/>
                      <a:r>
                        <a:rPr lang="es-CO" sz="900" u="none" strike="noStrike">
                          <a:effectLst/>
                        </a:rPr>
                        <a:t>HU4</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748680474"/>
                  </a:ext>
                </a:extLst>
              </a:tr>
              <a:tr h="232533">
                <a:tc>
                  <a:txBody>
                    <a:bodyPr/>
                    <a:lstStyle/>
                    <a:p>
                      <a:pPr algn="l" fontAlgn="b"/>
                      <a:r>
                        <a:rPr lang="es-CO" sz="900" u="none" strike="noStrike">
                          <a:effectLst/>
                        </a:rPr>
                        <a:t>HU5</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2685725562"/>
                  </a:ext>
                </a:extLst>
              </a:tr>
              <a:tr h="232533">
                <a:tc>
                  <a:txBody>
                    <a:bodyPr/>
                    <a:lstStyle/>
                    <a:p>
                      <a:pPr algn="l" fontAlgn="b"/>
                      <a:r>
                        <a:rPr lang="es-CO" sz="900" u="none" strike="noStrike">
                          <a:effectLst/>
                        </a:rPr>
                        <a:t>HU6</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746179275"/>
                  </a:ext>
                </a:extLst>
              </a:tr>
              <a:tr h="232533">
                <a:tc>
                  <a:txBody>
                    <a:bodyPr/>
                    <a:lstStyle/>
                    <a:p>
                      <a:pPr algn="l" fontAlgn="b"/>
                      <a:r>
                        <a:rPr lang="es-CO" sz="900" u="none" strike="noStrike">
                          <a:effectLst/>
                        </a:rPr>
                        <a:t>HU7</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2</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1186135328"/>
                  </a:ext>
                </a:extLst>
              </a:tr>
              <a:tr h="232533">
                <a:tc>
                  <a:txBody>
                    <a:bodyPr/>
                    <a:lstStyle/>
                    <a:p>
                      <a:pPr algn="l" fontAlgn="b"/>
                      <a:r>
                        <a:rPr lang="es-CO" sz="900" u="none" strike="noStrike">
                          <a:effectLst/>
                        </a:rPr>
                        <a:t>HU8</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1,5</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1880396446"/>
                  </a:ext>
                </a:extLst>
              </a:tr>
              <a:tr h="232533">
                <a:tc>
                  <a:txBody>
                    <a:bodyPr/>
                    <a:lstStyle/>
                    <a:p>
                      <a:pPr algn="l" fontAlgn="b"/>
                      <a:r>
                        <a:rPr lang="es-CO" sz="900" u="none" strike="noStrike">
                          <a:effectLst/>
                        </a:rPr>
                        <a:t>HU9</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0,56</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756982147"/>
                  </a:ext>
                </a:extLst>
              </a:tr>
              <a:tr h="232533">
                <a:tc>
                  <a:txBody>
                    <a:bodyPr/>
                    <a:lstStyle/>
                    <a:p>
                      <a:pPr algn="l" fontAlgn="b"/>
                      <a:r>
                        <a:rPr lang="es-CO" sz="900" u="none" strike="noStrike">
                          <a:effectLst/>
                        </a:rPr>
                        <a:t>HU10</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0,44</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164295813"/>
                  </a:ext>
                </a:extLst>
              </a:tr>
              <a:tr h="232533">
                <a:tc>
                  <a:txBody>
                    <a:bodyPr/>
                    <a:lstStyle/>
                    <a:p>
                      <a:pPr algn="l" fontAlgn="b"/>
                      <a:r>
                        <a:rPr lang="es-CO" sz="900" u="none" strike="noStrike">
                          <a:effectLst/>
                        </a:rPr>
                        <a:t>HU11</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2480534410"/>
                  </a:ext>
                </a:extLst>
              </a:tr>
              <a:tr h="232533">
                <a:tc>
                  <a:txBody>
                    <a:bodyPr/>
                    <a:lstStyle/>
                    <a:p>
                      <a:pPr algn="l" fontAlgn="b"/>
                      <a:r>
                        <a:rPr lang="es-CO" sz="900" u="none" strike="noStrike" dirty="0">
                          <a:effectLst/>
                        </a:rPr>
                        <a:t>HU12</a:t>
                      </a:r>
                      <a:endParaRPr lang="es-CO" sz="900" b="1" i="0" u="none" strike="noStrike" dirty="0">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0,44</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919081838"/>
                  </a:ext>
                </a:extLst>
              </a:tr>
              <a:tr h="232533">
                <a:tc>
                  <a:txBody>
                    <a:bodyPr/>
                    <a:lstStyle/>
                    <a:p>
                      <a:pPr algn="l" fontAlgn="b"/>
                      <a:r>
                        <a:rPr lang="es-CO" sz="900" u="none" strike="noStrike">
                          <a:effectLst/>
                        </a:rPr>
                        <a:t>HU13</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10</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465641688"/>
                  </a:ext>
                </a:extLst>
              </a:tr>
              <a:tr h="232533">
                <a:tc>
                  <a:txBody>
                    <a:bodyPr/>
                    <a:lstStyle/>
                    <a:p>
                      <a:pPr algn="l" fontAlgn="b"/>
                      <a:r>
                        <a:rPr lang="es-CO" sz="900" u="none" strike="noStrike">
                          <a:effectLst/>
                        </a:rPr>
                        <a:t>HU14</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0,83</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562757759"/>
                  </a:ext>
                </a:extLst>
              </a:tr>
              <a:tr h="232533">
                <a:tc>
                  <a:txBody>
                    <a:bodyPr/>
                    <a:lstStyle/>
                    <a:p>
                      <a:pPr algn="l" fontAlgn="b"/>
                      <a:r>
                        <a:rPr lang="es-CO" sz="900" u="none" strike="noStrike">
                          <a:effectLst/>
                        </a:rPr>
                        <a:t>HU15</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3</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4</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1667035510"/>
                  </a:ext>
                </a:extLst>
              </a:tr>
              <a:tr h="232533">
                <a:tc>
                  <a:txBody>
                    <a:bodyPr/>
                    <a:lstStyle/>
                    <a:p>
                      <a:pPr algn="l" fontAlgn="b"/>
                      <a:r>
                        <a:rPr lang="es-CO" sz="900" u="none" strike="noStrike">
                          <a:effectLst/>
                        </a:rPr>
                        <a:t>HU16</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0,67</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645541853"/>
                  </a:ext>
                </a:extLst>
              </a:tr>
              <a:tr h="232533">
                <a:tc>
                  <a:txBody>
                    <a:bodyPr/>
                    <a:lstStyle/>
                    <a:p>
                      <a:pPr algn="l" fontAlgn="b"/>
                      <a:r>
                        <a:rPr lang="es-CO" sz="900" u="none" strike="noStrike">
                          <a:effectLst/>
                        </a:rPr>
                        <a:t>HU17</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0,67</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3067783651"/>
                  </a:ext>
                </a:extLst>
              </a:tr>
              <a:tr h="232533">
                <a:tc>
                  <a:txBody>
                    <a:bodyPr/>
                    <a:lstStyle/>
                    <a:p>
                      <a:pPr algn="l" fontAlgn="b"/>
                      <a:r>
                        <a:rPr lang="es-CO" sz="900" u="none" strike="noStrike">
                          <a:effectLst/>
                        </a:rPr>
                        <a:t>HU18</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dirty="0">
                          <a:effectLst/>
                        </a:rPr>
                        <a:t>1</a:t>
                      </a:r>
                      <a:endParaRPr lang="es-CO" sz="900" b="0" i="0" u="none" strike="noStrike" dirty="0">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2686378654"/>
                  </a:ext>
                </a:extLst>
              </a:tr>
              <a:tr h="244159">
                <a:tc>
                  <a:txBody>
                    <a:bodyPr/>
                    <a:lstStyle/>
                    <a:p>
                      <a:pPr algn="l" fontAlgn="b"/>
                      <a:r>
                        <a:rPr lang="es-CO" sz="900" u="none" strike="noStrike">
                          <a:effectLst/>
                        </a:rPr>
                        <a:t>HU19</a:t>
                      </a:r>
                      <a:endParaRPr lang="es-CO" sz="900" b="1" i="0" u="none" strike="noStrike">
                        <a:solidFill>
                          <a:srgbClr val="000000"/>
                        </a:solidFill>
                        <a:effectLst/>
                        <a:latin typeface="Calibri" panose="020F0502020204030204" pitchFamily="34" charset="0"/>
                      </a:endParaRPr>
                    </a:p>
                  </a:txBody>
                  <a:tcPr marL="7469" marR="7469" marT="7469" marB="0" anchor="b"/>
                </a:tc>
                <a:tc>
                  <a:txBody>
                    <a:bodyPr/>
                    <a:lstStyle/>
                    <a:p>
                      <a:pPr algn="ctr" fontAlgn="ctr"/>
                      <a:r>
                        <a:rPr lang="es-CO" sz="900" u="none" strike="noStrike">
                          <a:effectLst/>
                        </a:rPr>
                        <a:t>9</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8</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17</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5</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6</a:t>
                      </a:r>
                      <a:endParaRPr lang="es-CO" sz="900" b="0" i="0" u="none" strike="noStrike">
                        <a:solidFill>
                          <a:srgbClr val="000000"/>
                        </a:solidFill>
                        <a:effectLst/>
                        <a:latin typeface="Calibri" panose="020F0502020204030204" pitchFamily="34" charset="0"/>
                      </a:endParaRPr>
                    </a:p>
                  </a:txBody>
                  <a:tcPr marL="7469" marR="7469" marT="7469" marB="0" anchor="ctr"/>
                </a:tc>
                <a:tc>
                  <a:txBody>
                    <a:bodyPr/>
                    <a:lstStyle/>
                    <a:p>
                      <a:pPr algn="ctr" fontAlgn="ctr"/>
                      <a:r>
                        <a:rPr lang="es-CO" sz="900" u="none" strike="noStrike">
                          <a:effectLst/>
                        </a:rPr>
                        <a:t>1</a:t>
                      </a:r>
                      <a:endParaRPr lang="es-CO" sz="900" b="0" i="0" u="none" strike="noStrike">
                        <a:solidFill>
                          <a:srgbClr val="000000"/>
                        </a:solidFill>
                        <a:effectLst/>
                        <a:latin typeface="Calibri" panose="020F0502020204030204" pitchFamily="34" charset="0"/>
                      </a:endParaRPr>
                    </a:p>
                  </a:txBody>
                  <a:tcPr marL="7469" marR="7469" marT="7469" marB="0" anchor="ctr"/>
                </a:tc>
                <a:extLst>
                  <a:ext uri="{0D108BD9-81ED-4DB2-BD59-A6C34878D82A}">
                    <a16:rowId xmlns:a16="http://schemas.microsoft.com/office/drawing/2014/main" val="1298371320"/>
                  </a:ext>
                </a:extLst>
              </a:tr>
              <a:tr h="244159">
                <a:tc>
                  <a:txBody>
                    <a:bodyPr/>
                    <a:lstStyle/>
                    <a:p>
                      <a:pPr algn="l" fontAlgn="b"/>
                      <a:r>
                        <a:rPr lang="es-CO" sz="900" u="none" strike="noStrike">
                          <a:effectLst/>
                        </a:rPr>
                        <a:t> </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135</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136</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271</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102</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85</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r" fontAlgn="b"/>
                      <a:r>
                        <a:rPr lang="es-CO" sz="900" u="none" strike="noStrike">
                          <a:effectLst/>
                        </a:rPr>
                        <a:t>99</a:t>
                      </a:r>
                      <a:endParaRPr lang="es-CO" sz="900" b="0" i="0" u="none" strike="noStrike">
                        <a:solidFill>
                          <a:srgbClr val="000000"/>
                        </a:solidFill>
                        <a:effectLst/>
                        <a:latin typeface="Calibri" panose="020F0502020204030204" pitchFamily="34" charset="0"/>
                      </a:endParaRPr>
                    </a:p>
                  </a:txBody>
                  <a:tcPr marL="7469" marR="7469" marT="7469" marB="0" anchor="b"/>
                </a:tc>
                <a:tc>
                  <a:txBody>
                    <a:bodyPr/>
                    <a:lstStyle/>
                    <a:p>
                      <a:pPr algn="l" fontAlgn="b"/>
                      <a:r>
                        <a:rPr lang="es-CO" sz="900" u="none" strike="noStrike" dirty="0">
                          <a:effectLst/>
                        </a:rPr>
                        <a:t> </a:t>
                      </a:r>
                      <a:endParaRPr lang="es-CO" sz="900" b="0" i="0" u="none" strike="noStrike" dirty="0">
                        <a:solidFill>
                          <a:srgbClr val="000000"/>
                        </a:solidFill>
                        <a:effectLst/>
                        <a:latin typeface="Calibri" panose="020F0502020204030204" pitchFamily="34" charset="0"/>
                      </a:endParaRPr>
                    </a:p>
                  </a:txBody>
                  <a:tcPr marL="7469" marR="7469" marT="7469" marB="0" anchor="b"/>
                </a:tc>
                <a:extLst>
                  <a:ext uri="{0D108BD9-81ED-4DB2-BD59-A6C34878D82A}">
                    <a16:rowId xmlns:a16="http://schemas.microsoft.com/office/drawing/2014/main" val="3512932068"/>
                  </a:ext>
                </a:extLst>
              </a:tr>
            </a:tbl>
          </a:graphicData>
        </a:graphic>
      </p:graphicFrame>
    </p:spTree>
    <p:extLst>
      <p:ext uri="{BB962C8B-B14F-4D97-AF65-F5344CB8AC3E}">
        <p14:creationId xmlns:p14="http://schemas.microsoft.com/office/powerpoint/2010/main" val="93134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Product Backlog</a:t>
            </a:r>
          </a:p>
        </p:txBody>
      </p:sp>
      <p:pic>
        <p:nvPicPr>
          <p:cNvPr id="5" name="Marcador de contenido 4"/>
          <p:cNvPicPr>
            <a:picLocks noGrp="1" noChangeAspect="1"/>
          </p:cNvPicPr>
          <p:nvPr>
            <p:ph idx="1"/>
          </p:nvPr>
        </p:nvPicPr>
        <p:blipFill>
          <a:blip r:embed="rId2"/>
          <a:stretch>
            <a:fillRect/>
          </a:stretch>
        </p:blipFill>
        <p:spPr>
          <a:xfrm>
            <a:off x="459352" y="1417637"/>
            <a:ext cx="4104456" cy="5073247"/>
          </a:xfrm>
          <a:prstGeom prst="rect">
            <a:avLst/>
          </a:prstGeom>
        </p:spPr>
      </p:pic>
      <p:pic>
        <p:nvPicPr>
          <p:cNvPr id="6" name="Imagen 5"/>
          <p:cNvPicPr>
            <a:picLocks noChangeAspect="1"/>
          </p:cNvPicPr>
          <p:nvPr/>
        </p:nvPicPr>
        <p:blipFill>
          <a:blip r:embed="rId3"/>
          <a:stretch>
            <a:fillRect/>
          </a:stretch>
        </p:blipFill>
        <p:spPr>
          <a:xfrm>
            <a:off x="4644008" y="1417638"/>
            <a:ext cx="4042792" cy="5073247"/>
          </a:xfrm>
          <a:prstGeom prst="rect">
            <a:avLst/>
          </a:prstGeom>
          <a:ln>
            <a:solidFill>
              <a:schemeClr val="tx1">
                <a:lumMod val="50000"/>
                <a:lumOff val="50000"/>
              </a:schemeClr>
            </a:solidFill>
          </a:ln>
        </p:spPr>
      </p:pic>
    </p:spTree>
    <p:extLst>
      <p:ext uri="{BB962C8B-B14F-4D97-AF65-F5344CB8AC3E}">
        <p14:creationId xmlns:p14="http://schemas.microsoft.com/office/powerpoint/2010/main" val="21989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887719" y="188640"/>
            <a:ext cx="7512578" cy="720080"/>
          </a:xfrm>
        </p:spPr>
        <p:txBody>
          <a:bodyPr>
            <a:normAutofit fontScale="90000"/>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251520" y="1340768"/>
            <a:ext cx="4077652" cy="5184576"/>
          </a:xfrm>
          <a:prstGeom prst="rect">
            <a:avLst/>
          </a:prstGeom>
        </p:spPr>
      </p:pic>
      <p:pic>
        <p:nvPicPr>
          <p:cNvPr id="5" name="Imagen 4"/>
          <p:cNvPicPr>
            <a:picLocks noChangeAspect="1"/>
          </p:cNvPicPr>
          <p:nvPr/>
        </p:nvPicPr>
        <p:blipFill>
          <a:blip r:embed="rId3"/>
          <a:stretch>
            <a:fillRect/>
          </a:stretch>
        </p:blipFill>
        <p:spPr>
          <a:xfrm>
            <a:off x="4644008" y="1340768"/>
            <a:ext cx="4113263" cy="5184576"/>
          </a:xfrm>
          <a:prstGeom prst="rect">
            <a:avLst/>
          </a:prstGeom>
        </p:spPr>
      </p:pic>
    </p:spTree>
    <p:extLst>
      <p:ext uri="{BB962C8B-B14F-4D97-AF65-F5344CB8AC3E}">
        <p14:creationId xmlns:p14="http://schemas.microsoft.com/office/powerpoint/2010/main" val="232782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6388" y="188640"/>
            <a:ext cx="7931224" cy="922114"/>
          </a:xfrm>
        </p:spPr>
        <p:txBody>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606388" y="1143928"/>
            <a:ext cx="3749588" cy="5537944"/>
          </a:xfrm>
          <a:prstGeom prst="rect">
            <a:avLst/>
          </a:prstGeom>
        </p:spPr>
      </p:pic>
      <p:pic>
        <p:nvPicPr>
          <p:cNvPr id="5" name="Imagen 4"/>
          <p:cNvPicPr>
            <a:picLocks noChangeAspect="1"/>
          </p:cNvPicPr>
          <p:nvPr/>
        </p:nvPicPr>
        <p:blipFill>
          <a:blip r:embed="rId3"/>
          <a:stretch>
            <a:fillRect/>
          </a:stretch>
        </p:blipFill>
        <p:spPr>
          <a:xfrm>
            <a:off x="4572000" y="1143928"/>
            <a:ext cx="3978030" cy="5537944"/>
          </a:xfrm>
          <a:prstGeom prst="rect">
            <a:avLst/>
          </a:prstGeom>
        </p:spPr>
      </p:pic>
    </p:spTree>
    <p:extLst>
      <p:ext uri="{BB962C8B-B14F-4D97-AF65-F5344CB8AC3E}">
        <p14:creationId xmlns:p14="http://schemas.microsoft.com/office/powerpoint/2010/main" val="109630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effectLst>
                  <a:outerShdw blurRad="38100" dist="38100" dir="2700000" algn="tl">
                    <a:srgbClr val="000000">
                      <a:alpha val="43137"/>
                    </a:srgbClr>
                  </a:outerShdw>
                </a:effectLst>
              </a:rPr>
              <a:t>Product Backlog</a:t>
            </a:r>
          </a:p>
        </p:txBody>
      </p:sp>
      <p:pic>
        <p:nvPicPr>
          <p:cNvPr id="4" name="Marcador de contenido 3"/>
          <p:cNvPicPr>
            <a:picLocks noGrp="1" noChangeAspect="1"/>
          </p:cNvPicPr>
          <p:nvPr>
            <p:ph idx="1"/>
          </p:nvPr>
        </p:nvPicPr>
        <p:blipFill>
          <a:blip r:embed="rId2"/>
          <a:stretch>
            <a:fillRect/>
          </a:stretch>
        </p:blipFill>
        <p:spPr>
          <a:xfrm>
            <a:off x="1588970" y="1556792"/>
            <a:ext cx="5921449" cy="4782709"/>
          </a:xfrm>
          <a:prstGeom prst="rect">
            <a:avLst/>
          </a:prstGeom>
        </p:spPr>
      </p:pic>
    </p:spTree>
    <p:extLst>
      <p:ext uri="{BB962C8B-B14F-4D97-AF65-F5344CB8AC3E}">
        <p14:creationId xmlns:p14="http://schemas.microsoft.com/office/powerpoint/2010/main" val="275595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9188" y="116632"/>
            <a:ext cx="8229600" cy="1143000"/>
          </a:xfrm>
        </p:spPr>
        <p:txBody>
          <a:bodyPr/>
          <a:lstStyle/>
          <a:p>
            <a:pPr algn="ctr"/>
            <a:r>
              <a:rPr lang="es-CO" dirty="0">
                <a:effectLst>
                  <a:outerShdw blurRad="38100" dist="38100" dir="2700000" algn="tl">
                    <a:srgbClr val="000000">
                      <a:alpha val="43137"/>
                    </a:srgbClr>
                  </a:outerShdw>
                </a:effectLst>
              </a:rPr>
              <a:t>Backlog sprint 1</a:t>
            </a:r>
          </a:p>
        </p:txBody>
      </p:sp>
      <p:pic>
        <p:nvPicPr>
          <p:cNvPr id="6" name="Imagen 5"/>
          <p:cNvPicPr>
            <a:picLocks noChangeAspect="1"/>
          </p:cNvPicPr>
          <p:nvPr/>
        </p:nvPicPr>
        <p:blipFill>
          <a:blip r:embed="rId2"/>
          <a:stretch>
            <a:fillRect/>
          </a:stretch>
        </p:blipFill>
        <p:spPr>
          <a:xfrm>
            <a:off x="1979712" y="1124744"/>
            <a:ext cx="5184576" cy="5347208"/>
          </a:xfrm>
          <a:prstGeom prst="rect">
            <a:avLst/>
          </a:prstGeom>
        </p:spPr>
      </p:pic>
    </p:spTree>
    <p:extLst>
      <p:ext uri="{BB962C8B-B14F-4D97-AF65-F5344CB8AC3E}">
        <p14:creationId xmlns:p14="http://schemas.microsoft.com/office/powerpoint/2010/main" val="218117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196" y="503802"/>
            <a:ext cx="8229600" cy="1143000"/>
          </a:xfrm>
        </p:spPr>
        <p:txBody>
          <a:bodyPr/>
          <a:lstStyle/>
          <a:p>
            <a:pPr algn="ctr"/>
            <a:r>
              <a:rPr lang="es-CO" dirty="0">
                <a:effectLst>
                  <a:outerShdw blurRad="38100" dist="38100" dir="2700000" algn="tl">
                    <a:srgbClr val="000000">
                      <a:alpha val="43137"/>
                    </a:srgbClr>
                  </a:outerShdw>
                </a:effectLst>
              </a:rPr>
              <a:t>Backlog sprint 1</a:t>
            </a:r>
          </a:p>
        </p:txBody>
      </p:sp>
      <p:pic>
        <p:nvPicPr>
          <p:cNvPr id="3" name="Imagen 2"/>
          <p:cNvPicPr>
            <a:picLocks noChangeAspect="1"/>
          </p:cNvPicPr>
          <p:nvPr/>
        </p:nvPicPr>
        <p:blipFill rotWithShape="1">
          <a:blip r:embed="rId2"/>
          <a:srcRect b="32312"/>
          <a:stretch/>
        </p:blipFill>
        <p:spPr>
          <a:xfrm>
            <a:off x="259196" y="1700808"/>
            <a:ext cx="4160337" cy="4392488"/>
          </a:xfrm>
          <a:prstGeom prst="rect">
            <a:avLst/>
          </a:prstGeom>
        </p:spPr>
      </p:pic>
      <p:pic>
        <p:nvPicPr>
          <p:cNvPr id="4" name="Imagen 3"/>
          <p:cNvPicPr>
            <a:picLocks noChangeAspect="1"/>
          </p:cNvPicPr>
          <p:nvPr/>
        </p:nvPicPr>
        <p:blipFill>
          <a:blip r:embed="rId3"/>
          <a:stretch>
            <a:fillRect/>
          </a:stretch>
        </p:blipFill>
        <p:spPr>
          <a:xfrm>
            <a:off x="4467292" y="4005064"/>
            <a:ext cx="4440188" cy="2088232"/>
          </a:xfrm>
          <a:prstGeom prst="rect">
            <a:avLst/>
          </a:prstGeom>
        </p:spPr>
      </p:pic>
      <p:pic>
        <p:nvPicPr>
          <p:cNvPr id="5" name="Imagen 4"/>
          <p:cNvPicPr>
            <a:picLocks noChangeAspect="1"/>
          </p:cNvPicPr>
          <p:nvPr/>
        </p:nvPicPr>
        <p:blipFill>
          <a:blip r:embed="rId4"/>
          <a:stretch>
            <a:fillRect/>
          </a:stretch>
        </p:blipFill>
        <p:spPr>
          <a:xfrm>
            <a:off x="4467292" y="1730575"/>
            <a:ext cx="4440188" cy="2166477"/>
          </a:xfrm>
          <a:prstGeom prst="rect">
            <a:avLst/>
          </a:prstGeom>
        </p:spPr>
      </p:pic>
    </p:spTree>
    <p:extLst>
      <p:ext uri="{BB962C8B-B14F-4D97-AF65-F5344CB8AC3E}">
        <p14:creationId xmlns:p14="http://schemas.microsoft.com/office/powerpoint/2010/main" val="337938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225</TotalTime>
  <Words>380</Words>
  <Application>Microsoft Office PowerPoint</Application>
  <PresentationFormat>Presentación en pantalla (4:3)</PresentationFormat>
  <Paragraphs>212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Century Gothic</vt:lpstr>
      <vt:lpstr>Wingdings 3</vt:lpstr>
      <vt:lpstr>Ion</vt:lpstr>
      <vt:lpstr>Presentación de PowerPoint</vt:lpstr>
      <vt:lpstr>Que Herramientas fueron Empleadas.</vt:lpstr>
      <vt:lpstr>Priorización</vt:lpstr>
      <vt:lpstr>Product Backlog</vt:lpstr>
      <vt:lpstr>Product Backlog</vt:lpstr>
      <vt:lpstr>Product Backlog</vt:lpstr>
      <vt:lpstr>Product Backlog</vt:lpstr>
      <vt:lpstr>Backlog sprint 1</vt:lpstr>
      <vt:lpstr>Backlog sprint 1</vt:lpstr>
      <vt:lpstr>Backlog sprint 1</vt:lpstr>
      <vt:lpstr>Reportes de GitHub</vt:lpstr>
      <vt:lpstr>Presentación de PowerPoint</vt:lpstr>
      <vt:lpstr>Presentación de PowerPoint</vt:lpstr>
      <vt:lpstr>Cosas que salieron bien</vt:lpstr>
      <vt:lpstr>Cosas por mejorar</vt:lpstr>
      <vt:lpstr>Presentación de PowerPoint</vt:lpstr>
      <vt:lpstr>Demo de la 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luisfer</dc:creator>
  <cp:lastModifiedBy>camilo soto</cp:lastModifiedBy>
  <cp:revision>36</cp:revision>
  <dcterms:created xsi:type="dcterms:W3CDTF">2016-10-11T14:28:41Z</dcterms:created>
  <dcterms:modified xsi:type="dcterms:W3CDTF">2016-10-25T00:18:04Z</dcterms:modified>
</cp:coreProperties>
</file>