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46"/>
    <p:restoredTop sz="91690"/>
  </p:normalViewPr>
  <p:slideViewPr>
    <p:cSldViewPr snapToGrid="0" snapToObjects="1">
      <p:cViewPr>
        <p:scale>
          <a:sx n="139" d="100"/>
          <a:sy n="139" d="100"/>
        </p:scale>
        <p:origin x="144" y="264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61B32-CACE-A34C-BAD5-A36F35EFB306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D7D07-C75E-1240-B5B6-EDAAFD0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3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D7D07-C75E-1240-B5B6-EDAAFD0BDB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0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D7D07-C75E-1240-B5B6-EDAAFD0BDB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1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D7D07-C75E-1240-B5B6-EDAAFD0BDB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5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D7D07-C75E-1240-B5B6-EDAAFD0BDB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3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4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6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3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A7103-B0DC-3E4E-A435-AB5583E17E8E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85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ast.ncbi.nlm.nih.gov/Blast.cgi#alnHdr_HIZ55148" TargetMode="External"/><Relationship Id="rId5" Type="http://schemas.openxmlformats.org/officeDocument/2006/relationships/hyperlink" Target="https://blast.ncbi.nlm.nih.gov/Blast.cgi#alnHdr_MCI9610416" TargetMode="External"/><Relationship Id="rId4" Type="http://schemas.openxmlformats.org/officeDocument/2006/relationships/hyperlink" Target="https://blast.ncbi.nlm.nih.gov/Blast.cgi#alnHdr_MBD9174528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19" Type="http://schemas.openxmlformats.org/officeDocument/2006/relationships/image" Target="../media/image36.pn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61B3-711F-54A3-CE5C-859594209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AMPs </a:t>
            </a:r>
            <a:r>
              <a:rPr lang="en-US" dirty="0" err="1"/>
              <a:t>fagoma</a:t>
            </a:r>
            <a:r>
              <a:rPr lang="en-US" dirty="0"/>
              <a:t> intestinal </a:t>
            </a:r>
            <a:r>
              <a:rPr lang="en-US" dirty="0" err="1"/>
              <a:t>infantil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3B06F-52BC-F469-5E17-6309B0358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22.06.2022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4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AMPs </a:t>
            </a:r>
            <a:r>
              <a:rPr lang="en-US" dirty="0" err="1">
                <a:solidFill>
                  <a:schemeClr val="accent1"/>
                </a:solidFill>
              </a:rPr>
              <a:t>diferenciales</a:t>
            </a:r>
            <a:r>
              <a:rPr lang="en-US" dirty="0">
                <a:solidFill>
                  <a:schemeClr val="accent1"/>
                </a:solidFill>
              </a:rPr>
              <a:t> entre </a:t>
            </a:r>
            <a:r>
              <a:rPr lang="en-US" dirty="0" err="1">
                <a:solidFill>
                  <a:schemeClr val="accent1"/>
                </a:solidFill>
              </a:rPr>
              <a:t>grupos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79D40B-03E7-D7E2-8AD9-435AB9F3C912}"/>
              </a:ext>
            </a:extLst>
          </p:cNvPr>
          <p:cNvSpPr txBox="1">
            <a:spLocks/>
          </p:cNvSpPr>
          <p:nvPr/>
        </p:nvSpPr>
        <p:spPr>
          <a:xfrm>
            <a:off x="7134660" y="762001"/>
            <a:ext cx="5046454" cy="468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70% de </a:t>
            </a:r>
            <a:r>
              <a:rPr lang="en-US" dirty="0" err="1"/>
              <a:t>cobertura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3663DB1-FAD4-CCC1-E48E-B793483AF448}"/>
              </a:ext>
            </a:extLst>
          </p:cNvPr>
          <p:cNvSpPr txBox="1">
            <a:spLocks/>
          </p:cNvSpPr>
          <p:nvPr/>
        </p:nvSpPr>
        <p:spPr>
          <a:xfrm>
            <a:off x="756864" y="762001"/>
            <a:ext cx="5046454" cy="468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75% de </a:t>
            </a:r>
            <a:r>
              <a:rPr lang="en-US" dirty="0" err="1"/>
              <a:t>cobertura</a:t>
            </a:r>
            <a:endParaRPr lang="en-US" dirty="0"/>
          </a:p>
        </p:txBody>
      </p:sp>
      <p:pic>
        <p:nvPicPr>
          <p:cNvPr id="33" name="Picture 32" descr="Diagram, venn diagram&#10;&#10;Description automatically generated">
            <a:extLst>
              <a:ext uri="{FF2B5EF4-FFF2-40B4-BE49-F238E27FC236}">
                <a16:creationId xmlns:a16="http://schemas.microsoft.com/office/drawing/2014/main" id="{6BC87912-20A7-38FA-EB2D-558E3A8FDC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31" t="17219" r="14998" b="17227"/>
          <a:stretch/>
        </p:blipFill>
        <p:spPr>
          <a:xfrm>
            <a:off x="3129519" y="1230704"/>
            <a:ext cx="5932962" cy="432327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B339D3B-7F63-C35A-BFCF-92315752FD97}"/>
              </a:ext>
            </a:extLst>
          </p:cNvPr>
          <p:cNvSpPr txBox="1"/>
          <p:nvPr/>
        </p:nvSpPr>
        <p:spPr>
          <a:xfrm>
            <a:off x="109634" y="5627296"/>
            <a:ext cx="388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u="sng" dirty="0">
                <a:solidFill>
                  <a:srgbClr val="0071BC"/>
                </a:solidFill>
                <a:effectLst/>
                <a:latin typeface="arial" panose="020B0604020202020204" pitchFamily="34" charset="0"/>
                <a:hlinkClick r:id="rId4" tooltip="Go to alignment for phage holin [Clostridiales bacterium] &gt;gb|MBS1410398.1| phage holin [Christensenellaceae bacterium] &gt;gb|MBS6567821.1| phage holin [Faecalibacterium sp.] &gt;gb|MBD9279380.1| phage holin [Clostridiales bacterium] &gt;gb|MBD9285053.1| phage holin [Clostridiales bacterium]"/>
              </a:rPr>
              <a:t>phage holin [Clostridiales bacterium]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84C2F0-F228-3EF8-C1BD-7753C8216B54}"/>
              </a:ext>
            </a:extLst>
          </p:cNvPr>
          <p:cNvSpPr txBox="1"/>
          <p:nvPr/>
        </p:nvSpPr>
        <p:spPr>
          <a:xfrm>
            <a:off x="6263235" y="5581440"/>
            <a:ext cx="58191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hlinkClick r:id="rId5" tooltip="Go to alignment for helix-turn-helix transcriptional regulator [Oscillibacter sp.]"/>
              </a:rPr>
              <a:t>helix-turn-helix transcriptional regulator [Oscillibacter sp.]</a:t>
            </a:r>
            <a:endParaRPr lang="en-US" u="sng" dirty="0"/>
          </a:p>
          <a:p>
            <a:endParaRPr lang="en-US" dirty="0"/>
          </a:p>
          <a:p>
            <a:r>
              <a:rPr lang="en-US" u="sng" dirty="0">
                <a:hlinkClick r:id="rId6" tooltip="Go to alignment for TPA: helix-turn-helix domain-containing protein [Firmicutes bacterium]"/>
              </a:rPr>
              <a:t>TPA: helix-turn-helix domain-containing protein [Firmicutes bacterium]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6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AMPs </a:t>
            </a:r>
            <a:r>
              <a:rPr lang="en-US" dirty="0" err="1">
                <a:solidFill>
                  <a:schemeClr val="accent1"/>
                </a:solidFill>
              </a:rPr>
              <a:t>diferenciales</a:t>
            </a:r>
            <a:r>
              <a:rPr lang="en-US" dirty="0">
                <a:solidFill>
                  <a:schemeClr val="accent1"/>
                </a:solidFill>
              </a:rPr>
              <a:t> entre </a:t>
            </a:r>
            <a:r>
              <a:rPr lang="en-US" dirty="0" err="1">
                <a:solidFill>
                  <a:schemeClr val="accent1"/>
                </a:solidFill>
              </a:rPr>
              <a:t>grupos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999B71-4D71-6556-5420-872BFDE0D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34363"/>
              </p:ext>
            </p:extLst>
          </p:nvPr>
        </p:nvGraphicFramePr>
        <p:xfrm>
          <a:off x="1497828" y="873216"/>
          <a:ext cx="9196344" cy="5111568"/>
        </p:xfrm>
        <a:graphic>
          <a:graphicData uri="http://schemas.openxmlformats.org/drawingml/2006/table">
            <a:tbl>
              <a:tblPr/>
              <a:tblGrid>
                <a:gridCol w="1224303">
                  <a:extLst>
                    <a:ext uri="{9D8B030D-6E8A-4147-A177-3AD203B41FA5}">
                      <a16:colId xmlns:a16="http://schemas.microsoft.com/office/drawing/2014/main" val="3637105013"/>
                    </a:ext>
                  </a:extLst>
                </a:gridCol>
                <a:gridCol w="6135587">
                  <a:extLst>
                    <a:ext uri="{9D8B030D-6E8A-4147-A177-3AD203B41FA5}">
                      <a16:colId xmlns:a16="http://schemas.microsoft.com/office/drawing/2014/main" val="1720788401"/>
                    </a:ext>
                  </a:extLst>
                </a:gridCol>
                <a:gridCol w="918227">
                  <a:extLst>
                    <a:ext uri="{9D8B030D-6E8A-4147-A177-3AD203B41FA5}">
                      <a16:colId xmlns:a16="http://schemas.microsoft.com/office/drawing/2014/main" val="4159682893"/>
                    </a:ext>
                  </a:extLst>
                </a:gridCol>
                <a:gridCol w="918227">
                  <a:extLst>
                    <a:ext uri="{9D8B030D-6E8A-4147-A177-3AD203B41FA5}">
                      <a16:colId xmlns:a16="http://schemas.microsoft.com/office/drawing/2014/main" val="1161912817"/>
                    </a:ext>
                  </a:extLst>
                </a:gridCol>
              </a:tblGrid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blastp_classification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079420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uvig_88880_10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phage holin [Faecalibacterium sp. CAG:74_58_120]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645692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uvig_88880_28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helix-turn-helix domain-containing protein 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Faecalibacterium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sp.]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53462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uvig_130390_1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phage holin [Clostridiales bacterium]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399291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uvig_160196_27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phage holin [Faecalibacterium sp. CAG:74_58_120]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394128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uvig_160196_45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helix-turn-helix domain-containing protein 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Faecalibacterium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sp.]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25685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uvig_166606_2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helix-turn-helix domain-containing protein [Faecalibacterium sp.]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93677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uvig_166606_20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phage holin [Faecalibacterium sp. CAG:74_58_120]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49770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uvig_177481_16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phage holin [Faecalibacterium sp. CAG:74_58_120]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33607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uvig_194675_1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helix-turn-helix domain-containing protein [Faecalibacterium sp.]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229242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uvig_194675_18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phage holin [Faecalibacterium sp. CAG:74_58_120]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42763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uvig_210196_15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helix-turn-helix transcriptional regulator [Oscillospiraceae bacterium]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22238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uvig_213354_6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TPA: MAG TPA: helix-turn-helix domain protein [Siphoviridae sp.]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261791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uvig_296212_61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TPA: MAG TPA: helix-turn-helix domain protein [Siphoviridae sp.]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83933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uvig_416283_15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helix-turn-helix domain-containing protein [Clostridiales bacterium]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03929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uvig_498906_12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DNA-binding helix-turn-helix protein 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Phocaeicola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dorei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5_1_36/D4]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371173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uvig_529021_15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TPA: MAG TPA: Repressor protein CI 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Myoviridae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sp.]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589921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uvig_530022_6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helix-turn-helix domain-containing protein [Firmicutes]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78500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uvig_530022_21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D-Ala-D-Ala carboxypeptidase family metallohydrolase [Faecalibacterium prausnitzii]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901033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uvig_33153_3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helix-turn-helix transcriptional regulator [Oscillibacter sp.]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525251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uvig_33153_12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TPA: helix-turn-helix domain-containing protein [Firmicutes bacterium]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8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70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Holins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Antibiotics 10 01497 g005 550">
            <a:extLst>
              <a:ext uri="{FF2B5EF4-FFF2-40B4-BE49-F238E27FC236}">
                <a16:creationId xmlns:a16="http://schemas.microsoft.com/office/drawing/2014/main" id="{A1037C78-7363-E091-5A14-D446074ED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812800"/>
            <a:ext cx="69850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33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Objetivos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0BA3-22B6-BC4C-70BA-84723754C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483"/>
            <a:ext cx="10515600" cy="3145518"/>
          </a:xfrm>
        </p:spPr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Conocer</a:t>
            </a:r>
            <a:r>
              <a:rPr lang="en-US" dirty="0"/>
              <a:t> </a:t>
            </a:r>
            <a:r>
              <a:rPr lang="en-US" dirty="0" err="1"/>
              <a:t>cuáles</a:t>
            </a:r>
            <a:r>
              <a:rPr lang="en-US" dirty="0"/>
              <a:t> AMPs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presentes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fagoma</a:t>
            </a:r>
            <a:r>
              <a:rPr lang="en-US" dirty="0"/>
              <a:t> intestinal </a:t>
            </a:r>
            <a:r>
              <a:rPr lang="en-US" dirty="0" err="1"/>
              <a:t>infantil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Determinar</a:t>
            </a:r>
            <a:r>
              <a:rPr lang="en-US" dirty="0"/>
              <a:t> AMPs </a:t>
            </a:r>
            <a:r>
              <a:rPr lang="en-US" dirty="0" err="1"/>
              <a:t>diferenciales</a:t>
            </a:r>
            <a:r>
              <a:rPr lang="en-US" dirty="0"/>
              <a:t> entre </a:t>
            </a:r>
            <a:r>
              <a:rPr lang="en-US" dirty="0" err="1"/>
              <a:t>grupos</a:t>
            </a:r>
            <a:r>
              <a:rPr lang="en-US" dirty="0"/>
              <a:t> NW, O y OMS</a:t>
            </a:r>
          </a:p>
        </p:txBody>
      </p:sp>
    </p:spTree>
    <p:extLst>
      <p:ext uri="{BB962C8B-B14F-4D97-AF65-F5344CB8AC3E}">
        <p14:creationId xmlns:p14="http://schemas.microsoft.com/office/powerpoint/2010/main" val="97391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Pipeline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066C6C-7D4A-2719-84D3-D177E435A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756" y="762001"/>
            <a:ext cx="10580488" cy="360000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97D977-6B21-EBEE-A650-F8A73F5BED80}"/>
              </a:ext>
            </a:extLst>
          </p:cNvPr>
          <p:cNvSpPr txBox="1">
            <a:spLocks/>
          </p:cNvSpPr>
          <p:nvPr/>
        </p:nvSpPr>
        <p:spPr>
          <a:xfrm>
            <a:off x="838200" y="4362001"/>
            <a:ext cx="10515600" cy="210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Se </a:t>
            </a:r>
            <a:r>
              <a:rPr lang="en-US" dirty="0" err="1"/>
              <a:t>juntaron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muestras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solo </a:t>
            </a:r>
            <a:r>
              <a:rPr lang="en-US" dirty="0" err="1"/>
              <a:t>archivo</a:t>
            </a:r>
            <a:r>
              <a:rPr lang="en-US" dirty="0"/>
              <a:t> (R1 y R2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separado</a:t>
            </a:r>
            <a:r>
              <a:rPr lang="en-US" dirty="0"/>
              <a:t>) y con </a:t>
            </a:r>
            <a:r>
              <a:rPr lang="en-US" dirty="0" err="1"/>
              <a:t>este</a:t>
            </a:r>
            <a:r>
              <a:rPr lang="en-US" dirty="0"/>
              <a:t> se </a:t>
            </a:r>
            <a:r>
              <a:rPr lang="en-US" dirty="0" err="1"/>
              <a:t>realizó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alineamiento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7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B289B9-3EE7-F926-D458-2D2943DD1021}"/>
              </a:ext>
            </a:extLst>
          </p:cNvPr>
          <p:cNvSpPr/>
          <p:nvPr/>
        </p:nvSpPr>
        <p:spPr>
          <a:xfrm>
            <a:off x="6745224" y="1185676"/>
            <a:ext cx="4663440" cy="4715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Cobertura</a:t>
            </a:r>
            <a:r>
              <a:rPr lang="en-US" dirty="0">
                <a:solidFill>
                  <a:schemeClr val="accent1"/>
                </a:solidFill>
              </a:rPr>
              <a:t> de </a:t>
            </a:r>
            <a:r>
              <a:rPr lang="en-US" dirty="0" err="1">
                <a:solidFill>
                  <a:schemeClr val="accent1"/>
                </a:solidFill>
              </a:rPr>
              <a:t>fagos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90E9BC-9B9A-C86E-C914-03D971A2F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500700"/>
              </p:ext>
            </p:extLst>
          </p:nvPr>
        </p:nvGraphicFramePr>
        <p:xfrm>
          <a:off x="475488" y="762001"/>
          <a:ext cx="5486400" cy="5629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875">
                  <a:extLst>
                    <a:ext uri="{9D8B030D-6E8A-4147-A177-3AD203B41FA5}">
                      <a16:colId xmlns:a16="http://schemas.microsoft.com/office/drawing/2014/main" val="356096658"/>
                    </a:ext>
                  </a:extLst>
                </a:gridCol>
                <a:gridCol w="2270234">
                  <a:extLst>
                    <a:ext uri="{9D8B030D-6E8A-4147-A177-3AD203B41FA5}">
                      <a16:colId xmlns:a16="http://schemas.microsoft.com/office/drawing/2014/main" val="4260375122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895871866"/>
                    </a:ext>
                  </a:extLst>
                </a:gridCol>
              </a:tblGrid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Coverage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 of phages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730417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(0.0991, 0.15]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8762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25406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2888025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(0.15, 0.2]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5315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16644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4081602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(0.2, 0.25]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3549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11329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7947356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(0.25, 0.3]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2540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7780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3046557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(0.3, 0.35]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1665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5240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160475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(0.35, 0.4]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1035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3575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52060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(0.4, 0.45]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739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2540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166157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(0.45, 0.5]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479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1801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375248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(0.5, 0.55]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347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1322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80328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(0.55, 0.6]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253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975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9112010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(0.6, 0.65]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effectLst/>
                        </a:rPr>
                        <a:t>222</a:t>
                      </a:r>
                      <a:endParaRPr lang="en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722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663705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(0.65, 0.7]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126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effectLst/>
                        </a:rPr>
                        <a:t>500</a:t>
                      </a:r>
                      <a:endParaRPr lang="en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3711364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(0.7, 0.75]</a:t>
                      </a:r>
                      <a:endParaRPr lang="en-MX" sz="12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98</a:t>
                      </a:r>
                      <a:endParaRPr lang="en-MX" sz="12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7936158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(0.75, 0.8]</a:t>
                      </a:r>
                      <a:endParaRPr lang="en-MX" sz="1200" b="0" i="0" u="none" strike="noStrike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86</a:t>
                      </a:r>
                      <a:endParaRPr lang="en-MX" sz="12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290</a:t>
                      </a:r>
                      <a:endParaRPr lang="en-MX" sz="12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1053853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(0.8, 0.85]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74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190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2726077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(0.85, 0.9]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50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116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8331734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(0.9, 0.95]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38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66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1283892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(0.95, 1.0]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effectLst/>
                        </a:rPr>
                        <a:t>28</a:t>
                      </a:r>
                      <a:endParaRPr lang="en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8765629"/>
                  </a:ext>
                </a:extLst>
              </a:tr>
            </a:tbl>
          </a:graphicData>
        </a:graphic>
      </p:graphicFrame>
      <p:pic>
        <p:nvPicPr>
          <p:cNvPr id="11" name="Graphic 10">
            <a:extLst>
              <a:ext uri="{FF2B5EF4-FFF2-40B4-BE49-F238E27FC236}">
                <a16:creationId xmlns:a16="http://schemas.microsoft.com/office/drawing/2014/main" id="{FF17582B-C278-2E2D-128D-A3ED83334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3133"/>
          <a:stretch/>
        </p:blipFill>
        <p:spPr>
          <a:xfrm>
            <a:off x="6745224" y="1252733"/>
            <a:ext cx="4572000" cy="47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6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Realineamiento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muestra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8EA3C85-8120-8459-57CF-3467EBC4A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31" y="762001"/>
            <a:ext cx="10294737" cy="360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A3336F-09E2-3D95-CC3A-8D3A6D87814B}"/>
              </a:ext>
            </a:extLst>
          </p:cNvPr>
          <p:cNvSpPr txBox="1">
            <a:spLocks/>
          </p:cNvSpPr>
          <p:nvPr/>
        </p:nvSpPr>
        <p:spPr>
          <a:xfrm>
            <a:off x="838200" y="4362001"/>
            <a:ext cx="10515600" cy="210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Cambiar</a:t>
            </a:r>
            <a:r>
              <a:rPr lang="en-US" dirty="0"/>
              <a:t> a 70% de </a:t>
            </a:r>
            <a:r>
              <a:rPr lang="en-US" dirty="0" err="1"/>
              <a:t>cobertura</a:t>
            </a:r>
            <a:r>
              <a:rPr lang="en-US" dirty="0"/>
              <a:t> para </a:t>
            </a:r>
            <a:r>
              <a:rPr lang="en-US" dirty="0" err="1"/>
              <a:t>considerar</a:t>
            </a:r>
            <a:r>
              <a:rPr lang="en-US" dirty="0"/>
              <a:t> un </a:t>
            </a:r>
            <a:r>
              <a:rPr lang="en-US" dirty="0" err="1"/>
              <a:t>fago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LEfSe</a:t>
            </a:r>
            <a:r>
              <a:rPr lang="en-US" dirty="0"/>
              <a:t> para </a:t>
            </a:r>
            <a:r>
              <a:rPr lang="en-US" dirty="0" err="1"/>
              <a:t>contestar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pregunta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2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Realineamiento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muestra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abundancia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relativa</a:t>
            </a:r>
            <a:r>
              <a:rPr lang="en-US" dirty="0">
                <a:solidFill>
                  <a:schemeClr val="accent1"/>
                </a:solidFill>
              </a:rPr>
              <a:t> y RPKM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87D638-3032-E1CC-E751-36D6043A96DA}"/>
              </a:ext>
            </a:extLst>
          </p:cNvPr>
          <p:cNvSpPr/>
          <p:nvPr/>
        </p:nvSpPr>
        <p:spPr>
          <a:xfrm>
            <a:off x="1022764" y="762002"/>
            <a:ext cx="4230723" cy="29128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93F1BA-1798-DF7A-57FA-2E299383A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08" r="2108"/>
          <a:stretch/>
        </p:blipFill>
        <p:spPr>
          <a:xfrm>
            <a:off x="1022764" y="762001"/>
            <a:ext cx="4230723" cy="2944645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A1A5BA-9929-8672-5A28-B1DF84BFE4AF}"/>
              </a:ext>
            </a:extLst>
          </p:cNvPr>
          <p:cNvSpPr/>
          <p:nvPr/>
        </p:nvSpPr>
        <p:spPr>
          <a:xfrm>
            <a:off x="6938515" y="762001"/>
            <a:ext cx="4230723" cy="2944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875C5400-1D5C-4357-9A4E-1DEEBE1FE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08" r="2108"/>
          <a:stretch/>
        </p:blipFill>
        <p:spPr>
          <a:xfrm>
            <a:off x="6938515" y="621102"/>
            <a:ext cx="4433159" cy="30855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A64714-49B0-C078-8E3E-2D4ADAF81A05}"/>
              </a:ext>
            </a:extLst>
          </p:cNvPr>
          <p:cNvSpPr/>
          <p:nvPr/>
        </p:nvSpPr>
        <p:spPr>
          <a:xfrm>
            <a:off x="1022764" y="3795624"/>
            <a:ext cx="4230723" cy="29128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E1EF4BBA-9B7C-125A-F33E-26F143962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108" r="2108"/>
          <a:stretch/>
        </p:blipFill>
        <p:spPr>
          <a:xfrm>
            <a:off x="1022764" y="3795623"/>
            <a:ext cx="4230723" cy="294464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F39E955-9109-0C25-58F7-1FEBD5822B17}"/>
              </a:ext>
            </a:extLst>
          </p:cNvPr>
          <p:cNvSpPr/>
          <p:nvPr/>
        </p:nvSpPr>
        <p:spPr>
          <a:xfrm>
            <a:off x="6938515" y="3795623"/>
            <a:ext cx="4230723" cy="2944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C8C363DF-1106-CC75-837A-B8DFD1CD39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08" r="2108"/>
          <a:stretch/>
        </p:blipFill>
        <p:spPr>
          <a:xfrm>
            <a:off x="6938515" y="3795623"/>
            <a:ext cx="4230723" cy="29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9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Anotacion</a:t>
            </a:r>
            <a:r>
              <a:rPr lang="en-US" dirty="0">
                <a:solidFill>
                  <a:schemeClr val="accent1"/>
                </a:solidFill>
              </a:rPr>
              <a:t> de </a:t>
            </a:r>
            <a:r>
              <a:rPr lang="en-US" dirty="0" err="1">
                <a:solidFill>
                  <a:schemeClr val="accent1"/>
                </a:solidFill>
              </a:rPr>
              <a:t>potenciales</a:t>
            </a:r>
            <a:r>
              <a:rPr lang="en-US" dirty="0">
                <a:solidFill>
                  <a:schemeClr val="accent1"/>
                </a:solidFill>
              </a:rPr>
              <a:t> AMPs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D1D4026-EAE2-DBD7-67F5-3312B1A78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69" y="1138984"/>
            <a:ext cx="10024661" cy="458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5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Abundancia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diferencial</a:t>
            </a:r>
            <a:r>
              <a:rPr lang="en-US" dirty="0">
                <a:solidFill>
                  <a:schemeClr val="accent1"/>
                </a:solidFill>
              </a:rPr>
              <a:t> entre </a:t>
            </a:r>
            <a:r>
              <a:rPr lang="en-US" dirty="0" err="1">
                <a:solidFill>
                  <a:schemeClr val="accent1"/>
                </a:solidFill>
              </a:rPr>
              <a:t>grupos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4FB2A0B-A0B8-F4D3-4762-3CDF9E86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0" t="16099" r="12398" b="4306"/>
          <a:stretch/>
        </p:blipFill>
        <p:spPr>
          <a:xfrm>
            <a:off x="462951" y="928775"/>
            <a:ext cx="5046454" cy="294160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A95C8E1-F9A4-3EAD-B084-BD4091D313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604" t="13634" r="11567" b="4437"/>
          <a:stretch/>
        </p:blipFill>
        <p:spPr>
          <a:xfrm>
            <a:off x="6998899" y="922904"/>
            <a:ext cx="4730150" cy="294748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7E2664-FAF8-7BF6-35DA-5D2982D47F30}"/>
              </a:ext>
            </a:extLst>
          </p:cNvPr>
          <p:cNvSpPr txBox="1">
            <a:spLocks/>
          </p:cNvSpPr>
          <p:nvPr/>
        </p:nvSpPr>
        <p:spPr>
          <a:xfrm>
            <a:off x="462951" y="3870384"/>
            <a:ext cx="5046454" cy="468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75% de </a:t>
            </a:r>
            <a:r>
              <a:rPr lang="en-US" dirty="0" err="1"/>
              <a:t>cobertura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BE8559-7729-BE7A-8258-AC667C66C16F}"/>
              </a:ext>
            </a:extLst>
          </p:cNvPr>
          <p:cNvSpPr txBox="1">
            <a:spLocks/>
          </p:cNvSpPr>
          <p:nvPr/>
        </p:nvSpPr>
        <p:spPr>
          <a:xfrm>
            <a:off x="6840747" y="3870384"/>
            <a:ext cx="5046454" cy="468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70% de </a:t>
            </a:r>
            <a:r>
              <a:rPr lang="en-US" dirty="0" err="1"/>
              <a:t>cobertura</a:t>
            </a:r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1848897-D21C-7099-B699-E21888F409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6825" t="17614" r="14217" b="17219"/>
          <a:stretch/>
        </p:blipFill>
        <p:spPr>
          <a:xfrm>
            <a:off x="4346275" y="4245390"/>
            <a:ext cx="3499449" cy="2480337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0A68CAAE-77B8-18D7-4D41-79B85F7D1445}"/>
              </a:ext>
            </a:extLst>
          </p:cNvPr>
          <p:cNvSpPr>
            <a:spLocks/>
          </p:cNvSpPr>
          <p:nvPr/>
        </p:nvSpPr>
        <p:spPr>
          <a:xfrm>
            <a:off x="4622799" y="1301466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B039E2A2-05F2-4BED-3EC4-001353E57E0D}"/>
              </a:ext>
            </a:extLst>
          </p:cNvPr>
          <p:cNvSpPr>
            <a:spLocks/>
          </p:cNvSpPr>
          <p:nvPr/>
        </p:nvSpPr>
        <p:spPr>
          <a:xfrm>
            <a:off x="4622799" y="1438853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C9C4B987-618E-85D5-E2EE-5B4158CABEE6}"/>
              </a:ext>
            </a:extLst>
          </p:cNvPr>
          <p:cNvSpPr>
            <a:spLocks/>
          </p:cNvSpPr>
          <p:nvPr/>
        </p:nvSpPr>
        <p:spPr>
          <a:xfrm>
            <a:off x="4622799" y="2520426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C33A00D6-9F05-893D-6A96-03395AB1D526}"/>
              </a:ext>
            </a:extLst>
          </p:cNvPr>
          <p:cNvSpPr>
            <a:spLocks/>
          </p:cNvSpPr>
          <p:nvPr/>
        </p:nvSpPr>
        <p:spPr>
          <a:xfrm>
            <a:off x="4622799" y="2653929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633ADFD-F069-EC9C-5474-8637DD9B4DDA}"/>
              </a:ext>
            </a:extLst>
          </p:cNvPr>
          <p:cNvSpPr>
            <a:spLocks/>
          </p:cNvSpPr>
          <p:nvPr/>
        </p:nvSpPr>
        <p:spPr>
          <a:xfrm>
            <a:off x="4622799" y="3237953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6BB428EE-011E-3079-9E3F-952502CC14E8}"/>
              </a:ext>
            </a:extLst>
          </p:cNvPr>
          <p:cNvSpPr>
            <a:spLocks/>
          </p:cNvSpPr>
          <p:nvPr/>
        </p:nvSpPr>
        <p:spPr>
          <a:xfrm>
            <a:off x="10754580" y="1301466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B31CA7C-A913-0B1B-B17E-55455322AA59}"/>
              </a:ext>
            </a:extLst>
          </p:cNvPr>
          <p:cNvSpPr>
            <a:spLocks/>
          </p:cNvSpPr>
          <p:nvPr/>
        </p:nvSpPr>
        <p:spPr>
          <a:xfrm>
            <a:off x="10754580" y="1438853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C3E59094-B792-3F18-1BBD-05CDEE126421}"/>
              </a:ext>
            </a:extLst>
          </p:cNvPr>
          <p:cNvSpPr>
            <a:spLocks/>
          </p:cNvSpPr>
          <p:nvPr/>
        </p:nvSpPr>
        <p:spPr>
          <a:xfrm>
            <a:off x="10754580" y="2466985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C1A48A13-DEDA-B243-78C3-AB34CE2283D1}"/>
              </a:ext>
            </a:extLst>
          </p:cNvPr>
          <p:cNvSpPr>
            <a:spLocks/>
          </p:cNvSpPr>
          <p:nvPr/>
        </p:nvSpPr>
        <p:spPr>
          <a:xfrm>
            <a:off x="10754580" y="2740888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3140CA8D-9D75-029D-0F4C-EAFEA4744C2D}"/>
              </a:ext>
            </a:extLst>
          </p:cNvPr>
          <p:cNvSpPr>
            <a:spLocks/>
          </p:cNvSpPr>
          <p:nvPr/>
        </p:nvSpPr>
        <p:spPr>
          <a:xfrm>
            <a:off x="10754580" y="3321000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7D0C3EA4-1581-6B0E-CE9C-42E533EB3C86}"/>
              </a:ext>
            </a:extLst>
          </p:cNvPr>
          <p:cNvSpPr>
            <a:spLocks/>
          </p:cNvSpPr>
          <p:nvPr/>
        </p:nvSpPr>
        <p:spPr>
          <a:xfrm>
            <a:off x="10757221" y="2322962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6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Abundancia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diferencial</a:t>
            </a:r>
            <a:r>
              <a:rPr lang="en-US" dirty="0">
                <a:solidFill>
                  <a:schemeClr val="accent1"/>
                </a:solidFill>
              </a:rPr>
              <a:t> entre </a:t>
            </a:r>
            <a:r>
              <a:rPr lang="en-US" dirty="0" err="1">
                <a:solidFill>
                  <a:schemeClr val="accent1"/>
                </a:solidFill>
              </a:rPr>
              <a:t>grupos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B60635-CB78-B37E-455F-C5E6CEB19988}"/>
              </a:ext>
            </a:extLst>
          </p:cNvPr>
          <p:cNvSpPr txBox="1">
            <a:spLocks/>
          </p:cNvSpPr>
          <p:nvPr/>
        </p:nvSpPr>
        <p:spPr>
          <a:xfrm>
            <a:off x="756864" y="762001"/>
            <a:ext cx="5046454" cy="468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75% de </a:t>
            </a:r>
            <a:r>
              <a:rPr lang="en-US" dirty="0" err="1"/>
              <a:t>cobertura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79D40B-03E7-D7E2-8AD9-435AB9F3C912}"/>
              </a:ext>
            </a:extLst>
          </p:cNvPr>
          <p:cNvSpPr txBox="1">
            <a:spLocks/>
          </p:cNvSpPr>
          <p:nvPr/>
        </p:nvSpPr>
        <p:spPr>
          <a:xfrm>
            <a:off x="7134660" y="762001"/>
            <a:ext cx="5046454" cy="468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70% de </a:t>
            </a:r>
            <a:r>
              <a:rPr lang="en-US" dirty="0" err="1"/>
              <a:t>cobertura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67373C5-D8AF-B40A-8089-67D7064FDD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711" t="11298" r="12264" b="2406"/>
          <a:stretch/>
        </p:blipFill>
        <p:spPr>
          <a:xfrm>
            <a:off x="1965691" y="1230957"/>
            <a:ext cx="2632187" cy="2119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EBB3787-0995-BEC1-0135-4F87693D67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518" t="21985" r="11663" b="6545"/>
          <a:stretch/>
        </p:blipFill>
        <p:spPr>
          <a:xfrm>
            <a:off x="1604478" y="3429000"/>
            <a:ext cx="3351226" cy="136728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262A247-5DD8-9EE7-4FC6-A3D2A7047F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0206" t="18101" r="10657" b="4641"/>
          <a:stretch/>
        </p:blipFill>
        <p:spPr>
          <a:xfrm>
            <a:off x="1767746" y="4874930"/>
            <a:ext cx="3024689" cy="175703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07F1B76-70F0-AB12-CD49-2E2E2F38193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5118" t="12109" r="11832" b="3901"/>
          <a:stretch/>
        </p:blipFill>
        <p:spPr>
          <a:xfrm>
            <a:off x="8215757" y="1172187"/>
            <a:ext cx="2884253" cy="219764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1F79DD6-D5EC-EE5E-85D6-6BB354A20CF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19668" t="20999" r="9172" b="5817"/>
          <a:stretch/>
        </p:blipFill>
        <p:spPr>
          <a:xfrm>
            <a:off x="8215757" y="3488166"/>
            <a:ext cx="2884253" cy="116535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FCABB99-0D25-E9DB-F577-1E8A8A51451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20283" t="17484" r="9223" b="4581"/>
          <a:stretch/>
        </p:blipFill>
        <p:spPr>
          <a:xfrm>
            <a:off x="8030797" y="4796287"/>
            <a:ext cx="3254175" cy="187023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ED5AD4C-A214-0E0C-E638-4972DA9E412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16881" t="16999" r="14086" b="16999"/>
          <a:stretch/>
        </p:blipFill>
        <p:spPr>
          <a:xfrm>
            <a:off x="5203673" y="1193227"/>
            <a:ext cx="2510203" cy="1800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41062E9-8F01-7482-B39F-1EE206B8542A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17537" t="18344" r="14628" b="17270"/>
          <a:stretch/>
        </p:blipFill>
        <p:spPr>
          <a:xfrm>
            <a:off x="5203673" y="3074930"/>
            <a:ext cx="2528560" cy="180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FB517C3-20CE-2828-5D2A-20F2A11FE3E1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16881" t="17219" r="14086" b="16999"/>
          <a:stretch/>
        </p:blipFill>
        <p:spPr>
          <a:xfrm>
            <a:off x="5213641" y="4956633"/>
            <a:ext cx="2518592" cy="18000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0D432735-42A0-8885-F684-332FB589327A}"/>
              </a:ext>
            </a:extLst>
          </p:cNvPr>
          <p:cNvSpPr>
            <a:spLocks noChangeAspect="1"/>
          </p:cNvSpPr>
          <p:nvPr/>
        </p:nvSpPr>
        <p:spPr>
          <a:xfrm>
            <a:off x="2969911" y="1689959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8AD0049A-496F-FC9E-8489-81C2FC73F033}"/>
              </a:ext>
            </a:extLst>
          </p:cNvPr>
          <p:cNvSpPr>
            <a:spLocks noChangeAspect="1"/>
          </p:cNvSpPr>
          <p:nvPr/>
        </p:nvSpPr>
        <p:spPr>
          <a:xfrm>
            <a:off x="2969911" y="1956029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8A8947BB-9ECA-51DD-B832-2526D95AE702}"/>
              </a:ext>
            </a:extLst>
          </p:cNvPr>
          <p:cNvSpPr>
            <a:spLocks noChangeAspect="1"/>
          </p:cNvSpPr>
          <p:nvPr/>
        </p:nvSpPr>
        <p:spPr>
          <a:xfrm>
            <a:off x="2969911" y="2147734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F329CFF6-1479-51EA-6F81-65B101C89078}"/>
              </a:ext>
            </a:extLst>
          </p:cNvPr>
          <p:cNvSpPr>
            <a:spLocks noChangeAspect="1"/>
          </p:cNvSpPr>
          <p:nvPr/>
        </p:nvSpPr>
        <p:spPr>
          <a:xfrm>
            <a:off x="2969911" y="2236052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250121B9-5EF3-EF36-E124-8105D300B00B}"/>
              </a:ext>
            </a:extLst>
          </p:cNvPr>
          <p:cNvSpPr>
            <a:spLocks noChangeAspect="1"/>
          </p:cNvSpPr>
          <p:nvPr/>
        </p:nvSpPr>
        <p:spPr>
          <a:xfrm>
            <a:off x="2969911" y="2324370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1BE91930-97A3-49A2-C38D-575E90308643}"/>
              </a:ext>
            </a:extLst>
          </p:cNvPr>
          <p:cNvSpPr>
            <a:spLocks noChangeAspect="1"/>
          </p:cNvSpPr>
          <p:nvPr/>
        </p:nvSpPr>
        <p:spPr>
          <a:xfrm>
            <a:off x="2969911" y="2504340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4236B2A5-89CE-3ACC-6322-DCBA48F71553}"/>
              </a:ext>
            </a:extLst>
          </p:cNvPr>
          <p:cNvSpPr>
            <a:spLocks noChangeAspect="1"/>
          </p:cNvSpPr>
          <p:nvPr/>
        </p:nvSpPr>
        <p:spPr>
          <a:xfrm>
            <a:off x="2969911" y="2582983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2026AF3-F2EA-2B5C-A09E-E481F9BB0DFA}"/>
              </a:ext>
            </a:extLst>
          </p:cNvPr>
          <p:cNvSpPr>
            <a:spLocks noChangeAspect="1"/>
          </p:cNvSpPr>
          <p:nvPr/>
        </p:nvSpPr>
        <p:spPr>
          <a:xfrm>
            <a:off x="2969911" y="2673099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E50C99B7-8637-6743-248B-9F2FD8341A96}"/>
              </a:ext>
            </a:extLst>
          </p:cNvPr>
          <p:cNvSpPr>
            <a:spLocks noChangeAspect="1"/>
          </p:cNvSpPr>
          <p:nvPr/>
        </p:nvSpPr>
        <p:spPr>
          <a:xfrm>
            <a:off x="3816152" y="2960297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A477668D-DF85-9D2D-FD0C-80912E13EC7F}"/>
              </a:ext>
            </a:extLst>
          </p:cNvPr>
          <p:cNvSpPr>
            <a:spLocks noChangeAspect="1"/>
          </p:cNvSpPr>
          <p:nvPr/>
        </p:nvSpPr>
        <p:spPr>
          <a:xfrm>
            <a:off x="2934953" y="3809359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5F02B723-8C76-C71C-C1A4-2AB427E91997}"/>
              </a:ext>
            </a:extLst>
          </p:cNvPr>
          <p:cNvSpPr>
            <a:spLocks noChangeAspect="1"/>
          </p:cNvSpPr>
          <p:nvPr/>
        </p:nvSpPr>
        <p:spPr>
          <a:xfrm>
            <a:off x="2934953" y="3969038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A6219BDD-86ED-B5F6-02F5-6BBE6359C9B2}"/>
              </a:ext>
            </a:extLst>
          </p:cNvPr>
          <p:cNvSpPr>
            <a:spLocks noChangeAspect="1"/>
          </p:cNvSpPr>
          <p:nvPr/>
        </p:nvSpPr>
        <p:spPr>
          <a:xfrm>
            <a:off x="4015538" y="4309832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E1E3CE4F-44FB-0506-3EA7-8DE66A07FB88}"/>
              </a:ext>
            </a:extLst>
          </p:cNvPr>
          <p:cNvSpPr>
            <a:spLocks noChangeAspect="1"/>
          </p:cNvSpPr>
          <p:nvPr/>
        </p:nvSpPr>
        <p:spPr>
          <a:xfrm>
            <a:off x="2865037" y="5106730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CFC61FEB-6406-318A-8235-AE3A5CB4DB03}"/>
              </a:ext>
            </a:extLst>
          </p:cNvPr>
          <p:cNvSpPr>
            <a:spLocks noChangeAspect="1"/>
          </p:cNvSpPr>
          <p:nvPr/>
        </p:nvSpPr>
        <p:spPr>
          <a:xfrm>
            <a:off x="3856983" y="5710399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258E08A7-9B4B-3654-3810-324E70D3B7F6}"/>
              </a:ext>
            </a:extLst>
          </p:cNvPr>
          <p:cNvSpPr>
            <a:spLocks noChangeAspect="1"/>
          </p:cNvSpPr>
          <p:nvPr/>
        </p:nvSpPr>
        <p:spPr>
          <a:xfrm>
            <a:off x="3856983" y="5821675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8D6A00E0-A8E9-BCF7-75F0-3E51DDB231D7}"/>
              </a:ext>
            </a:extLst>
          </p:cNvPr>
          <p:cNvSpPr>
            <a:spLocks noChangeAspect="1"/>
          </p:cNvSpPr>
          <p:nvPr/>
        </p:nvSpPr>
        <p:spPr>
          <a:xfrm>
            <a:off x="9387010" y="1540009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B616AE50-42BF-C4A7-33E9-EC38048D7B61}"/>
              </a:ext>
            </a:extLst>
          </p:cNvPr>
          <p:cNvSpPr>
            <a:spLocks noChangeAspect="1"/>
          </p:cNvSpPr>
          <p:nvPr/>
        </p:nvSpPr>
        <p:spPr>
          <a:xfrm>
            <a:off x="9392336" y="1726692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D0609C86-0A81-19D8-058B-EE16F98ABDEA}"/>
              </a:ext>
            </a:extLst>
          </p:cNvPr>
          <p:cNvSpPr>
            <a:spLocks noChangeAspect="1"/>
          </p:cNvSpPr>
          <p:nvPr/>
        </p:nvSpPr>
        <p:spPr>
          <a:xfrm>
            <a:off x="9387010" y="2021775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593D172E-8D1F-08E2-028B-2D787242583F}"/>
              </a:ext>
            </a:extLst>
          </p:cNvPr>
          <p:cNvSpPr>
            <a:spLocks noChangeAspect="1"/>
          </p:cNvSpPr>
          <p:nvPr/>
        </p:nvSpPr>
        <p:spPr>
          <a:xfrm>
            <a:off x="9388412" y="2123845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D6225571-1517-F545-225D-82485A583386}"/>
              </a:ext>
            </a:extLst>
          </p:cNvPr>
          <p:cNvSpPr>
            <a:spLocks noChangeAspect="1"/>
          </p:cNvSpPr>
          <p:nvPr/>
        </p:nvSpPr>
        <p:spPr>
          <a:xfrm>
            <a:off x="9385620" y="2217529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BA693BB7-E42D-71D8-F77E-2C40EFADC8DB}"/>
              </a:ext>
            </a:extLst>
          </p:cNvPr>
          <p:cNvSpPr>
            <a:spLocks noChangeAspect="1"/>
          </p:cNvSpPr>
          <p:nvPr/>
        </p:nvSpPr>
        <p:spPr>
          <a:xfrm>
            <a:off x="9387022" y="2315405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E8AAD606-EC28-C625-064D-D2FB97B36157}"/>
              </a:ext>
            </a:extLst>
          </p:cNvPr>
          <p:cNvSpPr>
            <a:spLocks noChangeAspect="1"/>
          </p:cNvSpPr>
          <p:nvPr/>
        </p:nvSpPr>
        <p:spPr>
          <a:xfrm>
            <a:off x="9384230" y="2417477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19424C23-BDB7-EDAF-9F26-ED178B04A4E3}"/>
              </a:ext>
            </a:extLst>
          </p:cNvPr>
          <p:cNvSpPr>
            <a:spLocks noChangeAspect="1"/>
          </p:cNvSpPr>
          <p:nvPr/>
        </p:nvSpPr>
        <p:spPr>
          <a:xfrm>
            <a:off x="9314314" y="3809359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7F4F8BA6-1DFA-CA5B-E9AE-F84B99CAA40D}"/>
              </a:ext>
            </a:extLst>
          </p:cNvPr>
          <p:cNvSpPr>
            <a:spLocks noChangeAspect="1"/>
          </p:cNvSpPr>
          <p:nvPr/>
        </p:nvSpPr>
        <p:spPr>
          <a:xfrm>
            <a:off x="9314314" y="3952127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CD8C38DC-3C36-6DEB-C6C4-CF67A551026F}"/>
              </a:ext>
            </a:extLst>
          </p:cNvPr>
          <p:cNvSpPr>
            <a:spLocks noChangeAspect="1"/>
          </p:cNvSpPr>
          <p:nvPr/>
        </p:nvSpPr>
        <p:spPr>
          <a:xfrm>
            <a:off x="10238501" y="4078749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B7C36351-59CF-90B0-9A91-06225237215F}"/>
              </a:ext>
            </a:extLst>
          </p:cNvPr>
          <p:cNvSpPr>
            <a:spLocks noChangeAspect="1"/>
          </p:cNvSpPr>
          <p:nvPr/>
        </p:nvSpPr>
        <p:spPr>
          <a:xfrm>
            <a:off x="10238501" y="4213433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F1763622-B1F7-E4F6-EF60-5E9F6643991B}"/>
              </a:ext>
            </a:extLst>
          </p:cNvPr>
          <p:cNvSpPr>
            <a:spLocks noChangeAspect="1"/>
          </p:cNvSpPr>
          <p:nvPr/>
        </p:nvSpPr>
        <p:spPr>
          <a:xfrm>
            <a:off x="9212247" y="5062750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B183625D-ABF7-545D-99A4-762952BEFA38}"/>
              </a:ext>
            </a:extLst>
          </p:cNvPr>
          <p:cNvSpPr>
            <a:spLocks noChangeAspect="1"/>
          </p:cNvSpPr>
          <p:nvPr/>
        </p:nvSpPr>
        <p:spPr>
          <a:xfrm>
            <a:off x="10235167" y="5478362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DCDC3B8F-3428-70E4-E7C0-A1BA5DC2FBD0}"/>
              </a:ext>
            </a:extLst>
          </p:cNvPr>
          <p:cNvSpPr>
            <a:spLocks noChangeAspect="1"/>
          </p:cNvSpPr>
          <p:nvPr/>
        </p:nvSpPr>
        <p:spPr>
          <a:xfrm>
            <a:off x="10235167" y="5891591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F2083681-9AA6-CA7A-CE9D-3C7458BBDA80}"/>
              </a:ext>
            </a:extLst>
          </p:cNvPr>
          <p:cNvSpPr>
            <a:spLocks noChangeAspect="1"/>
          </p:cNvSpPr>
          <p:nvPr/>
        </p:nvSpPr>
        <p:spPr>
          <a:xfrm>
            <a:off x="10235167" y="6010056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5-Point Star 50">
            <a:extLst>
              <a:ext uri="{FF2B5EF4-FFF2-40B4-BE49-F238E27FC236}">
                <a16:creationId xmlns:a16="http://schemas.microsoft.com/office/drawing/2014/main" id="{2004F1EE-408A-6C5F-3BAE-A2F8E5DBA944}"/>
              </a:ext>
            </a:extLst>
          </p:cNvPr>
          <p:cNvSpPr>
            <a:spLocks noChangeAspect="1"/>
          </p:cNvSpPr>
          <p:nvPr/>
        </p:nvSpPr>
        <p:spPr>
          <a:xfrm>
            <a:off x="10304675" y="2988794"/>
            <a:ext cx="69916" cy="69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4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</TotalTime>
  <Words>567</Words>
  <Application>Microsoft Macintosh PowerPoint</Application>
  <PresentationFormat>Widescreen</PresentationFormat>
  <Paragraphs>173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Office Theme</vt:lpstr>
      <vt:lpstr>AMPs fagoma intestinal infantil</vt:lpstr>
      <vt:lpstr>Objetivos</vt:lpstr>
      <vt:lpstr>Pipeline</vt:lpstr>
      <vt:lpstr>Cobertura de fagos</vt:lpstr>
      <vt:lpstr>Realineamiento por muestra</vt:lpstr>
      <vt:lpstr>Realineamiento por muestra, abundancia relativa y RPKM</vt:lpstr>
      <vt:lpstr>Anotacion de potenciales AMPs</vt:lpstr>
      <vt:lpstr>Abundancia diferencial entre grupos</vt:lpstr>
      <vt:lpstr>Abundancia diferencial entre grupos</vt:lpstr>
      <vt:lpstr>AMPs diferenciales entre grupos</vt:lpstr>
      <vt:lpstr>AMPs diferenciales entre grupos</vt:lpstr>
      <vt:lpstr>Holins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AMPs fagoma intestinal infantil</dc:title>
  <dc:creator>LUIGUI MICHEL GALLARDO BECERRA</dc:creator>
  <cp:lastModifiedBy>LUIGUI MICHEL GALLARDO BECERRA</cp:lastModifiedBy>
  <cp:revision>13</cp:revision>
  <dcterms:created xsi:type="dcterms:W3CDTF">2022-06-22T14:20:09Z</dcterms:created>
  <dcterms:modified xsi:type="dcterms:W3CDTF">2022-07-27T23:14:34Z</dcterms:modified>
</cp:coreProperties>
</file>