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/>
    <p:restoredTop sz="94607"/>
  </p:normalViewPr>
  <p:slideViewPr>
    <p:cSldViewPr snapToGrid="0" snapToObjects="1">
      <p:cViewPr varScale="1">
        <p:scale>
          <a:sx n="148" d="100"/>
          <a:sy n="148" d="100"/>
        </p:scale>
        <p:origin x="126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7103-B0DC-3E4E-A435-AB5583E17E8E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250D-932C-3144-B011-55C4EE41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47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7103-B0DC-3E4E-A435-AB5583E17E8E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250D-932C-3144-B011-55C4EE41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52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7103-B0DC-3E4E-A435-AB5583E17E8E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250D-932C-3144-B011-55C4EE41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7103-B0DC-3E4E-A435-AB5583E17E8E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250D-932C-3144-B011-55C4EE41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6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7103-B0DC-3E4E-A435-AB5583E17E8E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250D-932C-3144-B011-55C4EE41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3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7103-B0DC-3E4E-A435-AB5583E17E8E}" type="datetimeFigureOut">
              <a:rPr lang="en-US" smtClean="0"/>
              <a:t>6/28/22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250D-932C-3144-B011-55C4EE41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3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7103-B0DC-3E4E-A435-AB5583E17E8E}" type="datetimeFigureOut">
              <a:rPr lang="en-US" smtClean="0"/>
              <a:t>6/28/22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250D-932C-3144-B011-55C4EE41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7103-B0DC-3E4E-A435-AB5583E17E8E}" type="datetimeFigureOut">
              <a:rPr lang="en-US" smtClean="0"/>
              <a:t>6/28/22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250D-932C-3144-B011-55C4EE41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35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7103-B0DC-3E4E-A435-AB5583E17E8E}" type="datetimeFigureOut">
              <a:rPr lang="en-US" smtClean="0"/>
              <a:t>6/28/22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250D-932C-3144-B011-55C4EE41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7103-B0DC-3E4E-A435-AB5583E17E8E}" type="datetimeFigureOut">
              <a:rPr lang="en-US" smtClean="0"/>
              <a:t>6/28/22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250D-932C-3144-B011-55C4EE41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37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7103-B0DC-3E4E-A435-AB5583E17E8E}" type="datetimeFigureOut">
              <a:rPr lang="en-US" smtClean="0"/>
              <a:t>6/28/22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250D-932C-3144-B011-55C4EE41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A7103-B0DC-3E4E-A435-AB5583E17E8E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3250D-932C-3144-B011-55C4EE41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857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F61B3-711F-54A3-CE5C-8595942092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AMPs </a:t>
            </a:r>
            <a:r>
              <a:rPr lang="en-US" dirty="0" err="1"/>
              <a:t>fagoma</a:t>
            </a:r>
            <a:r>
              <a:rPr lang="en-US" dirty="0"/>
              <a:t> intestinal </a:t>
            </a:r>
            <a:r>
              <a:rPr lang="en-US" dirty="0" err="1"/>
              <a:t>infantil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73B06F-52BC-F469-5E17-6309B0358D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22.06.2022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242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11CC-B123-44DF-9D1E-265F7DF5F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" y="1"/>
            <a:ext cx="12181114" cy="762000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Objetivos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E0BA3-22B6-BC4C-70BA-84723754C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1483"/>
            <a:ext cx="10515600" cy="3145518"/>
          </a:xfrm>
        </p:spPr>
        <p:txBody>
          <a:bodyPr anchor="ctr"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Conocer</a:t>
            </a:r>
            <a:r>
              <a:rPr lang="en-US" dirty="0"/>
              <a:t> </a:t>
            </a:r>
            <a:r>
              <a:rPr lang="en-US" dirty="0" err="1"/>
              <a:t>cuáles</a:t>
            </a:r>
            <a:r>
              <a:rPr lang="en-US" dirty="0"/>
              <a:t> AMPs </a:t>
            </a:r>
            <a:r>
              <a:rPr lang="en-US" dirty="0" err="1"/>
              <a:t>están</a:t>
            </a:r>
            <a:r>
              <a:rPr lang="en-US" dirty="0"/>
              <a:t> </a:t>
            </a:r>
            <a:r>
              <a:rPr lang="en-US" dirty="0" err="1"/>
              <a:t>presentes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fagoma</a:t>
            </a:r>
            <a:r>
              <a:rPr lang="en-US" dirty="0"/>
              <a:t> intestinal </a:t>
            </a:r>
            <a:r>
              <a:rPr lang="en-US" dirty="0" err="1"/>
              <a:t>infantil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Determinar</a:t>
            </a:r>
            <a:r>
              <a:rPr lang="en-US" dirty="0"/>
              <a:t> AMPs </a:t>
            </a:r>
            <a:r>
              <a:rPr lang="en-US" dirty="0" err="1"/>
              <a:t>diferenciales</a:t>
            </a:r>
            <a:r>
              <a:rPr lang="en-US" dirty="0"/>
              <a:t> entre </a:t>
            </a:r>
            <a:r>
              <a:rPr lang="en-US" dirty="0" err="1"/>
              <a:t>grupos</a:t>
            </a:r>
            <a:r>
              <a:rPr lang="en-US" dirty="0"/>
              <a:t> NW, O y OMS</a:t>
            </a:r>
          </a:p>
        </p:txBody>
      </p:sp>
    </p:spTree>
    <p:extLst>
      <p:ext uri="{BB962C8B-B14F-4D97-AF65-F5344CB8AC3E}">
        <p14:creationId xmlns:p14="http://schemas.microsoft.com/office/powerpoint/2010/main" val="97391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11CC-B123-44DF-9D1E-265F7DF5F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" y="1"/>
            <a:ext cx="12181114" cy="762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Pipeline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0066C6C-7D4A-2719-84D3-D177E435A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756" y="762001"/>
            <a:ext cx="10580488" cy="3600000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97D977-6B21-EBEE-A650-F8A73F5BED80}"/>
              </a:ext>
            </a:extLst>
          </p:cNvPr>
          <p:cNvSpPr txBox="1">
            <a:spLocks/>
          </p:cNvSpPr>
          <p:nvPr/>
        </p:nvSpPr>
        <p:spPr>
          <a:xfrm>
            <a:off x="838200" y="4362001"/>
            <a:ext cx="10515600" cy="2107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Se </a:t>
            </a:r>
            <a:r>
              <a:rPr lang="en-US" dirty="0" err="1"/>
              <a:t>juntaron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muestras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solo </a:t>
            </a:r>
            <a:r>
              <a:rPr lang="en-US" dirty="0" err="1"/>
              <a:t>archivo</a:t>
            </a:r>
            <a:r>
              <a:rPr lang="en-US" dirty="0"/>
              <a:t> (R1 y R2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separado</a:t>
            </a:r>
            <a:r>
              <a:rPr lang="en-US" dirty="0"/>
              <a:t>) y con </a:t>
            </a:r>
            <a:r>
              <a:rPr lang="en-US" dirty="0" err="1"/>
              <a:t>este</a:t>
            </a:r>
            <a:r>
              <a:rPr lang="en-US" dirty="0"/>
              <a:t> se </a:t>
            </a:r>
            <a:r>
              <a:rPr lang="en-US" dirty="0" err="1"/>
              <a:t>realizó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alineamiento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676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5B289B9-3EE7-F926-D458-2D2943DD1021}"/>
              </a:ext>
            </a:extLst>
          </p:cNvPr>
          <p:cNvSpPr/>
          <p:nvPr/>
        </p:nvSpPr>
        <p:spPr>
          <a:xfrm>
            <a:off x="6745224" y="1185676"/>
            <a:ext cx="4663440" cy="47152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9511CC-B123-44DF-9D1E-265F7DF5F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" y="1"/>
            <a:ext cx="12181114" cy="762000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Cobertura</a:t>
            </a:r>
            <a:r>
              <a:rPr lang="en-US" dirty="0">
                <a:solidFill>
                  <a:schemeClr val="accent1"/>
                </a:solidFill>
              </a:rPr>
              <a:t> de </a:t>
            </a:r>
            <a:r>
              <a:rPr lang="en-US" dirty="0" err="1">
                <a:solidFill>
                  <a:schemeClr val="accent1"/>
                </a:solidFill>
              </a:rPr>
              <a:t>fagos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090E9BC-9B9A-C86E-C914-03D971A2F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8500700"/>
              </p:ext>
            </p:extLst>
          </p:nvPr>
        </p:nvGraphicFramePr>
        <p:xfrm>
          <a:off x="475488" y="762001"/>
          <a:ext cx="5486400" cy="56296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9875">
                  <a:extLst>
                    <a:ext uri="{9D8B030D-6E8A-4147-A177-3AD203B41FA5}">
                      <a16:colId xmlns:a16="http://schemas.microsoft.com/office/drawing/2014/main" val="356096658"/>
                    </a:ext>
                  </a:extLst>
                </a:gridCol>
                <a:gridCol w="2270234">
                  <a:extLst>
                    <a:ext uri="{9D8B030D-6E8A-4147-A177-3AD203B41FA5}">
                      <a16:colId xmlns:a16="http://schemas.microsoft.com/office/drawing/2014/main" val="4260375122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1895871866"/>
                    </a:ext>
                  </a:extLst>
                </a:gridCol>
              </a:tblGrid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Coverage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 of phages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Sum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1730417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(0.0991, 0.15]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8762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25406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2888025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(0.15, 0.2]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5315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16644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4081602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(0.2, 0.25]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3549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11329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7947356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(0.25, 0.3]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2540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7780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3046557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(0.3, 0.35]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1665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5240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5160475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(0.35, 0.4]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1035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3575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1152060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(0.4, 0.45]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739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2540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166157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(0.45, 0.5]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479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1801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6375248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(0.5, 0.55]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347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1322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380328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(0.55, 0.6]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253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975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9112010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(0.6, 0.65]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 dirty="0">
                          <a:effectLst/>
                        </a:rPr>
                        <a:t>222</a:t>
                      </a:r>
                      <a:endParaRPr lang="en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722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2663705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(0.65, 0.7]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126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 dirty="0">
                          <a:effectLst/>
                        </a:rPr>
                        <a:t>500</a:t>
                      </a:r>
                      <a:endParaRPr lang="en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3711364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(0.7, 0.75]</a:t>
                      </a:r>
                      <a:endParaRPr lang="en-MX" sz="1200" b="0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98</a:t>
                      </a:r>
                      <a:endParaRPr lang="en-MX" sz="1200" b="0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410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7936158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(0.75, 0.8]</a:t>
                      </a:r>
                      <a:endParaRPr lang="en-MX" sz="1200" b="0" i="0" u="none" strike="noStrike">
                        <a:solidFill>
                          <a:schemeClr val="bg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86</a:t>
                      </a:r>
                      <a:endParaRPr lang="en-MX" sz="1200" b="0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290</a:t>
                      </a:r>
                      <a:endParaRPr lang="en-MX" sz="1200" b="0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1053853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(0.8, 0.85]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74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190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2726077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(0.85, 0.9]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50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116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8331734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(0.9, 0.95]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38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66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1283892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(0.95, 1.0]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28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 dirty="0">
                          <a:effectLst/>
                        </a:rPr>
                        <a:t>28</a:t>
                      </a:r>
                      <a:endParaRPr lang="en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8765629"/>
                  </a:ext>
                </a:extLst>
              </a:tr>
            </a:tbl>
          </a:graphicData>
        </a:graphic>
      </p:graphicFrame>
      <p:pic>
        <p:nvPicPr>
          <p:cNvPr id="11" name="Graphic 10">
            <a:extLst>
              <a:ext uri="{FF2B5EF4-FFF2-40B4-BE49-F238E27FC236}">
                <a16:creationId xmlns:a16="http://schemas.microsoft.com/office/drawing/2014/main" id="{FF17582B-C278-2E2D-128D-A3ED833348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3133"/>
          <a:stretch/>
        </p:blipFill>
        <p:spPr>
          <a:xfrm>
            <a:off x="6745224" y="1252733"/>
            <a:ext cx="4572000" cy="471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64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11CC-B123-44DF-9D1E-265F7DF5F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" y="1"/>
            <a:ext cx="12181114" cy="762000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Realineamiento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por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muestra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8EA3C85-8120-8459-57CF-3467EBC4A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31" y="762001"/>
            <a:ext cx="10294737" cy="3600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A3336F-09E2-3D95-CC3A-8D3A6D87814B}"/>
              </a:ext>
            </a:extLst>
          </p:cNvPr>
          <p:cNvSpPr txBox="1">
            <a:spLocks/>
          </p:cNvSpPr>
          <p:nvPr/>
        </p:nvSpPr>
        <p:spPr>
          <a:xfrm>
            <a:off x="838200" y="4362001"/>
            <a:ext cx="10515600" cy="2107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err="1"/>
              <a:t>Cambiar</a:t>
            </a:r>
            <a:r>
              <a:rPr lang="en-US" dirty="0"/>
              <a:t> a 70% de </a:t>
            </a:r>
            <a:r>
              <a:rPr lang="en-US" dirty="0" err="1"/>
              <a:t>cobertura</a:t>
            </a:r>
            <a:r>
              <a:rPr lang="en-US" dirty="0"/>
              <a:t> para </a:t>
            </a:r>
            <a:r>
              <a:rPr lang="en-US" dirty="0" err="1"/>
              <a:t>considerar</a:t>
            </a:r>
            <a:r>
              <a:rPr lang="en-US" dirty="0"/>
              <a:t> un </a:t>
            </a:r>
            <a:r>
              <a:rPr lang="en-US" dirty="0" err="1"/>
              <a:t>fago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completo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LEfSe</a:t>
            </a:r>
            <a:r>
              <a:rPr lang="en-US" dirty="0"/>
              <a:t> para </a:t>
            </a:r>
            <a:r>
              <a:rPr lang="en-US" dirty="0" err="1"/>
              <a:t>contestar</a:t>
            </a:r>
            <a:r>
              <a:rPr lang="en-US" dirty="0"/>
              <a:t> </a:t>
            </a: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pregunta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27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11CC-B123-44DF-9D1E-265F7DF5F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" y="1"/>
            <a:ext cx="12181114" cy="762000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Abundancia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diferencial</a:t>
            </a:r>
            <a:r>
              <a:rPr lang="en-US" dirty="0">
                <a:solidFill>
                  <a:schemeClr val="accent1"/>
                </a:solidFill>
              </a:rPr>
              <a:t> entre </a:t>
            </a:r>
            <a:r>
              <a:rPr lang="en-US" dirty="0" err="1">
                <a:solidFill>
                  <a:schemeClr val="accent1"/>
                </a:solidFill>
              </a:rPr>
              <a:t>grupos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4FB2A0B-A0B8-F4D3-4762-3CDF9E86E5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0" t="16099" r="12398" b="4306"/>
          <a:stretch/>
        </p:blipFill>
        <p:spPr>
          <a:xfrm>
            <a:off x="462951" y="928775"/>
            <a:ext cx="5046454" cy="294160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A95C8E1-F9A4-3EAD-B084-BD4091D313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604" t="13634" r="11567" b="4437"/>
          <a:stretch/>
        </p:blipFill>
        <p:spPr>
          <a:xfrm>
            <a:off x="6998899" y="922904"/>
            <a:ext cx="4730150" cy="294748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27E2664-FAF8-7BF6-35DA-5D2982D47F30}"/>
              </a:ext>
            </a:extLst>
          </p:cNvPr>
          <p:cNvSpPr txBox="1">
            <a:spLocks/>
          </p:cNvSpPr>
          <p:nvPr/>
        </p:nvSpPr>
        <p:spPr>
          <a:xfrm>
            <a:off x="462951" y="3870384"/>
            <a:ext cx="5046454" cy="468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75% de </a:t>
            </a:r>
            <a:r>
              <a:rPr lang="en-US" dirty="0" err="1"/>
              <a:t>cobertura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CBE8559-7729-BE7A-8258-AC667C66C16F}"/>
              </a:ext>
            </a:extLst>
          </p:cNvPr>
          <p:cNvSpPr txBox="1">
            <a:spLocks/>
          </p:cNvSpPr>
          <p:nvPr/>
        </p:nvSpPr>
        <p:spPr>
          <a:xfrm>
            <a:off x="6840747" y="3870384"/>
            <a:ext cx="5046454" cy="468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/>
              <a:t>70% </a:t>
            </a:r>
            <a:r>
              <a:rPr lang="en-US" dirty="0"/>
              <a:t>de </a:t>
            </a:r>
            <a:r>
              <a:rPr lang="en-US" dirty="0" err="1"/>
              <a:t>cobertura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267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11CC-B123-44DF-9D1E-265F7DF5F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" y="1"/>
            <a:ext cx="12181114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Realineamiento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por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muestra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abundancia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relativa</a:t>
            </a:r>
            <a:r>
              <a:rPr lang="en-US" dirty="0">
                <a:solidFill>
                  <a:schemeClr val="accent1"/>
                </a:solidFill>
              </a:rPr>
              <a:t> y RPKM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87D638-3032-E1CC-E751-36D6043A96DA}"/>
              </a:ext>
            </a:extLst>
          </p:cNvPr>
          <p:cNvSpPr/>
          <p:nvPr/>
        </p:nvSpPr>
        <p:spPr>
          <a:xfrm>
            <a:off x="393035" y="762001"/>
            <a:ext cx="4949303" cy="34447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E93F1BA-1798-DF7A-57FA-2E299383A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08" r="2108"/>
          <a:stretch/>
        </p:blipFill>
        <p:spPr>
          <a:xfrm>
            <a:off x="393035" y="762001"/>
            <a:ext cx="4949303" cy="3444787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A1A5BA-9929-8672-5A28-B1DF84BFE4AF}"/>
              </a:ext>
            </a:extLst>
          </p:cNvPr>
          <p:cNvSpPr/>
          <p:nvPr/>
        </p:nvSpPr>
        <p:spPr>
          <a:xfrm>
            <a:off x="6920356" y="762001"/>
            <a:ext cx="4949303" cy="34447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875C5400-1D5C-4357-9A4E-1DEEBE1FE7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108" r="2108"/>
          <a:stretch/>
        </p:blipFill>
        <p:spPr>
          <a:xfrm>
            <a:off x="6920356" y="762001"/>
            <a:ext cx="4949303" cy="344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92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D7C5354-7395-3AE4-23F2-C9EF39AEED62}"/>
              </a:ext>
            </a:extLst>
          </p:cNvPr>
          <p:cNvSpPr/>
          <p:nvPr/>
        </p:nvSpPr>
        <p:spPr>
          <a:xfrm>
            <a:off x="7533132" y="1625600"/>
            <a:ext cx="3581400" cy="37581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9511CC-B123-44DF-9D1E-265F7DF5F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" y="1"/>
            <a:ext cx="12181114" cy="762000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Abundancia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diferencial</a:t>
            </a:r>
            <a:r>
              <a:rPr lang="en-US" dirty="0">
                <a:solidFill>
                  <a:schemeClr val="accent1"/>
                </a:solidFill>
              </a:rPr>
              <a:t> entre </a:t>
            </a:r>
            <a:r>
              <a:rPr lang="en-US" dirty="0" err="1">
                <a:solidFill>
                  <a:schemeClr val="accent1"/>
                </a:solidFill>
              </a:rPr>
              <a:t>grupos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F2B1EE8-85FC-C825-B7A5-F92BE80D4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3132" y="1701292"/>
            <a:ext cx="35814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58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228</Words>
  <Application>Microsoft Macintosh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AMPs fagoma intestinal infantil</vt:lpstr>
      <vt:lpstr>Objetivos</vt:lpstr>
      <vt:lpstr>Pipeline</vt:lpstr>
      <vt:lpstr>Cobertura de fagos</vt:lpstr>
      <vt:lpstr>Realineamiento por muestra</vt:lpstr>
      <vt:lpstr>Abundancia diferencial entre grupos</vt:lpstr>
      <vt:lpstr>Realineamiento por muestra, abundancia relativa y RPKM</vt:lpstr>
      <vt:lpstr>Abundancia diferencial entre grupos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AMPs fagoma intestinal infantil</dc:title>
  <dc:creator>LUIGUI MICHEL GALLARDO BECERRA</dc:creator>
  <cp:lastModifiedBy>LUIGUI MICHEL GALLARDO BECERRA</cp:lastModifiedBy>
  <cp:revision>6</cp:revision>
  <dcterms:created xsi:type="dcterms:W3CDTF">2022-06-22T14:20:09Z</dcterms:created>
  <dcterms:modified xsi:type="dcterms:W3CDTF">2022-06-29T06:32:10Z</dcterms:modified>
</cp:coreProperties>
</file>