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33" r:id="rId3"/>
    <p:sldId id="335" r:id="rId4"/>
    <p:sldId id="334" r:id="rId5"/>
    <p:sldId id="348" r:id="rId6"/>
    <p:sldId id="337" r:id="rId7"/>
    <p:sldId id="338" r:id="rId8"/>
    <p:sldId id="341" r:id="rId9"/>
    <p:sldId id="349" r:id="rId10"/>
    <p:sldId id="350" r:id="rId11"/>
    <p:sldId id="351" r:id="rId12"/>
    <p:sldId id="352" r:id="rId13"/>
    <p:sldId id="357" r:id="rId14"/>
    <p:sldId id="359" r:id="rId15"/>
    <p:sldId id="358" r:id="rId16"/>
    <p:sldId id="361" r:id="rId17"/>
    <p:sldId id="362" r:id="rId18"/>
    <p:sldId id="353" r:id="rId19"/>
    <p:sldId id="354" r:id="rId20"/>
    <p:sldId id="355" r:id="rId21"/>
    <p:sldId id="356" r:id="rId22"/>
    <p:sldId id="360" r:id="rId23"/>
    <p:sldId id="363" r:id="rId24"/>
    <p:sldId id="344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3366FF"/>
    <a:srgbClr val="3333FF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13/08/2018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luke%20115%20TRMS%20Digital%20Multimeter%5b1%5d.mp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Tektronix%20AFG3000%20Arbitrary%20%20Function%20Generator.mp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ow%20to%20use%20an%20oscilloscope.mp4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Laboratório de Circuitos Digitais</a:t>
            </a:r>
          </a:p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DEC7549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2844" y="4857760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6050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386104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Medidas Elétricas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Multímetro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95375"/>
            <a:ext cx="54102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79912" y="5894764"/>
            <a:ext cx="175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3" action="ppaction://hlinkfile"/>
              </a:rPr>
              <a:t>Vídeo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3" action="ppaction://hlinkfile"/>
              </a:rPr>
              <a:t>Fluke</a:t>
            </a:r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3" action="ppaction://hlinkfile"/>
              </a:rPr>
              <a:t> 115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9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na medição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pt-BR" dirty="0" smtClean="0"/>
              <a:t>Amperímetro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O equipamento sempre precisa estar em série com o circuito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A ponteira precisa ser mudado de posição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Obedecer o limite de 10A</a:t>
            </a:r>
          </a:p>
          <a:p>
            <a:pPr>
              <a:buFont typeface="Wingdings" pitchFamily="2" charset="2"/>
              <a:buChar char="§"/>
            </a:pPr>
            <a:endParaRPr lang="pt-BR" b="0" dirty="0" smtClean="0"/>
          </a:p>
          <a:p>
            <a:pPr>
              <a:buFont typeface="Wingdings" pitchFamily="2" charset="2"/>
              <a:buChar char="§"/>
            </a:pPr>
            <a:endParaRPr lang="pt-BR" b="0" dirty="0"/>
          </a:p>
          <a:p>
            <a:pPr>
              <a:buFont typeface="Wingdings" pitchFamily="2" charset="2"/>
              <a:buChar char="v"/>
            </a:pPr>
            <a:r>
              <a:rPr lang="pt-BR" dirty="0" err="1"/>
              <a:t>Ohmímetro</a:t>
            </a: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Nunca usar com o circuito energizado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As medições são em paralelo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Se for medir resistência em um circuito o componentes precisa estar desconectado do circuito para evitar medida de resistência equivalente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04864"/>
            <a:ext cx="2489998" cy="253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1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na medição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dirty="0" err="1" smtClean="0"/>
              <a:t>Beep</a:t>
            </a:r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A medição de continuidade (</a:t>
            </a:r>
            <a:r>
              <a:rPr lang="pt-BR" b="0" dirty="0" err="1" smtClean="0"/>
              <a:t>beep</a:t>
            </a:r>
            <a:r>
              <a:rPr lang="pt-BR" b="0" dirty="0" smtClean="0"/>
              <a:t>) funciona como a medição de resistência</a:t>
            </a:r>
          </a:p>
          <a:p>
            <a:pPr>
              <a:buFont typeface="Wingdings" pitchFamily="2" charset="2"/>
              <a:buChar char="§"/>
            </a:pPr>
            <a:r>
              <a:rPr lang="pt-BR" b="0" dirty="0"/>
              <a:t>Nunca usar com o circuito energizado</a:t>
            </a:r>
          </a:p>
          <a:p>
            <a:pPr marL="0" indent="0">
              <a:buNone/>
            </a:pPr>
            <a:endParaRPr lang="pt-BR" b="0" dirty="0" smtClean="0"/>
          </a:p>
          <a:p>
            <a:pPr marL="0" indent="0">
              <a:buNone/>
            </a:pPr>
            <a:endParaRPr lang="pt-BR" b="0" dirty="0" smtClean="0"/>
          </a:p>
          <a:p>
            <a:pPr>
              <a:buFont typeface="Wingdings" pitchFamily="2" charset="2"/>
              <a:buChar char="v"/>
            </a:pPr>
            <a:r>
              <a:rPr lang="pt-BR" dirty="0" smtClean="0"/>
              <a:t>Seleção do tipo de sinal elétrico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Antes de medir prestar atenção no tipo de sinal a ser medido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3067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1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 smtClean="0"/>
              <a:t>Protoboard</a:t>
            </a:r>
            <a:r>
              <a:rPr lang="pt-BR" sz="2800" dirty="0" smtClean="0"/>
              <a:t> </a:t>
            </a:r>
            <a:r>
              <a:rPr lang="pt-BR" sz="2800" dirty="0"/>
              <a:t>(Matriz de Contatos)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02" y="1596862"/>
            <a:ext cx="6768752" cy="218456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403648" y="119675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figura ilustra a forma como os furos estão interconectados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81128"/>
            <a:ext cx="4099812" cy="159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475656" y="4164317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figura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abaixo mostra como deve-se proceder a montagem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6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Fonte de Alimentação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86490" y="1124744"/>
            <a:ext cx="71287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Como o próprio nome diz, serve para alimentar os circuitos eletrônicos com energia elétrica.</a:t>
            </a: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Podem ser contínuas ou alternadas</a:t>
            </a: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Normalmente os circuitos eletrônicos trabalham com fontes de corrente contínua e os aparelhos de maior potência com fontes de corrente alternada.</a:t>
            </a: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Muitas vezes temos as fontes ajustáveis. Escolhe-se um valor de setup e a fonte mantem este valor estabilizado.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93241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Exercício 1: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1268760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Montar o circuito eletrônico abaixo no </a:t>
            </a:r>
            <a:r>
              <a:rPr lang="pt-BR" sz="2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protoboard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realizar as seguintes medições:</a:t>
            </a: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Medir o valor do resistor (sem energia)</a:t>
            </a: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Medir a continuidade do circuito (sem energia)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Medir a tensão da fonte</a:t>
            </a: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Medir a corrente elétrica no circuito</a:t>
            </a: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Alterar a tensão da fonte para 24Vcc e medir a corrente novamente.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03" y="4031433"/>
            <a:ext cx="36385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Exercício 2: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1052736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Montar o circuito eletrônico abaixo no </a:t>
            </a:r>
            <a:r>
              <a:rPr lang="pt-BR" sz="2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protoboard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realizar as seguintes medições:</a:t>
            </a: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Medir os valores de corrente elétrica sinalizados com setas e mais -&gt;</a:t>
            </a: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Medir os valores de tensão elétrica sinalizados com setas sem -&gt;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Medir a tensão da fonte de tensão contínua</a:t>
            </a: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Analisar os valores medidos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6181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4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Exercício 3: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1052736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Calcular os valores de tensão e corrente sinalizados nos circuitos</a:t>
            </a: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Montar o circuito eletrônico abaixo no </a:t>
            </a:r>
            <a:r>
              <a:rPr lang="pt-BR" sz="2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protoboard</a:t>
            </a:r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e realizar as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medições de corrente e tensão comparando-as com os valores calculados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5009"/>
            <a:ext cx="61531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3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Gerador de funções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97796"/>
            <a:ext cx="63246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779912" y="5894764"/>
            <a:ext cx="1755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3" action="ppaction://hlinkfile"/>
              </a:rPr>
              <a:t>Vídeo AGF 3000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2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Gerador de funções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dirty="0" smtClean="0"/>
              <a:t>Gera sinais elétricos para inserção em determinado circuito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Sinal senoidal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Onda quadrada</a:t>
            </a:r>
          </a:p>
          <a:p>
            <a:pPr>
              <a:buFont typeface="Wingdings" pitchFamily="2" charset="2"/>
              <a:buChar char="§"/>
            </a:pPr>
            <a:r>
              <a:rPr lang="pt-BR" b="0" dirty="0" smtClean="0"/>
              <a:t>Pulse, dentre outras.</a:t>
            </a:r>
          </a:p>
          <a:p>
            <a:pPr>
              <a:buFont typeface="Wingdings" pitchFamily="2" charset="2"/>
              <a:buChar char="§"/>
            </a:pPr>
            <a:endParaRPr lang="pt-BR" b="0" dirty="0" smtClean="0"/>
          </a:p>
          <a:p>
            <a:pPr>
              <a:buFont typeface="Wingdings" pitchFamily="2" charset="2"/>
              <a:buChar char="v"/>
            </a:pPr>
            <a:r>
              <a:rPr lang="pt-BR" dirty="0" smtClean="0"/>
              <a:t>Frequência e amplitude ajustáveis</a:t>
            </a:r>
            <a:endParaRPr lang="pt-BR" dirty="0"/>
          </a:p>
          <a:p>
            <a:pPr>
              <a:buFont typeface="Wingdings" pitchFamily="2" charset="2"/>
              <a:buChar char="§"/>
            </a:pPr>
            <a:endParaRPr lang="pt-BR" b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05064"/>
            <a:ext cx="4380384" cy="228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516216" y="3717032"/>
            <a:ext cx="1584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mic Sans MS" pitchFamily="66" charset="0"/>
              </a:rPr>
              <a:t>Frenquência</a:t>
            </a:r>
            <a:endParaRPr lang="pt-BR" sz="1600" dirty="0" smtClean="0">
              <a:latin typeface="Comic Sans MS" pitchFamily="66" charset="0"/>
            </a:endParaRPr>
          </a:p>
          <a:p>
            <a:endParaRPr lang="pt-BR" sz="1600" dirty="0" smtClean="0">
              <a:latin typeface="Comic Sans MS" pitchFamily="66" charset="0"/>
            </a:endParaRPr>
          </a:p>
          <a:p>
            <a:endParaRPr lang="pt-BR" sz="1600" dirty="0">
              <a:latin typeface="Comic Sans MS" pitchFamily="66" charset="0"/>
            </a:endParaRPr>
          </a:p>
          <a:p>
            <a:r>
              <a:rPr lang="pt-BR" sz="1600" dirty="0" smtClean="0">
                <a:latin typeface="Comic Sans MS" pitchFamily="66" charset="0"/>
              </a:rPr>
              <a:t>Amplitude</a:t>
            </a:r>
            <a:endParaRPr lang="pt-BR" sz="1600" dirty="0">
              <a:latin typeface="Comic Sans MS" pitchFamily="66" charset="0"/>
            </a:endParaRPr>
          </a:p>
        </p:txBody>
      </p:sp>
      <p:sp>
        <p:nvSpPr>
          <p:cNvPr id="8" name="Seta em curva para a direita 7"/>
          <p:cNvSpPr/>
          <p:nvPr/>
        </p:nvSpPr>
        <p:spPr>
          <a:xfrm rot="3715246">
            <a:off x="5186463" y="2919096"/>
            <a:ext cx="538481" cy="21167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a direita 9"/>
          <p:cNvSpPr/>
          <p:nvPr/>
        </p:nvSpPr>
        <p:spPr>
          <a:xfrm rot="5400000">
            <a:off x="5614118" y="3673992"/>
            <a:ext cx="432048" cy="15081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Medidas Elétricas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pt-BR" sz="1900" dirty="0" smtClean="0">
                <a:latin typeface="Arial Narrow" pitchFamily="34" charset="0"/>
              </a:rPr>
              <a:t>No munda da eletricidade nem sempre os sinais são visíveis, logo precisamos de instrumentos de medição para medir as grandezas elétricas.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BR" sz="1900" dirty="0">
              <a:latin typeface="Arial Narrow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CC"/>
                </a:solidFill>
                <a:latin typeface="Arial Narrow" pitchFamily="34" charset="0"/>
              </a:rPr>
              <a:t>Grandezas </a:t>
            </a:r>
            <a:r>
              <a:rPr lang="pt-BR" sz="2000" dirty="0" smtClean="0">
                <a:solidFill>
                  <a:srgbClr val="0000CC"/>
                </a:solidFill>
                <a:latin typeface="Arial Narrow" pitchFamily="34" charset="0"/>
              </a:rPr>
              <a:t>Elétricas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BR" sz="2000" dirty="0">
              <a:solidFill>
                <a:srgbClr val="0000CC"/>
              </a:solidFill>
              <a:latin typeface="Arial Narrow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Arial Narrow" pitchFamily="34" charset="0"/>
              </a:rPr>
              <a:t>Tensão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Arial Narrow" pitchFamily="34" charset="0"/>
              </a:rPr>
              <a:t>Corrente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Arial Narrow" pitchFamily="34" charset="0"/>
              </a:rPr>
              <a:t>Resistência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900" dirty="0">
                <a:latin typeface="Arial Narrow" pitchFamily="34" charset="0"/>
              </a:rPr>
              <a:t>Potência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BR" sz="2000" dirty="0">
              <a:solidFill>
                <a:srgbClr val="0000CC"/>
              </a:solidFill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42" y="2017704"/>
            <a:ext cx="4354540" cy="371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Osciloscópio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9" y="1196752"/>
            <a:ext cx="8316416" cy="448419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779912" y="5894764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3" action="ppaction://hlinkfile"/>
              </a:rPr>
              <a:t>Vídeo TDS 2000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7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Osciloscópio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47332"/>
            <a:ext cx="5791230" cy="312261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11760" y="187281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mic Sans MS" pitchFamily="66" charset="0"/>
              </a:rPr>
              <a:t>Medições  rápidas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44208" y="395858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mic Sans MS" pitchFamily="66" charset="0"/>
              </a:rPr>
              <a:t>Período/Frequência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88024" y="148478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mic Sans MS" pitchFamily="66" charset="0"/>
              </a:rPr>
              <a:t>Ajuste automático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88224" y="278418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mic Sans MS" pitchFamily="66" charset="0"/>
              </a:rPr>
              <a:t>Congela a imagem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19515" y="525813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mic Sans MS" pitchFamily="66" charset="0"/>
              </a:rPr>
              <a:t>Volts por divisão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3673996" y="2147332"/>
            <a:ext cx="14401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5601072" y="1831680"/>
            <a:ext cx="14401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13"/>
          <p:cNvSpPr/>
          <p:nvPr/>
        </p:nvSpPr>
        <p:spPr>
          <a:xfrm>
            <a:off x="6042640" y="2900116"/>
            <a:ext cx="576064" cy="129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14"/>
          <p:cNvSpPr/>
          <p:nvPr/>
        </p:nvSpPr>
        <p:spPr>
          <a:xfrm>
            <a:off x="6156176" y="4060366"/>
            <a:ext cx="288032" cy="129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cima 15"/>
          <p:cNvSpPr/>
          <p:nvPr/>
        </p:nvSpPr>
        <p:spPr>
          <a:xfrm>
            <a:off x="4091623" y="4297134"/>
            <a:ext cx="120337" cy="9728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9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Osciloscópio-Exercícios 1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9552" y="1268760"/>
            <a:ext cx="71287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1.Utilize o circuito montado no exercício 1, apenas substituindo a fonte de alimentação de corrente contínua por uma alternada(usar gerador de funções) com as seguintes características:</a:t>
            </a: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Tensão CA: 500mV</a:t>
            </a: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Frequência: 200 </a:t>
            </a:r>
            <a:r>
              <a:rPr lang="pt-BR" sz="2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hz</a:t>
            </a:r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Usar resistor de 10k</a:t>
            </a:r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Usando o osciloscópio realizar as medições de tensão e frequência no resistor. Ajustar o osciloscópio através dos botões de período/frequência e volts/divisão somente.</a:t>
            </a: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2. Mudar o sinal gerado para pulsos de 5V e frequência 10 </a:t>
            </a:r>
            <a:r>
              <a:rPr lang="pt-BR" sz="2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khz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 Medir tensão e frequência no osciloscópio em cima do resistor. </a:t>
            </a: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3.Medir o tempo (segundos) de um ciclo desta onda quadrada.</a:t>
            </a: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6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Osciloscópio-Exercícios 2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9552" y="1268760"/>
            <a:ext cx="71287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Faça a calibração da ponteira do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osciloscópio</a:t>
            </a:r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457200" indent="-457200">
              <a:buAutoNum type="arabicPeriod"/>
            </a:pP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Ajuste o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gerador de funções para 5 </a:t>
            </a:r>
            <a:r>
              <a:rPr lang="pt-BR" sz="2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</a:t>
            </a:r>
            <a:r>
              <a:rPr lang="pt-BR" sz="2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cc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/2khz onda quadrada</a:t>
            </a:r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457200" indent="-457200">
              <a:buAutoNum type="arabicPeriod"/>
            </a:pP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Coloque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 sinal gerado em num resistor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 100k e meça o sinal no osciloscópio com a ponteira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 canal 2.</a:t>
            </a:r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457200" indent="-457200">
              <a:buAutoNum type="arabicPeriod"/>
            </a:pP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Compare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forma de onda, frequência e período dos dois sinais </a:t>
            </a: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simultaneamente.</a:t>
            </a:r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457200" indent="-457200">
              <a:buAutoNum type="arabicPeriod"/>
            </a:pPr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Qual tempo(s) do período de cada onda?</a:t>
            </a: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pt-BR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90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 Medidas Elétricas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Múltiplos e submúltiplos das unidades de medidas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59727"/>
              </p:ext>
            </p:extLst>
          </p:nvPr>
        </p:nvGraphicFramePr>
        <p:xfrm>
          <a:off x="428596" y="1495766"/>
          <a:ext cx="8572560" cy="34422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5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9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MÚLTIPLOS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SÍMBOLOS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PREFIXO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MÚLTIPLOS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SÍMBOLOS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PREFIXO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FRAÇÃO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SÍMBOLOS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PREFIXO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3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K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KILO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KB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b-kilo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-3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Mili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6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MEGA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b-mega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-6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μ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Micro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9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G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GIGA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30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GB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b-giga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-9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n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Nano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12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TERA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b-tera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-12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Pico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15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PETA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50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b-peta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-15</a:t>
                      </a:r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f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Femto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18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E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EXA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60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EB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b-exa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-18</a:t>
                      </a:r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Atto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21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Z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ZETTA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70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ZB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b-zetta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-24</a:t>
                      </a:r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z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Zepto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24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Y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YOTTA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80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YB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b-yotta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10</a:t>
                      </a:r>
                      <a:r>
                        <a:rPr lang="pt-BR" sz="1600" b="1" cap="none" spc="0" baseline="30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-27</a:t>
                      </a:r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y</a:t>
                      </a:r>
                      <a:endParaRPr lang="pt-BR" sz="16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yocto</a:t>
                      </a:r>
                      <a:endParaRPr lang="pt-BR" sz="1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Corrente Alternada e Corrente Contínua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grpSp>
        <p:nvGrpSpPr>
          <p:cNvPr id="5" name="Grupo 13"/>
          <p:cNvGrpSpPr/>
          <p:nvPr/>
        </p:nvGrpSpPr>
        <p:grpSpPr>
          <a:xfrm>
            <a:off x="381537" y="1988840"/>
            <a:ext cx="4262471" cy="2860340"/>
            <a:chOff x="2571736" y="3357562"/>
            <a:chExt cx="4262471" cy="2860340"/>
          </a:xfrm>
        </p:grpSpPr>
        <p:pic>
          <p:nvPicPr>
            <p:cNvPr id="6" name="Imagem 5" descr="al3malka.com12689043321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88" y="3357562"/>
              <a:ext cx="3643338" cy="28603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CaixaDeTexto 6"/>
            <p:cNvSpPr txBox="1"/>
            <p:nvPr/>
          </p:nvSpPr>
          <p:spPr>
            <a:xfrm>
              <a:off x="2571736" y="3500438"/>
              <a:ext cx="10909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Voltagem</a:t>
              </a:r>
              <a:endPara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000628" y="3500438"/>
              <a:ext cx="18335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Voltagem de Pico</a:t>
              </a:r>
              <a:endPara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72066" y="3857628"/>
              <a:ext cx="15846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Voltagem RMS</a:t>
              </a:r>
              <a:endPara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643570" y="4929198"/>
              <a:ext cx="8283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Tempo</a:t>
              </a:r>
              <a:endParaRPr lang="pt-B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4" y="2449631"/>
            <a:ext cx="3467055" cy="204223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656661" y="5101478"/>
            <a:ext cx="1830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Narrow" pitchFamily="34" charset="0"/>
              </a:rPr>
              <a:t>Corrente Alternada 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004035" y="5087145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Narrow" pitchFamily="34" charset="0"/>
              </a:rPr>
              <a:t>Corrente Contínua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Sinal analógico versus Sinal digital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7204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2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Tensão Elétrica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60848"/>
            <a:ext cx="2280125" cy="352060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9513" y="1124744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Divisão da tensão: A tensão se dividi em circuito série e se mantem em circuito paralelo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5436096" y="335699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Corrente Elétrica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Arial Narrow" pitchFamily="34" charset="0"/>
              </a:rPr>
              <a:t>É o movimento ordenado de elétrons livres no interior de um condutor elétrico, sob a influência de uma fonte de tensão elétrica.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Arial Narrow" pitchFamily="34" charset="0"/>
              </a:rPr>
              <a:t> </a:t>
            </a:r>
            <a:endParaRPr lang="pt-BR" dirty="0" smtClean="0">
              <a:latin typeface="Arial Narrow" pitchFamily="34" charset="0"/>
            </a:endParaRPr>
          </a:p>
          <a:p>
            <a:endParaRPr lang="pt-BR" dirty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14" y="2780928"/>
            <a:ext cx="2838450" cy="19526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7544" y="2083382"/>
            <a:ext cx="5328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São sempre os elétrons que se movem para formar a corrente elétrica;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movimento de elétrons se dá do local onde este existe em excesso (</a:t>
            </a:r>
            <a:r>
              <a:rPr lang="pt-BR" sz="1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pólo</a:t>
            </a: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negativo) para o local onde há carência dos mesmos (</a:t>
            </a:r>
            <a:r>
              <a:rPr lang="pt-BR" sz="1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pólo</a:t>
            </a: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positivo);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Os elétrons possuem carga negativa;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É o movimento ordenado de elétrons, de um </a:t>
            </a:r>
            <a:r>
              <a:rPr lang="pt-BR" sz="1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pólo</a:t>
            </a: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para outro, que forma a corrente elétrica;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 acordo com a teoria eletrônica, a corrente flui do </a:t>
            </a:r>
            <a:r>
              <a:rPr lang="pt-BR" sz="1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pólo</a:t>
            </a: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negativo para o </a:t>
            </a:r>
            <a:r>
              <a:rPr lang="pt-BR" sz="16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pólo</a:t>
            </a:r>
            <a:r>
              <a: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positivo;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Corrente Elétrica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 smtClean="0"/>
              <a:t>Divisão da corrente: A corrente elétrica em série se mantem e em paralelo se dividi.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276872"/>
            <a:ext cx="446722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 de medição elétrica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11560" y="1196752"/>
            <a:ext cx="820891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Os principais instrumentos de medições de grandezas elétricas são:</a:t>
            </a:r>
          </a:p>
          <a:p>
            <a:pPr lvl="0"/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Amperímetros;</a:t>
            </a:r>
          </a:p>
          <a:p>
            <a:pPr lvl="0"/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Voltímetros;</a:t>
            </a:r>
          </a:p>
          <a:p>
            <a:pPr lvl="0"/>
            <a:r>
              <a:rPr lang="pt-BR" sz="2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Ohmímetros</a:t>
            </a:r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;</a:t>
            </a:r>
          </a:p>
          <a:p>
            <a:pPr lvl="0"/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Wattímetros;</a:t>
            </a:r>
          </a:p>
          <a:p>
            <a:pPr lvl="0"/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Multímetro;</a:t>
            </a:r>
          </a:p>
          <a:p>
            <a:r>
              <a:rPr lang="pt-BR" sz="20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Freqüencímetros</a:t>
            </a:r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;</a:t>
            </a:r>
          </a:p>
          <a:p>
            <a:r>
              <a: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Osciloscópios;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908374"/>
            <a:ext cx="1524000" cy="30099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43" y="1898374"/>
            <a:ext cx="4025629" cy="27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925</Words>
  <Application>Microsoft Office PowerPoint</Application>
  <PresentationFormat>Apresentação na tela (4:3)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Comic Sans MS</vt:lpstr>
      <vt:lpstr>Symbol</vt:lpstr>
      <vt:lpstr>Wingdings</vt:lpstr>
      <vt:lpstr>Tema do Office</vt:lpstr>
      <vt:lpstr>Apresentação do PowerPoint</vt:lpstr>
      <vt:lpstr>Medidas Elétricas</vt:lpstr>
      <vt:lpstr>Múltiplos e submúltiplos das unidades de medidas</vt:lpstr>
      <vt:lpstr>Corrente Alternada e Corrente Contínua</vt:lpstr>
      <vt:lpstr>Sinal analógico versus Sinal digital</vt:lpstr>
      <vt:lpstr>Tensão Elétrica</vt:lpstr>
      <vt:lpstr>Corrente Elétrica</vt:lpstr>
      <vt:lpstr>Corrente Elétrica</vt:lpstr>
      <vt:lpstr>Equipamentos de medição elétrica</vt:lpstr>
      <vt:lpstr>Multímetro</vt:lpstr>
      <vt:lpstr>Cuidados na medição</vt:lpstr>
      <vt:lpstr>Cuidados na medição</vt:lpstr>
      <vt:lpstr>Protoboard (Matriz de Contatos)</vt:lpstr>
      <vt:lpstr>Fonte de Alimentação</vt:lpstr>
      <vt:lpstr>Exercício 1:</vt:lpstr>
      <vt:lpstr>Exercício 2:</vt:lpstr>
      <vt:lpstr>Exercício 3:</vt:lpstr>
      <vt:lpstr>Gerador de funções</vt:lpstr>
      <vt:lpstr>Gerador de funções</vt:lpstr>
      <vt:lpstr>Osciloscópio</vt:lpstr>
      <vt:lpstr>Osciloscópio</vt:lpstr>
      <vt:lpstr>Osciloscópio-Exercícios 1</vt:lpstr>
      <vt:lpstr>Osciloscópio-Exercícios 2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270</cp:revision>
  <dcterms:created xsi:type="dcterms:W3CDTF">2011-06-02T18:58:43Z</dcterms:created>
  <dcterms:modified xsi:type="dcterms:W3CDTF">2018-08-13T23:25:49Z</dcterms:modified>
</cp:coreProperties>
</file>