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32" r:id="rId3"/>
    <p:sldId id="333" r:id="rId4"/>
    <p:sldId id="335" r:id="rId5"/>
    <p:sldId id="354" r:id="rId6"/>
    <p:sldId id="355" r:id="rId7"/>
    <p:sldId id="345" r:id="rId8"/>
    <p:sldId id="346" r:id="rId9"/>
    <p:sldId id="347" r:id="rId10"/>
    <p:sldId id="348" r:id="rId11"/>
    <p:sldId id="349" r:id="rId12"/>
    <p:sldId id="350" r:id="rId13"/>
    <p:sldId id="360" r:id="rId14"/>
    <p:sldId id="351" r:id="rId15"/>
    <p:sldId id="362" r:id="rId16"/>
    <p:sldId id="363" r:id="rId17"/>
    <p:sldId id="365" r:id="rId18"/>
    <p:sldId id="352" r:id="rId19"/>
    <p:sldId id="353" r:id="rId20"/>
    <p:sldId id="364" r:id="rId21"/>
    <p:sldId id="356" r:id="rId22"/>
    <p:sldId id="357" r:id="rId23"/>
    <p:sldId id="358" r:id="rId24"/>
    <p:sldId id="359" r:id="rId25"/>
    <p:sldId id="361" r:id="rId26"/>
    <p:sldId id="344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66"/>
    <a:srgbClr val="3366FF"/>
    <a:srgbClr val="3333FF"/>
    <a:srgbClr val="FF33CC"/>
    <a:srgbClr val="99FF33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36F8C-9231-42EF-B335-94DE5C20E902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45C8-8FA0-4A6F-B5BB-4C475DEF2C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09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28992" y="6492875"/>
            <a:ext cx="2133600" cy="365125"/>
          </a:xfrm>
        </p:spPr>
        <p:txBody>
          <a:bodyPr/>
          <a:lstStyle>
            <a:lvl1pPr algn="ctr">
              <a:defRPr sz="1600" b="1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5000660" cy="857232"/>
          </a:xfrm>
        </p:spPr>
        <p:txBody>
          <a:bodyPr>
            <a:noAutofit/>
          </a:bodyPr>
          <a:lstStyle>
            <a:lvl1pPr algn="l">
              <a:defRPr sz="26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2pPr>
            <a:lvl3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3pPr>
            <a:lvl4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4pPr>
            <a:lvl5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214678" y="6492875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rgbClr val="000066"/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Leitura%20de%20Capacitor%20(profLuis%20Carlos%20Burgos)%5b1%5d.mp4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ow%20Transistors%20Work%20%20%20The%20MOSFET%20(English%20Version)%5b1%5d.mp4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Dropbox/Roderval/a_UFSC%20-%20C&#243;pia/Disciplinas%20gradua&#231;&#227;o/laborat&#243;rio%20de%20circuitos%20digitais/Slides/M&#225;quina%20de%20montagem%20SMD%20em%20placa%20de%20circuito%20%20%20PCB%20%20PCI.mp4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564904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Laboratório de Circuitos Digitais</a:t>
            </a:r>
          </a:p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DEC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7549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42844" y="4857760"/>
            <a:ext cx="88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Prof. Roderval Marcelino, Dr. 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86050" y="214290"/>
            <a:ext cx="56157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Universidade Federal de Santa Catarina</a:t>
            </a:r>
            <a:endParaRPr lang="pt-BR" sz="2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2844" y="928670"/>
            <a:ext cx="885831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Engenharia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31840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504" y="3861048"/>
            <a:ext cx="885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Componentes Eletrônicos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 Capacitores plásticos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São capacitores cujo dielétrico é derivado de </a:t>
            </a:r>
            <a:r>
              <a:rPr lang="pt-BR" sz="2800" dirty="0">
                <a:latin typeface="Arial Narrow" pitchFamily="34" charset="0"/>
              </a:rPr>
              <a:t>material plástico(</a:t>
            </a:r>
            <a:r>
              <a:rPr lang="pt-BR" sz="2800" dirty="0" err="1">
                <a:latin typeface="Arial Narrow" pitchFamily="34" charset="0"/>
              </a:rPr>
              <a:t>poliestileno</a:t>
            </a:r>
            <a:r>
              <a:rPr lang="pt-BR" sz="2800" dirty="0">
                <a:latin typeface="Arial Narrow" pitchFamily="34" charset="0"/>
              </a:rPr>
              <a:t>, </a:t>
            </a:r>
            <a:r>
              <a:rPr lang="pt-BR" sz="2800" dirty="0" err="1">
                <a:latin typeface="Arial Narrow" pitchFamily="34" charset="0"/>
              </a:rPr>
              <a:t>poliester</a:t>
            </a:r>
            <a:r>
              <a:rPr lang="pt-BR" sz="2800" dirty="0">
                <a:latin typeface="Arial Narrow" pitchFamily="34" charset="0"/>
              </a:rPr>
              <a:t>, polipropileno</a:t>
            </a:r>
            <a:r>
              <a:rPr lang="pt-BR" sz="2800" dirty="0" smtClean="0">
                <a:latin typeface="Arial Narrow" pitchFamily="34" charset="0"/>
              </a:rPr>
              <a:t>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52578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Capacitores Eletrolítico de Alumínio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São capacitores cujo dielétrico é </a:t>
            </a:r>
            <a:r>
              <a:rPr lang="pt-BR" sz="2800" dirty="0">
                <a:latin typeface="Arial Narrow" pitchFamily="34" charset="0"/>
              </a:rPr>
              <a:t>formado por camada de óxido de </a:t>
            </a:r>
            <a:r>
              <a:rPr lang="pt-BR" sz="2800" dirty="0" smtClean="0">
                <a:latin typeface="Arial Narrow" pitchFamily="34" charset="0"/>
              </a:rPr>
              <a:t>alumínio através de um processo eletrolítico.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49149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212976"/>
            <a:ext cx="21240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2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Capacitores Cerâmicos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São capacitores cujo dielétrico é </a:t>
            </a:r>
            <a:r>
              <a:rPr lang="pt-BR" sz="2800" dirty="0">
                <a:latin typeface="Arial Narrow" pitchFamily="34" charset="0"/>
              </a:rPr>
              <a:t>formado por </a:t>
            </a:r>
            <a:r>
              <a:rPr lang="pt-BR" sz="2800" dirty="0" smtClean="0">
                <a:latin typeface="Arial Narrow" pitchFamily="34" charset="0"/>
              </a:rPr>
              <a:t>um material cerâmico</a:t>
            </a:r>
            <a:r>
              <a:rPr lang="pt-BR" sz="2800" dirty="0">
                <a:latin typeface="Arial Narrow" pitchFamily="34" charset="0"/>
              </a:rPr>
              <a:t>. </a:t>
            </a:r>
            <a:endParaRPr lang="pt-BR" sz="2800" dirty="0" smtClean="0">
              <a:latin typeface="Arial Narrow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1916832"/>
            <a:ext cx="3333750" cy="33337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021236" y="5821978"/>
            <a:ext cx="5200463" cy="559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  <a:hlinkClick r:id="rId3" action="ppaction://hlinkfile"/>
              </a:rPr>
              <a:t>Vídeo: Como identificar capacitores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Praticando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Realizar a tarefa prática “Circuito RC”</a:t>
            </a:r>
          </a:p>
        </p:txBody>
      </p:sp>
    </p:spTree>
    <p:extLst>
      <p:ext uri="{BB962C8B-B14F-4D97-AF65-F5344CB8AC3E}">
        <p14:creationId xmlns:p14="http://schemas.microsoft.com/office/powerpoint/2010/main" val="7968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Diodos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É um componente eletrônico semicondutor. No seu modelo mais comum ele permite a passagem de corrente em apenas um sentido.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Existem diversos tipos de diodos: </a:t>
            </a:r>
            <a:r>
              <a:rPr lang="pt-BR" sz="2800" dirty="0" err="1" smtClean="0">
                <a:latin typeface="Arial Narrow" pitchFamily="34" charset="0"/>
              </a:rPr>
              <a:t>Zener</a:t>
            </a:r>
            <a:r>
              <a:rPr lang="pt-BR" sz="2800" dirty="0" smtClean="0">
                <a:latin typeface="Arial Narrow" pitchFamily="34" charset="0"/>
              </a:rPr>
              <a:t>, LED, Fotodiodo, de recuperação em degrau, de tunelamento, </a:t>
            </a:r>
            <a:r>
              <a:rPr lang="pt-BR" sz="2800" dirty="0" err="1" smtClean="0">
                <a:latin typeface="Arial Narrow" pitchFamily="34" charset="0"/>
              </a:rPr>
              <a:t>back</a:t>
            </a:r>
            <a:r>
              <a:rPr lang="pt-BR" sz="2800" dirty="0" smtClean="0">
                <a:latin typeface="Arial Narrow" pitchFamily="34" charset="0"/>
              </a:rPr>
              <a:t> </a:t>
            </a:r>
            <a:r>
              <a:rPr lang="pt-BR" sz="2800" dirty="0" err="1" smtClean="0">
                <a:latin typeface="Arial Narrow" pitchFamily="34" charset="0"/>
              </a:rPr>
              <a:t>diodes</a:t>
            </a:r>
            <a:r>
              <a:rPr lang="pt-BR" sz="2800" dirty="0" smtClean="0">
                <a:latin typeface="Arial Narrow" pitchFamily="34" charset="0"/>
              </a:rPr>
              <a:t>.</a:t>
            </a:r>
            <a:endParaRPr lang="pt-BR" sz="2800" dirty="0">
              <a:latin typeface="Arial Narrow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51" y="2780928"/>
            <a:ext cx="2762250" cy="16573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081" y="3092946"/>
            <a:ext cx="16287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Diodos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O diodo quando polarizado diretamente conduz energia elétrica e quando polarizado inversamente bloqueia a passagem de corrente.</a:t>
            </a:r>
            <a:endParaRPr lang="pt-BR" sz="2800" dirty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47121"/>
            <a:ext cx="3527090" cy="221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068960"/>
            <a:ext cx="32289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9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Circuitos com Diodos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4900"/>
            <a:ext cx="60579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98332"/>
            <a:ext cx="21621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65" y="3814719"/>
            <a:ext cx="4501158" cy="175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280530" y="3429000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 Narrow" pitchFamily="34" charset="0"/>
              </a:rPr>
              <a:t> </a:t>
            </a:r>
            <a:r>
              <a:rPr lang="pt-BR" dirty="0" smtClean="0">
                <a:latin typeface="Arial Narrow" pitchFamily="34" charset="0"/>
              </a:rPr>
              <a:t>Ponte de </a:t>
            </a:r>
            <a:r>
              <a:rPr lang="pt-BR" dirty="0" err="1" smtClean="0">
                <a:latin typeface="Arial Narrow" pitchFamily="34" charset="0"/>
              </a:rPr>
              <a:t>Gräetz</a:t>
            </a:r>
            <a:r>
              <a:rPr lang="pt-BR" dirty="0" smtClean="0">
                <a:latin typeface="Arial Narrow" pitchFamily="34" charset="0"/>
              </a:rPr>
              <a:t> 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190852" y="594928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Arial Narrow" pitchFamily="34" charset="0"/>
              </a:rPr>
              <a:t>Diodo Led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13295" y="5507940"/>
            <a:ext cx="320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Arial Narrow" pitchFamily="34" charset="0"/>
              </a:rPr>
              <a:t>Diodo </a:t>
            </a:r>
            <a:r>
              <a:rPr lang="pt-BR" dirty="0" err="1" smtClean="0">
                <a:latin typeface="Arial Narrow" pitchFamily="34" charset="0"/>
              </a:rPr>
              <a:t>zener</a:t>
            </a:r>
            <a:r>
              <a:rPr lang="pt-BR" dirty="0" smtClean="0">
                <a:latin typeface="Arial Narrow" pitchFamily="34" charset="0"/>
              </a:rPr>
              <a:t> estabilizando a tensão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2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Exercícios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40724"/>
            <a:ext cx="37719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23528" y="1124744"/>
            <a:ext cx="78488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Montar o circuito eletrônico abaixo e realizar medições com o osciloscópio em cada etapa da fonte de alimentação linear abaixo:</a:t>
            </a:r>
          </a:p>
          <a:p>
            <a:endParaRPr lang="pt-BR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Utilizar um resistor de 10k como carga</a:t>
            </a:r>
          </a:p>
          <a:p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Utilizar o gerador de funções com sinal de 5Vca de pico a pico</a:t>
            </a:r>
          </a:p>
        </p:txBody>
      </p:sp>
    </p:spTree>
    <p:extLst>
      <p:ext uri="{BB962C8B-B14F-4D97-AF65-F5344CB8AC3E}">
        <p14:creationId xmlns:p14="http://schemas.microsoft.com/office/powerpoint/2010/main" val="32569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Transistor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É um componente eletrônico que possui duas funções: amplificador de sinais ou </a:t>
            </a:r>
            <a:r>
              <a:rPr lang="pt-BR" sz="2800" dirty="0" err="1" smtClean="0">
                <a:latin typeface="Arial Narrow" pitchFamily="34" charset="0"/>
              </a:rPr>
              <a:t>chaveador</a:t>
            </a:r>
            <a:r>
              <a:rPr lang="pt-BR" sz="2800" dirty="0" smtClean="0">
                <a:latin typeface="Arial Narrow" pitchFamily="34" charset="0"/>
              </a:rPr>
              <a:t> eletrônico.</a:t>
            </a:r>
            <a:endParaRPr lang="pt-BR" sz="2800" dirty="0">
              <a:latin typeface="Arial Narrow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68960"/>
            <a:ext cx="2543175" cy="18002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068960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Transistor Bipolar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Abaixo podemos ver as pinagens dos transistores mais comuns do mercado.</a:t>
            </a:r>
            <a:endParaRPr lang="pt-BR" sz="2800" dirty="0">
              <a:latin typeface="Arial Narrow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48418"/>
            <a:ext cx="3743325" cy="18383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335659"/>
            <a:ext cx="3505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Componentes Eletrônicos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>
                <a:latin typeface="Arial Narrow" pitchFamily="34" charset="0"/>
              </a:rPr>
              <a:t> </a:t>
            </a:r>
            <a:r>
              <a:rPr lang="pt-BR" sz="2800" dirty="0" smtClean="0">
                <a:latin typeface="Arial Narrow" pitchFamily="34" charset="0"/>
              </a:rPr>
              <a:t>São dispositivos utilizados para montar circuitos eletrônicos diversos com fim específico.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2786401" cy="211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32856"/>
            <a:ext cx="1783085" cy="17830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14565"/>
            <a:ext cx="2914650" cy="15716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240421"/>
            <a:ext cx="1930857" cy="134603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95449"/>
            <a:ext cx="1790700" cy="1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Transistor CMOS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CMOS-</a:t>
            </a:r>
            <a:r>
              <a:rPr lang="pt-BR" sz="2800" b="0" dirty="0" smtClean="0">
                <a:effectLst/>
              </a:rPr>
              <a:t> </a:t>
            </a:r>
            <a:r>
              <a:rPr lang="pt-BR" sz="2800" dirty="0">
                <a:latin typeface="Arial Narrow" pitchFamily="34" charset="0"/>
              </a:rPr>
              <a:t>significa </a:t>
            </a:r>
            <a:r>
              <a:rPr lang="pt-BR" sz="2800" dirty="0" err="1">
                <a:latin typeface="Arial Narrow" pitchFamily="34" charset="0"/>
              </a:rPr>
              <a:t>Complementary</a:t>
            </a:r>
            <a:r>
              <a:rPr lang="pt-BR" sz="2800" dirty="0">
                <a:latin typeface="Arial Narrow" pitchFamily="34" charset="0"/>
              </a:rPr>
              <a:t> </a:t>
            </a:r>
            <a:r>
              <a:rPr lang="pt-BR" sz="2800" dirty="0" err="1">
                <a:latin typeface="Arial Narrow" pitchFamily="34" charset="0"/>
              </a:rPr>
              <a:t>Metal-Oxide</a:t>
            </a:r>
            <a:r>
              <a:rPr lang="pt-BR" sz="2800" dirty="0">
                <a:latin typeface="Arial Narrow" pitchFamily="34" charset="0"/>
              </a:rPr>
              <a:t> </a:t>
            </a:r>
            <a:r>
              <a:rPr lang="pt-BR" sz="2800" dirty="0" err="1">
                <a:latin typeface="Arial Narrow" pitchFamily="34" charset="0"/>
              </a:rPr>
              <a:t>Semiconductor</a:t>
            </a:r>
            <a:r>
              <a:rPr lang="pt-BR" sz="2800" dirty="0">
                <a:latin typeface="Arial Narrow" pitchFamily="34" charset="0"/>
              </a:rPr>
              <a:t> e se refere a um tipo de tecnologia que utiliza transistores de efeito de campo ou Field </a:t>
            </a:r>
            <a:r>
              <a:rPr lang="pt-BR" sz="2800" dirty="0" err="1">
                <a:latin typeface="Arial Narrow" pitchFamily="34" charset="0"/>
              </a:rPr>
              <a:t>Effect</a:t>
            </a:r>
            <a:r>
              <a:rPr lang="pt-BR" sz="2800" dirty="0">
                <a:latin typeface="Arial Narrow" pitchFamily="34" charset="0"/>
              </a:rPr>
              <a:t> Transistor (FET) em lugar dos transistores bipolares comuns (como nos circuitos TTL) na elaboração </a:t>
            </a:r>
            <a:r>
              <a:rPr lang="pt-BR" sz="2800" dirty="0" smtClean="0">
                <a:latin typeface="Arial Narrow" pitchFamily="34" charset="0"/>
              </a:rPr>
              <a:t>dos circuitos integrados digitais</a:t>
            </a:r>
            <a:r>
              <a:rPr lang="pt-BR" sz="2800" dirty="0">
                <a:latin typeface="Arial Narrow" pitchFamily="34" charset="0"/>
              </a:rPr>
              <a:t>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933056"/>
            <a:ext cx="30956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491944" y="5261308"/>
            <a:ext cx="53303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Arial Narrow" pitchFamily="34" charset="0"/>
              </a:rPr>
              <a:t>Comparação entre as pinagens do transistor bipolar e CMOS</a:t>
            </a:r>
          </a:p>
          <a:p>
            <a:endParaRPr lang="pt-BR" dirty="0" smtClean="0">
              <a:latin typeface="Arial Narrow" pitchFamily="34" charset="0"/>
            </a:endParaRPr>
          </a:p>
          <a:p>
            <a:pPr algn="ctr"/>
            <a:r>
              <a:rPr lang="pt-BR" dirty="0" smtClean="0">
                <a:latin typeface="Arial Narrow" pitchFamily="34" charset="0"/>
                <a:hlinkClick r:id="rId3" action="ppaction://hlinkfile"/>
              </a:rPr>
              <a:t>Vídeo CMOS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7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Relé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Arial Narrow" pitchFamily="34" charset="0"/>
              </a:rPr>
              <a:t>Um relé (do francês </a:t>
            </a:r>
            <a:r>
              <a:rPr lang="pt-BR" i="1" dirty="0" smtClean="0">
                <a:latin typeface="Arial Narrow" pitchFamily="34" charset="0"/>
              </a:rPr>
              <a:t>relais</a:t>
            </a:r>
            <a:r>
              <a:rPr lang="pt-BR" dirty="0" smtClean="0">
                <a:latin typeface="Arial Narrow" pitchFamily="34" charset="0"/>
              </a:rPr>
              <a:t>) é um interruptor eletromecânico. A movimentação física deste interruptor ocorre quando a corrente elétrica percorre as espiras da bobina do relé, criando assim um campo magnético que por sua vez atrai a alavanca responsável pela mudança do estado dos contatos.</a:t>
            </a:r>
            <a:endParaRPr lang="pt-BR" dirty="0">
              <a:latin typeface="Arial Narrow" pitchFamily="34" charset="0"/>
            </a:endParaRPr>
          </a:p>
        </p:txBody>
      </p:sp>
      <p:pic>
        <p:nvPicPr>
          <p:cNvPr id="41986" name="Picture 2" descr="http://www.electronica-pt.com/imagens/rele/re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79247"/>
            <a:ext cx="2808312" cy="2314049"/>
          </a:xfrm>
          <a:prstGeom prst="rect">
            <a:avLst/>
          </a:prstGeom>
          <a:noFill/>
        </p:spPr>
      </p:pic>
      <p:pic>
        <p:nvPicPr>
          <p:cNvPr id="41988" name="Picture 4" descr="https://encrypted-tbn3.gstatic.com/images?q=tbn:ANd9GcRxelGlo76E73-mpD7LSIohEgXMO4Y_0YKTmUsERBdjuebIJrQao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573016"/>
            <a:ext cx="5237683" cy="1842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02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>
                <a:latin typeface="Arial Narrow" pitchFamily="34" charset="0"/>
              </a:rPr>
              <a:t>CI’s</a:t>
            </a:r>
            <a:r>
              <a:rPr lang="pt-BR" sz="2800" dirty="0" smtClean="0">
                <a:latin typeface="Arial Narrow" pitchFamily="34" charset="0"/>
              </a:rPr>
              <a:t> Comerciais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Um CI comercial é o </a:t>
            </a:r>
            <a:r>
              <a:rPr lang="pt-BR" sz="2800" dirty="0" err="1" smtClean="0">
                <a:latin typeface="Arial Narrow" pitchFamily="34" charset="0"/>
              </a:rPr>
              <a:t>encapsulamento</a:t>
            </a:r>
            <a:r>
              <a:rPr lang="pt-BR" sz="2800" dirty="0" smtClean="0">
                <a:latin typeface="Arial Narrow" pitchFamily="34" charset="0"/>
              </a:rPr>
              <a:t> de um circuito capaz de realizar determinadas tarefas, que poderiam ser implementadas com um circuito de componentes discretos, e disponibilizadas ao comércio, normalmente com preços acessíveis.</a:t>
            </a:r>
            <a:endParaRPr lang="pt-BR" sz="2800" dirty="0">
              <a:latin typeface="Arial Narrow" pitchFamily="34" charset="0"/>
            </a:endParaRPr>
          </a:p>
        </p:txBody>
      </p:sp>
      <p:pic>
        <p:nvPicPr>
          <p:cNvPr id="43010" name="Picture 2" descr="https://encrypted-tbn1.gstatic.com/images?q=tbn:ANd9GcQbNO68l2sTPQuInJt1uzcniXcXZlITCQNuNpx7ezgvVTwpPPx_V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573016"/>
            <a:ext cx="2466975" cy="1847851"/>
          </a:xfrm>
          <a:prstGeom prst="rect">
            <a:avLst/>
          </a:prstGeom>
          <a:noFill/>
        </p:spPr>
      </p:pic>
      <p:sp>
        <p:nvSpPr>
          <p:cNvPr id="43012" name="AutoShape 4" descr="data:image/jpeg;base64,/9j/4AAQSkZJRgABAQAAAQABAAD/2wCEAAkGBxQSEhQUEhQUFhQUFBUUFxcUFBUUFxUUFBUWFhQUFBQYHSggGBwlHBQVITEhJSkrLi4uFx8zODMsNygtLisBCgoKDg0OFw8QGiwkHCQsLCwsLCwsLCwsLCwsLCwsLCwsLCwsLCwsLCwsLCwsLCwsLCwsLCwsLCwsLCwsLCwsLP/AABEIAKcBLQMBIgACEQEDEQH/xAAcAAACAgMBAQAAAAAAAAAAAAABAgADBAUHBgj/xABEEAABBAAEAgYHBAULBQAAAAABAAIDEQQSITEFQQYTIlFhcQcygZGhscEUQlKSI3Ky0eEzQ1NzgpOiwsPw8RUWRGKz/8QAFwEBAQEBAAAAAAAAAAAAAAAAAAECA//EABwRAQEBAQADAQEAAAAAAAAAAAABAhESITFBUf/aAAwDAQACEQMRAD8A6mpaFoWqgoKWlJQMpaW0CUDEoWlJS2gszIFyTMhaB8yGZJaFoLC5S1VaOZA9qZlXaCCzMhmSWpaB8ymZVqWintS0toWiHtAlLaIRRtFKogNo2ktG0DWjaW1AiHBRtJmUbIDsR70FiKVMgKKARQFRBEIIoilKCJVCoUAtC1ECUAKChKCKNoEoIWgKFoEqIGQKrnmaxpc40Bufh9Vjf9TZyzHya76hOyHGYpa1k3GA3+bk9rcvluthG+wCOYv3pLKWHUWPj5+rie+vUa523cLWlwvFpSf0roYm1YcZGC26UaLtLvz0Ut4SPRWpa8tjekEI0+2xi7FsLHEHvytBNJIOm2DYxofOXuA1Iil18bLaSXpfT1lqt2IaN3N94Xj8T6R8IAcomd5NYB/iffwXl8N0uiiYD1BLjduz5Q7WzXZPNW9/CcdTk4hG0WXiu/f5KzDYpsjczDY71zmHpvLiAWYfBx9kCy6Qu8rvKFh4/ppjcOQx0UMebUUy75XechJ39Lx1e1rW8WzEiNhdTi3Q7kGjyXhJuM4xzixuOZ1tWI2xMA2BrPl03/fS87g8Xi3snLZpWyRu7TGvc0kknOdCNeyfcll/CV2OWScD+TA87PvpY3DuKXn698TcrqBzgAir5lcZgnknhmdJJI50Qa4B0jnCiaNh12tP1pUkv9Ou/wAvSXCN3xMHkJGuPuaSvLy9MYDLJmmeGZqbkDyC0Deq05rk/WHvKXMtWSpK6viummBogieQ8jTQPbmeCsDA+kCGAvLIHEu75A0abbNPiub2pakzIeVdLl9Kz/uQRj9Z7nfINWDN6TsWdmwt8o3H9p5XgwUzStI+lcDiOsjjkGz2Mf8AmaD9VkArz/QTEdZgMMe6PJ/duLP8q36yplEEUBQKhKBQRKVgca41DhWB08jWZjlaDZLnHk1gsmudDRcoxXpHxtkB8baJ1ZE34Z8yvB1nH8QbEWg6l1kbD1co3P6wVTsbIRbYrFXq+vouKYzphi5CC+ZxLQ4DRjaDqzAZWjeh7liS9IcS7fETEdxmkqvLNSllXsdvi4i4uaHBoB8Tz00vzCvn4pAz15om/rSMb8yvnqTEudub89UglKsn9S12vjvSrDhreqxMZPWNzdW/MQyjfq3pYC1J6X4XXNNKf7MhB8gaAXKS896FqXMqzTps/TfC3o2U1toxvzeVZP6UmD1MO4/rSgfJpXLbUtWZkS3r3nFfSO+ZhYIWNBIN5nOPZcCK27lgf9/4oCmljRZOjBdnXckryVoWlkp2vRTdNMY7eZw8mxt/ZaCstkvE5mhwkmogEfpnNscuzmC8kvecRlnlZDPgn21je1G06g6+sznzCvqfEaPBcOxOJEpLzcWhDyXEu/DR2VfR/hP2kSEvLOrANBuut2SOe2y2vQvGvOLl6wU6RpcQRl7TSKFb81tuHYJseK62GjDPG7b7rwQSCOXPTvsIOddYTzPvXouDcVw8MBzMDpu1uwEuvYZiNBVLQ4yLJI9v4Xub7nEfRLhos72tv1nBvvICo9b05a3qoC1rQXG70sdkW3Tlr8EcfmHC4gBZdlGguhZcTt4b+Kq9IDgDAwcmuNeBpo/ZXp+CNIhgotLREA6jZ1aKNKDxfBXXhMU1pIeA19j8IOo7+R96WaQuwUTzqYpyLJJNbgG1uY+GGHE4iMkZcRFM5obe1kgEVpvS0nDml2BxLTdNcx400u6KDYYodXxRjthI5rh4dY0tr3qcNldDiMZl7RaDJ55X5viHK7F4CTEnCTwgEBjA45mjK6MgkGzZ+93p2hjuJytBGWSMtNEAXkF/JFNhMA10kkkX8jiYX1Q9WT7zDp5/HuXh7XqOiPETFK6B5GUlwFmgHtsGvPb3LzeKhyPe07tcW6eBrREVoKBS0BRS2paBkwSAotKDtHolxWbBFv8ARzPb7HBr/m5y9ta5j6GsTpiY/wCreP8AE0/5V0y1lTgqWlCZASgVLSkoOUemaOsRhn1vE9v5H2f/AKLnsh1XUvTRDcOGf+GV7PzsDv8ATXMJ28+/XyPMKwqlREnxHvSF47x7P4KoKiQv8CfYUQ6/PuKBlELQQei6GcLjxErhLq1jcwbdZiSBv3Du8VtuEcWwsk7YRhWNa5xaHHLqaOWwRzrvO61fQGfLiwL9dj2+ZAzj9lYg4ZJJjXxRaPEr3A3WUNcXB3sFFFbfB8BhkxWJY+wI3dhjTVh2uh30FaLT8f4aIp3MiDnNAB0t1XuLC9nNBhpnZpC2SaNjGyOhc5tve7INjvusiDHRsbPDD2XYZjnG9RYs7nU+aDl72EaEEHuIpbfBYXEwRtxMVhrtOzqTqR2mVqNCtz0jP2vCRYlgGaO2yhv3e/5A+RK0XDOPzQNyxuGW7pwsa71zRHscWxreIYZ+zpYn5wPBl2f9/dWHwXF9TjZ4HHsOc98Yvm7tFo8w46d4XksXxOWWTrXvOcbEaZR3NA2GvxWNNK57i5xJcdSSdSUGy6VRZcXN4vze1wsg+0nRY3BJGtxEReaaHgknbTXXwWISrcJhXyuDI2lzjrQ8FRuemmLZJO3I4ODYw05TYBzOOh56ELD4Hxd0ErHOc8sbYLQ41RFaNujW9KrH8JmhaHSxlgcaF1qauqBV+K6PTxxda9oDQGkjMC5odsS3koG4rxkuxJnhtnqgXV9loBJG2vck4l0gmmbkcWhhNkMaGgnxrdV4PhhkhmlBAEOWxV5sx2B5LJ6LcMjnfJ1pdljYX0ygXV4lBq8PjJI/Ue5v6pIVTZCDYJvewdb81ncadAZB9mDgzKLzXebnvqtegJKCNoEoIoooii0K3LSqaaKsa5ENlvdVUnLkloPceiPEZca5nJ8Lx7WuY4fAOXYwuDej/E9XxDDHYF5YfHrGOYB73Bd4UqmCYJQioIUpKJSFB430sQB2ALj/ADc0bvfmj/1FxiUC23+Eb3uu89PIM/D8UO6PP/dubJ/lXCC0kA1toT7T/BWFJY7vgjmTEIUqhc3h80asWNCE1KN0JQIVm8GxLIpmPkaHNB1B2HjXOlhKIrpnSDjH2ZscrIY3tftJfMtBo6XqL9y8pwnpCG4x+JlBAeHAhgFtsACrI/CBfjanAekDWMdBiWmSBwIA3LDvp4eWx2WXHxXh8LmCPDGUaFz5DZb3gNIo15BEelwfAGRsd9nL/wBI7DvOejoH5j8CdFhdMC+CJzoo21PmE0ta6mmCwe6x/wApuk2CglbFIZjC3KGskAJjeyraDl0aQLq63904XiIGYaZkZdiI4G9Y4vunOsuaGA7AZSdkVq+i2GLcHi3S9lkjKaXDemu7QB31I9y8cFsuMcblxJHWOGUHssaKaO7zPitaqiKKKICFfgca+F2eN2V1EXQOh3GvksdFtXrtevlzQeo6TYtxwuEzuuQ5pTe+uxWy4xgIsRIWtfK2d8DJst/onZWmgR3rzvSjiDJpGiI3HGxrGmi29O0QCBWqzWdJYgGSGJ/2iOLqmuDhkOlAnW9LOig2fQPCiTDzNc0uD5Gtc3UaVua/3otVg8QeH4uQPjJBBADT912rCO9afhXE3wSB7TdGy3MQ13mB4pp+KPdiDiBTXl+cAagHkNUVvOkcfXYVmJMYjkz06hlsG60/evKLZ8U47NiGhry0NBumtygnvPetYUEQKKCIiilKIqKIqIgUmQRtBl8Mn6uWKT8Ekb/yPDvovo9fMwFr6M4Nietw8Mn44Y3+1zASpVZwKYJQUygVyUpiUjkFM8Ye1zXC2uBaQeYcKIPsK4LxzEYU5xhGSNaJAQ57vWbtQbyF0dTfgu+38188Y2Hq58RGNmPkb+R7m/RWDFKUIWltVDEqcihaiCFBFRUBGkUAoN7wHpE6BpikaJYHbsNWL3y38vkt9w/i/DoWvMYkHWinxkPIruG42J5rwpQVF2KLS9xjBDMxLQ7cNvQFUo2ggiiNqWgCiigQRRRHIe4oAgVZ1RREBUFSFq/7OURhfH4IKFFktwyduGCDDpBZwiCZsYRWAAmDCs/qwjlCIwOqPcnEJWYE9IMNsBXcugcubAYfva0s/K9wHwAXGcq6n6K8TmwsjP6Odw9jmRu+ZcpSPaBMEAiopHBVlWlI4IKnLhvTKIM4jiW/iff94xrz8XFdzcFx70mw5eJNP9JFE7nv2o7/AMAVh+PGkIUr5IdTSggVRQoshuHTfZggxlFmDDhN1ICDBpHIe4rNyhGggwsh7kREfBZwAUpOjDEB7x8Uww/iVdnCDZAgr+zIiAJ+tGvgg6doVEEQTZP96KYBrppBHG23O2FgX7SQFvI+ieKJ1axvm8H9m1m2RZOtJSlLO4/wGfCgOdlc00MzDmAcb7JBAOwvZaEuee/4Ky9LONgFMybo3gevxDI3lwa7MTrROVpdQNHXsr246HwAt7LzRGYFx250RXyWNamVmevCulAVLsU3vXv+O9G4BhpDHHTmsc5pFk2ynEGydw0j2rnTcA8gkAUN6INedbK512FnFrMTZAA3W0j4ZiHerBKfKN3zpa/g+FcJoXVbRLGdDyD22dNfau1MwjyO09oJNbk6jRTWuLnPXKncCxIBc6F4aASbyjQCzoTey17HA7a+VldmGFjylucEjStaIrUf8owYOMAUxo0/CFM6tNSRx1uElcQGxv1IFljq8yaXqI+hQoF05NmuzHpvV2T9F7+chjHuyjstcaAAugTSw8O9rW9ptb3mvlvSm7YuZHkH9EYG7vmJ56saAL31aki9H+KJ9ZgbyN3py+i9jJimuBGUe7U+Gq3+DvI298oTFpqRz/DejV5rPOAP/VpXuuAcGjwkXVxWRZcXOrM5x5mh5BZ7U4W2DBFAJkCFKU6QoEcuW+l6Cp8LJ3sc0n9R4d/qLqRWm6S8EZiosr225tlhBoh3yINc0VxV6pkeANV7dno5mPrTMHk0/vUk9GF/+RR/qyfjmCvU48OyYctVlxYKZ/qwynyjcfjS6Nwbo91UPV52uc2zbu8AXQ3qwa8ls5MORqXMrbKDdm61pc7v+NzLj8jspLXAtc00WkEEHmCDsqnz9zSuvN4Jh3kvdExznaudR1NCyLV7OGQt9WKMf2G/uW5fTHHM+EdHnzRtkdIyNriQ3NZLqJF6eIO55LdM6Dfin/LH9S5erZCxwdUY0e4BujRbXUSAORNlZjcrfuDlqXXS53d66TMc3x3RLEMfliuRpAIcQG1ZIynXcUozofijvkH9pdFY4kk6VQoAVR1vXnyTkLpm3jF+vEcB6OMhc9uJaxznC2knM2vAEaEEH4L0WAwUenVxxbjURt2JO2nd81m3kL3a9qmjwytadPbr71dHjHZQByAoF2mncNguWvrpPjR8Z6JQyTZ3ggmxQcO0BlIcQNtSfeFWzorhh9y/MrfnM45nAA7Dnoav5D3KZV0z8Y19ajAcEgikuKJoky7703MLIvQcxpqt3BDHv2+V+Hj3d+yxpmu1LTRy5QautbJVUUThoZAR+rl2rS+S56ntrPxVx/g0eIic0Gi4s7W5GV17czqfitLB0IgHrOkd7Q36L0rIaN2TfjY9ispbx8Z19aHB8Bgw80UkYOYOdq510Mjr0Oh3rXvXoZONMurBdzoDz1I0VMjAdxe/lr3+CsjLSKqttmgjfkpue1zVMmNzuy2SCNACKHeQRtWivYwDYVeprT2oMYL0A86r3BXZVcRNVr5eExEU2KMW4OOVjQSWnNuBudvaru3l15nnX00KveyxvSrZzGpqrTWernXFLsMdmuABqxsfFbUBU4eLYnf5LKDVc54lvVGMrIb20+YWsOCY63WSfA7rdELAYe04Da/Ymp0l4xMPw1pc3K0jUE8l6hoVMDKCyAEk4lpgnCUJgqhgmQpGkClIU5SFApCRwTpSgpcFTKLB8lkPCqcFR557jGAxrdmi/AV5WVJI37tygmrsEV7lmcQiIOa9NG1rzOhI9qEbS41egAvb2V7ly8a6eR8Kwhozb687+KsIVrWiqSuaujnWvkj1AsV2veSXbe1McPEatlnvqk2MiBF1ryTBuoGlV8eX1WfFryGGMAU0UExCsARIWp6ZYGLbYqhV3taSKMHl/FX4saHyVcNlOKtYyhSYsVjWo0qjElFhVRNIaNTv8LpPj3ZRfsSRy2Giu4f8qKyo05ai2JWBiqMV+iTDer5n6rIniJBruVWFjJrfTdRVzQrQnbGn6tVGLMKCwsNIHAO7z/BbZ2HtU4fhNEEnQGwFBbE1XBWiJHIqKSFg4KEk0e+z71tmxq5kYHJShGNVgampMAgACcBABOglKIhGkFZSFWUlIQVkJSrSEuVBUVW8K7IgY1RrMWNr7x8Nfoq4SCXV3gLYYjCZxW3cqYMHkFc+fmoFyoFZGRTq1RqseCG2O8KYZpOpW3EYU6pQYYYj1ayerRyKjAxGCzilXhMCW7ragKFqDE6pTqVl5FMqDEdhA4apYeHNbazwEaQY3VKdUry1HKgpEaORW5U2VFUZERGrsqmVEI1icBFoToELVAxPSgCgACcKAJgglJkEUEpFQIoIEVFEApCkFEAIQpFRAuVSlFECgJXNUUQJlULUVFRAESFFFAtIUooqGpSlFFAFEVEAARpRRAEQFFEBDVAFFEUaUpBREMAjSiiAqBFRFEIhRREQJkFEDKKKIGRUU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3014" name="AutoShape 6" descr="data:image/jpeg;base64,/9j/4AAQSkZJRgABAQAAAQABAAD/2wCEAAkGBxQSEhQUEhQUFhQUFBUUFxcUFBUUFxUUFBUWFhQUFBQYHSggGBwlHBQVITEhJSkrLi4uFx8zODMsNygtLisBCgoKDg0OFw8QGiwkHCQsLCwsLCwsLCwsLCwsLCwsLCwsLCwsLCwsLCwsLCwsLCwsLCwsLCwsLCwsLCwsLCwsLP/AABEIAKcBLQMBIgACEQEDEQH/xAAcAAACAgMBAQAAAAAAAAAAAAABAgADBAUHBgj/xABEEAABBAAEAgYHBAULBQAAAAABAAIDEQQSITEFQQYTIlFhcQcygZGhscEUQlKSI3Ky0eEzQ1NzgpOiwsPw8RUWRGKz/8QAFwEBAQEBAAAAAAAAAAAAAAAAAAECA//EABwRAQEBAQADAQEAAAAAAAAAAAABAhESITFBUf/aAAwDAQACEQMRAD8A6mpaFoWqgoKWlJQMpaW0CUDEoWlJS2gszIFyTMhaB8yGZJaFoLC5S1VaOZA9qZlXaCCzMhmSWpaB8ymZVqWintS0toWiHtAlLaIRRtFKogNo2ktG0DWjaW1AiHBRtJmUbIDsR70FiKVMgKKARQFRBEIIoilKCJVCoUAtC1ECUAKChKCKNoEoIWgKFoEqIGQKrnmaxpc40Bufh9Vjf9TZyzHya76hOyHGYpa1k3GA3+bk9rcvluthG+wCOYv3pLKWHUWPj5+rie+vUa523cLWlwvFpSf0roYm1YcZGC26UaLtLvz0Ut4SPRWpa8tjekEI0+2xi7FsLHEHvytBNJIOm2DYxofOXuA1Iil18bLaSXpfT1lqt2IaN3N94Xj8T6R8IAcomd5NYB/iffwXl8N0uiiYD1BLjduz5Q7WzXZPNW9/CcdTk4hG0WXiu/f5KzDYpsjczDY71zmHpvLiAWYfBx9kCy6Qu8rvKFh4/ppjcOQx0UMebUUy75XechJ39Lx1e1rW8WzEiNhdTi3Q7kGjyXhJuM4xzixuOZ1tWI2xMA2BrPl03/fS87g8Xi3snLZpWyRu7TGvc0kknOdCNeyfcll/CV2OWScD+TA87PvpY3DuKXn698TcrqBzgAir5lcZgnknhmdJJI50Qa4B0jnCiaNh12tP1pUkv9Ou/wAvSXCN3xMHkJGuPuaSvLy9MYDLJmmeGZqbkDyC0Deq05rk/WHvKXMtWSpK6viummBogieQ8jTQPbmeCsDA+kCGAvLIHEu75A0abbNPiub2pakzIeVdLl9Kz/uQRj9Z7nfINWDN6TsWdmwt8o3H9p5XgwUzStI+lcDiOsjjkGz2Mf8AmaD9VkArz/QTEdZgMMe6PJ/duLP8q36yplEEUBQKhKBQRKVgca41DhWB08jWZjlaDZLnHk1gsmudDRcoxXpHxtkB8baJ1ZE34Z8yvB1nH8QbEWg6l1kbD1co3P6wVTsbIRbYrFXq+vouKYzphi5CC+ZxLQ4DRjaDqzAZWjeh7liS9IcS7fETEdxmkqvLNSllXsdvi4i4uaHBoB8Tz00vzCvn4pAz15om/rSMb8yvnqTEudub89UglKsn9S12vjvSrDhreqxMZPWNzdW/MQyjfq3pYC1J6X4XXNNKf7MhB8gaAXKS896FqXMqzTps/TfC3o2U1toxvzeVZP6UmD1MO4/rSgfJpXLbUtWZkS3r3nFfSO+ZhYIWNBIN5nOPZcCK27lgf9/4oCmljRZOjBdnXckryVoWlkp2vRTdNMY7eZw8mxt/ZaCstkvE5mhwkmogEfpnNscuzmC8kvecRlnlZDPgn21je1G06g6+sznzCvqfEaPBcOxOJEpLzcWhDyXEu/DR2VfR/hP2kSEvLOrANBuut2SOe2y2vQvGvOLl6wU6RpcQRl7TSKFb81tuHYJseK62GjDPG7b7rwQSCOXPTvsIOddYTzPvXouDcVw8MBzMDpu1uwEuvYZiNBVLQ4yLJI9v4Xub7nEfRLhos72tv1nBvvICo9b05a3qoC1rQXG70sdkW3Tlr8EcfmHC4gBZdlGguhZcTt4b+Kq9IDgDAwcmuNeBpo/ZXp+CNIhgotLREA6jZ1aKNKDxfBXXhMU1pIeA19j8IOo7+R96WaQuwUTzqYpyLJJNbgG1uY+GGHE4iMkZcRFM5obe1kgEVpvS0nDml2BxLTdNcx400u6KDYYodXxRjthI5rh4dY0tr3qcNldDiMZl7RaDJ55X5viHK7F4CTEnCTwgEBjA45mjK6MgkGzZ+93p2hjuJytBGWSMtNEAXkF/JFNhMA10kkkX8jiYX1Q9WT7zDp5/HuXh7XqOiPETFK6B5GUlwFmgHtsGvPb3LzeKhyPe07tcW6eBrREVoKBS0BRS2paBkwSAotKDtHolxWbBFv8ARzPb7HBr/m5y9ta5j6GsTpiY/wCreP8AE0/5V0y1lTgqWlCZASgVLSkoOUemaOsRhn1vE9v5H2f/AKLnsh1XUvTRDcOGf+GV7PzsDv8ATXMJ28+/XyPMKwqlREnxHvSF47x7P4KoKiQv8CfYUQ6/PuKBlELQQei6GcLjxErhLq1jcwbdZiSBv3Du8VtuEcWwsk7YRhWNa5xaHHLqaOWwRzrvO61fQGfLiwL9dj2+ZAzj9lYg4ZJJjXxRaPEr3A3WUNcXB3sFFFbfB8BhkxWJY+wI3dhjTVh2uh30FaLT8f4aIp3MiDnNAB0t1XuLC9nNBhpnZpC2SaNjGyOhc5tve7INjvusiDHRsbPDD2XYZjnG9RYs7nU+aDl72EaEEHuIpbfBYXEwRtxMVhrtOzqTqR2mVqNCtz0jP2vCRYlgGaO2yhv3e/5A+RK0XDOPzQNyxuGW7pwsa71zRHscWxreIYZ+zpYn5wPBl2f9/dWHwXF9TjZ4HHsOc98Yvm7tFo8w46d4XksXxOWWTrXvOcbEaZR3NA2GvxWNNK57i5xJcdSSdSUGy6VRZcXN4vze1wsg+0nRY3BJGtxEReaaHgknbTXXwWISrcJhXyuDI2lzjrQ8FRuemmLZJO3I4ODYw05TYBzOOh56ELD4Hxd0ErHOc8sbYLQ41RFaNujW9KrH8JmhaHSxlgcaF1qauqBV+K6PTxxda9oDQGkjMC5odsS3koG4rxkuxJnhtnqgXV9loBJG2vck4l0gmmbkcWhhNkMaGgnxrdV4PhhkhmlBAEOWxV5sx2B5LJ6LcMjnfJ1pdljYX0ygXV4lBq8PjJI/Ue5v6pIVTZCDYJvewdb81ncadAZB9mDgzKLzXebnvqtegJKCNoEoIoooii0K3LSqaaKsa5ENlvdVUnLkloPceiPEZca5nJ8Lx7WuY4fAOXYwuDej/E9XxDDHYF5YfHrGOYB73Bd4UqmCYJQioIUpKJSFB430sQB2ALj/ADc0bvfmj/1FxiUC23+Eb3uu89PIM/D8UO6PP/dubJ/lXCC0kA1toT7T/BWFJY7vgjmTEIUqhc3h80asWNCE1KN0JQIVm8GxLIpmPkaHNB1B2HjXOlhKIrpnSDjH2ZscrIY3tftJfMtBo6XqL9y8pwnpCG4x+JlBAeHAhgFtsACrI/CBfjanAekDWMdBiWmSBwIA3LDvp4eWx2WXHxXh8LmCPDGUaFz5DZb3gNIo15BEelwfAGRsd9nL/wBI7DvOejoH5j8CdFhdMC+CJzoo21PmE0ta6mmCwe6x/wApuk2CglbFIZjC3KGskAJjeyraDl0aQLq63904XiIGYaZkZdiI4G9Y4vunOsuaGA7AZSdkVq+i2GLcHi3S9lkjKaXDemu7QB31I9y8cFsuMcblxJHWOGUHssaKaO7zPitaqiKKKICFfgca+F2eN2V1EXQOh3GvksdFtXrtevlzQeo6TYtxwuEzuuQ5pTe+uxWy4xgIsRIWtfK2d8DJst/onZWmgR3rzvSjiDJpGiI3HGxrGmi29O0QCBWqzWdJYgGSGJ/2iOLqmuDhkOlAnW9LOig2fQPCiTDzNc0uD5Gtc3UaVua/3otVg8QeH4uQPjJBBADT912rCO9afhXE3wSB7TdGy3MQ13mB4pp+KPdiDiBTXl+cAagHkNUVvOkcfXYVmJMYjkz06hlsG60/evKLZ8U47NiGhry0NBumtygnvPetYUEQKKCIiilKIqKIqIgUmQRtBl8Mn6uWKT8Ekb/yPDvovo9fMwFr6M4Nietw8Mn44Y3+1zASpVZwKYJQUygVyUpiUjkFM8Ye1zXC2uBaQeYcKIPsK4LxzEYU5xhGSNaJAQ57vWbtQbyF0dTfgu+38188Y2Hq58RGNmPkb+R7m/RWDFKUIWltVDEqcihaiCFBFRUBGkUAoN7wHpE6BpikaJYHbsNWL3y38vkt9w/i/DoWvMYkHWinxkPIruG42J5rwpQVF2KLS9xjBDMxLQ7cNvQFUo2ggiiNqWgCiigQRRRHIe4oAgVZ1RREBUFSFq/7OURhfH4IKFFktwyduGCDDpBZwiCZsYRWAAmDCs/qwjlCIwOqPcnEJWYE9IMNsBXcugcubAYfva0s/K9wHwAXGcq6n6K8TmwsjP6Odw9jmRu+ZcpSPaBMEAiopHBVlWlI4IKnLhvTKIM4jiW/iff94xrz8XFdzcFx70mw5eJNP9JFE7nv2o7/AMAVh+PGkIUr5IdTSggVRQoshuHTfZggxlFmDDhN1ICDBpHIe4rNyhGggwsh7kREfBZwAUpOjDEB7x8Uww/iVdnCDZAgr+zIiAJ+tGvgg6doVEEQTZP96KYBrppBHG23O2FgX7SQFvI+ieKJ1axvm8H9m1m2RZOtJSlLO4/wGfCgOdlc00MzDmAcb7JBAOwvZaEuee/4Ky9LONgFMybo3gevxDI3lwa7MTrROVpdQNHXsr246HwAt7LzRGYFx250RXyWNamVmevCulAVLsU3vXv+O9G4BhpDHHTmsc5pFk2ynEGydw0j2rnTcA8gkAUN6INedbK512FnFrMTZAA3W0j4ZiHerBKfKN3zpa/g+FcJoXVbRLGdDyD22dNfau1MwjyO09oJNbk6jRTWuLnPXKncCxIBc6F4aASbyjQCzoTey17HA7a+VldmGFjylucEjStaIrUf8owYOMAUxo0/CFM6tNSRx1uElcQGxv1IFljq8yaXqI+hQoF05NmuzHpvV2T9F7+chjHuyjstcaAAugTSw8O9rW9ptb3mvlvSm7YuZHkH9EYG7vmJ56saAL31aki9H+KJ9ZgbyN3py+i9jJimuBGUe7U+Gq3+DvI298oTFpqRz/DejV5rPOAP/VpXuuAcGjwkXVxWRZcXOrM5x5mh5BZ7U4W2DBFAJkCFKU6QoEcuW+l6Cp8LJ3sc0n9R4d/qLqRWm6S8EZiosr225tlhBoh3yINc0VxV6pkeANV7dno5mPrTMHk0/vUk9GF/+RR/qyfjmCvU48OyYctVlxYKZ/qwynyjcfjS6Nwbo91UPV52uc2zbu8AXQ3qwa8ls5MORqXMrbKDdm61pc7v+NzLj8jspLXAtc00WkEEHmCDsqnz9zSuvN4Jh3kvdExznaudR1NCyLV7OGQt9WKMf2G/uW5fTHHM+EdHnzRtkdIyNriQ3NZLqJF6eIO55LdM6Dfin/LH9S5erZCxwdUY0e4BujRbXUSAORNlZjcrfuDlqXXS53d66TMc3x3RLEMfliuRpAIcQG1ZIynXcUozofijvkH9pdFY4kk6VQoAVR1vXnyTkLpm3jF+vEcB6OMhc9uJaxznC2knM2vAEaEEH4L0WAwUenVxxbjURt2JO2nd81m3kL3a9qmjwytadPbr71dHjHZQByAoF2mncNguWvrpPjR8Z6JQyTZ3ggmxQcO0BlIcQNtSfeFWzorhh9y/MrfnM45nAA7Dnoav5D3KZV0z8Y19ajAcEgikuKJoky7703MLIvQcxpqt3BDHv2+V+Hj3d+yxpmu1LTRy5QautbJVUUThoZAR+rl2rS+S56ntrPxVx/g0eIic0Gi4s7W5GV17czqfitLB0IgHrOkd7Q36L0rIaN2TfjY9ispbx8Z19aHB8Bgw80UkYOYOdq510Mjr0Oh3rXvXoZONMurBdzoDz1I0VMjAdxe/lr3+CsjLSKqttmgjfkpue1zVMmNzuy2SCNACKHeQRtWivYwDYVeprT2oMYL0A86r3BXZVcRNVr5eExEU2KMW4OOVjQSWnNuBudvaru3l15nnX00KveyxvSrZzGpqrTWernXFLsMdmuABqxsfFbUBU4eLYnf5LKDVc54lvVGMrIb20+YWsOCY63WSfA7rdELAYe04Da/Ymp0l4xMPw1pc3K0jUE8l6hoVMDKCyAEk4lpgnCUJgqhgmQpGkClIU5SFApCRwTpSgpcFTKLB8lkPCqcFR557jGAxrdmi/AV5WVJI37tygmrsEV7lmcQiIOa9NG1rzOhI9qEbS41egAvb2V7ly8a6eR8Kwhozb687+KsIVrWiqSuaujnWvkj1AsV2veSXbe1McPEatlnvqk2MiBF1ryTBuoGlV8eX1WfFryGGMAU0UExCsARIWp6ZYGLbYqhV3taSKMHl/FX4saHyVcNlOKtYyhSYsVjWo0qjElFhVRNIaNTv8LpPj3ZRfsSRy2Giu4f8qKyo05ai2JWBiqMV+iTDer5n6rIniJBruVWFjJrfTdRVzQrQnbGn6tVGLMKCwsNIHAO7z/BbZ2HtU4fhNEEnQGwFBbE1XBWiJHIqKSFg4KEk0e+z71tmxq5kYHJShGNVgampMAgACcBABOglKIhGkFZSFWUlIQVkJSrSEuVBUVW8K7IgY1RrMWNr7x8Nfoq4SCXV3gLYYjCZxW3cqYMHkFc+fmoFyoFZGRTq1RqseCG2O8KYZpOpW3EYU6pQYYYj1ayerRyKjAxGCzilXhMCW7ragKFqDE6pTqVl5FMqDEdhA4apYeHNbazwEaQY3VKdUry1HKgpEaORW5U2VFUZERGrsqmVEI1icBFoToELVAxPSgCgACcKAJgglJkEUEpFQIoIEVFEApCkFEAIQpFRAuVSlFECgJXNUUQJlULUVFRAESFFFAtIUooqGpSlFFAFEVEAARpRRAEQFFEBDVAFFEUaUpBREMAjSiiAqBFRFEIhRREQJkFEDKKKIGRUU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3016" name="AutoShape 8" descr="data:image/jpeg;base64,/9j/4AAQSkZJRgABAQAAAQABAAD/2wCEAAkGBxQSEhQUEhQUFhQUFBUUFxcUFBUUFxUUFBUWFhQUFBQYHSggGBwlHBQVITEhJSkrLi4uFx8zODMsNygtLisBCgoKDg0OFw8QGiwkHCQsLCwsLCwsLCwsLCwsLCwsLCwsLCwsLCwsLCwsLCwsLCwsLCwsLCwsLCwsLCwsLCwsLP/AABEIAKcBLQMBIgACEQEDEQH/xAAcAAACAgMBAQAAAAAAAAAAAAABAgADBAUHBgj/xABEEAABBAAEAgYHBAULBQAAAAABAAIDEQQSITEFQQYTIlFhcQcygZGhscEUQlKSI3Ky0eEzQ1NzgpOiwsPw8RUWRGKz/8QAFwEBAQEBAAAAAAAAAAAAAAAAAAECA//EABwRAQEBAQADAQEAAAAAAAAAAAABAhESITFBUf/aAAwDAQACEQMRAD8A6mpaFoWqgoKWlJQMpaW0CUDEoWlJS2gszIFyTMhaB8yGZJaFoLC5S1VaOZA9qZlXaCCzMhmSWpaB8ymZVqWintS0toWiHtAlLaIRRtFKogNo2ktG0DWjaW1AiHBRtJmUbIDsR70FiKVMgKKARQFRBEIIoilKCJVCoUAtC1ECUAKChKCKNoEoIWgKFoEqIGQKrnmaxpc40Bufh9Vjf9TZyzHya76hOyHGYpa1k3GA3+bk9rcvluthG+wCOYv3pLKWHUWPj5+rie+vUa523cLWlwvFpSf0roYm1YcZGC26UaLtLvz0Ut4SPRWpa8tjekEI0+2xi7FsLHEHvytBNJIOm2DYxofOXuA1Iil18bLaSXpfT1lqt2IaN3N94Xj8T6R8IAcomd5NYB/iffwXl8N0uiiYD1BLjduz5Q7WzXZPNW9/CcdTk4hG0WXiu/f5KzDYpsjczDY71zmHpvLiAWYfBx9kCy6Qu8rvKFh4/ppjcOQx0UMebUUy75XechJ39Lx1e1rW8WzEiNhdTi3Q7kGjyXhJuM4xzixuOZ1tWI2xMA2BrPl03/fS87g8Xi3snLZpWyRu7TGvc0kknOdCNeyfcll/CV2OWScD+TA87PvpY3DuKXn698TcrqBzgAir5lcZgnknhmdJJI50Qa4B0jnCiaNh12tP1pUkv9Ou/wAvSXCN3xMHkJGuPuaSvLy9MYDLJmmeGZqbkDyC0Deq05rk/WHvKXMtWSpK6viummBogieQ8jTQPbmeCsDA+kCGAvLIHEu75A0abbNPiub2pakzIeVdLl9Kz/uQRj9Z7nfINWDN6TsWdmwt8o3H9p5XgwUzStI+lcDiOsjjkGz2Mf8AmaD9VkArz/QTEdZgMMe6PJ/duLP8q36yplEEUBQKhKBQRKVgca41DhWB08jWZjlaDZLnHk1gsmudDRcoxXpHxtkB8baJ1ZE34Z8yvB1nH8QbEWg6l1kbD1co3P6wVTsbIRbYrFXq+vouKYzphi5CC+ZxLQ4DRjaDqzAZWjeh7liS9IcS7fETEdxmkqvLNSllXsdvi4i4uaHBoB8Tz00vzCvn4pAz15om/rSMb8yvnqTEudub89UglKsn9S12vjvSrDhreqxMZPWNzdW/MQyjfq3pYC1J6X4XXNNKf7MhB8gaAXKS896FqXMqzTps/TfC3o2U1toxvzeVZP6UmD1MO4/rSgfJpXLbUtWZkS3r3nFfSO+ZhYIWNBIN5nOPZcCK27lgf9/4oCmljRZOjBdnXckryVoWlkp2vRTdNMY7eZw8mxt/ZaCstkvE5mhwkmogEfpnNscuzmC8kvecRlnlZDPgn21je1G06g6+sznzCvqfEaPBcOxOJEpLzcWhDyXEu/DR2VfR/hP2kSEvLOrANBuut2SOe2y2vQvGvOLl6wU6RpcQRl7TSKFb81tuHYJseK62GjDPG7b7rwQSCOXPTvsIOddYTzPvXouDcVw8MBzMDpu1uwEuvYZiNBVLQ4yLJI9v4Xub7nEfRLhos72tv1nBvvICo9b05a3qoC1rQXG70sdkW3Tlr8EcfmHC4gBZdlGguhZcTt4b+Kq9IDgDAwcmuNeBpo/ZXp+CNIhgotLREA6jZ1aKNKDxfBXXhMU1pIeA19j8IOo7+R96WaQuwUTzqYpyLJJNbgG1uY+GGHE4iMkZcRFM5obe1kgEVpvS0nDml2BxLTdNcx400u6KDYYodXxRjthI5rh4dY0tr3qcNldDiMZl7RaDJ55X5viHK7F4CTEnCTwgEBjA45mjK6MgkGzZ+93p2hjuJytBGWSMtNEAXkF/JFNhMA10kkkX8jiYX1Q9WT7zDp5/HuXh7XqOiPETFK6B5GUlwFmgHtsGvPb3LzeKhyPe07tcW6eBrREVoKBS0BRS2paBkwSAotKDtHolxWbBFv8ARzPb7HBr/m5y9ta5j6GsTpiY/wCreP8AE0/5V0y1lTgqWlCZASgVLSkoOUemaOsRhn1vE9v5H2f/AKLnsh1XUvTRDcOGf+GV7PzsDv8ATXMJ28+/XyPMKwqlREnxHvSF47x7P4KoKiQv8CfYUQ6/PuKBlELQQei6GcLjxErhLq1jcwbdZiSBv3Du8VtuEcWwsk7YRhWNa5xaHHLqaOWwRzrvO61fQGfLiwL9dj2+ZAzj9lYg4ZJJjXxRaPEr3A3WUNcXB3sFFFbfB8BhkxWJY+wI3dhjTVh2uh30FaLT8f4aIp3MiDnNAB0t1XuLC9nNBhpnZpC2SaNjGyOhc5tve7INjvusiDHRsbPDD2XYZjnG9RYs7nU+aDl72EaEEHuIpbfBYXEwRtxMVhrtOzqTqR2mVqNCtz0jP2vCRYlgGaO2yhv3e/5A+RK0XDOPzQNyxuGW7pwsa71zRHscWxreIYZ+zpYn5wPBl2f9/dWHwXF9TjZ4HHsOc98Yvm7tFo8w46d4XksXxOWWTrXvOcbEaZR3NA2GvxWNNK57i5xJcdSSdSUGy6VRZcXN4vze1wsg+0nRY3BJGtxEReaaHgknbTXXwWISrcJhXyuDI2lzjrQ8FRuemmLZJO3I4ODYw05TYBzOOh56ELD4Hxd0ErHOc8sbYLQ41RFaNujW9KrH8JmhaHSxlgcaF1qauqBV+K6PTxxda9oDQGkjMC5odsS3koG4rxkuxJnhtnqgXV9loBJG2vck4l0gmmbkcWhhNkMaGgnxrdV4PhhkhmlBAEOWxV5sx2B5LJ6LcMjnfJ1pdljYX0ygXV4lBq8PjJI/Ue5v6pIVTZCDYJvewdb81ncadAZB9mDgzKLzXebnvqtegJKCNoEoIoooii0K3LSqaaKsa5ENlvdVUnLkloPceiPEZca5nJ8Lx7WuY4fAOXYwuDej/E9XxDDHYF5YfHrGOYB73Bd4UqmCYJQioIUpKJSFB430sQB2ALj/ADc0bvfmj/1FxiUC23+Eb3uu89PIM/D8UO6PP/dubJ/lXCC0kA1toT7T/BWFJY7vgjmTEIUqhc3h80asWNCE1KN0JQIVm8GxLIpmPkaHNB1B2HjXOlhKIrpnSDjH2ZscrIY3tftJfMtBo6XqL9y8pwnpCG4x+JlBAeHAhgFtsACrI/CBfjanAekDWMdBiWmSBwIA3LDvp4eWx2WXHxXh8LmCPDGUaFz5DZb3gNIo15BEelwfAGRsd9nL/wBI7DvOejoH5j8CdFhdMC+CJzoo21PmE0ta6mmCwe6x/wApuk2CglbFIZjC3KGskAJjeyraDl0aQLq63904XiIGYaZkZdiI4G9Y4vunOsuaGA7AZSdkVq+i2GLcHi3S9lkjKaXDemu7QB31I9y8cFsuMcblxJHWOGUHssaKaO7zPitaqiKKKICFfgca+F2eN2V1EXQOh3GvksdFtXrtevlzQeo6TYtxwuEzuuQ5pTe+uxWy4xgIsRIWtfK2d8DJst/onZWmgR3rzvSjiDJpGiI3HGxrGmi29O0QCBWqzWdJYgGSGJ/2iOLqmuDhkOlAnW9LOig2fQPCiTDzNc0uD5Gtc3UaVua/3otVg8QeH4uQPjJBBADT912rCO9afhXE3wSB7TdGy3MQ13mB4pp+KPdiDiBTXl+cAagHkNUVvOkcfXYVmJMYjkz06hlsG60/evKLZ8U47NiGhry0NBumtygnvPetYUEQKKCIiilKIqKIqIgUmQRtBl8Mn6uWKT8Ekb/yPDvovo9fMwFr6M4Nietw8Mn44Y3+1zASpVZwKYJQUygVyUpiUjkFM8Ye1zXC2uBaQeYcKIPsK4LxzEYU5xhGSNaJAQ57vWbtQbyF0dTfgu+38188Y2Hq58RGNmPkb+R7m/RWDFKUIWltVDEqcihaiCFBFRUBGkUAoN7wHpE6BpikaJYHbsNWL3y38vkt9w/i/DoWvMYkHWinxkPIruG42J5rwpQVF2KLS9xjBDMxLQ7cNvQFUo2ggiiNqWgCiigQRRRHIe4oAgVZ1RREBUFSFq/7OURhfH4IKFFktwyduGCDDpBZwiCZsYRWAAmDCs/qwjlCIwOqPcnEJWYE9IMNsBXcugcubAYfva0s/K9wHwAXGcq6n6K8TmwsjP6Odw9jmRu+ZcpSPaBMEAiopHBVlWlI4IKnLhvTKIM4jiW/iff94xrz8XFdzcFx70mw5eJNP9JFE7nv2o7/AMAVh+PGkIUr5IdTSggVRQoshuHTfZggxlFmDDhN1ICDBpHIe4rNyhGggwsh7kREfBZwAUpOjDEB7x8Uww/iVdnCDZAgr+zIiAJ+tGvgg6doVEEQTZP96KYBrppBHG23O2FgX7SQFvI+ieKJ1axvm8H9m1m2RZOtJSlLO4/wGfCgOdlc00MzDmAcb7JBAOwvZaEuee/4Ky9LONgFMybo3gevxDI3lwa7MTrROVpdQNHXsr246HwAt7LzRGYFx250RXyWNamVmevCulAVLsU3vXv+O9G4BhpDHHTmsc5pFk2ynEGydw0j2rnTcA8gkAUN6INedbK512FnFrMTZAA3W0j4ZiHerBKfKN3zpa/g+FcJoXVbRLGdDyD22dNfau1MwjyO09oJNbk6jRTWuLnPXKncCxIBc6F4aASbyjQCzoTey17HA7a+VldmGFjylucEjStaIrUf8owYOMAUxo0/CFM6tNSRx1uElcQGxv1IFljq8yaXqI+hQoF05NmuzHpvV2T9F7+chjHuyjstcaAAugTSw8O9rW9ptb3mvlvSm7YuZHkH9EYG7vmJ56saAL31aki9H+KJ9ZgbyN3py+i9jJimuBGUe7U+Gq3+DvI298oTFpqRz/DejV5rPOAP/VpXuuAcGjwkXVxWRZcXOrM5x5mh5BZ7U4W2DBFAJkCFKU6QoEcuW+l6Cp8LJ3sc0n9R4d/qLqRWm6S8EZiosr225tlhBoh3yINc0VxV6pkeANV7dno5mPrTMHk0/vUk9GF/+RR/qyfjmCvU48OyYctVlxYKZ/qwynyjcfjS6Nwbo91UPV52uc2zbu8AXQ3qwa8ls5MORqXMrbKDdm61pc7v+NzLj8jspLXAtc00WkEEHmCDsqnz9zSuvN4Jh3kvdExznaudR1NCyLV7OGQt9WKMf2G/uW5fTHHM+EdHnzRtkdIyNriQ3NZLqJF6eIO55LdM6Dfin/LH9S5erZCxwdUY0e4BujRbXUSAORNlZjcrfuDlqXXS53d66TMc3x3RLEMfliuRpAIcQG1ZIynXcUozofijvkH9pdFY4kk6VQoAVR1vXnyTkLpm3jF+vEcB6OMhc9uJaxznC2knM2vAEaEEH4L0WAwUenVxxbjURt2JO2nd81m3kL3a9qmjwytadPbr71dHjHZQByAoF2mncNguWvrpPjR8Z6JQyTZ3ggmxQcO0BlIcQNtSfeFWzorhh9y/MrfnM45nAA7Dnoav5D3KZV0z8Y19ajAcEgikuKJoky7703MLIvQcxpqt3BDHv2+V+Hj3d+yxpmu1LTRy5QautbJVUUThoZAR+rl2rS+S56ntrPxVx/g0eIic0Gi4s7W5GV17czqfitLB0IgHrOkd7Q36L0rIaN2TfjY9ispbx8Z19aHB8Bgw80UkYOYOdq510Mjr0Oh3rXvXoZONMurBdzoDz1I0VMjAdxe/lr3+CsjLSKqttmgjfkpue1zVMmNzuy2SCNACKHeQRtWivYwDYVeprT2oMYL0A86r3BXZVcRNVr5eExEU2KMW4OOVjQSWnNuBudvaru3l15nnX00KveyxvSrZzGpqrTWernXFLsMdmuABqxsfFbUBU4eLYnf5LKDVc54lvVGMrIb20+YWsOCY63WSfA7rdELAYe04Da/Ymp0l4xMPw1pc3K0jUE8l6hoVMDKCyAEk4lpgnCUJgqhgmQpGkClIU5SFApCRwTpSgpcFTKLB8lkPCqcFR557jGAxrdmi/AV5WVJI37tygmrsEV7lmcQiIOa9NG1rzOhI9qEbS41egAvb2V7ly8a6eR8Kwhozb687+KsIVrWiqSuaujnWvkj1AsV2veSXbe1McPEatlnvqk2MiBF1ryTBuoGlV8eX1WfFryGGMAU0UExCsARIWp6ZYGLbYqhV3taSKMHl/FX4saHyVcNlOKtYyhSYsVjWo0qjElFhVRNIaNTv8LpPj3ZRfsSRy2Giu4f8qKyo05ai2JWBiqMV+iTDer5n6rIniJBruVWFjJrfTdRVzQrQnbGn6tVGLMKCwsNIHAO7z/BbZ2HtU4fhNEEnQGwFBbE1XBWiJHIqKSFg4KEk0e+z71tmxq5kYHJShGNVgampMAgACcBABOglKIhGkFZSFWUlIQVkJSrSEuVBUVW8K7IgY1RrMWNr7x8Nfoq4SCXV3gLYYjCZxW3cqYMHkFc+fmoFyoFZGRTq1RqseCG2O8KYZpOpW3EYU6pQYYYj1ayerRyKjAxGCzilXhMCW7ragKFqDE6pTqVl5FMqDEdhA4apYeHNbazwEaQY3VKdUry1HKgpEaORW5U2VFUZERGrsqmVEI1icBFoToELVAxPSgCgACcKAJgglJkEUEpFQIoIEVFEApCkFEAIQpFRAuVSlFECgJXNUUQJlULUVFRAESFFFAtIUooqGpSlFFAFEVEAARpRRAEQFFEBDVAFFEUaUpBREMAjSiiAqBFRFEIhRREQJkFEDKKKIGRUU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3018" name="AutoShape 10" descr="data:image/jpeg;base64,/9j/4AAQSkZJRgABAQAAAQABAAD/2wCEAAkGBxQSEhQUEhQUFhQUFBUUFxcUFBUUFxUUFBUWFhQUFBQYHSggGBwlHBQVITEhJSkrLi4uFx8zODMsNygtLisBCgoKDg0OFw8QGiwkHCQsLCwsLCwsLCwsLCwsLCwsLCwsLCwsLCwsLCwsLCwsLCwsLCwsLCwsLCwsLCwsLCwsLP/AABEIAKcBLQMBIgACEQEDEQH/xAAcAAACAgMBAQAAAAAAAAAAAAABAgADBAUHBgj/xABEEAABBAAEAgYHBAULBQAAAAABAAIDEQQSITEFQQYTIlFhcQcygZGhscEUQlKSI3Ky0eEzQ1NzgpOiwsPw8RUWRGKz/8QAFwEBAQEBAAAAAAAAAAAAAAAAAAECA//EABwRAQEBAQADAQEAAAAAAAAAAAABAhESITFBUf/aAAwDAQACEQMRAD8A6mpaFoWqgoKWlJQMpaW0CUDEoWlJS2gszIFyTMhaB8yGZJaFoLC5S1VaOZA9qZlXaCCzMhmSWpaB8ymZVqWintS0toWiHtAlLaIRRtFKogNo2ktG0DWjaW1AiHBRtJmUbIDsR70FiKVMgKKARQFRBEIIoilKCJVCoUAtC1ECUAKChKCKNoEoIWgKFoEqIGQKrnmaxpc40Bufh9Vjf9TZyzHya76hOyHGYpa1k3GA3+bk9rcvluthG+wCOYv3pLKWHUWPj5+rie+vUa523cLWlwvFpSf0roYm1YcZGC26UaLtLvz0Ut4SPRWpa8tjekEI0+2xi7FsLHEHvytBNJIOm2DYxofOXuA1Iil18bLaSXpfT1lqt2IaN3N94Xj8T6R8IAcomd5NYB/iffwXl8N0uiiYD1BLjduz5Q7WzXZPNW9/CcdTk4hG0WXiu/f5KzDYpsjczDY71zmHpvLiAWYfBx9kCy6Qu8rvKFh4/ppjcOQx0UMebUUy75XechJ39Lx1e1rW8WzEiNhdTi3Q7kGjyXhJuM4xzixuOZ1tWI2xMA2BrPl03/fS87g8Xi3snLZpWyRu7TGvc0kknOdCNeyfcll/CV2OWScD+TA87PvpY3DuKXn698TcrqBzgAir5lcZgnknhmdJJI50Qa4B0jnCiaNh12tP1pUkv9Ou/wAvSXCN3xMHkJGuPuaSvLy9MYDLJmmeGZqbkDyC0Deq05rk/WHvKXMtWSpK6viummBogieQ8jTQPbmeCsDA+kCGAvLIHEu75A0abbNPiub2pakzIeVdLl9Kz/uQRj9Z7nfINWDN6TsWdmwt8o3H9p5XgwUzStI+lcDiOsjjkGz2Mf8AmaD9VkArz/QTEdZgMMe6PJ/duLP8q36yplEEUBQKhKBQRKVgca41DhWB08jWZjlaDZLnHk1gsmudDRcoxXpHxtkB8baJ1ZE34Z8yvB1nH8QbEWg6l1kbD1co3P6wVTsbIRbYrFXq+vouKYzphi5CC+ZxLQ4DRjaDqzAZWjeh7liS9IcS7fETEdxmkqvLNSllXsdvi4i4uaHBoB8Tz00vzCvn4pAz15om/rSMb8yvnqTEudub89UglKsn9S12vjvSrDhreqxMZPWNzdW/MQyjfq3pYC1J6X4XXNNKf7MhB8gaAXKS896FqXMqzTps/TfC3o2U1toxvzeVZP6UmD1MO4/rSgfJpXLbUtWZkS3r3nFfSO+ZhYIWNBIN5nOPZcCK27lgf9/4oCmljRZOjBdnXckryVoWlkp2vRTdNMY7eZw8mxt/ZaCstkvE5mhwkmogEfpnNscuzmC8kvecRlnlZDPgn21je1G06g6+sznzCvqfEaPBcOxOJEpLzcWhDyXEu/DR2VfR/hP2kSEvLOrANBuut2SOe2y2vQvGvOLl6wU6RpcQRl7TSKFb81tuHYJseK62GjDPG7b7rwQSCOXPTvsIOddYTzPvXouDcVw8MBzMDpu1uwEuvYZiNBVLQ4yLJI9v4Xub7nEfRLhos72tv1nBvvICo9b05a3qoC1rQXG70sdkW3Tlr8EcfmHC4gBZdlGguhZcTt4b+Kq9IDgDAwcmuNeBpo/ZXp+CNIhgotLREA6jZ1aKNKDxfBXXhMU1pIeA19j8IOo7+R96WaQuwUTzqYpyLJJNbgG1uY+GGHE4iMkZcRFM5obe1kgEVpvS0nDml2BxLTdNcx400u6KDYYodXxRjthI5rh4dY0tr3qcNldDiMZl7RaDJ55X5viHK7F4CTEnCTwgEBjA45mjK6MgkGzZ+93p2hjuJytBGWSMtNEAXkF/JFNhMA10kkkX8jiYX1Q9WT7zDp5/HuXh7XqOiPETFK6B5GUlwFmgHtsGvPb3LzeKhyPe07tcW6eBrREVoKBS0BRS2paBkwSAotKDtHolxWbBFv8ARzPb7HBr/m5y9ta5j6GsTpiY/wCreP8AE0/5V0y1lTgqWlCZASgVLSkoOUemaOsRhn1vE9v5H2f/AKLnsh1XUvTRDcOGf+GV7PzsDv8ATXMJ28+/XyPMKwqlREnxHvSF47x7P4KoKiQv8CfYUQ6/PuKBlELQQei6GcLjxErhLq1jcwbdZiSBv3Du8VtuEcWwsk7YRhWNa5xaHHLqaOWwRzrvO61fQGfLiwL9dj2+ZAzj9lYg4ZJJjXxRaPEr3A3WUNcXB3sFFFbfB8BhkxWJY+wI3dhjTVh2uh30FaLT8f4aIp3MiDnNAB0t1XuLC9nNBhpnZpC2SaNjGyOhc5tve7INjvusiDHRsbPDD2XYZjnG9RYs7nU+aDl72EaEEHuIpbfBYXEwRtxMVhrtOzqTqR2mVqNCtz0jP2vCRYlgGaO2yhv3e/5A+RK0XDOPzQNyxuGW7pwsa71zRHscWxreIYZ+zpYn5wPBl2f9/dWHwXF9TjZ4HHsOc98Yvm7tFo8w46d4XksXxOWWTrXvOcbEaZR3NA2GvxWNNK57i5xJcdSSdSUGy6VRZcXN4vze1wsg+0nRY3BJGtxEReaaHgknbTXXwWISrcJhXyuDI2lzjrQ8FRuemmLZJO3I4ODYw05TYBzOOh56ELD4Hxd0ErHOc8sbYLQ41RFaNujW9KrH8JmhaHSxlgcaF1qauqBV+K6PTxxda9oDQGkjMC5odsS3koG4rxkuxJnhtnqgXV9loBJG2vck4l0gmmbkcWhhNkMaGgnxrdV4PhhkhmlBAEOWxV5sx2B5LJ6LcMjnfJ1pdljYX0ygXV4lBq8PjJI/Ue5v6pIVTZCDYJvewdb81ncadAZB9mDgzKLzXebnvqtegJKCNoEoIoooii0K3LSqaaKsa5ENlvdVUnLkloPceiPEZca5nJ8Lx7WuY4fAOXYwuDej/E9XxDDHYF5YfHrGOYB73Bd4UqmCYJQioIUpKJSFB430sQB2ALj/ADc0bvfmj/1FxiUC23+Eb3uu89PIM/D8UO6PP/dubJ/lXCC0kA1toT7T/BWFJY7vgjmTEIUqhc3h80asWNCE1KN0JQIVm8GxLIpmPkaHNB1B2HjXOlhKIrpnSDjH2ZscrIY3tftJfMtBo6XqL9y8pwnpCG4x+JlBAeHAhgFtsACrI/CBfjanAekDWMdBiWmSBwIA3LDvp4eWx2WXHxXh8LmCPDGUaFz5DZb3gNIo15BEelwfAGRsd9nL/wBI7DvOejoH5j8CdFhdMC+CJzoo21PmE0ta6mmCwe6x/wApuk2CglbFIZjC3KGskAJjeyraDl0aQLq63904XiIGYaZkZdiI4G9Y4vunOsuaGA7AZSdkVq+i2GLcHi3S9lkjKaXDemu7QB31I9y8cFsuMcblxJHWOGUHssaKaO7zPitaqiKKKICFfgca+F2eN2V1EXQOh3GvksdFtXrtevlzQeo6TYtxwuEzuuQ5pTe+uxWy4xgIsRIWtfK2d8DJst/onZWmgR3rzvSjiDJpGiI3HGxrGmi29O0QCBWqzWdJYgGSGJ/2iOLqmuDhkOlAnW9LOig2fQPCiTDzNc0uD5Gtc3UaVua/3otVg8QeH4uQPjJBBADT912rCO9afhXE3wSB7TdGy3MQ13mB4pp+KPdiDiBTXl+cAagHkNUVvOkcfXYVmJMYjkz06hlsG60/evKLZ8U47NiGhry0NBumtygnvPetYUEQKKCIiilKIqKIqIgUmQRtBl8Mn6uWKT8Ekb/yPDvovo9fMwFr6M4Nietw8Mn44Y3+1zASpVZwKYJQUygVyUpiUjkFM8Ye1zXC2uBaQeYcKIPsK4LxzEYU5xhGSNaJAQ57vWbtQbyF0dTfgu+38188Y2Hq58RGNmPkb+R7m/RWDFKUIWltVDEqcihaiCFBFRUBGkUAoN7wHpE6BpikaJYHbsNWL3y38vkt9w/i/DoWvMYkHWinxkPIruG42J5rwpQVF2KLS9xjBDMxLQ7cNvQFUo2ggiiNqWgCiigQRRRHIe4oAgVZ1RREBUFSFq/7OURhfH4IKFFktwyduGCDDpBZwiCZsYRWAAmDCs/qwjlCIwOqPcnEJWYE9IMNsBXcugcubAYfva0s/K9wHwAXGcq6n6K8TmwsjP6Odw9jmRu+ZcpSPaBMEAiopHBVlWlI4IKnLhvTKIM4jiW/iff94xrz8XFdzcFx70mw5eJNP9JFE7nv2o7/AMAVh+PGkIUr5IdTSggVRQoshuHTfZggxlFmDDhN1ICDBpHIe4rNyhGggwsh7kREfBZwAUpOjDEB7x8Uww/iVdnCDZAgr+zIiAJ+tGvgg6doVEEQTZP96KYBrppBHG23O2FgX7SQFvI+ieKJ1axvm8H9m1m2RZOtJSlLO4/wGfCgOdlc00MzDmAcb7JBAOwvZaEuee/4Ky9LONgFMybo3gevxDI3lwa7MTrROVpdQNHXsr246HwAt7LzRGYFx250RXyWNamVmevCulAVLsU3vXv+O9G4BhpDHHTmsc5pFk2ynEGydw0j2rnTcA8gkAUN6INedbK512FnFrMTZAA3W0j4ZiHerBKfKN3zpa/g+FcJoXVbRLGdDyD22dNfau1MwjyO09oJNbk6jRTWuLnPXKncCxIBc6F4aASbyjQCzoTey17HA7a+VldmGFjylucEjStaIrUf8owYOMAUxo0/CFM6tNSRx1uElcQGxv1IFljq8yaXqI+hQoF05NmuzHpvV2T9F7+chjHuyjstcaAAugTSw8O9rW9ptb3mvlvSm7YuZHkH9EYG7vmJ56saAL31aki9H+KJ9ZgbyN3py+i9jJimuBGUe7U+Gq3+DvI298oTFpqRz/DejV5rPOAP/VpXuuAcGjwkXVxWRZcXOrM5x5mh5BZ7U4W2DBFAJkCFKU6QoEcuW+l6Cp8LJ3sc0n9R4d/qLqRWm6S8EZiosr225tlhBoh3yINc0VxV6pkeANV7dno5mPrTMHk0/vUk9GF/+RR/qyfjmCvU48OyYctVlxYKZ/qwynyjcfjS6Nwbo91UPV52uc2zbu8AXQ3qwa8ls5MORqXMrbKDdm61pc7v+NzLj8jspLXAtc00WkEEHmCDsqnz9zSuvN4Jh3kvdExznaudR1NCyLV7OGQt9WKMf2G/uW5fTHHM+EdHnzRtkdIyNriQ3NZLqJF6eIO55LdM6Dfin/LH9S5erZCxwdUY0e4BujRbXUSAORNlZjcrfuDlqXXS53d66TMc3x3RLEMfliuRpAIcQG1ZIynXcUozofijvkH9pdFY4kk6VQoAVR1vXnyTkLpm3jF+vEcB6OMhc9uJaxznC2knM2vAEaEEH4L0WAwUenVxxbjURt2JO2nd81m3kL3a9qmjwytadPbr71dHjHZQByAoF2mncNguWvrpPjR8Z6JQyTZ3ggmxQcO0BlIcQNtSfeFWzorhh9y/MrfnM45nAA7Dnoav5D3KZV0z8Y19ajAcEgikuKJoky7703MLIvQcxpqt3BDHv2+V+Hj3d+yxpmu1LTRy5QautbJVUUThoZAR+rl2rS+S56ntrPxVx/g0eIic0Gi4s7W5GV17czqfitLB0IgHrOkd7Q36L0rIaN2TfjY9ispbx8Z19aHB8Bgw80UkYOYOdq510Mjr0Oh3rXvXoZONMurBdzoDz1I0VMjAdxe/lr3+CsjLSKqttmgjfkpue1zVMmNzuy2SCNACKHeQRtWivYwDYVeprT2oMYL0A86r3BXZVcRNVr5eExEU2KMW4OOVjQSWnNuBudvaru3l15nnX00KveyxvSrZzGpqrTWernXFLsMdmuABqxsfFbUBU4eLYnf5LKDVc54lvVGMrIb20+YWsOCY63WSfA7rdELAYe04Da/Ymp0l4xMPw1pc3K0jUE8l6hoVMDKCyAEk4lpgnCUJgqhgmQpGkClIU5SFApCRwTpSgpcFTKLB8lkPCqcFR557jGAxrdmi/AV5WVJI37tygmrsEV7lmcQiIOa9NG1rzOhI9qEbS41egAvb2V7ly8a6eR8Kwhozb687+KsIVrWiqSuaujnWvkj1AsV2veSXbe1McPEatlnvqk2MiBF1ryTBuoGlV8eX1WfFryGGMAU0UExCsARIWp6ZYGLbYqhV3taSKMHl/FX4saHyVcNlOKtYyhSYsVjWo0qjElFhVRNIaNTv8LpPj3ZRfsSRy2Giu4f8qKyo05ai2JWBiqMV+iTDer5n6rIniJBruVWFjJrfTdRVzQrQnbGn6tVGLMKCwsNIHAO7z/BbZ2HtU4fhNEEnQGwFBbE1XBWiJHIqKSFg4KEk0e+z71tmxq5kYHJShGNVgampMAgACcBABOglKIhGkFZSFWUlIQVkJSrSEuVBUVW8K7IgY1RrMWNr7x8Nfoq4SCXV3gLYYjCZxW3cqYMHkFc+fmoFyoFZGRTq1RqseCG2O8KYZpOpW3EYU6pQYYYj1ayerRyKjAxGCzilXhMCW7ragKFqDE6pTqVl5FMqDEdhA4apYeHNbazwEaQY3VKdUry1HKgpEaORW5U2VFUZERGrsqmVEI1icBFoToELVAxPSgCgACcKAJgglJkEUEpFQIoIEVFEApCkFEAIQpFRAuVSlFECgJXNUUQJlULUVFRAESFFFAtIUooqGpSlFFAFEVEAARpRRAEQFFEBDVAFFEUaUpBREMAjSiiAqBFRFEIhRREQJkFEDKKKIGRUU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020" name="Picture 12" descr="https://encrypted-tbn2.gstatic.com/images?q=tbn:ANd9GcQRPBtP03QBPE6Aevf4GjFEXTNYSdPCbi9N7eY91fSpbksqbDI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941168"/>
            <a:ext cx="1143000" cy="1143001"/>
          </a:xfrm>
          <a:prstGeom prst="rect">
            <a:avLst/>
          </a:prstGeom>
          <a:noFill/>
        </p:spPr>
      </p:pic>
      <p:pic>
        <p:nvPicPr>
          <p:cNvPr id="43022" name="Picture 14" descr="https://encrypted-tbn1.gstatic.com/images?q=tbn:ANd9GcTa6RFW_bdOSnx8Dn5P4k9-gcKnTHOGBXrF59UpQd8hDmytGUEB0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3356992"/>
            <a:ext cx="2762250" cy="1657351"/>
          </a:xfrm>
          <a:prstGeom prst="rect">
            <a:avLst/>
          </a:prstGeom>
          <a:noFill/>
        </p:spPr>
      </p:pic>
      <p:pic>
        <p:nvPicPr>
          <p:cNvPr id="43024" name="Picture 16" descr="https://encrypted-tbn1.gstatic.com/images?q=tbn:ANd9GcQKBHEkQ8lyoUiK9Y-crdgLuYOnFksGyhI7Vaw33GoJcglJQSp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4149080"/>
            <a:ext cx="3314700" cy="1381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88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err="1">
                <a:latin typeface="Arial Narrow" pitchFamily="34" charset="0"/>
              </a:rPr>
              <a:t>CI’s</a:t>
            </a:r>
            <a:r>
              <a:rPr lang="pt-BR" sz="2800" dirty="0">
                <a:latin typeface="Arial Narrow" pitchFamily="34" charset="0"/>
              </a:rPr>
              <a:t> Comerciais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Driver de corrente ULN2804 – Controle para motor de passo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6110" y="2780928"/>
            <a:ext cx="42862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http://sumaoutlet.com/bmz_cache/8/8dd94af3adb657c4e87de056e565548e.image.300x2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5305" y="2996952"/>
            <a:ext cx="1996535" cy="18368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37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err="1">
                <a:latin typeface="Arial Narrow" pitchFamily="34" charset="0"/>
              </a:rPr>
              <a:t>CI’s</a:t>
            </a:r>
            <a:r>
              <a:rPr lang="pt-BR" sz="2800" dirty="0">
                <a:latin typeface="Arial Narrow" pitchFamily="34" charset="0"/>
              </a:rPr>
              <a:t> Comerciais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CI </a:t>
            </a:r>
            <a:r>
              <a:rPr lang="pt-BR" dirty="0"/>
              <a:t>L298N controlando dois motores DC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51053"/>
            <a:ext cx="6747693" cy="3800171"/>
          </a:xfrm>
          <a:prstGeom prst="rect">
            <a:avLst/>
          </a:prstGeom>
        </p:spPr>
      </p:pic>
      <p:pic>
        <p:nvPicPr>
          <p:cNvPr id="6" name="Picture 5" descr="http://arduino-direct.com/sunshop/images/products/detail_336_L298N-5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209739"/>
            <a:ext cx="1637886" cy="12120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55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Praticando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Realizar a tarefa prática “Portal Lógicas, diodos </a:t>
            </a:r>
            <a:r>
              <a:rPr lang="pt-BR" sz="2800" smtClean="0">
                <a:latin typeface="Arial Narrow" pitchFamily="34" charset="0"/>
              </a:rPr>
              <a:t>e transistores”</a:t>
            </a:r>
            <a:endParaRPr lang="pt-BR" sz="28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5" name="Imagem 4" descr="MC900439257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7744" y="1052736"/>
            <a:ext cx="5160636" cy="51606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647788" y="3731280"/>
            <a:ext cx="4423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Final do Tópico: </a:t>
            </a:r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Componentes Eletrônicos</a:t>
            </a:r>
          </a:p>
          <a:p>
            <a:pPr algn="ctr"/>
            <a:endParaRPr lang="pt-BR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Resistores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>
                <a:latin typeface="Arial Narrow" pitchFamily="34" charset="0"/>
              </a:rPr>
              <a:t> </a:t>
            </a:r>
            <a:r>
              <a:rPr lang="pt-BR" sz="2800" dirty="0" smtClean="0">
                <a:latin typeface="Arial Narrow" pitchFamily="34" charset="0"/>
              </a:rPr>
              <a:t>Resistores são componentes eletrônicos que possuem a característica de se opor a passagem da corrente elétrica. Podem ser fixos e variáveis: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                                           Símbolos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08" y="2924944"/>
            <a:ext cx="47815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Resistores fixos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05526" y="2708920"/>
            <a:ext cx="8712968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latin typeface="Arial Narrow" pitchFamily="34" charset="0"/>
              </a:rPr>
              <a:t>Resistores fixos são aqueles que possuem a resistência invariável. </a:t>
            </a:r>
          </a:p>
          <a:p>
            <a:endParaRPr lang="pt-BR" sz="2400" dirty="0" smtClean="0">
              <a:latin typeface="Arial Narrow" pitchFamily="34" charset="0"/>
            </a:endParaRPr>
          </a:p>
          <a:p>
            <a:r>
              <a:rPr lang="pt-BR" sz="2400" dirty="0" smtClean="0">
                <a:latin typeface="Arial Narrow" pitchFamily="34" charset="0"/>
              </a:rPr>
              <a:t>São especificados por 3 parâmetros: valor da resistência elétrica, tolerância, máxima potência dissipada.</a:t>
            </a:r>
          </a:p>
          <a:p>
            <a:endParaRPr lang="pt-BR" sz="2400" dirty="0">
              <a:latin typeface="Arial Narrow" pitchFamily="34" charset="0"/>
            </a:endParaRPr>
          </a:p>
          <a:p>
            <a:r>
              <a:rPr lang="pt-BR" sz="2400" dirty="0">
                <a:latin typeface="Arial Narrow" pitchFamily="34" charset="0"/>
              </a:rPr>
              <a:t>Exemplo: Um resistor com valores de 100Ω, ± 5% e </a:t>
            </a:r>
            <a:r>
              <a:rPr lang="pt-BR" sz="2400" dirty="0" smtClean="0">
                <a:latin typeface="Arial Narrow" pitchFamily="34" charset="0"/>
              </a:rPr>
              <a:t>1/4W</a:t>
            </a:r>
          </a:p>
          <a:p>
            <a:endParaRPr lang="pt-BR" sz="2400" dirty="0" smtClean="0">
              <a:latin typeface="Arial Narrow" pitchFamily="34" charset="0"/>
            </a:endParaRPr>
          </a:p>
          <a:p>
            <a:r>
              <a:rPr lang="pt-BR" sz="2400" dirty="0" smtClean="0">
                <a:latin typeface="Arial Narrow" pitchFamily="34" charset="0"/>
              </a:rPr>
              <a:t>Dentre </a:t>
            </a:r>
            <a:r>
              <a:rPr lang="pt-BR" sz="2400" dirty="0">
                <a:latin typeface="Arial Narrow" pitchFamily="34" charset="0"/>
              </a:rPr>
              <a:t>os tipos de resistores fixos, destacamos os de fio, de filme </a:t>
            </a:r>
            <a:r>
              <a:rPr lang="pt-BR" sz="2400" dirty="0" smtClean="0">
                <a:latin typeface="Arial Narrow" pitchFamily="34" charset="0"/>
              </a:rPr>
              <a:t>de carbono </a:t>
            </a:r>
            <a:r>
              <a:rPr lang="pt-BR" sz="2400" dirty="0">
                <a:latin typeface="Arial Narrow" pitchFamily="34" charset="0"/>
              </a:rPr>
              <a:t>e o de filme metálico. </a:t>
            </a:r>
            <a:endParaRPr lang="pt-BR" sz="2400" dirty="0" smtClean="0">
              <a:latin typeface="Arial Narrow" pitchFamily="34" charset="0"/>
            </a:endParaRPr>
          </a:p>
          <a:p>
            <a:endParaRPr lang="pt-BR" sz="2400" dirty="0" smtClean="0">
              <a:latin typeface="Arial Narrow" pitchFamily="34" charset="0"/>
            </a:endParaRPr>
          </a:p>
          <a:p>
            <a:endParaRPr lang="pt-BR" sz="2400" dirty="0" smtClean="0">
              <a:latin typeface="Arial Narrow" pitchFamily="34" charset="0"/>
            </a:endParaRPr>
          </a:p>
          <a:p>
            <a:endParaRPr lang="pt-BR" sz="2800" dirty="0">
              <a:latin typeface="Arial Narrow" pitchFamily="34" charset="0"/>
            </a:endParaRPr>
          </a:p>
          <a:p>
            <a:endParaRPr lang="pt-BR" sz="2800" dirty="0" smtClean="0">
              <a:latin typeface="Arial Narrow" pitchFamily="34" charset="0"/>
            </a:endParaRPr>
          </a:p>
          <a:p>
            <a:r>
              <a:rPr lang="pt-BR" sz="1200" dirty="0" smtClean="0">
                <a:latin typeface="Arial Narrow" pitchFamily="34" charset="0"/>
              </a:rPr>
              <a:t>                                                  </a:t>
            </a:r>
          </a:p>
          <a:p>
            <a:r>
              <a:rPr lang="pt-BR" sz="1200" dirty="0">
                <a:latin typeface="Arial Narrow" pitchFamily="34" charset="0"/>
              </a:rPr>
              <a:t> </a:t>
            </a:r>
            <a:r>
              <a:rPr lang="pt-BR" sz="1200" dirty="0" smtClean="0">
                <a:latin typeface="Arial Narrow" pitchFamily="34" charset="0"/>
              </a:rPr>
              <a:t>                                                             Fio                                                               Carbono                                                   Filme Metálico</a:t>
            </a:r>
            <a:endParaRPr lang="pt-BR" sz="1200" dirty="0">
              <a:latin typeface="Arial Narrow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013176"/>
            <a:ext cx="1008112" cy="100811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10" y="5053876"/>
            <a:ext cx="1054846" cy="96741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742259"/>
            <a:ext cx="1207021" cy="1207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Resistor – Código de cores</a:t>
            </a:r>
            <a:endParaRPr lang="pt-BR" sz="2800" dirty="0">
              <a:latin typeface="Arial Narrow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2" y="1330796"/>
            <a:ext cx="46386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Resistor – Série de Resistores</a:t>
            </a:r>
            <a:endParaRPr lang="pt-BR" sz="2800" dirty="0">
              <a:latin typeface="Arial Narrow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833563"/>
            <a:ext cx="84486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3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  Resistores SMD</a:t>
            </a:r>
            <a:endParaRPr lang="pt-BR" sz="2800" dirty="0">
              <a:latin typeface="Arial Narrow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924944"/>
            <a:ext cx="3048000" cy="2867025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323528" y="1249997"/>
            <a:ext cx="8712968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latin typeface="Arial Narrow" pitchFamily="34" charset="0"/>
              </a:rPr>
              <a:t>Existem resistores com tamanho reduzido chamados de SMD(</a:t>
            </a:r>
            <a:r>
              <a:rPr lang="pt-BR" sz="2400" dirty="0" err="1" smtClean="0">
                <a:latin typeface="Arial Narrow" pitchFamily="34" charset="0"/>
              </a:rPr>
              <a:t>Surface</a:t>
            </a:r>
            <a:r>
              <a:rPr lang="pt-BR" sz="2400" dirty="0">
                <a:latin typeface="Arial Narrow" pitchFamily="34" charset="0"/>
              </a:rPr>
              <a:t> </a:t>
            </a:r>
            <a:r>
              <a:rPr lang="pt-BR" sz="2400" dirty="0" err="1" smtClean="0">
                <a:latin typeface="Arial Narrow" pitchFamily="34" charset="0"/>
              </a:rPr>
              <a:t>Mounted</a:t>
            </a:r>
            <a:r>
              <a:rPr lang="pt-BR" sz="2400" dirty="0" smtClean="0">
                <a:latin typeface="Arial Narrow" pitchFamily="34" charset="0"/>
              </a:rPr>
              <a:t> </a:t>
            </a:r>
            <a:r>
              <a:rPr lang="pt-BR" sz="2400" dirty="0" err="1" smtClean="0">
                <a:latin typeface="Arial Narrow" pitchFamily="34" charset="0"/>
              </a:rPr>
              <a:t>Device</a:t>
            </a:r>
            <a:r>
              <a:rPr lang="pt-BR" sz="2400" dirty="0" smtClean="0">
                <a:latin typeface="Arial Narrow" pitchFamily="34" charset="0"/>
              </a:rPr>
              <a:t>) dispositivo montado em superfície. São componentes muito pequenos para placas eletrônicas compactas. Estão sendo largamente utilizados. Seus dados são difíceis de serem observados, muitas vezes somente com o projeto eletrônico da placa é que podemos identificá-lo. </a:t>
            </a:r>
          </a:p>
        </p:txBody>
      </p:sp>
      <p:sp>
        <p:nvSpPr>
          <p:cNvPr id="2" name="Retângulo 1"/>
          <p:cNvSpPr/>
          <p:nvPr/>
        </p:nvSpPr>
        <p:spPr>
          <a:xfrm>
            <a:off x="2483768" y="5817527"/>
            <a:ext cx="4604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  <a:ea typeface="+mj-ea"/>
                <a:cs typeface="+mj-cs"/>
                <a:hlinkClick r:id="rId3" action="ppaction://hlinkfile"/>
              </a:rPr>
              <a:t>Vídeo: Montagem SMD automatizada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03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  Resistores Variável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Possuem o valor da resistência ajustável. Conhecidos como potenciômetros, foram muito usados para controle de volume de equipamentos de som.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69437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9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  Capacitores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São componente eletrônicos que armazenam cargas elétricas.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São formados por duas placas condutoras e um elemento isolante chamado de dielétrico. Para especificar um capacitor precisamos da capacitância em Faraday(F) e da tensão de isolação.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 smtClean="0">
              <a:latin typeface="Arial Narrow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2800" dirty="0">
              <a:latin typeface="Arial Narrow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 smtClean="0">
                <a:latin typeface="Arial Narrow" pitchFamily="34" charset="0"/>
              </a:rPr>
              <a:t>                                            Símbolos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861048"/>
            <a:ext cx="2232248" cy="153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655</Words>
  <Application>Microsoft Office PowerPoint</Application>
  <PresentationFormat>Apresentação na tela (4:3)</PresentationFormat>
  <Paragraphs>134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Arial Narrow</vt:lpstr>
      <vt:lpstr>Calibri</vt:lpstr>
      <vt:lpstr>Tema do Office</vt:lpstr>
      <vt:lpstr>Apresentação do PowerPoint</vt:lpstr>
      <vt:lpstr>Componentes Eletrônicos</vt:lpstr>
      <vt:lpstr>Resistores</vt:lpstr>
      <vt:lpstr>Resistores fixos</vt:lpstr>
      <vt:lpstr>Resistor – Código de cores</vt:lpstr>
      <vt:lpstr>Resistor – Série de Resistores</vt:lpstr>
      <vt:lpstr>  Resistores SMD</vt:lpstr>
      <vt:lpstr>  Resistores Variável</vt:lpstr>
      <vt:lpstr>  Capacitores</vt:lpstr>
      <vt:lpstr> Capacitores plásticos</vt:lpstr>
      <vt:lpstr>Capacitores Eletrolítico de Alumínio</vt:lpstr>
      <vt:lpstr>Capacitores Cerâmicos</vt:lpstr>
      <vt:lpstr>Praticando</vt:lpstr>
      <vt:lpstr>Diodos</vt:lpstr>
      <vt:lpstr>Diodos</vt:lpstr>
      <vt:lpstr>Circuitos com Diodos</vt:lpstr>
      <vt:lpstr>Exercícios</vt:lpstr>
      <vt:lpstr>Transistor</vt:lpstr>
      <vt:lpstr>Transistor Bipolar</vt:lpstr>
      <vt:lpstr>Transistor CMOS</vt:lpstr>
      <vt:lpstr>Relé</vt:lpstr>
      <vt:lpstr>CI’s Comerciais</vt:lpstr>
      <vt:lpstr>CI’s Comerciais</vt:lpstr>
      <vt:lpstr>CI’s Comerciais</vt:lpstr>
      <vt:lpstr>Praticando</vt:lpstr>
      <vt:lpstr>Apresentação do PowerPoint</vt:lpstr>
    </vt:vector>
  </TitlesOfParts>
  <Company>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Juarez Bento da Silva</dc:creator>
  <cp:lastModifiedBy>Roderval Marcelino</cp:lastModifiedBy>
  <cp:revision>277</cp:revision>
  <dcterms:created xsi:type="dcterms:W3CDTF">2011-06-02T18:58:43Z</dcterms:created>
  <dcterms:modified xsi:type="dcterms:W3CDTF">2018-05-11T13:19:32Z</dcterms:modified>
</cp:coreProperties>
</file>