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332" r:id="rId3"/>
    <p:sldId id="333" r:id="rId4"/>
    <p:sldId id="335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44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66"/>
    <a:srgbClr val="3366FF"/>
    <a:srgbClr val="3333FF"/>
    <a:srgbClr val="FF33CC"/>
    <a:srgbClr val="99FF33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146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36F8C-9231-42EF-B335-94DE5C20E902}" type="datetimeFigureOut">
              <a:rPr lang="pt-BR" smtClean="0"/>
              <a:pPr/>
              <a:t>15/05/2018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E45C8-8FA0-4A6F-B5BB-4C475DEF2CF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09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2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428992" y="6492875"/>
            <a:ext cx="2133600" cy="365125"/>
          </a:xfrm>
        </p:spPr>
        <p:txBody>
          <a:bodyPr/>
          <a:lstStyle>
            <a:lvl1pPr algn="ctr">
              <a:defRPr sz="1600" b="1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de cantos arredondados 9"/>
          <p:cNvSpPr/>
          <p:nvPr userDrawn="1"/>
        </p:nvSpPr>
        <p:spPr>
          <a:xfrm>
            <a:off x="142844" y="928670"/>
            <a:ext cx="8858312" cy="5429288"/>
          </a:xfrm>
          <a:prstGeom prst="roundRect">
            <a:avLst>
              <a:gd name="adj" fmla="val 1754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ponta_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49512" y="0"/>
            <a:ext cx="3994488" cy="8572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0"/>
            <a:ext cx="5000660" cy="857232"/>
          </a:xfrm>
        </p:spPr>
        <p:txBody>
          <a:bodyPr>
            <a:noAutofit/>
          </a:bodyPr>
          <a:lstStyle>
            <a:lvl1pPr algn="l">
              <a:defRPr sz="26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357850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  <a:lvl2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2pPr>
            <a:lvl3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3pPr>
            <a:lvl4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4pPr>
            <a:lvl5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214678" y="6492875"/>
            <a:ext cx="2133600" cy="365125"/>
          </a:xfrm>
        </p:spPr>
        <p:txBody>
          <a:bodyPr/>
          <a:lstStyle>
            <a:lvl1pPr algn="ctr">
              <a:defRPr sz="1400" b="1">
                <a:solidFill>
                  <a:srgbClr val="000066"/>
                </a:solidFill>
              </a:defRPr>
            </a:lvl1pPr>
          </a:lstStyle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de cantos arredondados 9"/>
          <p:cNvSpPr/>
          <p:nvPr userDrawn="1"/>
        </p:nvSpPr>
        <p:spPr>
          <a:xfrm>
            <a:off x="142844" y="928670"/>
            <a:ext cx="8858312" cy="5429288"/>
          </a:xfrm>
          <a:prstGeom prst="roundRect">
            <a:avLst>
              <a:gd name="adj" fmla="val 1754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ponta_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49512" y="0"/>
            <a:ext cx="3994488" cy="8572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9512" y="2564904"/>
            <a:ext cx="87849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Laboratório de Circuitos Digitais</a:t>
            </a:r>
          </a:p>
          <a:p>
            <a:pPr algn="ctr"/>
            <a:r>
              <a:rPr lang="pt-BR" sz="2800" b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DEC</a:t>
            </a:r>
            <a:r>
              <a:rPr lang="pt-BR" sz="2800" b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7549</a:t>
            </a:r>
            <a:endParaRPr lang="pt-BR" sz="28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42844" y="4857760"/>
            <a:ext cx="885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Prof. Roderval Marcelino, Dr. </a:t>
            </a:r>
            <a:endParaRPr lang="pt-BR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pic>
        <p:nvPicPr>
          <p:cNvPr id="4" name="Imagem 3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7715355" cy="85723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786050" y="214290"/>
            <a:ext cx="56157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Universidade Federal de Santa Catarina</a:t>
            </a:r>
            <a:endParaRPr lang="pt-BR" sz="2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42844" y="928670"/>
            <a:ext cx="885831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Engenharia da Computação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</a:t>
            </a:fld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131840" y="4149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7504" y="3861048"/>
            <a:ext cx="885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Circuitos </a:t>
            </a:r>
            <a:r>
              <a:rPr lang="pt-BR" sz="2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Combinacionais</a:t>
            </a:r>
            <a:endParaRPr lang="pt-BR" sz="28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>
                <a:latin typeface="Arial Narrow" pitchFamily="34" charset="0"/>
              </a:rPr>
              <a:t>Exemplo 2: Etapas da </a:t>
            </a:r>
            <a:r>
              <a:rPr lang="pt-BR" sz="2800" dirty="0" smtClean="0">
                <a:latin typeface="Arial Narrow" pitchFamily="34" charset="0"/>
              </a:rPr>
              <a:t>solução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3578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>
                <a:effectLst/>
              </a:rPr>
              <a:t>Obs.:  Existem algumas condições que não são possíveis na prática ou que não influenciam o comportamento de um sistema lógico. Tais condições são denominadas irrelevantes. Nestas situações, as saídas podem ser indicadas pela letra X , ou seja, podem valer 0 ou  1</a:t>
            </a:r>
            <a:r>
              <a:rPr lang="pt-BR" sz="2800" dirty="0" smtClean="0">
                <a:effectLst/>
              </a:rPr>
              <a:t>.</a:t>
            </a:r>
          </a:p>
          <a:p>
            <a:endParaRPr lang="pt-BR" sz="2800" dirty="0">
              <a:effectLst/>
            </a:endParaRPr>
          </a:p>
          <a:p>
            <a:pPr lvl="0" algn="just"/>
            <a:r>
              <a:rPr lang="pt-BR" sz="2800" dirty="0">
                <a:effectLst/>
              </a:rPr>
              <a:t>Na  4ª linha, a água está sobre o sensor H, logo, a bomba deve ficar desligada (B=0) e o alarme também (A=0</a:t>
            </a:r>
            <a:r>
              <a:rPr lang="pt-BR" sz="2800" dirty="0" smtClean="0">
                <a:effectLst/>
              </a:rPr>
              <a:t>).</a:t>
            </a:r>
          </a:p>
          <a:p>
            <a:pPr lvl="0" algn="just"/>
            <a:endParaRPr lang="pt-BR" sz="2800" dirty="0">
              <a:effectLst/>
            </a:endParaRPr>
          </a:p>
          <a:p>
            <a:pPr lvl="0" algn="just"/>
            <a:endParaRPr lang="pt-BR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86007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>
                <a:latin typeface="Arial Narrow" pitchFamily="34" charset="0"/>
              </a:rPr>
              <a:t>Exemplo 2: Etapas da </a:t>
            </a:r>
            <a:r>
              <a:rPr lang="pt-BR" sz="2800" dirty="0" smtClean="0">
                <a:latin typeface="Arial Narrow" pitchFamily="34" charset="0"/>
              </a:rPr>
              <a:t>solução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357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>
                <a:effectLst/>
              </a:rPr>
              <a:t>5. Obtenção das expressões lógicas das saídas por SOMA DE PRODUTOS</a:t>
            </a:r>
          </a:p>
          <a:p>
            <a:endParaRPr lang="pt-BR" sz="2800" dirty="0" smtClean="0">
              <a:effectLst/>
            </a:endParaRPr>
          </a:p>
          <a:p>
            <a:r>
              <a:rPr lang="pt-BR" sz="2200" dirty="0" smtClean="0">
                <a:effectLst/>
              </a:rPr>
              <a:t>Neste </a:t>
            </a:r>
            <a:r>
              <a:rPr lang="pt-BR" sz="2200" dirty="0">
                <a:effectLst/>
              </a:rPr>
              <a:t>caso, consideram-se apenas as entradas quando as saídas são iguais a 1.</a:t>
            </a:r>
          </a:p>
          <a:p>
            <a:r>
              <a:rPr lang="pt-BR" sz="2200" dirty="0">
                <a:effectLst/>
              </a:rPr>
              <a:t>Observa-se que a bomba deve ser acionada (B=1) quando as entradas são: H=0, L=0 ou quando H=0  e L=1, ou seja, B é verdadeiro se H é falsa E L é falsa OU se H é falsa E L é verdadeiro. No caso da condição H=1 e L=0, como B é irrelevante (B=X), será adotado que B=0  para que a expressão seja simplificada. Em forma de expressão lógica, temos: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pt-BR" sz="2800" dirty="0">
              <a:latin typeface="Arial Narrow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pt-BR" sz="2800" dirty="0" smtClean="0">
              <a:latin typeface="Arial Narrow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pt-BR" sz="2800" dirty="0">
              <a:latin typeface="Arial Narrow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pt-BR" sz="2800" dirty="0" smtClean="0">
              <a:latin typeface="Arial Narrow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pt-BR" sz="2800" dirty="0">
              <a:latin typeface="Arial Narrow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78" y="5157192"/>
            <a:ext cx="22288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82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>
                <a:latin typeface="Arial Narrow" pitchFamily="34" charset="0"/>
              </a:rPr>
              <a:t>Exemplo 2: Etapas da solução</a:t>
            </a: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357850"/>
          </a:xfrm>
        </p:spPr>
        <p:txBody>
          <a:bodyPr>
            <a:normAutofit/>
          </a:bodyPr>
          <a:lstStyle/>
          <a:p>
            <a:r>
              <a:rPr lang="pt-BR" sz="2800" dirty="0">
                <a:effectLst/>
              </a:rPr>
              <a:t>Para o alarme, utiliza-se o mesmo procedimento.</a:t>
            </a:r>
          </a:p>
          <a:p>
            <a:endParaRPr lang="pt-BR" sz="2800" dirty="0">
              <a:effectLst/>
            </a:endParaRPr>
          </a:p>
          <a:p>
            <a:r>
              <a:rPr lang="pt-BR" sz="2800" dirty="0">
                <a:effectLst/>
              </a:rPr>
              <a:t>O alarme deve ser acionado (A=1) quando H=0 e L=0. Na condição H=1 e L=0, A é irrelevante (A=X). Será adotado que A vale 0 para simplificar a expressão. Assim a expressa lógica para a saída A é</a:t>
            </a:r>
            <a:r>
              <a:rPr lang="pt-BR" sz="2800" dirty="0" smtClean="0">
                <a:effectLst/>
              </a:rPr>
              <a:t>:</a:t>
            </a:r>
            <a:endParaRPr lang="pt-BR" sz="2800" dirty="0">
              <a:effectLst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228" y="4365104"/>
            <a:ext cx="19240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32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13</a:t>
            </a:fld>
            <a:endParaRPr lang="pt-BR"/>
          </a:p>
        </p:txBody>
      </p:sp>
      <p:pic>
        <p:nvPicPr>
          <p:cNvPr id="5" name="Imagem 4" descr="MC900439257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67744" y="1052736"/>
            <a:ext cx="5160636" cy="516063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647788" y="3731280"/>
            <a:ext cx="44234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Final do Tópico: </a:t>
            </a:r>
            <a:r>
              <a:rPr lang="pt-BR" sz="3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Circuitos </a:t>
            </a:r>
            <a:r>
              <a:rPr lang="pt-BR" sz="36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Combinacionais</a:t>
            </a:r>
            <a:endParaRPr lang="pt-BR" sz="3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>
                <a:latin typeface="Arial Narrow" pitchFamily="34" charset="0"/>
              </a:rPr>
              <a:t>Circuitos </a:t>
            </a:r>
            <a:r>
              <a:rPr lang="pt-BR" sz="2800" dirty="0" err="1" smtClean="0">
                <a:latin typeface="Arial Narrow" pitchFamily="34" charset="0"/>
              </a:rPr>
              <a:t>Combinacionais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800" dirty="0" smtClean="0">
                <a:effectLst/>
              </a:rPr>
              <a:t>Aquele </a:t>
            </a:r>
            <a:r>
              <a:rPr lang="pt-BR" sz="2800" dirty="0">
                <a:effectLst/>
              </a:rPr>
              <a:t>que executa uma expressão booleana através da interligação das várias portas lógicas existentes, sendo que as saídas dependem </a:t>
            </a:r>
            <a:r>
              <a:rPr lang="pt-BR" sz="2800" dirty="0">
                <a:solidFill>
                  <a:srgbClr val="FF0000"/>
                </a:solidFill>
                <a:effectLst/>
              </a:rPr>
              <a:t>única e exclusivamente das entradas</a:t>
            </a:r>
            <a:r>
              <a:rPr lang="pt-BR" sz="2800" dirty="0">
                <a:effectLst/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800" dirty="0" smtClean="0">
                <a:latin typeface="Arial Narrow" pitchFamily="34" charset="0"/>
              </a:rPr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2</a:t>
            </a:fld>
            <a:endParaRPr lang="pt-BR"/>
          </a:p>
        </p:txBody>
      </p:sp>
      <p:pic>
        <p:nvPicPr>
          <p:cNvPr id="11" name="Imagem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849" y="3122110"/>
            <a:ext cx="5238455" cy="2971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>
                <a:effectLst/>
              </a:rPr>
              <a:t>Expressões Lógicas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357850"/>
          </a:xfrm>
        </p:spPr>
        <p:txBody>
          <a:bodyPr>
            <a:normAutofit/>
          </a:bodyPr>
          <a:lstStyle/>
          <a:p>
            <a:r>
              <a:rPr lang="pt-BR" sz="2800" dirty="0" smtClean="0">
                <a:effectLst/>
              </a:rPr>
              <a:t>Existem duas formas de escrever as expressões lógicas.</a:t>
            </a:r>
          </a:p>
          <a:p>
            <a:r>
              <a:rPr lang="pt-BR" sz="2800" dirty="0" smtClean="0">
                <a:effectLst/>
                <a:latin typeface="Arial Narrow" pitchFamily="34" charset="0"/>
              </a:rPr>
              <a:t>Soma de produtos;</a:t>
            </a:r>
          </a:p>
          <a:p>
            <a:r>
              <a:rPr lang="pt-BR" sz="2800" dirty="0" smtClean="0">
                <a:effectLst/>
                <a:latin typeface="Arial Narrow" pitchFamily="34" charset="0"/>
              </a:rPr>
              <a:t>Produtos das somas</a:t>
            </a:r>
            <a:endParaRPr lang="pt-BR" sz="2800" dirty="0">
              <a:latin typeface="Arial Narrow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2800" dirty="0" smtClean="0">
              <a:latin typeface="Arial Narrow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2800" dirty="0">
              <a:latin typeface="Arial Narrow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2800" dirty="0" smtClean="0">
              <a:latin typeface="Arial Narrow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2800" dirty="0">
              <a:latin typeface="Arial Narrow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800" dirty="0" smtClean="0">
                <a:latin typeface="Arial Narrow" pitchFamily="34" charset="0"/>
              </a:rPr>
              <a:t>                                        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068960"/>
            <a:ext cx="5438775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>
                <a:latin typeface="Arial Narrow" pitchFamily="34" charset="0"/>
              </a:rPr>
              <a:t>Exemplo 1: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51520" y="1052736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 algn="just">
              <a:spcAft>
                <a:spcPts val="0"/>
              </a:spcAft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</a:rPr>
              <a:t>Dado  o circuito a seguir e a definição das variáveis, qual é a expressão lógica que descreve o seu funcionamento?</a:t>
            </a:r>
          </a:p>
        </p:txBody>
      </p:sp>
      <p:pic>
        <p:nvPicPr>
          <p:cNvPr id="12" name="Imagem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017681"/>
            <a:ext cx="4320480" cy="41204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>
                <a:latin typeface="Arial Narrow" pitchFamily="34" charset="0"/>
              </a:rPr>
              <a:t>  Exemplo 1: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79512" y="2276872"/>
            <a:ext cx="8712968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800" dirty="0" smtClean="0">
                <a:effectLst/>
              </a:rPr>
              <a:t>Observa-se </a:t>
            </a:r>
            <a:r>
              <a:rPr lang="pt-BR" sz="2800" dirty="0">
                <a:effectLst/>
              </a:rPr>
              <a:t>pelo exemplo anterior que a obtenção da expressão lógica que representa um sistema é muito simples. Mas, se o número de variáveis de entrada é muito grande, a analise do problema fica difícil pois, cometer erros e esquecer de uma determinada combinação é muito fácil</a:t>
            </a:r>
            <a:r>
              <a:rPr lang="pt-BR" sz="2800" dirty="0" smtClean="0">
                <a:effectLst/>
              </a:rPr>
              <a:t>.</a:t>
            </a:r>
            <a:endParaRPr lang="pt-BR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1033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>
                <a:latin typeface="Arial Narrow" pitchFamily="34" charset="0"/>
              </a:rPr>
              <a:t> </a:t>
            </a:r>
            <a:r>
              <a:rPr lang="pt-BR" sz="2800" dirty="0">
                <a:latin typeface="Arial Narrow" pitchFamily="34" charset="0"/>
              </a:rPr>
              <a:t>Exemplo </a:t>
            </a:r>
            <a:r>
              <a:rPr lang="pt-BR" sz="2800" dirty="0" smtClean="0">
                <a:latin typeface="Arial Narrow" pitchFamily="34" charset="0"/>
              </a:rPr>
              <a:t>2: </a:t>
            </a:r>
            <a:r>
              <a:rPr lang="pt-BR" sz="2800" dirty="0">
                <a:effectLst/>
              </a:rPr>
              <a:t>Controle de Bombeamento de Água 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35785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200" dirty="0">
                <a:effectLst/>
              </a:rPr>
              <a:t>O desenho a seguir mostra um processo simples para encher uma caixa d’agua a partir do bombeamento da água de rio próximo</a:t>
            </a:r>
            <a:r>
              <a:rPr lang="pt-BR" sz="2200" dirty="0" smtClean="0">
                <a:effectLst/>
              </a:rPr>
              <a:t>.</a:t>
            </a:r>
            <a:endParaRPr lang="pt-BR" sz="2200" dirty="0">
              <a:effectLst/>
            </a:endParaRPr>
          </a:p>
        </p:txBody>
      </p:sp>
      <p:pic>
        <p:nvPicPr>
          <p:cNvPr id="6" name="Imagem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132856"/>
            <a:ext cx="5176639" cy="390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35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>
                <a:latin typeface="Arial Narrow" pitchFamily="34" charset="0"/>
              </a:rPr>
              <a:t>  Exemplo 2: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35785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effectLst/>
              </a:rPr>
              <a:t>Os </a:t>
            </a:r>
            <a:r>
              <a:rPr lang="pt-BR" dirty="0">
                <a:effectLst/>
              </a:rPr>
              <a:t>sensores de nível alto(H) e de nível baixo(L) são  utilizados para determinar o acionamento da bomba (B) e do alarme (A). Os sensores funcionam da seguinte forma</a:t>
            </a:r>
            <a:r>
              <a:rPr lang="pt-BR" dirty="0" smtClean="0">
                <a:effectLst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>
              <a:latin typeface="Arial Narrow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>
              <a:effectLst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effectLst/>
              </a:rPr>
              <a:t>A </a:t>
            </a:r>
            <a:r>
              <a:rPr lang="pt-BR" dirty="0">
                <a:effectLst/>
              </a:rPr>
              <a:t>bomba deve ser acionada sempre que o nível da caixa estiver abaixo do sensor H. Se o nível ficar abaixo do nível do sensor L, o alarme deve ser acionado até que o nível da água suba acima de L.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2800" dirty="0" smtClean="0">
              <a:latin typeface="Arial Narrow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2800" dirty="0">
              <a:latin typeface="Arial Narrow" pitchFamily="34" charset="0"/>
            </a:endParaRPr>
          </a:p>
        </p:txBody>
      </p:sp>
      <p:pic>
        <p:nvPicPr>
          <p:cNvPr id="40" name="Imagem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828925"/>
            <a:ext cx="83915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63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>
                <a:latin typeface="Arial Narrow" pitchFamily="34" charset="0"/>
              </a:rPr>
              <a:t> Exemplo 2: Etapas da solução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35785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pt-BR" sz="2800" dirty="0">
                <a:effectLst/>
              </a:rPr>
              <a:t>Determinação das variáveis de entrada: H e L.</a:t>
            </a:r>
          </a:p>
          <a:p>
            <a:pPr marL="514350" lvl="0" indent="-514350">
              <a:buFont typeface="+mj-lt"/>
              <a:buAutoNum type="arabicPeriod"/>
            </a:pPr>
            <a:r>
              <a:rPr lang="pt-BR" sz="2800" dirty="0">
                <a:effectLst/>
              </a:rPr>
              <a:t>Determinação das variáveis de saída: B e A</a:t>
            </a:r>
          </a:p>
          <a:p>
            <a:pPr marL="514350" lvl="0" indent="-514350">
              <a:buFont typeface="+mj-lt"/>
              <a:buAutoNum type="arabicPeriod"/>
            </a:pPr>
            <a:r>
              <a:rPr lang="pt-BR" sz="2800" dirty="0">
                <a:effectLst/>
              </a:rPr>
              <a:t>Montagem da tabela verdade</a:t>
            </a:r>
            <a:r>
              <a:rPr lang="pt-BR" sz="2800" dirty="0" smtClean="0">
                <a:effectLst/>
              </a:rPr>
              <a:t>:</a:t>
            </a:r>
            <a:endParaRPr lang="pt-BR" sz="2800" dirty="0">
              <a:effectLst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2985261"/>
            <a:ext cx="37528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0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>
                <a:latin typeface="Arial Narrow" pitchFamily="34" charset="0"/>
              </a:rPr>
              <a:t>Exemplo 2: Etapas da solução</a:t>
            </a: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357850"/>
          </a:xfrm>
        </p:spPr>
        <p:txBody>
          <a:bodyPr>
            <a:normAutofit/>
          </a:bodyPr>
          <a:lstStyle/>
          <a:p>
            <a:pPr marL="514350" lvl="0" indent="-514350">
              <a:buAutoNum type="arabicPeriod" startAt="4"/>
            </a:pPr>
            <a:r>
              <a:rPr lang="pt-BR" sz="2800" dirty="0" smtClean="0">
                <a:effectLst/>
              </a:rPr>
              <a:t>Análise </a:t>
            </a:r>
            <a:r>
              <a:rPr lang="pt-BR" sz="2800" dirty="0">
                <a:effectLst/>
              </a:rPr>
              <a:t>linha a linha  da tabela verdade e determinação do valor das saídas</a:t>
            </a:r>
            <a:r>
              <a:rPr lang="pt-BR" sz="2800" dirty="0" smtClean="0">
                <a:effectLst/>
              </a:rPr>
              <a:t>:</a:t>
            </a:r>
          </a:p>
          <a:p>
            <a:pPr marL="0" lvl="0" indent="0">
              <a:buNone/>
            </a:pPr>
            <a:endParaRPr lang="pt-BR" sz="2800" dirty="0">
              <a:effectLst/>
            </a:endParaRPr>
          </a:p>
          <a:p>
            <a:pPr lvl="0"/>
            <a:r>
              <a:rPr lang="pt-BR" sz="2200" dirty="0">
                <a:effectLst/>
              </a:rPr>
              <a:t>Na 1ª linha, tem-se que a água esta abaixo do sensor L, logo deve-se ligar a bomba (B = 1) e acionar o alarme (A = 1);</a:t>
            </a:r>
          </a:p>
          <a:p>
            <a:pPr lvl="0"/>
            <a:r>
              <a:rPr lang="pt-BR" sz="2200" dirty="0">
                <a:effectLst/>
              </a:rPr>
              <a:t> Na 2ª linha, a água está entre os sensores H e L , logo deve-se ligar a bomba (B=1) e o alarme deve ficar desligado(A=0);</a:t>
            </a:r>
          </a:p>
          <a:p>
            <a:pPr lvl="0"/>
            <a:r>
              <a:rPr lang="pt-BR" sz="2200" dirty="0">
                <a:effectLst/>
              </a:rPr>
              <a:t>Na 3ª linha, ocorreu uma situação impossível na prática, ou seja, para existir água sobre o sensor H, deve obrigatoriamente, existir água sobre o L, logo esta situação teoricamente nunca ocorre</a:t>
            </a:r>
            <a:r>
              <a:rPr lang="pt-BR" sz="2200" dirty="0" smtClean="0">
                <a:effectLst/>
              </a:rPr>
              <a:t>.</a:t>
            </a:r>
            <a:endParaRPr lang="pt-BR" sz="2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72592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2159</TotalTime>
  <Words>696</Words>
  <Application>Microsoft Office PowerPoint</Application>
  <PresentationFormat>Apresentação na tela (4:3)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Arial Narrow</vt:lpstr>
      <vt:lpstr>Calibri</vt:lpstr>
      <vt:lpstr>Tema do Office</vt:lpstr>
      <vt:lpstr>Apresentação do PowerPoint</vt:lpstr>
      <vt:lpstr>Circuitos Combinacionais</vt:lpstr>
      <vt:lpstr>Expressões Lógicas</vt:lpstr>
      <vt:lpstr>Exemplo 1:</vt:lpstr>
      <vt:lpstr>  Exemplo 1:</vt:lpstr>
      <vt:lpstr> Exemplo 2: Controle de Bombeamento de Água </vt:lpstr>
      <vt:lpstr>  Exemplo 2:</vt:lpstr>
      <vt:lpstr> Exemplo 2: Etapas da solução</vt:lpstr>
      <vt:lpstr>Exemplo 2: Etapas da solução</vt:lpstr>
      <vt:lpstr>Exemplo 2: Etapas da solução</vt:lpstr>
      <vt:lpstr>Exemplo 2: Etapas da solução</vt:lpstr>
      <vt:lpstr>Exemplo 2: Etapas da solução</vt:lpstr>
      <vt:lpstr>Apresentação do PowerPoint</vt:lpstr>
    </vt:vector>
  </TitlesOfParts>
  <Company>ht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Juarez Bento da Silva</dc:creator>
  <cp:lastModifiedBy>roderval</cp:lastModifiedBy>
  <cp:revision>280</cp:revision>
  <dcterms:created xsi:type="dcterms:W3CDTF">2011-06-02T18:58:43Z</dcterms:created>
  <dcterms:modified xsi:type="dcterms:W3CDTF">2018-05-15T19:51:13Z</dcterms:modified>
</cp:coreProperties>
</file>